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61"/>
  </p:notesMasterIdLst>
  <p:sldIdLst>
    <p:sldId id="258" r:id="rId2"/>
    <p:sldId id="261" r:id="rId3"/>
    <p:sldId id="262" r:id="rId4"/>
    <p:sldId id="365" r:id="rId5"/>
    <p:sldId id="265" r:id="rId6"/>
    <p:sldId id="317" r:id="rId7"/>
    <p:sldId id="318" r:id="rId8"/>
    <p:sldId id="362" r:id="rId9"/>
    <p:sldId id="363" r:id="rId10"/>
    <p:sldId id="367" r:id="rId11"/>
    <p:sldId id="366" r:id="rId12"/>
    <p:sldId id="358" r:id="rId13"/>
    <p:sldId id="359" r:id="rId14"/>
    <p:sldId id="266" r:id="rId15"/>
    <p:sldId id="269" r:id="rId16"/>
    <p:sldId id="296" r:id="rId17"/>
    <p:sldId id="337" r:id="rId18"/>
    <p:sldId id="338" r:id="rId19"/>
    <p:sldId id="339" r:id="rId20"/>
    <p:sldId id="342" r:id="rId21"/>
    <p:sldId id="276" r:id="rId22"/>
    <p:sldId id="277" r:id="rId23"/>
    <p:sldId id="278" r:id="rId24"/>
    <p:sldId id="279" r:id="rId25"/>
    <p:sldId id="368"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370" r:id="rId39"/>
    <p:sldId id="371" r:id="rId40"/>
    <p:sldId id="373" r:id="rId41"/>
    <p:sldId id="374" r:id="rId42"/>
    <p:sldId id="375" r:id="rId43"/>
    <p:sldId id="376" r:id="rId44"/>
    <p:sldId id="377" r:id="rId45"/>
    <p:sldId id="294" r:id="rId46"/>
    <p:sldId id="295" r:id="rId47"/>
    <p:sldId id="299" r:id="rId48"/>
    <p:sldId id="300" r:id="rId49"/>
    <p:sldId id="301" r:id="rId50"/>
    <p:sldId id="319" r:id="rId51"/>
    <p:sldId id="320" r:id="rId52"/>
    <p:sldId id="322" r:id="rId53"/>
    <p:sldId id="321" r:id="rId54"/>
    <p:sldId id="305" r:id="rId55"/>
    <p:sldId id="312" r:id="rId56"/>
    <p:sldId id="306" r:id="rId57"/>
    <p:sldId id="324" r:id="rId58"/>
    <p:sldId id="313" r:id="rId59"/>
    <p:sldId id="369"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a:srgbClr val="FFFF99"/>
    <a:srgbClr val="FFCC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24" autoAdjust="0"/>
  </p:normalViewPr>
  <p:slideViewPr>
    <p:cSldViewPr>
      <p:cViewPr>
        <p:scale>
          <a:sx n="80" d="100"/>
          <a:sy n="80" d="100"/>
        </p:scale>
        <p:origin x="-118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4C17DD04-AF51-4F19-8240-C25C18633FF2}" type="datetimeFigureOut">
              <a:rPr lang="zh-CN" altLang="en-US"/>
              <a:pPr>
                <a:defRPr/>
              </a:pPr>
              <a:t>2016-2-22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6170D0E1-551A-46AD-B645-7FAB36B8652C}" type="slidenum">
              <a:rPr lang="zh-CN" altLang="en-US"/>
              <a:pPr>
                <a:defRPr/>
              </a:pPr>
              <a:t>‹#›</a:t>
            </a:fld>
            <a:endParaRPr lang="zh-CN" altLang="en-US"/>
          </a:p>
        </p:txBody>
      </p:sp>
    </p:spTree>
    <p:extLst>
      <p:ext uri="{BB962C8B-B14F-4D97-AF65-F5344CB8AC3E}">
        <p14:creationId xmlns:p14="http://schemas.microsoft.com/office/powerpoint/2010/main" val="4115595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08E8E2-0221-4373-B85F-BD56DBD07D27}" type="slidenum">
              <a:rPr lang="zh-CN" altLang="en-US" smtClean="0"/>
              <a:pPr/>
              <a:t>5</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a:xfrm>
            <a:off x="-1201738" y="0"/>
            <a:ext cx="8959851" cy="6721475"/>
          </a:xfrm>
          <a:ln>
            <a:solidFill>
              <a:srgbClr val="000000"/>
            </a:solidFill>
            <a:miter lim="800000"/>
            <a:headEnd/>
            <a:tailEnd/>
          </a:ln>
        </p:spPr>
      </p:sp>
      <p:sp>
        <p:nvSpPr>
          <p:cNvPr id="50179" name="备注占位符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杨振宁破解李约瑟难题时，把原因进一步归结为</a:t>
            </a:r>
            <a:r>
              <a:rPr lang="en-US" altLang="zh-CN" dirty="0"/>
              <a:t>《</a:t>
            </a:r>
            <a:r>
              <a:rPr lang="zh-CN" altLang="en-US" dirty="0"/>
              <a:t>易经</a:t>
            </a:r>
            <a:r>
              <a:rPr lang="en-US" altLang="zh-CN" dirty="0"/>
              <a:t>》</a:t>
            </a:r>
            <a:r>
              <a:rPr lang="zh-CN" altLang="en-US" dirty="0"/>
              <a:t>的影响。他认为近代科学没有在中国产生的原因有</a:t>
            </a:r>
            <a:r>
              <a:rPr lang="en-US" altLang="zh-CN" dirty="0"/>
              <a:t>5</a:t>
            </a:r>
            <a:r>
              <a:rPr lang="zh-CN" altLang="en-US" dirty="0"/>
              <a:t>条，其中</a:t>
            </a:r>
            <a:r>
              <a:rPr lang="en-US" altLang="zh-CN" dirty="0"/>
              <a:t>2</a:t>
            </a:r>
            <a:r>
              <a:rPr lang="zh-CN" altLang="en-US" dirty="0"/>
              <a:t>条与</a:t>
            </a:r>
            <a:r>
              <a:rPr lang="en-US" altLang="zh-CN" dirty="0"/>
              <a:t>《</a:t>
            </a:r>
            <a:r>
              <a:rPr lang="zh-CN" altLang="en-US" dirty="0"/>
              <a:t>易经</a:t>
            </a:r>
            <a:r>
              <a:rPr lang="en-US" altLang="zh-CN" dirty="0"/>
              <a:t>》</a:t>
            </a:r>
            <a:r>
              <a:rPr lang="zh-CN" altLang="en-US" dirty="0"/>
              <a:t>的影响有关：中国传统里面只有归纳法而无推演法（即演绎法）的思维方法；“天人合一”的观念。归纳与推演都是近代科学中不可缺少的基本思维方法，但是贯穿</a:t>
            </a:r>
            <a:r>
              <a:rPr lang="en-US" altLang="zh-CN" dirty="0"/>
              <a:t>《</a:t>
            </a:r>
            <a:r>
              <a:rPr lang="zh-CN" altLang="en-US" dirty="0"/>
              <a:t>易经</a:t>
            </a:r>
            <a:r>
              <a:rPr lang="en-US" altLang="zh-CN" dirty="0"/>
              <a:t>》</a:t>
            </a:r>
            <a:r>
              <a:rPr lang="zh-CN" altLang="en-US" dirty="0"/>
              <a:t>的精神，都是归纳法，而没有推演法。近代科学的一个特点就是把自然规律与社会规律分开，而</a:t>
            </a:r>
            <a:r>
              <a:rPr lang="en-US" altLang="zh-CN" dirty="0"/>
              <a:t>《</a:t>
            </a:r>
            <a:r>
              <a:rPr lang="zh-CN" altLang="en-US" dirty="0"/>
              <a:t>易经</a:t>
            </a:r>
            <a:r>
              <a:rPr lang="en-US" altLang="zh-CN" dirty="0"/>
              <a:t>》</a:t>
            </a:r>
            <a:r>
              <a:rPr lang="zh-CN" altLang="en-US" dirty="0"/>
              <a:t>的“天人合一”观念却将天道、地道与人道混为一谈。（</a:t>
            </a:r>
            <a:r>
              <a:rPr lang="en-US" altLang="zh-CN" dirty="0"/>
              <a:t>http://wenku.baidu.com/link?url=wXJCYN4J9ajEiDZSVfjS_-ja0dxKNz4qFhIocMBRY-b0485ntOkLjJl9QnS_aSL6UMnIvnaVo5OaI2tioFY3mb5_cgLg9s6Jp4i6uWc-Z8u</a:t>
            </a:r>
            <a:r>
              <a:rPr lang="zh-CN" altLang="en-US" dirty="0"/>
              <a:t>）</a:t>
            </a:r>
          </a:p>
          <a:p>
            <a:pPr eaLnBrk="1" hangingPunct="1">
              <a:spcBef>
                <a:spcPct val="0"/>
              </a:spcBef>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5C7A90-AF44-4B70-A4F8-819D14B0FBE3}" type="slidenum">
              <a:rPr lang="zh-CN" altLang="en-US" smtClean="0"/>
              <a:pPr/>
              <a:t>29</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B91816-E440-45AB-A608-BABCC6725D8B}" type="slidenum">
              <a:rPr lang="zh-CN" altLang="en-US" smtClean="0"/>
              <a:pPr/>
              <a:t>34</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3F89D5-F93F-4AD8-92DC-2BB229504597}" type="slidenum">
              <a:rPr lang="zh-CN" altLang="en-US" smtClean="0"/>
              <a:pPr/>
              <a:t>38</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bwMode="auto">
          <a:noFill/>
          <a:ln>
            <a:solidFill>
              <a:srgbClr val="000000"/>
            </a:solidFill>
            <a:miter lim="800000"/>
            <a:headEnd/>
            <a:tailEnd/>
          </a:ln>
        </p:spPr>
      </p:sp>
      <p:sp>
        <p:nvSpPr>
          <p:cNvPr id="102402"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BBA03D-D33D-491F-9DDD-032C59A1CE61}" type="slidenum">
              <a:rPr lang="zh-CN" altLang="en-US" smtClean="0"/>
              <a:pPr/>
              <a:t>57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p:spPr>
      </p:sp>
      <p:sp>
        <p:nvSpPr>
          <p:cNvPr id="2662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9CAB06-E3AD-4405-B4C9-DDCFD9F00121}" type="slidenum">
              <a:rPr lang="zh-CN" altLang="en-US" smtClean="0"/>
              <a:pPr/>
              <a:t>7</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4A075A-40B1-440F-8BE6-D886EC879352}" type="slidenum">
              <a:rPr lang="zh-CN" altLang="en-US" smtClean="0"/>
              <a:pPr/>
              <a:t>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ChangeArrowheads="1"/>
          </p:cNvSpPr>
          <p:nvPr>
            <p:ph type="sldImg" idx="4294967295"/>
          </p:nvPr>
        </p:nvSpPr>
        <p:spPr>
          <a:xfrm>
            <a:off x="2147483647" y="-2147483648"/>
            <a:ext cx="0" cy="2147483647"/>
          </a:xfrm>
          <a:ln/>
        </p:spPr>
      </p:sp>
      <p:sp>
        <p:nvSpPr>
          <p:cNvPr id="16387" name="备注占位符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2002</a:t>
            </a:r>
            <a:r>
              <a:rPr lang="zh-CN" altLang="en-US"/>
              <a:t>年</a:t>
            </a:r>
            <a:r>
              <a:rPr lang="en-US" altLang="zh-CN"/>
              <a:t>9</a:t>
            </a:r>
            <a:r>
              <a:rPr lang="zh-CN" altLang="en-US"/>
              <a:t>月份出版的</a:t>
            </a:r>
            <a:r>
              <a:rPr lang="en-US" altLang="zh-CN"/>
              <a:t>《</a:t>
            </a:r>
            <a:r>
              <a:rPr lang="zh-CN" altLang="en-US"/>
              <a:t>物理学世界</a:t>
            </a:r>
            <a:r>
              <a:rPr lang="en-US" altLang="zh-CN"/>
              <a:t>》</a:t>
            </a:r>
            <a:r>
              <a:rPr lang="zh-CN" altLang="en-US"/>
              <a:t>刊登了选出的排名前</a:t>
            </a:r>
            <a:r>
              <a:rPr lang="en-US" altLang="zh-CN"/>
              <a:t>10</a:t>
            </a:r>
            <a:r>
              <a:rPr lang="zh-CN" altLang="en-US"/>
              <a:t>位的最美丽实验，其中的大多数都是我们耳熟能详的经典之作。</a:t>
            </a:r>
            <a:br>
              <a:rPr lang="zh-CN" altLang="en-US"/>
            </a:br>
            <a:r>
              <a:rPr lang="zh-CN" altLang="en-US"/>
              <a:t>令人惊奇的是这十大实验中的 绝大多数是科学家独立完成，最多有一两个助手。所有的实验都是在实验桌上进行的，没有用到什么大型计算工具比如电脑一类，最多不过是把直尺或者是计算器。</a:t>
            </a:r>
            <a:br>
              <a:rPr lang="zh-CN" altLang="en-US"/>
            </a:br>
            <a:r>
              <a:rPr lang="zh-CN" altLang="en-US"/>
              <a:t>所有这些实验共同之处是他们都仅仅“抓”住了物理学家眼中“最美丽”的科学之魂，这种美丽是一种经典概念：最简单的仪器和设备，发现了最根本、最单纯的科学概念，就像是一座座历史丰碑一样，人们长久的困惑和含糊顷刻间一扫而空，对自然界的认识更加清晰。</a:t>
            </a:r>
            <a:endParaRPr lang="en-US" altLang="zh-CN"/>
          </a:p>
          <a:p>
            <a:r>
              <a:rPr lang="en-US" altLang="zh-CN"/>
              <a:t>http://baike.baidu.com/view/388096.htm?fr=aladdin</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1201738" y="0"/>
            <a:ext cx="8959851" cy="6721475"/>
          </a:xfrm>
          <a:ln>
            <a:solidFill>
              <a:srgbClr val="000000"/>
            </a:solidFill>
            <a:miter lim="800000"/>
            <a:headEnd/>
            <a:tailEnd/>
          </a:ln>
        </p:spPr>
      </p:sp>
      <p:sp>
        <p:nvSpPr>
          <p:cNvPr id="19459" name="备注占位符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地球周长</a:t>
            </a:r>
            <a:r>
              <a:rPr lang="en-US" altLang="zh-CN"/>
              <a:t>40076km</a:t>
            </a:r>
            <a:endParaRPr lang="zh-CN" altLang="en-US"/>
          </a:p>
          <a:p>
            <a:pPr eaLnBrk="1" hangingPunct="1">
              <a:spcBef>
                <a:spcPct val="0"/>
              </a:spcBef>
            </a:pP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埃拉托色尼博学多才，他不仅通晓天文，而且熟知地理；又是诗人、历史学家、语言学家、哲学家，曾担任过亚历山大博物馆的馆长。</a:t>
            </a:r>
          </a:p>
          <a:p>
            <a:pPr eaLnBrk="1" hangingPunct="1">
              <a:spcBef>
                <a:spcPct val="0"/>
              </a:spcBef>
            </a:pPr>
            <a:r>
              <a:rPr lang="zh-CN" altLang="en-US" dirty="0" smtClean="0"/>
              <a:t>　　细心的埃拉托色尼发现：离亚历山大城约</a:t>
            </a:r>
            <a:r>
              <a:rPr lang="en-US" altLang="zh-CN" dirty="0" smtClean="0"/>
              <a:t>800</a:t>
            </a:r>
            <a:r>
              <a:rPr lang="zh-CN" altLang="en-US" dirty="0" smtClean="0"/>
              <a:t>公里的塞恩城</a:t>
            </a:r>
            <a:r>
              <a:rPr lang="en-US" altLang="zh-CN" dirty="0" smtClean="0"/>
              <a:t>(</a:t>
            </a:r>
            <a:r>
              <a:rPr lang="zh-CN" altLang="en-US" dirty="0" smtClean="0"/>
              <a:t>今埃及阿斯旺附近</a:t>
            </a:r>
            <a:r>
              <a:rPr lang="en-US" altLang="zh-CN" dirty="0" smtClean="0"/>
              <a:t>)</a:t>
            </a:r>
            <a:r>
              <a:rPr lang="zh-CN" altLang="en-US" dirty="0" smtClean="0"/>
              <a:t>，夏日正午的阳光可以一直照到井底，因而这时候所有地面上的直立物都应该没有影子。但是，亚历山大城地面上的直立物却有一段很短的影子。他认为：直立物的影子是由亚历山大城的阳光与直立物形成的夹角所造成。从地球是圆球和阳光直线传播这两个前提出发，从假想的地心向塞恩城和亚历山大城引两条直线，其中的夹角应等于亚历山大城的阳光与直立物形成的夹角。按照相似三角形的比例关系，已知两地之间的距离，便能测出地球的圆周长。埃拉托色尼测出夹角约为</a:t>
            </a:r>
            <a:r>
              <a:rPr lang="en-US" altLang="zh-CN" dirty="0" smtClean="0"/>
              <a:t>7</a:t>
            </a:r>
            <a:r>
              <a:rPr lang="zh-CN" altLang="en-US" dirty="0" smtClean="0"/>
              <a:t>度，是地球圆周角</a:t>
            </a:r>
            <a:r>
              <a:rPr lang="en-US" altLang="zh-CN" dirty="0" smtClean="0"/>
              <a:t>(360</a:t>
            </a:r>
            <a:r>
              <a:rPr lang="zh-CN" altLang="en-US" dirty="0" smtClean="0"/>
              <a:t>度</a:t>
            </a:r>
            <a:r>
              <a:rPr lang="en-US" altLang="zh-CN" dirty="0" smtClean="0"/>
              <a:t>)</a:t>
            </a:r>
            <a:r>
              <a:rPr lang="zh-CN" altLang="en-US" dirty="0" smtClean="0"/>
              <a:t>的五十分之一，由此推算地球的周长大约为</a:t>
            </a:r>
            <a:r>
              <a:rPr lang="en-US" altLang="zh-CN" dirty="0" smtClean="0"/>
              <a:t>4</a:t>
            </a:r>
            <a:r>
              <a:rPr lang="zh-CN" altLang="en-US" dirty="0" smtClean="0"/>
              <a:t>万公里，这与实际地球周长</a:t>
            </a:r>
            <a:r>
              <a:rPr lang="en-US" altLang="zh-CN" dirty="0" smtClean="0"/>
              <a:t>(40076</a:t>
            </a:r>
            <a:r>
              <a:rPr lang="zh-CN" altLang="en-US" dirty="0" smtClean="0"/>
              <a:t>公里</a:t>
            </a:r>
            <a:r>
              <a:rPr lang="en-US" altLang="zh-CN" dirty="0" smtClean="0"/>
              <a:t>)</a:t>
            </a:r>
            <a:r>
              <a:rPr lang="zh-CN" altLang="en-US" dirty="0" smtClean="0"/>
              <a:t>相差无几。他还算出太阳与地球间距离为</a:t>
            </a:r>
            <a:r>
              <a:rPr lang="en-US" altLang="zh-CN" dirty="0" smtClean="0"/>
              <a:t>1.47</a:t>
            </a:r>
            <a:r>
              <a:rPr lang="zh-CN" altLang="en-US" dirty="0" smtClean="0"/>
              <a:t>亿公里，和实际距离</a:t>
            </a:r>
            <a:r>
              <a:rPr lang="en-US" altLang="zh-CN" dirty="0" smtClean="0"/>
              <a:t>1.49</a:t>
            </a:r>
            <a:r>
              <a:rPr lang="zh-CN" altLang="en-US" dirty="0" smtClean="0"/>
              <a:t>亿公里也惊人地相近。这充分反映了埃拉托色尼的学说和智慧。</a:t>
            </a:r>
          </a:p>
          <a:p>
            <a:pPr eaLnBrk="1" hangingPunct="1">
              <a:spcBef>
                <a:spcPct val="0"/>
              </a:spcBef>
            </a:pPr>
            <a:r>
              <a:rPr lang="zh-CN" altLang="en-US" dirty="0" smtClean="0"/>
              <a:t>　　埃拉托色尼是首先使用“地理学”名称的人，从此代替传统的“地方志”，写成了三卷专著。书中描述了地球的形状、大小和海陆分布。埃拉托色尼还用经纬网绘制地图，最早把物理学的原理与数学方法相结合，创立了数理地理学。</a:t>
            </a:r>
          </a:p>
          <a:p>
            <a:pPr eaLnBrk="1" hangingPunct="1">
              <a:spcBef>
                <a:spcPct val="0"/>
              </a:spcBef>
            </a:pPr>
            <a:endParaRPr lang="zh-CN" altLang="en-US" dirty="0"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2F090C-18C9-483C-97CC-1C258B5A589B}" type="slidenum">
              <a:rPr lang="zh-CN" altLang="en-US" smtClean="0"/>
              <a:pPr/>
              <a:t>12</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The first high-</a:t>
            </a:r>
            <a:r>
              <a:rPr lang="en-US" altLang="zh-CN" i="1" smtClean="0"/>
              <a:t>T</a:t>
            </a:r>
            <a:r>
              <a:rPr lang="en-US" altLang="zh-CN" baseline="-25000" smtClean="0"/>
              <a:t>c</a:t>
            </a:r>
            <a:r>
              <a:rPr lang="en-US" altLang="zh-CN" smtClean="0"/>
              <a:t> superconductor was discovered in 1986 by IBM researchers Georg Bednorz and K. Alex Müller,</a:t>
            </a:r>
            <a:r>
              <a:rPr lang="en-US" altLang="zh-CN" baseline="30000" smtClean="0"/>
              <a:t>[2][3]</a:t>
            </a:r>
            <a:r>
              <a:rPr lang="en-US" altLang="zh-CN" smtClean="0"/>
              <a:t> who were awarded the 1987 Nobel Prize in Physics "for their important break-through in the discovery of superconductivity in ceramic materials".</a:t>
            </a:r>
            <a:r>
              <a:rPr lang="en-US" altLang="zh-CN" baseline="30000" smtClean="0"/>
              <a:t>[4]</a:t>
            </a:r>
            <a:endParaRPr lang="zh-CN" altLang="en-US" smtClean="0"/>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3C563C-55E9-40C1-BD38-063F6F6BCF28}" type="slidenum">
              <a:rPr lang="zh-CN" altLang="en-US" smtClean="0"/>
              <a:pPr/>
              <a:t>17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希格斯玻色子是因物理学者彼得·希格斯命名。他是于1964年提出希格斯机制的六位物理学者中的一位。虽然这理论最终以希格斯的名字命名，在1960年至1972年之间，有很多物理学者对于这理论独立地做出不同贡献。2013年10月08日，因为“次原子粒子质量的生成机制理论，促进了人类对这方面的理解，并且最近由欧洲核子研究组织属下大型强子对撞机的超环面仪器及紧凑μ子线圈探测器发现的基本粒子证实”，弗朗索瓦·恩格勒、彼得·希格斯荣获2013年诺贝尔物理学奖。</a:t>
            </a:r>
            <a:endParaRPr lang="zh-CN" altLang="en-US" dirty="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8ABED0-D35D-42E8-B9F9-1ECCF0B148BC}" type="slidenum">
              <a:rPr lang="zh-CN" altLang="en-US" smtClean="0"/>
              <a:pPr/>
              <a:t>19</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zh-CN" sz="1000" b="1" dirty="0" smtClean="0">
                <a:solidFill>
                  <a:schemeClr val="tx2">
                    <a:lumMod val="50000"/>
                  </a:schemeClr>
                </a:solidFill>
                <a:latin typeface="+mj-ea"/>
              </a:rPr>
              <a:t>李约瑟《中国科学技术史</a:t>
            </a:r>
            <a:r>
              <a:rPr lang="en-US" altLang="zh-CN" sz="1000" b="1" dirty="0" smtClean="0">
                <a:solidFill>
                  <a:schemeClr val="tx2">
                    <a:lumMod val="50000"/>
                  </a:schemeClr>
                </a:solidFill>
                <a:latin typeface="+mj-ea"/>
              </a:rPr>
              <a:t>,V.2, </a:t>
            </a:r>
            <a:r>
              <a:rPr lang="zh-CN" altLang="zh-CN" sz="1000" b="1" dirty="0" smtClean="0">
                <a:solidFill>
                  <a:schemeClr val="tx2">
                    <a:lumMod val="50000"/>
                  </a:schemeClr>
                </a:solidFill>
                <a:latin typeface="+mj-ea"/>
              </a:rPr>
              <a:t>科学思想史》</a:t>
            </a:r>
            <a:r>
              <a:rPr lang="en-US" altLang="zh-CN" sz="1000" b="1" dirty="0" smtClean="0">
                <a:solidFill>
                  <a:schemeClr val="tx2">
                    <a:lumMod val="50000"/>
                  </a:schemeClr>
                </a:solidFill>
                <a:latin typeface="+mj-ea"/>
              </a:rPr>
              <a:t>P8</a:t>
            </a:r>
            <a:r>
              <a:rPr lang="zh-CN" altLang="en-US" sz="1000" b="1" dirty="0" smtClean="0">
                <a:solidFill>
                  <a:schemeClr val="tx2">
                    <a:lumMod val="50000"/>
                  </a:schemeClr>
                </a:solidFill>
                <a:latin typeface="+mj-ea"/>
              </a:rPr>
              <a:t>，</a:t>
            </a:r>
            <a:r>
              <a:rPr lang="en-US" altLang="zh-CN" sz="1000" b="1" dirty="0" smtClean="0">
                <a:solidFill>
                  <a:schemeClr val="tx2">
                    <a:lumMod val="50000"/>
                  </a:schemeClr>
                </a:solidFill>
                <a:latin typeface="+mj-ea"/>
              </a:rPr>
              <a:t> </a:t>
            </a:r>
            <a:r>
              <a:rPr lang="zh-CN" altLang="zh-CN" sz="1000" b="1" dirty="0" smtClean="0">
                <a:solidFill>
                  <a:schemeClr val="tx2">
                    <a:lumMod val="50000"/>
                  </a:schemeClr>
                </a:solidFill>
                <a:latin typeface="+mj-ea"/>
              </a:rPr>
              <a:t>转引自</a:t>
            </a:r>
            <a:r>
              <a:rPr lang="zh-CN" altLang="en-US" sz="1000" b="1" dirty="0" smtClean="0">
                <a:solidFill>
                  <a:schemeClr val="tx2">
                    <a:lumMod val="50000"/>
                  </a:schemeClr>
                </a:solidFill>
                <a:latin typeface="+mj-ea"/>
              </a:rPr>
              <a:t>清华大学基础物理实验</a:t>
            </a:r>
            <a:r>
              <a:rPr lang="en-US" altLang="zh-CN" sz="1000" b="1" dirty="0" smtClean="0">
                <a:solidFill>
                  <a:schemeClr val="tx2">
                    <a:lumMod val="50000"/>
                  </a:schemeClr>
                </a:solidFill>
                <a:latin typeface="+mj-ea"/>
              </a:rPr>
              <a:t>A3</a:t>
            </a:r>
            <a:endParaRPr lang="zh-CN" altLang="zh-CN" sz="1000" b="1" dirty="0" smtClean="0">
              <a:solidFill>
                <a:schemeClr val="tx2">
                  <a:lumMod val="50000"/>
                </a:schemeClr>
              </a:solidFill>
              <a:latin typeface="+mj-ea"/>
            </a:endParaRPr>
          </a:p>
          <a:p>
            <a:pPr eaLnBrk="1" fontAlgn="auto" hangingPunct="1">
              <a:spcBef>
                <a:spcPts val="0"/>
              </a:spcBef>
              <a:spcAft>
                <a:spcPts val="0"/>
              </a:spcAft>
              <a:defRPr/>
            </a:pPr>
            <a:endParaRPr lang="zh-CN" altLang="en-US" dirty="0" smtClean="0"/>
          </a:p>
        </p:txBody>
      </p:sp>
      <p:sp>
        <p:nvSpPr>
          <p:cNvPr id="552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E8EF13-BC07-4CA4-95B8-F61D75E77F72}" type="slidenum">
              <a:rPr lang="zh-CN" altLang="en-US" smtClean="0"/>
              <a:pPr/>
              <a:t>24</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C3DAF70-9D83-4932-9311-749A1A98D7A7}" type="datetimeFigureOut">
              <a:rPr lang="zh-CN" altLang="en-US"/>
              <a:pPr>
                <a:defRPr/>
              </a:pPr>
              <a:t>2016-2-22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F5A02F-5A7B-4537-A8B0-3E79A5F4473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723498-D06B-41E2-AD46-1F1884DF9174}" type="datetimeFigureOut">
              <a:rPr lang="zh-CN" altLang="en-US"/>
              <a:pPr>
                <a:defRPr/>
              </a:pPr>
              <a:t>2016-2-22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5D2556E-7B85-4596-A861-7AB59A532E1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3A89385-468B-404A-A7DB-6AC40DA07897}" type="datetimeFigureOut">
              <a:rPr lang="zh-CN" altLang="en-US"/>
              <a:pPr>
                <a:defRPr/>
              </a:pPr>
              <a:t>2016-2-22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4962A1-0FE2-4C50-BD7B-2C3D8826AD1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815F99B-6A0F-4CBD-A162-67A8A68B1B61}" type="datetimeFigureOut">
              <a:rPr lang="zh-CN" altLang="en-US"/>
              <a:pPr>
                <a:defRPr/>
              </a:pPr>
              <a:t>2016-2-22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7C423E-5479-4A20-B337-F7969683AC1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B1DEC1A-5EF9-4AF3-98B9-CCCAA595E8C1}" type="datetimeFigureOut">
              <a:rPr lang="zh-CN" altLang="en-US"/>
              <a:pPr>
                <a:defRPr/>
              </a:pPr>
              <a:t>2016-2-22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8DD40E-79A8-430B-8C21-985BFF68F7A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A5889F2-AA62-4C50-BE22-081C0BF2606D}" type="datetimeFigureOut">
              <a:rPr lang="zh-CN" altLang="en-US"/>
              <a:pPr>
                <a:defRPr/>
              </a:pPr>
              <a:t>2016-2-22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0B4B868-4C45-4C47-BEEB-7BEDC091EDF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505B79C-4676-4FCB-9F5D-62030F1A3BC6}" type="datetimeFigureOut">
              <a:rPr lang="zh-CN" altLang="en-US"/>
              <a:pPr>
                <a:defRPr/>
              </a:pPr>
              <a:t>2016-2-22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91EF9DB-3273-4416-8DDB-0E03F32011E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66836B-D5F7-4D56-A5C0-4C2C239BB3BD}" type="datetimeFigureOut">
              <a:rPr lang="zh-CN" altLang="en-US"/>
              <a:pPr>
                <a:defRPr/>
              </a:pPr>
              <a:t>2016-2-22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F1925E7-8AA6-42DC-9BC8-3C116EB842F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62988BC-1A6A-4024-83E2-F96F7983CDE0}" type="datetimeFigureOut">
              <a:rPr lang="zh-CN" altLang="en-US"/>
              <a:pPr>
                <a:defRPr/>
              </a:pPr>
              <a:t>2016-2-22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F5586D-AD66-4C70-B308-1D18BF587BC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670FEC1-EAEF-4129-8834-7E6C5C288CBA}" type="datetimeFigureOut">
              <a:rPr lang="zh-CN" altLang="en-US"/>
              <a:pPr>
                <a:defRPr/>
              </a:pPr>
              <a:t>2016-2-22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52ED56F-43F0-479F-B0A5-90E7CB0714F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F544CE-2D21-4EA9-BD56-54E0AF907B53}" type="datetimeFigureOut">
              <a:rPr lang="zh-CN" altLang="en-US"/>
              <a:pPr>
                <a:defRPr/>
              </a:pPr>
              <a:t>2016-2-22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CAF73C-D42B-4C4A-BB5B-42B51E19FCE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fld id="{F6D04B83-B782-4AAC-89BA-E0AECB05CB57}" type="datetimeFigureOut">
              <a:rPr lang="zh-CN" altLang="en-US"/>
              <a:pPr>
                <a:defRPr/>
              </a:pPr>
              <a:t>2016-2-22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7CB5C078-1B14-44B3-9C4B-FC6BFFA934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0" fontAlgn="base" hangingPunct="0">
        <a:spcBef>
          <a:spcPct val="0"/>
        </a:spcBef>
        <a:spcAft>
          <a:spcPct val="0"/>
        </a:spcAft>
        <a:defRPr sz="4400" kern="1200">
          <a:solidFill>
            <a:schemeClr val="tx1"/>
          </a:solidFill>
          <a:latin typeface="+mj-lt"/>
          <a:ea typeface="+mj-ea"/>
          <a:cs typeface="微软雅黑"/>
        </a:defRPr>
      </a:lvl1pPr>
      <a:lvl2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2pPr>
      <a:lvl3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3pPr>
      <a:lvl4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4pPr>
      <a:lvl5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5pPr>
      <a:lvl6pPr marL="457200" algn="ctr" rtl="0" fontAlgn="base">
        <a:spcBef>
          <a:spcPct val="0"/>
        </a:spcBef>
        <a:spcAft>
          <a:spcPct val="0"/>
        </a:spcAft>
        <a:defRPr sz="4400">
          <a:solidFill>
            <a:schemeClr val="tx1"/>
          </a:solidFill>
          <a:latin typeface="Verdana" pitchFamily="34" charset="0"/>
          <a:ea typeface="微软雅黑" pitchFamily="34" charset="-122"/>
        </a:defRPr>
      </a:lvl6pPr>
      <a:lvl7pPr marL="914400" algn="ctr" rtl="0" fontAlgn="base">
        <a:spcBef>
          <a:spcPct val="0"/>
        </a:spcBef>
        <a:spcAft>
          <a:spcPct val="0"/>
        </a:spcAft>
        <a:defRPr sz="4400">
          <a:solidFill>
            <a:schemeClr val="tx1"/>
          </a:solidFill>
          <a:latin typeface="Verdana" pitchFamily="34" charset="0"/>
          <a:ea typeface="微软雅黑" pitchFamily="34" charset="-122"/>
        </a:defRPr>
      </a:lvl7pPr>
      <a:lvl8pPr marL="1371600" algn="ctr" rtl="0" fontAlgn="base">
        <a:spcBef>
          <a:spcPct val="0"/>
        </a:spcBef>
        <a:spcAft>
          <a:spcPct val="0"/>
        </a:spcAft>
        <a:defRPr sz="4400">
          <a:solidFill>
            <a:schemeClr val="tx1"/>
          </a:solidFill>
          <a:latin typeface="Verdana" pitchFamily="34" charset="0"/>
          <a:ea typeface="微软雅黑" pitchFamily="34" charset="-122"/>
        </a:defRPr>
      </a:lvl8pPr>
      <a:lvl9pPr marL="1828800" algn="ctr" rtl="0" fontAlgn="base">
        <a:spcBef>
          <a:spcPct val="0"/>
        </a:spcBef>
        <a:spcAft>
          <a:spcPct val="0"/>
        </a:spcAft>
        <a:defRPr sz="4400">
          <a:solidFill>
            <a:schemeClr val="tx1"/>
          </a:solidFill>
          <a:latin typeface="Verdana"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微软雅黑"/>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微软雅黑"/>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微软雅黑"/>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微软雅黑"/>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微软雅黑"/>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3"/>
          <p:cNvSpPr>
            <a:spLocks noGrp="1"/>
          </p:cNvSpPr>
          <p:nvPr>
            <p:ph type="ctrTitle"/>
          </p:nvPr>
        </p:nvSpPr>
        <p:spPr>
          <a:xfrm>
            <a:off x="685800" y="1214438"/>
            <a:ext cx="7772400" cy="1470025"/>
          </a:xfrm>
        </p:spPr>
        <p:txBody>
          <a:bodyPr/>
          <a:lstStyle/>
          <a:p>
            <a:pPr eaLnBrk="1" hangingPunct="1"/>
            <a:r>
              <a:rPr lang="zh-CN" altLang="en-US" sz="8800" b="1" smtClean="0">
                <a:solidFill>
                  <a:schemeClr val="bg1"/>
                </a:solidFill>
              </a:rPr>
              <a:t>基础物理实验</a:t>
            </a:r>
          </a:p>
        </p:txBody>
      </p:sp>
      <p:sp>
        <p:nvSpPr>
          <p:cNvPr id="5" name="副标题 4"/>
          <p:cNvSpPr>
            <a:spLocks noGrp="1"/>
          </p:cNvSpPr>
          <p:nvPr>
            <p:ph type="subTitle" idx="1"/>
          </p:nvPr>
        </p:nvSpPr>
        <p:spPr>
          <a:xfrm>
            <a:off x="1228725" y="3214688"/>
            <a:ext cx="6986588" cy="2500312"/>
          </a:xfrm>
        </p:spPr>
        <p:txBody>
          <a:bodyPr rtlCol="0">
            <a:normAutofit fontScale="92500" lnSpcReduction="10000"/>
          </a:bodyPr>
          <a:lstStyle/>
          <a:p>
            <a:pPr eaLnBrk="1" fontAlgn="auto" hangingPunct="1">
              <a:spcAft>
                <a:spcPts val="0"/>
              </a:spcAft>
              <a:buFont typeface="Arial" pitchFamily="34" charset="0"/>
              <a:buNone/>
              <a:defRPr/>
            </a:pPr>
            <a:r>
              <a:rPr lang="zh-CN" altLang="en-US" sz="6300" dirty="0" smtClean="0">
                <a:solidFill>
                  <a:schemeClr val="bg1"/>
                </a:solidFill>
                <a:latin typeface="+mj-ea"/>
                <a:ea typeface="+mj-ea"/>
                <a:cs typeface="+mn-cs"/>
              </a:rPr>
              <a:t>绪论（一）</a:t>
            </a:r>
            <a:endParaRPr lang="en-US" altLang="zh-CN" sz="6300" dirty="0" smtClean="0">
              <a:solidFill>
                <a:schemeClr val="bg1"/>
              </a:solidFill>
              <a:latin typeface="+mj-ea"/>
              <a:ea typeface="+mj-ea"/>
              <a:cs typeface="+mn-cs"/>
            </a:endParaRPr>
          </a:p>
          <a:p>
            <a:pPr eaLnBrk="1" fontAlgn="auto" hangingPunct="1">
              <a:spcAft>
                <a:spcPts val="0"/>
              </a:spcAft>
              <a:buFont typeface="Arial" pitchFamily="34" charset="0"/>
              <a:buNone/>
              <a:defRPr/>
            </a:pPr>
            <a:endParaRPr lang="en-US" altLang="zh-CN" sz="2800" dirty="0" smtClean="0">
              <a:solidFill>
                <a:schemeClr val="bg1"/>
              </a:solidFill>
              <a:latin typeface="+mj-ea"/>
              <a:ea typeface="+mj-ea"/>
              <a:cs typeface="+mn-cs"/>
            </a:endParaRPr>
          </a:p>
          <a:p>
            <a:pPr eaLnBrk="1" fontAlgn="auto" hangingPunct="1">
              <a:spcAft>
                <a:spcPts val="0"/>
              </a:spcAft>
              <a:buFont typeface="Arial" pitchFamily="34" charset="0"/>
              <a:buNone/>
              <a:defRPr/>
            </a:pPr>
            <a:r>
              <a:rPr lang="zh-CN" altLang="en-US" sz="3600" dirty="0" smtClean="0">
                <a:solidFill>
                  <a:schemeClr val="bg1"/>
                </a:solidFill>
                <a:latin typeface="+mj-ea"/>
                <a:ea typeface="+mj-ea"/>
                <a:cs typeface="+mn-cs"/>
              </a:rPr>
              <a:t>复旦大学物理教学实验中心</a:t>
            </a:r>
            <a:endParaRPr lang="en-US" altLang="zh-CN" sz="3600" dirty="0" smtClean="0">
              <a:solidFill>
                <a:schemeClr val="bg1"/>
              </a:solidFill>
              <a:latin typeface="+mj-ea"/>
              <a:ea typeface="+mj-ea"/>
              <a:cs typeface="+mn-cs"/>
            </a:endParaRPr>
          </a:p>
          <a:p>
            <a:pPr eaLnBrk="1" fontAlgn="auto" hangingPunct="1">
              <a:spcAft>
                <a:spcPts val="0"/>
              </a:spcAft>
              <a:buFont typeface="Arial" pitchFamily="34" charset="0"/>
              <a:buNone/>
              <a:defRPr/>
            </a:pPr>
            <a:r>
              <a:rPr lang="en-US" altLang="zh-CN" sz="3600" dirty="0" smtClean="0">
                <a:solidFill>
                  <a:schemeClr val="bg1"/>
                </a:solidFill>
                <a:latin typeface="+mj-ea"/>
                <a:ea typeface="+mj-ea"/>
                <a:cs typeface="+mn-cs"/>
              </a:rPr>
              <a:t>http://Phylab.fudan.edu.cn</a:t>
            </a:r>
            <a:endParaRPr lang="en-US" altLang="zh-CN" sz="4800" dirty="0" smtClean="0">
              <a:solidFill>
                <a:schemeClr val="bg1"/>
              </a:solidFill>
              <a:latin typeface="+mj-ea"/>
              <a:ea typeface="+mj-ea"/>
              <a:cs typeface="+mn-cs"/>
            </a:endParaRPr>
          </a:p>
          <a:p>
            <a:pPr eaLnBrk="1" fontAlgn="auto" hangingPunct="1">
              <a:spcAft>
                <a:spcPts val="0"/>
              </a:spcAft>
              <a:buFont typeface="Arial" pitchFamily="34" charset="0"/>
              <a:buNone/>
              <a:defRPr/>
            </a:pPr>
            <a:endParaRPr lang="zh-CN" altLang="en-US" sz="4800" dirty="0" smtClean="0">
              <a:solidFill>
                <a:schemeClr val="bg1"/>
              </a:solidFill>
              <a:latin typeface="+mj-ea"/>
              <a:ea typeface="+mj-ea"/>
              <a:cs typeface="+mn-cs"/>
            </a:endParaRPr>
          </a:p>
        </p:txBody>
      </p:sp>
      <p:pic>
        <p:nvPicPr>
          <p:cNvPr id="14339" name="图片 3" descr="ab216c9cb9304216016df35ea3bb98b8.media.128x128.png"/>
          <p:cNvPicPr>
            <a:picLocks noChangeAspect="1"/>
          </p:cNvPicPr>
          <p:nvPr/>
        </p:nvPicPr>
        <p:blipFill>
          <a:blip r:embed="rId2"/>
          <a:srcRect/>
          <a:stretch>
            <a:fillRect/>
          </a:stretch>
        </p:blipFill>
        <p:spPr bwMode="auto">
          <a:xfrm>
            <a:off x="7500938" y="4572000"/>
            <a:ext cx="100012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6E71665-86AE-4E2F-9691-049E5DB9233B}" type="slidenum">
              <a:rPr lang="zh-CN" altLang="en-US"/>
              <a:pPr/>
              <a:t>10</a:t>
            </a:fld>
            <a:endParaRPr lang="zh-CN" altLang="en-US" sz="1800">
              <a:solidFill>
                <a:schemeClr val="tx1"/>
              </a:solidFill>
            </a:endParaRPr>
          </a:p>
        </p:txBody>
      </p:sp>
      <p:sp>
        <p:nvSpPr>
          <p:cNvPr id="15362" name="Text Box 1027"/>
          <p:cNvSpPr>
            <a:spLocks noGrp="1" noChangeArrowheads="1"/>
          </p:cNvSpPr>
          <p:nvPr>
            <p:ph type="title" idx="4294967295"/>
          </p:nvPr>
        </p:nvSpPr>
        <p:spPr>
          <a:xfrm>
            <a:off x="457200" y="274638"/>
            <a:ext cx="8229600" cy="923925"/>
          </a:xfrm>
          <a:ln/>
        </p:spPr>
        <p:txBody>
          <a:bodyPr>
            <a:spAutoFit/>
          </a:bodyPr>
          <a:lstStyle/>
          <a:p>
            <a:pPr algn="l" eaLnBrk="1" hangingPunct="1">
              <a:spcBef>
                <a:spcPct val="50000"/>
              </a:spcBef>
            </a:pPr>
            <a:r>
              <a:rPr lang="zh-CN" altLang="zh-CN" sz="5400" b="1">
                <a:solidFill>
                  <a:schemeClr val="bg1"/>
                </a:solidFill>
                <a:latin typeface="微软雅黑" pitchFamily="34" charset="-122"/>
                <a:sym typeface="微软雅黑" pitchFamily="34" charset="-122"/>
              </a:rPr>
              <a:t>最美的十大物理实验            </a:t>
            </a:r>
            <a:endParaRPr lang="zh-CN" altLang="zh-CN"/>
          </a:p>
        </p:txBody>
      </p:sp>
      <p:sp>
        <p:nvSpPr>
          <p:cNvPr id="15363" name="Text Box 1028"/>
          <p:cNvSpPr>
            <a:spLocks noGrp="1" noChangeArrowheads="1"/>
          </p:cNvSpPr>
          <p:nvPr>
            <p:ph idx="1"/>
          </p:nvPr>
        </p:nvSpPr>
        <p:spPr>
          <a:xfrm>
            <a:off x="428625" y="1285875"/>
            <a:ext cx="8229600" cy="5078413"/>
          </a:xfrm>
          <a:ln/>
        </p:spPr>
        <p:txBody>
          <a:bodyPr>
            <a:spAutoFit/>
          </a:bodyPr>
          <a:lstStyle/>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1.  </a:t>
            </a:r>
            <a:r>
              <a:rPr lang="zh-CN" altLang="en-US" sz="2400">
                <a:solidFill>
                  <a:schemeClr val="bg1"/>
                </a:solidFill>
                <a:latin typeface="微软雅黑" pitchFamily="34" charset="-122"/>
                <a:sym typeface="微软雅黑" pitchFamily="34" charset="-122"/>
              </a:rPr>
              <a:t>用单电子做的杨氏双缝干涉实验（</a:t>
            </a:r>
            <a:r>
              <a:rPr lang="en-US" altLang="zh-CN" sz="2400">
                <a:solidFill>
                  <a:schemeClr val="bg1"/>
                </a:solidFill>
                <a:latin typeface="微软雅黑" pitchFamily="34" charset="-122"/>
                <a:sym typeface="微软雅黑" pitchFamily="34" charset="-122"/>
              </a:rPr>
              <a:t>1961</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2.  </a:t>
            </a:r>
            <a:r>
              <a:rPr lang="zh-CN" altLang="en-US" sz="2400">
                <a:solidFill>
                  <a:schemeClr val="bg1"/>
                </a:solidFill>
                <a:latin typeface="微软雅黑" pitchFamily="34" charset="-122"/>
                <a:sym typeface="微软雅黑" pitchFamily="34" charset="-122"/>
              </a:rPr>
              <a:t>伽利略的落体实验（</a:t>
            </a:r>
            <a:r>
              <a:rPr lang="en-US" altLang="zh-CN" sz="2400">
                <a:solidFill>
                  <a:schemeClr val="bg1"/>
                </a:solidFill>
                <a:latin typeface="微软雅黑" pitchFamily="34" charset="-122"/>
                <a:sym typeface="微软雅黑" pitchFamily="34" charset="-122"/>
              </a:rPr>
              <a:t>1600</a:t>
            </a:r>
            <a:r>
              <a:rPr lang="zh-CN" altLang="en-US" sz="2400">
                <a:solidFill>
                  <a:schemeClr val="bg1"/>
                </a:solidFill>
                <a:latin typeface="微软雅黑" pitchFamily="34" charset="-122"/>
                <a:sym typeface="微软雅黑" pitchFamily="34" charset="-122"/>
              </a:rPr>
              <a:t>左右）</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3.  </a:t>
            </a:r>
            <a:r>
              <a:rPr lang="zh-CN" altLang="en-US" sz="2400">
                <a:solidFill>
                  <a:schemeClr val="bg1"/>
                </a:solidFill>
                <a:latin typeface="微软雅黑" pitchFamily="34" charset="-122"/>
                <a:sym typeface="微软雅黑" pitchFamily="34" charset="-122"/>
              </a:rPr>
              <a:t>密立根油滴实验（</a:t>
            </a:r>
            <a:r>
              <a:rPr lang="en-US" altLang="zh-CN" sz="2400">
                <a:solidFill>
                  <a:schemeClr val="bg1"/>
                </a:solidFill>
                <a:latin typeface="微软雅黑" pitchFamily="34" charset="-122"/>
                <a:sym typeface="微软雅黑" pitchFamily="34" charset="-122"/>
              </a:rPr>
              <a:t>1909</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4.  </a:t>
            </a:r>
            <a:r>
              <a:rPr lang="zh-CN" altLang="en-US" sz="2400">
                <a:solidFill>
                  <a:schemeClr val="bg1"/>
                </a:solidFill>
                <a:latin typeface="微软雅黑" pitchFamily="34" charset="-122"/>
                <a:sym typeface="微软雅黑" pitchFamily="34" charset="-122"/>
              </a:rPr>
              <a:t>牛顿用棱镜将日光分解为七色的实验（</a:t>
            </a:r>
            <a:r>
              <a:rPr lang="en-US" altLang="zh-CN" sz="2400">
                <a:solidFill>
                  <a:schemeClr val="bg1"/>
                </a:solidFill>
                <a:latin typeface="微软雅黑" pitchFamily="34" charset="-122"/>
                <a:sym typeface="微软雅黑" pitchFamily="34" charset="-122"/>
              </a:rPr>
              <a:t>1665—1666</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5.  </a:t>
            </a:r>
            <a:r>
              <a:rPr lang="zh-CN" altLang="en-US" sz="2400">
                <a:solidFill>
                  <a:schemeClr val="bg1"/>
                </a:solidFill>
                <a:latin typeface="微软雅黑" pitchFamily="34" charset="-122"/>
                <a:sym typeface="微软雅黑" pitchFamily="34" charset="-122"/>
              </a:rPr>
              <a:t>杨氏用光作的干涉实验（</a:t>
            </a:r>
            <a:r>
              <a:rPr lang="en-US" altLang="zh-CN" sz="2400">
                <a:solidFill>
                  <a:schemeClr val="bg1"/>
                </a:solidFill>
                <a:latin typeface="微软雅黑" pitchFamily="34" charset="-122"/>
                <a:sym typeface="微软雅黑" pitchFamily="34" charset="-122"/>
              </a:rPr>
              <a:t>1801</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6.  </a:t>
            </a:r>
            <a:r>
              <a:rPr lang="zh-CN" altLang="en-US" sz="2400">
                <a:solidFill>
                  <a:schemeClr val="bg1"/>
                </a:solidFill>
                <a:latin typeface="微软雅黑" pitchFamily="34" charset="-122"/>
                <a:sym typeface="微软雅黑" pitchFamily="34" charset="-122"/>
              </a:rPr>
              <a:t>卡文迪许用扭秤测定万有引力常数的实验（</a:t>
            </a:r>
            <a:r>
              <a:rPr lang="en-US" altLang="zh-CN" sz="2400">
                <a:solidFill>
                  <a:schemeClr val="bg1"/>
                </a:solidFill>
                <a:latin typeface="微软雅黑" pitchFamily="34" charset="-122"/>
                <a:sym typeface="微软雅黑" pitchFamily="34" charset="-122"/>
              </a:rPr>
              <a:t>1798</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7.  </a:t>
            </a:r>
            <a:r>
              <a:rPr lang="zh-CN" altLang="en-US" sz="2400">
                <a:solidFill>
                  <a:schemeClr val="bg1"/>
                </a:solidFill>
                <a:latin typeface="微软雅黑" pitchFamily="34" charset="-122"/>
                <a:sym typeface="微软雅黑" pitchFamily="34" charset="-122"/>
              </a:rPr>
              <a:t>埃拉托色尼测定地球周长的实验（约公元前</a:t>
            </a:r>
            <a:r>
              <a:rPr lang="en-US" altLang="zh-CN" sz="2400">
                <a:solidFill>
                  <a:schemeClr val="bg1"/>
                </a:solidFill>
                <a:latin typeface="微软雅黑" pitchFamily="34" charset="-122"/>
                <a:sym typeface="微软雅黑" pitchFamily="34" charset="-122"/>
              </a:rPr>
              <a:t>300</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8.  </a:t>
            </a:r>
            <a:r>
              <a:rPr lang="zh-CN" altLang="en-US" sz="2400">
                <a:solidFill>
                  <a:schemeClr val="bg1"/>
                </a:solidFill>
                <a:latin typeface="微软雅黑" pitchFamily="34" charset="-122"/>
                <a:sym typeface="微软雅黑" pitchFamily="34" charset="-122"/>
              </a:rPr>
              <a:t>伽利略的斜面实验（</a:t>
            </a:r>
            <a:r>
              <a:rPr lang="en-US" altLang="zh-CN" sz="2400">
                <a:solidFill>
                  <a:schemeClr val="bg1"/>
                </a:solidFill>
                <a:latin typeface="微软雅黑" pitchFamily="34" charset="-122"/>
                <a:sym typeface="微软雅黑" pitchFamily="34" charset="-122"/>
              </a:rPr>
              <a:t>1600</a:t>
            </a:r>
            <a:r>
              <a:rPr lang="zh-CN" altLang="en-US" sz="2400">
                <a:solidFill>
                  <a:schemeClr val="bg1"/>
                </a:solidFill>
                <a:latin typeface="微软雅黑" pitchFamily="34" charset="-122"/>
                <a:sym typeface="微软雅黑" pitchFamily="34" charset="-122"/>
              </a:rPr>
              <a:t>左右）</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9.  </a:t>
            </a:r>
            <a:r>
              <a:rPr lang="zh-CN" altLang="en-US" sz="2400">
                <a:solidFill>
                  <a:schemeClr val="bg1"/>
                </a:solidFill>
                <a:latin typeface="微软雅黑" pitchFamily="34" charset="-122"/>
                <a:sym typeface="微软雅黑" pitchFamily="34" charset="-122"/>
              </a:rPr>
              <a:t>卢瑟福用</a:t>
            </a:r>
            <a:r>
              <a:rPr lang="zh-CN" altLang="en-US" sz="2400" i="1">
                <a:solidFill>
                  <a:schemeClr val="bg1"/>
                </a:solidFill>
                <a:latin typeface="微软雅黑" pitchFamily="34" charset="-122"/>
                <a:sym typeface="微软雅黑" pitchFamily="34" charset="-122"/>
              </a:rPr>
              <a:t></a:t>
            </a:r>
            <a:r>
              <a:rPr lang="zh-CN" altLang="en-US" sz="2400">
                <a:solidFill>
                  <a:schemeClr val="bg1"/>
                </a:solidFill>
                <a:latin typeface="微软雅黑" pitchFamily="34" charset="-122"/>
                <a:sym typeface="微软雅黑" pitchFamily="34" charset="-122"/>
              </a:rPr>
              <a:t> 粒子散射发现原子核的实验（</a:t>
            </a:r>
            <a:r>
              <a:rPr lang="en-US" altLang="zh-CN" sz="2400">
                <a:solidFill>
                  <a:schemeClr val="bg1"/>
                </a:solidFill>
                <a:latin typeface="微软雅黑" pitchFamily="34" charset="-122"/>
                <a:sym typeface="微软雅黑" pitchFamily="34" charset="-122"/>
              </a:rPr>
              <a:t>1911</a:t>
            </a:r>
            <a:r>
              <a:rPr lang="zh-CN" altLang="en-US" sz="2400">
                <a:solidFill>
                  <a:schemeClr val="bg1"/>
                </a:solidFill>
                <a:latin typeface="微软雅黑" pitchFamily="34" charset="-122"/>
                <a:sym typeface="微软雅黑" pitchFamily="34" charset="-122"/>
              </a:rPr>
              <a:t>）</a:t>
            </a:r>
          </a:p>
          <a:p>
            <a:pPr marL="342900" indent="-342900" algn="l" eaLnBrk="1" hangingPunct="1">
              <a:lnSpc>
                <a:spcPct val="90000"/>
              </a:lnSpc>
              <a:spcBef>
                <a:spcPct val="50000"/>
              </a:spcBef>
            </a:pPr>
            <a:r>
              <a:rPr lang="en-US" altLang="zh-CN" sz="2400">
                <a:solidFill>
                  <a:schemeClr val="bg1"/>
                </a:solidFill>
                <a:latin typeface="微软雅黑" pitchFamily="34" charset="-122"/>
                <a:sym typeface="微软雅黑" pitchFamily="34" charset="-122"/>
              </a:rPr>
              <a:t>10.  </a:t>
            </a:r>
            <a:r>
              <a:rPr lang="zh-CN" altLang="en-US" sz="2400">
                <a:solidFill>
                  <a:schemeClr val="bg1"/>
                </a:solidFill>
                <a:latin typeface="微软雅黑" pitchFamily="34" charset="-122"/>
                <a:sym typeface="微软雅黑" pitchFamily="34" charset="-122"/>
              </a:rPr>
              <a:t>傅科摆的实验（</a:t>
            </a:r>
            <a:r>
              <a:rPr lang="en-US" altLang="zh-CN" sz="2400">
                <a:solidFill>
                  <a:schemeClr val="bg1"/>
                </a:solidFill>
                <a:latin typeface="微软雅黑" pitchFamily="34" charset="-122"/>
                <a:sym typeface="微软雅黑" pitchFamily="34" charset="-122"/>
              </a:rPr>
              <a:t>1851</a:t>
            </a:r>
            <a:r>
              <a:rPr lang="zh-CN" altLang="en-US" sz="2400">
                <a:solidFill>
                  <a:schemeClr val="bg1"/>
                </a:solidFill>
                <a:latin typeface="微软雅黑" pitchFamily="34" charset="-122"/>
                <a:sym typeface="微软雅黑" pitchFamily="34" charset="-122"/>
              </a:rPr>
              <a:t>）</a:t>
            </a:r>
          </a:p>
        </p:txBody>
      </p:sp>
      <p:sp>
        <p:nvSpPr>
          <p:cNvPr id="15364" name="直接连接符 7"/>
          <p:cNvSpPr>
            <a:spLocks noChangeShapeType="1"/>
          </p:cNvSpPr>
          <p:nvPr/>
        </p:nvSpPr>
        <p:spPr bwMode="auto">
          <a:xfrm>
            <a:off x="928688" y="4786313"/>
            <a:ext cx="6643687" cy="1587"/>
          </a:xfrm>
          <a:prstGeom prst="line">
            <a:avLst/>
          </a:prstGeom>
          <a:noFill/>
          <a:ln w="44450" cap="flat" cmpd="sng">
            <a:solidFill>
              <a:srgbClr val="FFC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5" name="矩形 8"/>
          <p:cNvSpPr>
            <a:spLocks noChangeArrowheads="1"/>
          </p:cNvSpPr>
          <p:nvPr/>
        </p:nvSpPr>
        <p:spPr bwMode="auto">
          <a:xfrm>
            <a:off x="500063" y="6345238"/>
            <a:ext cx="6786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C000"/>
                </a:solidFill>
                <a:sym typeface="Verdana" pitchFamily="34" charset="0"/>
              </a:rPr>
              <a:t>http://physics-animations.com/Physics/English/top10.htm</a:t>
            </a:r>
            <a:endParaRPr lang="zh-CN" altLang="en-US">
              <a:solidFill>
                <a:srgbClr val="FFC000"/>
              </a:solidFill>
              <a:sym typeface="微软雅黑" pitchFamily="34" charset="-122"/>
            </a:endParaRPr>
          </a:p>
        </p:txBody>
      </p:sp>
    </p:spTree>
    <p:extLst>
      <p:ext uri="{BB962C8B-B14F-4D97-AF65-F5344CB8AC3E}">
        <p14:creationId xmlns:p14="http://schemas.microsoft.com/office/powerpoint/2010/main" val="3392927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p:cBhvr>
                                        <p:cTn id="1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autoUpdateAnimBg="0"/>
      <p:bldP spid="15363" grpId="0" bldLvl="0" autoUpdateAnimBg="0"/>
      <p:bldP spid="153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idx="4294967295"/>
          </p:nvPr>
        </p:nvSpPr>
        <p:spPr>
          <a:ln/>
        </p:spPr>
        <p:txBody>
          <a:bodyPr/>
          <a:lstStyle/>
          <a:p>
            <a:pPr algn="l" eaLnBrk="1" hangingPunct="1"/>
            <a:r>
              <a:rPr lang="zh-CN" altLang="zh-CN" sz="5400" b="1">
                <a:solidFill>
                  <a:schemeClr val="bg1"/>
                </a:solidFill>
                <a:latin typeface="微软雅黑" pitchFamily="34" charset="-122"/>
                <a:sym typeface="微软雅黑" pitchFamily="34" charset="-122"/>
              </a:rPr>
              <a:t>地球周长是多少？</a:t>
            </a:r>
            <a:endParaRPr lang="zh-CN" altLang="zh-CN"/>
          </a:p>
        </p:txBody>
      </p:sp>
      <p:sp>
        <p:nvSpPr>
          <p:cNvPr id="18435" name="内容占位符 3"/>
          <p:cNvSpPr>
            <a:spLocks noGrp="1" noChangeArrowheads="1"/>
          </p:cNvSpPr>
          <p:nvPr>
            <p:ph idx="1"/>
          </p:nvPr>
        </p:nvSpPr>
        <p:spPr>
          <a:xfrm>
            <a:off x="457200" y="1600200"/>
            <a:ext cx="8229600" cy="4525963"/>
          </a:xfrm>
          <a:ln/>
        </p:spPr>
        <p:txBody>
          <a:bodyPr/>
          <a:lstStyle/>
          <a:p>
            <a:pPr marL="742950" indent="-742950" algn="l" eaLnBrk="1" hangingPunct="1">
              <a:buFont typeface="Arial" pitchFamily="34" charset="0"/>
              <a:buAutoNum type="alphaUcPeriod"/>
            </a:pPr>
            <a:r>
              <a:rPr lang="en-US" altLang="zh-CN" sz="3600">
                <a:solidFill>
                  <a:schemeClr val="bg1"/>
                </a:solidFill>
                <a:latin typeface="微软雅黑" pitchFamily="34" charset="-122"/>
                <a:sym typeface="微软雅黑" pitchFamily="34" charset="-122"/>
              </a:rPr>
              <a:t>4×10</a:t>
            </a:r>
            <a:r>
              <a:rPr lang="en-US" altLang="zh-CN" sz="3600" baseline="30000">
                <a:solidFill>
                  <a:schemeClr val="bg1"/>
                </a:solidFill>
                <a:latin typeface="微软雅黑" pitchFamily="34" charset="-122"/>
                <a:sym typeface="微软雅黑" pitchFamily="34" charset="-122"/>
              </a:rPr>
              <a:t>3</a:t>
            </a:r>
            <a:r>
              <a:rPr lang="en-US" altLang="zh-CN" sz="3600">
                <a:solidFill>
                  <a:schemeClr val="bg1"/>
                </a:solidFill>
                <a:latin typeface="微软雅黑" pitchFamily="34" charset="-122"/>
                <a:sym typeface="微软雅黑" pitchFamily="34" charset="-122"/>
              </a:rPr>
              <a:t>km</a:t>
            </a:r>
            <a:endParaRPr lang="zh-CN" altLang="en-US" sz="3600">
              <a:solidFill>
                <a:schemeClr val="bg1"/>
              </a:solidFill>
              <a:latin typeface="微软雅黑" pitchFamily="34" charset="-122"/>
              <a:sym typeface="微软雅黑" pitchFamily="34" charset="-122"/>
            </a:endParaRPr>
          </a:p>
          <a:p>
            <a:pPr marL="742950" indent="-742950" algn="l" eaLnBrk="1" hangingPunct="1">
              <a:buFont typeface="Arial" pitchFamily="34" charset="0"/>
              <a:buAutoNum type="alphaUcPeriod"/>
            </a:pPr>
            <a:r>
              <a:rPr lang="en-US" altLang="zh-CN" sz="3600">
                <a:solidFill>
                  <a:schemeClr val="bg1"/>
                </a:solidFill>
                <a:latin typeface="微软雅黑" pitchFamily="34" charset="-122"/>
                <a:sym typeface="微软雅黑" pitchFamily="34" charset="-122"/>
              </a:rPr>
              <a:t>4×10</a:t>
            </a:r>
            <a:r>
              <a:rPr lang="en-US" altLang="zh-CN" sz="3600" baseline="30000">
                <a:solidFill>
                  <a:schemeClr val="bg1"/>
                </a:solidFill>
                <a:latin typeface="微软雅黑" pitchFamily="34" charset="-122"/>
                <a:sym typeface="微软雅黑" pitchFamily="34" charset="-122"/>
              </a:rPr>
              <a:t>4</a:t>
            </a:r>
            <a:r>
              <a:rPr lang="en-US" altLang="zh-CN" sz="3600">
                <a:solidFill>
                  <a:schemeClr val="bg1"/>
                </a:solidFill>
                <a:latin typeface="微软雅黑" pitchFamily="34" charset="-122"/>
                <a:sym typeface="微软雅黑" pitchFamily="34" charset="-122"/>
              </a:rPr>
              <a:t>km</a:t>
            </a:r>
            <a:endParaRPr lang="zh-CN" altLang="en-US" sz="3600">
              <a:solidFill>
                <a:schemeClr val="bg1"/>
              </a:solidFill>
              <a:latin typeface="微软雅黑" pitchFamily="34" charset="-122"/>
              <a:sym typeface="微软雅黑" pitchFamily="34" charset="-122"/>
            </a:endParaRPr>
          </a:p>
          <a:p>
            <a:pPr marL="742950" indent="-742950" algn="l" eaLnBrk="1" hangingPunct="1">
              <a:buFont typeface="Arial" pitchFamily="34" charset="0"/>
              <a:buAutoNum type="alphaUcPeriod"/>
            </a:pPr>
            <a:r>
              <a:rPr lang="en-US" altLang="zh-CN" sz="3600">
                <a:solidFill>
                  <a:schemeClr val="bg1"/>
                </a:solidFill>
                <a:latin typeface="微软雅黑" pitchFamily="34" charset="-122"/>
                <a:sym typeface="微软雅黑" pitchFamily="34" charset="-122"/>
              </a:rPr>
              <a:t>4×10</a:t>
            </a:r>
            <a:r>
              <a:rPr lang="en-US" altLang="zh-CN" sz="3600" baseline="30000">
                <a:solidFill>
                  <a:schemeClr val="bg1"/>
                </a:solidFill>
                <a:latin typeface="微软雅黑" pitchFamily="34" charset="-122"/>
                <a:sym typeface="微软雅黑" pitchFamily="34" charset="-122"/>
              </a:rPr>
              <a:t>5</a:t>
            </a:r>
            <a:r>
              <a:rPr lang="en-US" altLang="zh-CN" sz="3600">
                <a:solidFill>
                  <a:schemeClr val="bg1"/>
                </a:solidFill>
                <a:latin typeface="微软雅黑" pitchFamily="34" charset="-122"/>
                <a:sym typeface="微软雅黑" pitchFamily="34" charset="-122"/>
              </a:rPr>
              <a:t>km</a:t>
            </a:r>
            <a:endParaRPr lang="zh-CN" altLang="en-US" sz="3600">
              <a:solidFill>
                <a:schemeClr val="bg1"/>
              </a:solidFill>
              <a:latin typeface="微软雅黑" pitchFamily="34" charset="-122"/>
              <a:sym typeface="微软雅黑" pitchFamily="34" charset="-122"/>
            </a:endParaRPr>
          </a:p>
          <a:p>
            <a:pPr marL="742950" indent="-742950" algn="l" eaLnBrk="1" hangingPunct="1"/>
            <a:endParaRPr lang="zh-CN" altLang="en-US" sz="3600">
              <a:solidFill>
                <a:schemeClr val="bg1"/>
              </a:solidFill>
              <a:latin typeface="微软雅黑" pitchFamily="34" charset="-122"/>
              <a:sym typeface="微软雅黑" pitchFamily="34" charset="-122"/>
            </a:endParaRPr>
          </a:p>
        </p:txBody>
      </p:sp>
      <p:sp>
        <p:nvSpPr>
          <p:cNvPr id="18436" name="灯片编号占位符 3"/>
          <p:cNvSpPr>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1B081C7-1202-4E08-8278-6F0C240A8666}" type="slidenum">
              <a:rPr lang="zh-CN" altLang="en-US"/>
              <a:pPr/>
              <a:t>11</a:t>
            </a:fld>
            <a:endParaRPr lang="zh-CN" altLang="en-US"/>
          </a:p>
        </p:txBody>
      </p:sp>
    </p:spTree>
    <p:extLst>
      <p:ext uri="{BB962C8B-B14F-4D97-AF65-F5344CB8AC3E}">
        <p14:creationId xmlns:p14="http://schemas.microsoft.com/office/powerpoint/2010/main" val="3149939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algn="l" eaLnBrk="1" hangingPunct="1"/>
            <a:r>
              <a:rPr kumimoji="1" lang="zh-CN" altLang="en-US" sz="5400" b="1" smtClean="0">
                <a:solidFill>
                  <a:schemeClr val="bg1"/>
                </a:solidFill>
                <a:latin typeface="微软雅黑"/>
              </a:rPr>
              <a:t>埃拉托色尼测定地球周长</a:t>
            </a:r>
            <a:endParaRPr lang="zh-CN" altLang="en-US" sz="5400" b="1" smtClean="0">
              <a:solidFill>
                <a:schemeClr val="bg1"/>
              </a:solidFill>
            </a:endParaRPr>
          </a:p>
        </p:txBody>
      </p:sp>
      <p:pic>
        <p:nvPicPr>
          <p:cNvPr id="5" name="Picture 1027" descr="egypt"/>
          <p:cNvPicPr>
            <a:picLocks noChangeAspect="1" noChangeArrowheads="1"/>
          </p:cNvPicPr>
          <p:nvPr/>
        </p:nvPicPr>
        <p:blipFill>
          <a:blip r:embed="rId3"/>
          <a:srcRect l="16379" t="8694" r="19827" b="23711"/>
          <a:stretch>
            <a:fillRect/>
          </a:stretch>
        </p:blipFill>
        <p:spPr bwMode="auto">
          <a:xfrm>
            <a:off x="428625" y="1500188"/>
            <a:ext cx="4468813" cy="5072062"/>
          </a:xfrm>
          <a:prstGeom prst="rect">
            <a:avLst/>
          </a:prstGeom>
          <a:noFill/>
          <a:ln w="9525">
            <a:noFill/>
            <a:miter lim="800000"/>
            <a:headEnd/>
            <a:tailEnd/>
          </a:ln>
        </p:spPr>
      </p:pic>
      <p:sp>
        <p:nvSpPr>
          <p:cNvPr id="6" name="Rectangle 1029"/>
          <p:cNvSpPr>
            <a:spLocks noChangeArrowheads="1"/>
          </p:cNvSpPr>
          <p:nvPr/>
        </p:nvSpPr>
        <p:spPr bwMode="auto">
          <a:xfrm>
            <a:off x="5357813" y="1500188"/>
            <a:ext cx="3429000" cy="3100387"/>
          </a:xfrm>
          <a:prstGeom prst="rect">
            <a:avLst/>
          </a:prstGeom>
          <a:noFill/>
          <a:ln w="9525">
            <a:noFill/>
            <a:miter lim="800000"/>
            <a:headEnd/>
            <a:tailEnd/>
          </a:ln>
        </p:spPr>
        <p:txBody>
          <a:bodyPr>
            <a:spAutoFit/>
          </a:bodyPr>
          <a:lstStyle/>
          <a:p>
            <a:pPr>
              <a:lnSpc>
                <a:spcPct val="125000"/>
              </a:lnSpc>
            </a:pPr>
            <a:r>
              <a:rPr lang="zh-CN" altLang="en-US" sz="4000" b="1" dirty="0" smtClean="0">
                <a:solidFill>
                  <a:srgbClr val="FFC000"/>
                </a:solidFill>
                <a:latin typeface="微软雅黑"/>
                <a:ea typeface="微软雅黑"/>
                <a:cs typeface="微软雅黑"/>
              </a:rPr>
              <a:t>问题：</a:t>
            </a:r>
            <a:endParaRPr lang="en-US" altLang="zh-CN" sz="4000" b="1" dirty="0">
              <a:solidFill>
                <a:srgbClr val="FFC000"/>
              </a:solidFill>
              <a:latin typeface="微软雅黑"/>
              <a:ea typeface="微软雅黑"/>
              <a:cs typeface="微软雅黑"/>
            </a:endParaRPr>
          </a:p>
          <a:p>
            <a:pPr>
              <a:lnSpc>
                <a:spcPct val="125000"/>
              </a:lnSpc>
            </a:pPr>
            <a:r>
              <a:rPr lang="zh-CN" altLang="en-US" sz="4000" dirty="0">
                <a:solidFill>
                  <a:srgbClr val="FFC000"/>
                </a:solidFill>
                <a:latin typeface="微软雅黑"/>
                <a:ea typeface="微软雅黑"/>
                <a:cs typeface="微软雅黑"/>
              </a:rPr>
              <a:t>给你一根直杆，你能否测出地球的周长？</a:t>
            </a:r>
          </a:p>
        </p:txBody>
      </p:sp>
      <p:grpSp>
        <p:nvGrpSpPr>
          <p:cNvPr id="2" name="组合 13"/>
          <p:cNvGrpSpPr>
            <a:grpSpLocks/>
          </p:cNvGrpSpPr>
          <p:nvPr/>
        </p:nvGrpSpPr>
        <p:grpSpPr bwMode="auto">
          <a:xfrm>
            <a:off x="571500" y="1357313"/>
            <a:ext cx="5608638" cy="4870450"/>
            <a:chOff x="571472" y="1357298"/>
            <a:chExt cx="5608590" cy="4869926"/>
          </a:xfrm>
        </p:grpSpPr>
        <p:sp>
          <p:nvSpPr>
            <p:cNvPr id="7" name="椭圆 6"/>
            <p:cNvSpPr/>
            <p:nvPr/>
          </p:nvSpPr>
          <p:spPr>
            <a:xfrm>
              <a:off x="1928773" y="1785877"/>
              <a:ext cx="714369" cy="357149"/>
            </a:xfrm>
            <a:prstGeom prst="ellipse">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6391" name="TextBox 7"/>
            <p:cNvSpPr txBox="1">
              <a:spLocks noChangeArrowheads="1"/>
            </p:cNvSpPr>
            <p:nvPr/>
          </p:nvSpPr>
          <p:spPr bwMode="auto">
            <a:xfrm>
              <a:off x="2285957" y="1357298"/>
              <a:ext cx="1338252" cy="369847"/>
            </a:xfrm>
            <a:prstGeom prst="rect">
              <a:avLst/>
            </a:prstGeom>
            <a:solidFill>
              <a:srgbClr val="FFFF00"/>
            </a:solidFill>
            <a:ln w="9525">
              <a:noFill/>
              <a:miter lim="800000"/>
              <a:headEnd/>
              <a:tailEnd/>
            </a:ln>
          </p:spPr>
          <p:txBody>
            <a:bodyPr wrap="none">
              <a:spAutoFit/>
            </a:bodyPr>
            <a:lstStyle/>
            <a:p>
              <a:pPr>
                <a:defRPr/>
              </a:pPr>
              <a:r>
                <a:rPr lang="zh-CN" altLang="en-US" b="1" dirty="0">
                  <a:solidFill>
                    <a:schemeClr val="bg2">
                      <a:lumMod val="25000"/>
                    </a:schemeClr>
                  </a:solidFill>
                  <a:latin typeface="微软雅黑" pitchFamily="34" charset="-122"/>
                  <a:ea typeface="微软雅黑" pitchFamily="34" charset="-122"/>
                </a:rPr>
                <a:t>亚历山大城</a:t>
              </a:r>
            </a:p>
          </p:txBody>
        </p:sp>
        <p:sp>
          <p:nvSpPr>
            <p:cNvPr id="9" name="椭圆 8"/>
            <p:cNvSpPr/>
            <p:nvPr/>
          </p:nvSpPr>
          <p:spPr>
            <a:xfrm>
              <a:off x="3786132" y="5571657"/>
              <a:ext cx="714369" cy="357150"/>
            </a:xfrm>
            <a:prstGeom prst="ellipse">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6393" name="TextBox 9"/>
            <p:cNvSpPr txBox="1">
              <a:spLocks noChangeArrowheads="1"/>
            </p:cNvSpPr>
            <p:nvPr/>
          </p:nvSpPr>
          <p:spPr bwMode="auto">
            <a:xfrm>
              <a:off x="4286190" y="5214508"/>
              <a:ext cx="877880" cy="369847"/>
            </a:xfrm>
            <a:prstGeom prst="rect">
              <a:avLst/>
            </a:prstGeom>
            <a:solidFill>
              <a:srgbClr val="FFFF00"/>
            </a:solidFill>
            <a:ln w="9525">
              <a:noFill/>
              <a:miter lim="800000"/>
              <a:headEnd/>
              <a:tailEnd/>
            </a:ln>
          </p:spPr>
          <p:txBody>
            <a:bodyPr wrap="none">
              <a:spAutoFit/>
            </a:bodyPr>
            <a:lstStyle/>
            <a:p>
              <a:pPr>
                <a:defRPr/>
              </a:pPr>
              <a:r>
                <a:rPr lang="zh-CN" altLang="en-US" b="1" dirty="0">
                  <a:solidFill>
                    <a:schemeClr val="bg2">
                      <a:lumMod val="25000"/>
                    </a:schemeClr>
                  </a:solidFill>
                  <a:latin typeface="微软雅黑" pitchFamily="34" charset="-122"/>
                  <a:ea typeface="微软雅黑" pitchFamily="34" charset="-122"/>
                </a:rPr>
                <a:t>塞恩城</a:t>
              </a:r>
            </a:p>
          </p:txBody>
        </p:sp>
        <p:cxnSp>
          <p:nvCxnSpPr>
            <p:cNvPr id="12" name="直接连接符 11"/>
            <p:cNvCxnSpPr/>
            <p:nvPr/>
          </p:nvCxnSpPr>
          <p:spPr>
            <a:xfrm flipV="1">
              <a:off x="571472" y="6071666"/>
              <a:ext cx="4286213" cy="71429"/>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6395" name="TextBox 12"/>
            <p:cNvSpPr txBox="1">
              <a:spLocks noChangeArrowheads="1"/>
            </p:cNvSpPr>
            <p:nvPr/>
          </p:nvSpPr>
          <p:spPr bwMode="auto">
            <a:xfrm>
              <a:off x="5071996" y="5857376"/>
              <a:ext cx="1108066" cy="369848"/>
            </a:xfrm>
            <a:prstGeom prst="rect">
              <a:avLst/>
            </a:prstGeom>
            <a:solidFill>
              <a:srgbClr val="FFFF00"/>
            </a:solidFill>
            <a:ln w="9525">
              <a:noFill/>
              <a:miter lim="800000"/>
              <a:headEnd/>
              <a:tailEnd/>
            </a:ln>
          </p:spPr>
          <p:txBody>
            <a:bodyPr wrap="none">
              <a:spAutoFit/>
            </a:bodyPr>
            <a:lstStyle/>
            <a:p>
              <a:pPr>
                <a:defRPr/>
              </a:pPr>
              <a:r>
                <a:rPr lang="zh-CN" altLang="en-US" b="1" dirty="0">
                  <a:solidFill>
                    <a:schemeClr val="bg2">
                      <a:lumMod val="25000"/>
                    </a:schemeClr>
                  </a:solidFill>
                  <a:latin typeface="微软雅黑" pitchFamily="34" charset="-122"/>
                  <a:ea typeface="微软雅黑" pitchFamily="34" charset="-122"/>
                </a:rPr>
                <a:t>北回归线</a:t>
              </a:r>
            </a:p>
          </p:txBody>
        </p:sp>
      </p:grpSp>
      <p:pic>
        <p:nvPicPr>
          <p:cNvPr id="1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11275"/>
            <a:ext cx="4572000"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内容占位符 5" descr="图片1.png"/>
          <p:cNvPicPr>
            <a:picLocks noGrp="1" noChangeAspect="1"/>
          </p:cNvPicPr>
          <p:nvPr>
            <p:ph idx="1"/>
          </p:nvPr>
        </p:nvPicPr>
        <p:blipFill>
          <a:blip r:embed="rId2"/>
          <a:srcRect/>
          <a:stretch>
            <a:fillRect/>
          </a:stretch>
        </p:blipFill>
        <p:spPr>
          <a:xfrm>
            <a:off x="571500" y="1500188"/>
            <a:ext cx="5381625" cy="4525962"/>
          </a:xfrm>
        </p:spPr>
      </p:pic>
      <p:sp>
        <p:nvSpPr>
          <p:cNvPr id="32770" name="标题 1"/>
          <p:cNvSpPr>
            <a:spLocks noGrp="1"/>
          </p:cNvSpPr>
          <p:nvPr>
            <p:ph type="title"/>
          </p:nvPr>
        </p:nvSpPr>
        <p:spPr/>
        <p:txBody>
          <a:bodyPr/>
          <a:lstStyle/>
          <a:p>
            <a:pPr algn="l" eaLnBrk="1" hangingPunct="1"/>
            <a:r>
              <a:rPr kumimoji="1" lang="zh-CN" altLang="en-US" sz="5400" b="1" smtClean="0">
                <a:solidFill>
                  <a:schemeClr val="bg1"/>
                </a:solidFill>
                <a:latin typeface="微软雅黑"/>
              </a:rPr>
              <a:t>埃拉托色尼测定地球周长</a:t>
            </a:r>
            <a:endParaRPr lang="zh-CN" altLang="en-US" sz="5400" b="1" smtClean="0">
              <a:solidFill>
                <a:schemeClr val="bg1"/>
              </a:solidFill>
            </a:endParaRPr>
          </a:p>
        </p:txBody>
      </p:sp>
      <p:sp>
        <p:nvSpPr>
          <p:cNvPr id="7" name="Text Box 5"/>
          <p:cNvSpPr txBox="1">
            <a:spLocks noChangeArrowheads="1"/>
          </p:cNvSpPr>
          <p:nvPr/>
        </p:nvSpPr>
        <p:spPr bwMode="auto">
          <a:xfrm>
            <a:off x="3681413" y="6143625"/>
            <a:ext cx="5605462" cy="534988"/>
          </a:xfrm>
          <a:prstGeom prst="rect">
            <a:avLst/>
          </a:prstGeom>
          <a:noFill/>
          <a:ln w="9525">
            <a:noFill/>
            <a:miter lim="800000"/>
            <a:headEnd/>
            <a:tailEnd/>
          </a:ln>
        </p:spPr>
        <p:txBody>
          <a:bodyPr>
            <a:spAutoFit/>
          </a:bodyPr>
          <a:lstStyle/>
          <a:p>
            <a:pPr>
              <a:lnSpc>
                <a:spcPct val="90000"/>
              </a:lnSpc>
              <a:spcBef>
                <a:spcPct val="50000"/>
              </a:spcBef>
            </a:pPr>
            <a:r>
              <a:rPr kumimoji="1" lang="en-US" altLang="zh-CN" sz="3200" b="1">
                <a:solidFill>
                  <a:schemeClr val="bg1"/>
                </a:solidFill>
                <a:latin typeface="微软雅黑"/>
                <a:ea typeface="微软雅黑"/>
                <a:cs typeface="微软雅黑"/>
              </a:rPr>
              <a:t>L = 360</a:t>
            </a:r>
            <a:r>
              <a:rPr kumimoji="1" lang="en-US" altLang="zh-CN" sz="3200" b="1">
                <a:solidFill>
                  <a:schemeClr val="bg1"/>
                </a:solidFill>
                <a:latin typeface="微软雅黑"/>
                <a:ea typeface="微软雅黑"/>
                <a:cs typeface="微软雅黑"/>
                <a:sym typeface="Symbol" pitchFamily="18" charset="2"/>
              </a:rPr>
              <a:t></a:t>
            </a:r>
            <a:r>
              <a:rPr kumimoji="1" lang="en-US" altLang="zh-CN" sz="3200" b="1">
                <a:solidFill>
                  <a:schemeClr val="bg1"/>
                </a:solidFill>
                <a:latin typeface="微软雅黑"/>
                <a:ea typeface="微软雅黑"/>
                <a:cs typeface="微软雅黑"/>
              </a:rPr>
              <a:t> </a:t>
            </a:r>
            <a:r>
              <a:rPr kumimoji="1" lang="en-US" altLang="zh-CN" sz="3200" b="1">
                <a:solidFill>
                  <a:schemeClr val="bg1"/>
                </a:solidFill>
                <a:latin typeface="微软雅黑"/>
                <a:ea typeface="微软雅黑"/>
                <a:cs typeface="微软雅黑"/>
                <a:sym typeface="Symbol" pitchFamily="18" charset="2"/>
              </a:rPr>
              <a:t> 800 / 7.2 </a:t>
            </a:r>
            <a:r>
              <a:rPr kumimoji="1" lang="zh-CN" altLang="en-US" sz="3200" b="1">
                <a:solidFill>
                  <a:schemeClr val="bg1"/>
                </a:solidFill>
                <a:latin typeface="微软雅黑"/>
                <a:ea typeface="微软雅黑"/>
                <a:cs typeface="微软雅黑"/>
                <a:sym typeface="Symbol" pitchFamily="18" charset="2"/>
              </a:rPr>
              <a:t>千米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735013" y="601663"/>
            <a:ext cx="8229600" cy="1143000"/>
          </a:xfrm>
        </p:spPr>
        <p:txBody>
          <a:bodyPr/>
          <a:lstStyle/>
          <a:p>
            <a:pPr algn="l" eaLnBrk="1" hangingPunct="1"/>
            <a:r>
              <a:rPr lang="en-US" altLang="zh-CN" sz="5400" b="1" smtClean="0">
                <a:solidFill>
                  <a:schemeClr val="bg1"/>
                </a:solidFill>
                <a:latin typeface="微软雅黑"/>
              </a:rPr>
              <a:t>2 </a:t>
            </a:r>
            <a:r>
              <a:rPr lang="zh-CN" altLang="zh-CN" sz="5400" b="1" smtClean="0">
                <a:solidFill>
                  <a:schemeClr val="bg1"/>
                </a:solidFill>
                <a:latin typeface="微软雅黑"/>
              </a:rPr>
              <a:t>物理实验的重要性</a:t>
            </a:r>
            <a:endParaRPr lang="zh-CN" altLang="en-US" sz="5400" b="1" smtClean="0">
              <a:solidFill>
                <a:schemeClr val="bg1"/>
              </a:solidFill>
            </a:endParaRPr>
          </a:p>
        </p:txBody>
      </p:sp>
      <p:sp>
        <p:nvSpPr>
          <p:cNvPr id="4" name="内容占位符 3"/>
          <p:cNvSpPr>
            <a:spLocks noGrp="1"/>
          </p:cNvSpPr>
          <p:nvPr>
            <p:ph idx="1"/>
          </p:nvPr>
        </p:nvSpPr>
        <p:spPr>
          <a:xfrm>
            <a:off x="735013" y="1927225"/>
            <a:ext cx="7859712" cy="4525963"/>
          </a:xfrm>
        </p:spPr>
        <p:txBody>
          <a:bodyPr rtlCol="0">
            <a:normAutofit/>
          </a:bodyPr>
          <a:lstStyle/>
          <a:p>
            <a:pPr marL="0" indent="-1800000" eaLnBrk="1" fontAlgn="auto" hangingPunct="1">
              <a:spcAft>
                <a:spcPts val="0"/>
              </a:spcAft>
              <a:buFont typeface="Arial" charset="0"/>
              <a:buNone/>
              <a:defRPr/>
            </a:pPr>
            <a:r>
              <a:rPr lang="en-US" altLang="zh-CN" sz="4000" dirty="0" smtClean="0">
                <a:solidFill>
                  <a:schemeClr val="bg1"/>
                </a:solidFill>
                <a:latin typeface="微软雅黑" pitchFamily="34" charset="-122"/>
                <a:cs typeface="+mn-cs"/>
              </a:rPr>
              <a:t>2.1 </a:t>
            </a:r>
            <a:r>
              <a:rPr lang="zh-CN" altLang="zh-CN" sz="4000" dirty="0" smtClean="0">
                <a:solidFill>
                  <a:schemeClr val="bg1"/>
                </a:solidFill>
                <a:latin typeface="微软雅黑" pitchFamily="34" charset="-122"/>
                <a:cs typeface="+mn-cs"/>
              </a:rPr>
              <a:t>物理实验在物理学</a:t>
            </a:r>
            <a:r>
              <a:rPr lang="zh-CN" altLang="zh-CN" sz="4000" dirty="0" smtClean="0">
                <a:solidFill>
                  <a:srgbClr val="FFC000"/>
                </a:solidFill>
                <a:latin typeface="微软雅黑" pitchFamily="34" charset="-122"/>
                <a:cs typeface="+mn-cs"/>
              </a:rPr>
              <a:t>研究与发展</a:t>
            </a:r>
            <a:endParaRPr lang="en-US" altLang="zh-CN" sz="4000" dirty="0" smtClean="0">
              <a:solidFill>
                <a:srgbClr val="FFC000"/>
              </a:solidFill>
              <a:latin typeface="微软雅黑" pitchFamily="34" charset="-122"/>
              <a:cs typeface="+mn-cs"/>
            </a:endParaRPr>
          </a:p>
          <a:p>
            <a:pPr marL="0" indent="-1800000" eaLnBrk="1" fontAlgn="auto" hangingPunct="1">
              <a:spcAft>
                <a:spcPts val="0"/>
              </a:spcAft>
              <a:buFont typeface="Arial" charset="0"/>
              <a:buNone/>
              <a:defRPr/>
            </a:pPr>
            <a:r>
              <a:rPr lang="en-US" altLang="zh-CN" sz="4000" dirty="0">
                <a:solidFill>
                  <a:srgbClr val="FFC000"/>
                </a:solidFill>
                <a:latin typeface="微软雅黑" pitchFamily="34" charset="-122"/>
                <a:cs typeface="+mn-cs"/>
              </a:rPr>
              <a:t> </a:t>
            </a:r>
            <a:r>
              <a:rPr lang="en-US" altLang="zh-CN" sz="4000" dirty="0" smtClean="0">
                <a:solidFill>
                  <a:srgbClr val="FFC000"/>
                </a:solidFill>
                <a:latin typeface="微软雅黑" pitchFamily="34" charset="-122"/>
                <a:cs typeface="+mn-cs"/>
              </a:rPr>
              <a:t>     </a:t>
            </a:r>
            <a:r>
              <a:rPr lang="zh-CN" altLang="zh-CN" sz="4000" dirty="0" smtClean="0">
                <a:solidFill>
                  <a:schemeClr val="bg1"/>
                </a:solidFill>
                <a:latin typeface="微软雅黑" pitchFamily="34" charset="-122"/>
                <a:cs typeface="+mn-cs"/>
              </a:rPr>
              <a:t>中的作用</a:t>
            </a:r>
            <a:endParaRPr lang="en-US" altLang="zh-CN" sz="4000" dirty="0" smtClean="0">
              <a:solidFill>
                <a:schemeClr val="bg1"/>
              </a:solidFill>
              <a:latin typeface="微软雅黑" pitchFamily="34" charset="-122"/>
              <a:cs typeface="+mn-cs"/>
            </a:endParaRPr>
          </a:p>
          <a:p>
            <a:pPr marL="0" indent="0" eaLnBrk="1" fontAlgn="auto" hangingPunct="1">
              <a:spcAft>
                <a:spcPts val="0"/>
              </a:spcAft>
              <a:buFont typeface="Arial" charset="0"/>
              <a:buNone/>
              <a:defRPr/>
            </a:pPr>
            <a:r>
              <a:rPr lang="en-US" altLang="zh-CN" sz="4000" dirty="0" smtClean="0">
                <a:solidFill>
                  <a:schemeClr val="bg1"/>
                </a:solidFill>
                <a:latin typeface="微软雅黑" pitchFamily="34" charset="-122"/>
                <a:cs typeface="+mn-cs"/>
              </a:rPr>
              <a:t>2.2 </a:t>
            </a:r>
            <a:r>
              <a:rPr lang="zh-CN" altLang="zh-CN" sz="4000" dirty="0" smtClean="0">
                <a:solidFill>
                  <a:schemeClr val="bg1"/>
                </a:solidFill>
                <a:latin typeface="微软雅黑" pitchFamily="34" charset="-122"/>
                <a:cs typeface="+mn-cs"/>
              </a:rPr>
              <a:t>物理实验对物理学在</a:t>
            </a:r>
            <a:r>
              <a:rPr lang="zh-CN" altLang="zh-CN" sz="4000" dirty="0" smtClean="0">
                <a:solidFill>
                  <a:srgbClr val="FFC000"/>
                </a:solidFill>
                <a:latin typeface="微软雅黑" pitchFamily="34" charset="-122"/>
                <a:cs typeface="+mn-cs"/>
              </a:rPr>
              <a:t>其他学科</a:t>
            </a:r>
            <a:endParaRPr lang="en-US" altLang="zh-CN" sz="4000" dirty="0">
              <a:solidFill>
                <a:srgbClr val="FFC000"/>
              </a:solidFill>
              <a:latin typeface="微软雅黑" pitchFamily="34" charset="-122"/>
              <a:cs typeface="+mn-cs"/>
            </a:endParaRPr>
          </a:p>
          <a:p>
            <a:pPr marL="0" indent="0" eaLnBrk="1" fontAlgn="auto" hangingPunct="1">
              <a:spcAft>
                <a:spcPts val="0"/>
              </a:spcAft>
              <a:buFont typeface="Arial" charset="0"/>
              <a:buNone/>
              <a:defRPr/>
            </a:pPr>
            <a:r>
              <a:rPr lang="en-US" altLang="zh-CN" sz="4000" dirty="0" smtClean="0">
                <a:solidFill>
                  <a:srgbClr val="FFC000"/>
                </a:solidFill>
                <a:latin typeface="微软雅黑" pitchFamily="34" charset="-122"/>
                <a:cs typeface="+mn-cs"/>
              </a:rPr>
              <a:t>      </a:t>
            </a:r>
            <a:r>
              <a:rPr lang="zh-CN" altLang="zh-CN" sz="4000" dirty="0" smtClean="0">
                <a:solidFill>
                  <a:schemeClr val="bg1"/>
                </a:solidFill>
                <a:latin typeface="微软雅黑" pitchFamily="34" charset="-122"/>
                <a:cs typeface="+mn-cs"/>
              </a:rPr>
              <a:t>中应用的意义</a:t>
            </a:r>
            <a:endParaRPr lang="en-US" altLang="zh-CN" sz="4000" dirty="0" smtClean="0">
              <a:solidFill>
                <a:schemeClr val="bg1"/>
              </a:solidFill>
              <a:latin typeface="微软雅黑" pitchFamily="34" charset="-122"/>
              <a:cs typeface="+mn-cs"/>
            </a:endParaRPr>
          </a:p>
          <a:p>
            <a:pPr marL="0" indent="0" eaLnBrk="1" fontAlgn="auto" hangingPunct="1">
              <a:spcAft>
                <a:spcPts val="0"/>
              </a:spcAft>
              <a:buFont typeface="Arial" charset="0"/>
              <a:buNone/>
              <a:defRPr/>
            </a:pPr>
            <a:r>
              <a:rPr lang="en-US" altLang="zh-CN" sz="4000" dirty="0" smtClean="0">
                <a:solidFill>
                  <a:schemeClr val="bg1"/>
                </a:solidFill>
                <a:latin typeface="微软雅黑" pitchFamily="34" charset="-122"/>
                <a:cs typeface="+mn-cs"/>
              </a:rPr>
              <a:t>2.3 </a:t>
            </a:r>
            <a:r>
              <a:rPr lang="zh-CN" altLang="en-US" sz="4000" dirty="0" smtClean="0">
                <a:solidFill>
                  <a:schemeClr val="bg1"/>
                </a:solidFill>
                <a:latin typeface="微软雅黑" pitchFamily="34" charset="-122"/>
                <a:cs typeface="+mn-cs"/>
              </a:rPr>
              <a:t>改变</a:t>
            </a:r>
            <a:r>
              <a:rPr lang="zh-CN" altLang="en-US" sz="4000" dirty="0" smtClean="0">
                <a:solidFill>
                  <a:srgbClr val="FFC000"/>
                </a:solidFill>
                <a:latin typeface="微软雅黑" pitchFamily="34" charset="-122"/>
                <a:cs typeface="+mn-cs"/>
              </a:rPr>
              <a:t>轻视实践</a:t>
            </a:r>
            <a:r>
              <a:rPr lang="zh-CN" altLang="en-US" sz="4000" dirty="0" smtClean="0">
                <a:solidFill>
                  <a:schemeClr val="bg1"/>
                </a:solidFill>
                <a:latin typeface="微软雅黑" pitchFamily="34" charset="-122"/>
                <a:cs typeface="+mn-cs"/>
              </a:rPr>
              <a:t>的传统观念</a:t>
            </a:r>
          </a:p>
          <a:p>
            <a:pPr eaLnBrk="1" fontAlgn="auto" hangingPunct="1">
              <a:spcAft>
                <a:spcPts val="0"/>
              </a:spcAft>
              <a:buFont typeface="Arial" pitchFamily="34" charset="0"/>
              <a:buChar char="•"/>
              <a:defRPr/>
            </a:pPr>
            <a:endParaRPr lang="zh-CN" altLang="en-US" sz="3600" dirty="0">
              <a:solidFill>
                <a:schemeClr val="bg1"/>
              </a:solidFill>
              <a:latin typeface="微软雅黑" pitchFamily="34" charset="-122"/>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rtlCol="0">
            <a:normAutofit fontScale="90000"/>
          </a:bodyPr>
          <a:lstStyle/>
          <a:p>
            <a:pPr indent="-1800000" eaLnBrk="1" fontAlgn="auto" hangingPunct="1">
              <a:spcAft>
                <a:spcPts val="0"/>
              </a:spcAft>
              <a:defRPr/>
            </a:pPr>
            <a:r>
              <a:rPr lang="en-US" altLang="zh-CN" sz="4800" b="1" dirty="0" smtClean="0">
                <a:solidFill>
                  <a:schemeClr val="bg1"/>
                </a:solidFill>
                <a:latin typeface="微软雅黑" pitchFamily="34" charset="-122"/>
                <a:cs typeface="+mj-cs"/>
              </a:rPr>
              <a:t>2.1 </a:t>
            </a:r>
            <a:r>
              <a:rPr lang="zh-CN" altLang="zh-CN" sz="4800" b="1" dirty="0" smtClean="0">
                <a:solidFill>
                  <a:schemeClr val="bg1"/>
                </a:solidFill>
                <a:latin typeface="微软雅黑" pitchFamily="34" charset="-122"/>
                <a:cs typeface="+mj-cs"/>
              </a:rPr>
              <a:t>物理实验</a:t>
            </a:r>
            <a:r>
              <a:rPr lang="en-US" altLang="zh-CN" sz="4800" b="1" dirty="0" smtClean="0">
                <a:solidFill>
                  <a:schemeClr val="bg1"/>
                </a:solidFill>
                <a:latin typeface="微软雅黑" pitchFamily="34" charset="-122"/>
                <a:cs typeface="+mj-cs"/>
              </a:rPr>
              <a:t/>
            </a:r>
            <a:br>
              <a:rPr lang="en-US" altLang="zh-CN" sz="4800" b="1" dirty="0" smtClean="0">
                <a:solidFill>
                  <a:schemeClr val="bg1"/>
                </a:solidFill>
                <a:latin typeface="微软雅黑" pitchFamily="34" charset="-122"/>
                <a:cs typeface="+mj-cs"/>
              </a:rPr>
            </a:br>
            <a:r>
              <a:rPr lang="zh-CN" altLang="zh-CN" sz="4800" b="1" dirty="0" smtClean="0">
                <a:solidFill>
                  <a:schemeClr val="bg1"/>
                </a:solidFill>
                <a:latin typeface="微软雅黑" pitchFamily="34" charset="-122"/>
                <a:cs typeface="+mj-cs"/>
              </a:rPr>
              <a:t>在物理学研究与发展中的作用</a:t>
            </a:r>
            <a:endParaRPr lang="zh-CN" altLang="en-US" sz="4800" b="1" dirty="0" smtClean="0">
              <a:solidFill>
                <a:schemeClr val="bg1"/>
              </a:solidFill>
              <a:cs typeface="+mj-cs"/>
            </a:endParaRPr>
          </a:p>
        </p:txBody>
      </p:sp>
      <p:sp>
        <p:nvSpPr>
          <p:cNvPr id="4" name="内容占位符 3"/>
          <p:cNvSpPr>
            <a:spLocks noGrp="1"/>
          </p:cNvSpPr>
          <p:nvPr>
            <p:ph idx="1"/>
          </p:nvPr>
        </p:nvSpPr>
        <p:spPr/>
        <p:txBody>
          <a:bodyPr rtlCol="0">
            <a:normAutofit/>
          </a:bodyPr>
          <a:lstStyle/>
          <a:p>
            <a:pPr eaLnBrk="1" fontAlgn="auto" hangingPunct="1">
              <a:spcBef>
                <a:spcPts val="0"/>
              </a:spcBef>
              <a:spcAft>
                <a:spcPts val="0"/>
              </a:spcAft>
              <a:buFontTx/>
              <a:buNone/>
              <a:defRPr/>
            </a:pPr>
            <a:r>
              <a:rPr lang="zh-CN" altLang="zh-CN" sz="2800" dirty="0" smtClean="0">
                <a:solidFill>
                  <a:schemeClr val="bg1"/>
                </a:solidFill>
                <a:latin typeface="微软雅黑" pitchFamily="34" charset="-122"/>
                <a:cs typeface="+mn-cs"/>
              </a:rPr>
              <a:t>从物理学史看物理实验的重要性</a:t>
            </a:r>
            <a:endParaRPr lang="en-US" altLang="zh-CN" sz="2800" dirty="0" smtClean="0">
              <a:solidFill>
                <a:schemeClr val="bg1"/>
              </a:solidFill>
              <a:latin typeface="微软雅黑" pitchFamily="34" charset="-122"/>
              <a:cs typeface="+mn-cs"/>
            </a:endParaRPr>
          </a:p>
          <a:p>
            <a:pPr eaLnBrk="1" fontAlgn="auto" hangingPunct="1">
              <a:spcBef>
                <a:spcPts val="1200"/>
              </a:spcBef>
              <a:spcAft>
                <a:spcPts val="1200"/>
              </a:spcAft>
              <a:buFont typeface="Arial" pitchFamily="34" charset="0"/>
              <a:buChar char="•"/>
              <a:defRPr/>
            </a:pPr>
            <a:r>
              <a:rPr lang="zh-CN" altLang="zh-CN" sz="2800" b="1" dirty="0" smtClean="0">
                <a:solidFill>
                  <a:srgbClr val="FFC000"/>
                </a:solidFill>
                <a:latin typeface="微软雅黑" pitchFamily="34" charset="-122"/>
                <a:cs typeface="+mn-cs"/>
              </a:rPr>
              <a:t>经典物理学的建立</a:t>
            </a:r>
            <a:r>
              <a:rPr lang="zh-CN" altLang="zh-CN" sz="2800" dirty="0" smtClean="0">
                <a:solidFill>
                  <a:schemeClr val="bg1"/>
                </a:solidFill>
                <a:latin typeface="微软雅黑" pitchFamily="34" charset="-122"/>
                <a:cs typeface="+mn-cs"/>
              </a:rPr>
              <a:t>：</a:t>
            </a:r>
          </a:p>
          <a:p>
            <a:pPr eaLnBrk="1" fontAlgn="auto" hangingPunct="1">
              <a:lnSpc>
                <a:spcPct val="125000"/>
              </a:lnSpc>
              <a:spcBef>
                <a:spcPts val="0"/>
              </a:spcBef>
              <a:spcAft>
                <a:spcPts val="0"/>
              </a:spcAft>
              <a:buFontTx/>
              <a:buNone/>
              <a:defRPr/>
            </a:pPr>
            <a:r>
              <a:rPr lang="zh-CN" altLang="en-US" sz="2400" dirty="0" smtClean="0">
                <a:solidFill>
                  <a:schemeClr val="bg1"/>
                </a:solidFill>
                <a:latin typeface="微软雅黑" pitchFamily="34" charset="-122"/>
                <a:cs typeface="+mn-cs"/>
              </a:rPr>
              <a:t>           </a:t>
            </a:r>
            <a:r>
              <a:rPr lang="zh-CN" altLang="zh-CN" sz="2400" dirty="0" smtClean="0">
                <a:solidFill>
                  <a:schemeClr val="bg1"/>
                </a:solidFill>
                <a:latin typeface="微软雅黑" pitchFamily="34" charset="-122"/>
                <a:cs typeface="+mn-cs"/>
              </a:rPr>
              <a:t>力学（伽里略）</a:t>
            </a:r>
            <a:r>
              <a:rPr lang="zh-CN" altLang="zh-CN" sz="2400" dirty="0" smtClean="0">
                <a:solidFill>
                  <a:schemeClr val="bg1"/>
                </a:solidFill>
                <a:effectLst>
                  <a:outerShdw blurRad="38100" dist="38100" dir="2700000" algn="tl">
                    <a:srgbClr val="C0C0C0"/>
                  </a:outerShdw>
                </a:effectLst>
                <a:latin typeface="微软雅黑" pitchFamily="34" charset="-122"/>
                <a:cs typeface="+mn-cs"/>
              </a:rPr>
              <a:t> </a:t>
            </a:r>
          </a:p>
          <a:p>
            <a:pPr eaLnBrk="1" fontAlgn="auto" hangingPunct="1">
              <a:lnSpc>
                <a:spcPct val="125000"/>
              </a:lnSpc>
              <a:spcBef>
                <a:spcPts val="0"/>
              </a:spcBef>
              <a:spcAft>
                <a:spcPts val="0"/>
              </a:spcAft>
              <a:buFontTx/>
              <a:buNone/>
              <a:defRPr/>
            </a:pPr>
            <a:r>
              <a:rPr lang="zh-CN" altLang="en-US" sz="2400" dirty="0" smtClean="0">
                <a:solidFill>
                  <a:schemeClr val="bg1"/>
                </a:solidFill>
                <a:latin typeface="微软雅黑" pitchFamily="34" charset="-122"/>
                <a:cs typeface="+mn-cs"/>
              </a:rPr>
              <a:t>           </a:t>
            </a:r>
            <a:r>
              <a:rPr lang="zh-CN" altLang="zh-CN" sz="2400" dirty="0" smtClean="0">
                <a:solidFill>
                  <a:schemeClr val="bg1"/>
                </a:solidFill>
                <a:latin typeface="微软雅黑" pitchFamily="34" charset="-122"/>
                <a:cs typeface="+mn-cs"/>
              </a:rPr>
              <a:t>电磁学（库仑、法拉第、麦克斯韦）</a:t>
            </a:r>
          </a:p>
          <a:p>
            <a:pPr eaLnBrk="1" fontAlgn="auto" hangingPunct="1">
              <a:lnSpc>
                <a:spcPct val="125000"/>
              </a:lnSpc>
              <a:spcBef>
                <a:spcPts val="0"/>
              </a:spcBef>
              <a:spcAft>
                <a:spcPts val="0"/>
              </a:spcAft>
              <a:buFontTx/>
              <a:buNone/>
              <a:defRPr/>
            </a:pPr>
            <a:r>
              <a:rPr lang="zh-CN" altLang="zh-CN" sz="2400" dirty="0" smtClean="0">
                <a:solidFill>
                  <a:schemeClr val="bg1"/>
                </a:solidFill>
                <a:latin typeface="微软雅黑" pitchFamily="34" charset="-122"/>
                <a:cs typeface="+mn-cs"/>
              </a:rPr>
              <a:t>           光学（杨氏、菲涅耳）</a:t>
            </a:r>
            <a:endParaRPr lang="en-US" altLang="zh-CN" sz="2400" dirty="0" smtClean="0">
              <a:solidFill>
                <a:schemeClr val="bg1"/>
              </a:solidFill>
              <a:latin typeface="微软雅黑" pitchFamily="34" charset="-122"/>
              <a:cs typeface="+mn-cs"/>
            </a:endParaRPr>
          </a:p>
          <a:p>
            <a:pPr eaLnBrk="1" fontAlgn="auto" hangingPunct="1">
              <a:spcBef>
                <a:spcPts val="1200"/>
              </a:spcBef>
              <a:spcAft>
                <a:spcPts val="1200"/>
              </a:spcAft>
              <a:buFont typeface="Arial" pitchFamily="34" charset="0"/>
              <a:buChar char="•"/>
              <a:defRPr/>
            </a:pPr>
            <a:r>
              <a:rPr lang="zh-CN" altLang="zh-CN" sz="2800" b="1" dirty="0" smtClean="0">
                <a:solidFill>
                  <a:srgbClr val="FFC000"/>
                </a:solidFill>
                <a:latin typeface="微软雅黑" pitchFamily="34" charset="-122"/>
                <a:cs typeface="+mn-cs"/>
              </a:rPr>
              <a:t>近代物理学的建立</a:t>
            </a:r>
            <a:r>
              <a:rPr lang="zh-CN" altLang="zh-CN" sz="2800" dirty="0" smtClean="0">
                <a:solidFill>
                  <a:schemeClr val="bg1"/>
                </a:solidFill>
                <a:latin typeface="微软雅黑" pitchFamily="34" charset="-122"/>
                <a:cs typeface="+mn-cs"/>
              </a:rPr>
              <a:t>：</a:t>
            </a:r>
          </a:p>
          <a:p>
            <a:pPr eaLnBrk="1" fontAlgn="auto" hangingPunct="1">
              <a:spcBef>
                <a:spcPts val="0"/>
              </a:spcBef>
              <a:spcAft>
                <a:spcPts val="0"/>
              </a:spcAft>
              <a:buFontTx/>
              <a:buNone/>
              <a:defRPr/>
            </a:pPr>
            <a:r>
              <a:rPr lang="zh-CN" altLang="en-US" sz="2400" dirty="0" smtClean="0">
                <a:solidFill>
                  <a:schemeClr val="bg1"/>
                </a:solidFill>
                <a:latin typeface="微软雅黑" pitchFamily="34" charset="-122"/>
                <a:cs typeface="+mn-cs"/>
              </a:rPr>
              <a:t>            </a:t>
            </a:r>
            <a:r>
              <a:rPr lang="zh-CN" altLang="zh-CN" sz="2400" dirty="0" smtClean="0">
                <a:solidFill>
                  <a:schemeClr val="bg1"/>
                </a:solidFill>
                <a:latin typeface="微软雅黑" pitchFamily="34" charset="-122"/>
                <a:cs typeface="+mn-cs"/>
              </a:rPr>
              <a:t>三大发现（X光、放射性、电子）</a:t>
            </a:r>
          </a:p>
          <a:p>
            <a:pPr eaLnBrk="1" fontAlgn="auto" hangingPunct="1">
              <a:spcBef>
                <a:spcPts val="0"/>
              </a:spcBef>
              <a:spcAft>
                <a:spcPts val="0"/>
              </a:spcAft>
              <a:buFontTx/>
              <a:buNone/>
              <a:defRPr/>
            </a:pPr>
            <a:r>
              <a:rPr lang="zh-CN" altLang="zh-CN" sz="2400" dirty="0" smtClean="0">
                <a:solidFill>
                  <a:schemeClr val="bg1"/>
                </a:solidFill>
                <a:latin typeface="微软雅黑" pitchFamily="34" charset="-122"/>
                <a:cs typeface="+mn-cs"/>
              </a:rPr>
              <a:t>                        ——从宏观到微观 </a:t>
            </a:r>
            <a:endParaRPr lang="en-US" altLang="zh-CN" sz="2400" dirty="0" smtClean="0">
              <a:solidFill>
                <a:schemeClr val="bg1"/>
              </a:solidFill>
              <a:latin typeface="微软雅黑" pitchFamily="34" charset="-122"/>
              <a:cs typeface="+mn-cs"/>
            </a:endParaRPr>
          </a:p>
          <a:p>
            <a:pPr eaLnBrk="1" fontAlgn="auto" hangingPunct="1">
              <a:spcBef>
                <a:spcPts val="0"/>
              </a:spcBef>
              <a:spcAft>
                <a:spcPts val="0"/>
              </a:spcAft>
              <a:buFontTx/>
              <a:buNone/>
              <a:defRPr/>
            </a:pPr>
            <a:r>
              <a:rPr lang="zh-CN" altLang="en-US" sz="2400" dirty="0" smtClean="0">
                <a:solidFill>
                  <a:schemeClr val="bg1"/>
                </a:solidFill>
                <a:latin typeface="微软雅黑" pitchFamily="34" charset="-122"/>
                <a:cs typeface="+mn-cs"/>
              </a:rPr>
              <a:t>            </a:t>
            </a:r>
            <a:r>
              <a:rPr lang="zh-CN" altLang="zh-CN" sz="2400" dirty="0" smtClean="0">
                <a:solidFill>
                  <a:schemeClr val="bg1"/>
                </a:solidFill>
                <a:latin typeface="微软雅黑" pitchFamily="34" charset="-122"/>
                <a:cs typeface="+mn-cs"/>
              </a:rPr>
              <a:t>两朵乌云（黑体辐射、迈</a:t>
            </a:r>
            <a:r>
              <a:rPr lang="zh-CN" altLang="en-US" sz="2400" dirty="0" smtClean="0">
                <a:solidFill>
                  <a:schemeClr val="bg1"/>
                </a:solidFill>
                <a:latin typeface="微软雅黑" pitchFamily="34" charset="-122"/>
                <a:cs typeface="+mn-cs"/>
              </a:rPr>
              <a:t>克耳逊</a:t>
            </a:r>
            <a:r>
              <a:rPr lang="zh-CN" altLang="zh-CN" sz="2400" dirty="0" smtClean="0">
                <a:solidFill>
                  <a:schemeClr val="bg1"/>
                </a:solidFill>
                <a:latin typeface="微软雅黑" pitchFamily="34" charset="-122"/>
                <a:cs typeface="+mn-cs"/>
              </a:rPr>
              <a:t>－莫</a:t>
            </a:r>
            <a:r>
              <a:rPr lang="zh-CN" altLang="en-US" sz="2400" dirty="0" smtClean="0">
                <a:solidFill>
                  <a:schemeClr val="bg1"/>
                </a:solidFill>
                <a:latin typeface="微软雅黑" pitchFamily="34" charset="-122"/>
                <a:cs typeface="+mn-cs"/>
              </a:rPr>
              <a:t>雷</a:t>
            </a:r>
            <a:r>
              <a:rPr lang="zh-CN" altLang="zh-CN" sz="2400" dirty="0" smtClean="0">
                <a:solidFill>
                  <a:schemeClr val="bg1"/>
                </a:solidFill>
                <a:latin typeface="微软雅黑" pitchFamily="34" charset="-122"/>
                <a:cs typeface="+mn-cs"/>
              </a:rPr>
              <a:t>实验）</a:t>
            </a:r>
          </a:p>
          <a:p>
            <a:pPr eaLnBrk="1" fontAlgn="auto" hangingPunct="1">
              <a:spcBef>
                <a:spcPts val="0"/>
              </a:spcBef>
              <a:spcAft>
                <a:spcPts val="0"/>
              </a:spcAft>
              <a:buFont typeface="Arial" pitchFamily="34" charset="0"/>
              <a:buChar char="•"/>
              <a:defRPr/>
            </a:pPr>
            <a:endParaRPr lang="zh-CN" altLang="en-US" sz="2400" dirty="0">
              <a:solidFill>
                <a:schemeClr val="bg1"/>
              </a:solidFill>
              <a:latin typeface="微软雅黑" pitchFamily="34"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algn="l" eaLnBrk="1" hangingPunct="1"/>
            <a:r>
              <a:rPr lang="zh-CN" altLang="en-US" sz="4800" b="1" smtClean="0">
                <a:solidFill>
                  <a:schemeClr val="bg1"/>
                </a:solidFill>
                <a:latin typeface="微软雅黑"/>
              </a:rPr>
              <a:t>物理学家看物理实验的重要性</a:t>
            </a:r>
          </a:p>
        </p:txBody>
      </p:sp>
      <p:sp>
        <p:nvSpPr>
          <p:cNvPr id="4" name="内容占位符 3"/>
          <p:cNvSpPr>
            <a:spLocks noGrp="1"/>
          </p:cNvSpPr>
          <p:nvPr>
            <p:ph idx="1"/>
          </p:nvPr>
        </p:nvSpPr>
        <p:spPr>
          <a:xfrm>
            <a:off x="457200" y="1600200"/>
            <a:ext cx="8229600" cy="3043238"/>
          </a:xfrm>
        </p:spPr>
        <p:txBody>
          <a:bodyPr/>
          <a:lstStyle/>
          <a:p>
            <a:pPr marL="0" indent="0" algn="just" eaLnBrk="1" hangingPunct="1">
              <a:buFont typeface="Arial" charset="0"/>
              <a:buNone/>
            </a:pPr>
            <a:r>
              <a:rPr kumimoji="1" lang="zh-CN" altLang="en-US" sz="3600" b="1" u="sng" smtClean="0">
                <a:solidFill>
                  <a:srgbClr val="FFC000"/>
                </a:solidFill>
                <a:latin typeface="微软雅黑"/>
              </a:rPr>
              <a:t>牛顿</a:t>
            </a:r>
            <a:r>
              <a:rPr kumimoji="1" lang="zh-CN" altLang="en-US" sz="3600" smtClean="0">
                <a:solidFill>
                  <a:schemeClr val="bg1"/>
                </a:solidFill>
                <a:latin typeface="微软雅黑"/>
              </a:rPr>
              <a:t>：“探求事物属性的准确方法是从实验中把他们推导出来。</a:t>
            </a:r>
            <a:r>
              <a:rPr kumimoji="1" lang="en-US" altLang="zh-CN" sz="3600" smtClean="0">
                <a:solidFill>
                  <a:schemeClr val="bg1"/>
                </a:solidFill>
                <a:latin typeface="微软雅黑"/>
              </a:rPr>
              <a:t>……</a:t>
            </a:r>
            <a:r>
              <a:rPr kumimoji="1" lang="zh-CN" altLang="en-US" sz="3600" smtClean="0">
                <a:solidFill>
                  <a:schemeClr val="bg1"/>
                </a:solidFill>
                <a:latin typeface="微软雅黑"/>
              </a:rPr>
              <a:t>考察我的理论的方法就在于考虑</a:t>
            </a:r>
            <a:r>
              <a:rPr kumimoji="1" lang="zh-CN" altLang="en-US" sz="3600" u="sng" smtClean="0">
                <a:solidFill>
                  <a:srgbClr val="FFC000"/>
                </a:solidFill>
                <a:latin typeface="微软雅黑"/>
              </a:rPr>
              <a:t>我所提出的实验</a:t>
            </a:r>
            <a:r>
              <a:rPr kumimoji="1" lang="zh-CN" altLang="en-US" sz="3600" smtClean="0">
                <a:solidFill>
                  <a:schemeClr val="bg1"/>
                </a:solidFill>
                <a:latin typeface="微软雅黑"/>
              </a:rPr>
              <a:t>是否确实证明了这个理论；或者提出</a:t>
            </a:r>
            <a:r>
              <a:rPr kumimoji="1" lang="zh-CN" altLang="en-US" sz="3600" u="sng" smtClean="0">
                <a:solidFill>
                  <a:srgbClr val="FFC000"/>
                </a:solidFill>
                <a:latin typeface="微软雅黑"/>
              </a:rPr>
              <a:t>新的实验</a:t>
            </a:r>
            <a:r>
              <a:rPr kumimoji="1" lang="zh-CN" altLang="en-US" sz="3600" smtClean="0">
                <a:solidFill>
                  <a:schemeClr val="bg1"/>
                </a:solidFill>
                <a:latin typeface="微软雅黑"/>
              </a:rPr>
              <a:t>去验证这个理论。”</a:t>
            </a:r>
          </a:p>
          <a:p>
            <a:pPr marL="0" indent="0" algn="just" eaLnBrk="1" hangingPunct="1"/>
            <a:endParaRPr lang="zh-CN" altLang="en-US" sz="3600" smtClean="0">
              <a:solidFill>
                <a:schemeClr val="bg1"/>
              </a:solidFill>
              <a:latin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sz="4800" b="1" smtClean="0"/>
              <a:t>可靠的实验立即获学术界承认</a:t>
            </a:r>
          </a:p>
        </p:txBody>
      </p:sp>
      <p:sp>
        <p:nvSpPr>
          <p:cNvPr id="3" name="内容占位符 2"/>
          <p:cNvSpPr>
            <a:spLocks noGrp="1"/>
          </p:cNvSpPr>
          <p:nvPr>
            <p:ph idx="1"/>
          </p:nvPr>
        </p:nvSpPr>
        <p:spPr/>
        <p:txBody>
          <a:bodyPr/>
          <a:lstStyle/>
          <a:p>
            <a:pPr>
              <a:defRPr/>
            </a:pPr>
            <a:r>
              <a:rPr lang="en-US" altLang="zh-CN" dirty="0">
                <a:cs typeface="+mn-cs"/>
              </a:rPr>
              <a:t>Heike </a:t>
            </a:r>
            <a:r>
              <a:rPr lang="en-US" altLang="zh-CN" dirty="0" err="1">
                <a:cs typeface="+mn-cs"/>
              </a:rPr>
              <a:t>Kamerlingh</a:t>
            </a:r>
            <a:r>
              <a:rPr lang="en-US" altLang="zh-CN" dirty="0">
                <a:cs typeface="+mn-cs"/>
              </a:rPr>
              <a:t> </a:t>
            </a:r>
            <a:r>
              <a:rPr lang="en-US" altLang="zh-CN" dirty="0" err="1" smtClean="0">
                <a:cs typeface="+mn-cs"/>
              </a:rPr>
              <a:t>Onnes</a:t>
            </a:r>
            <a:r>
              <a:rPr lang="en-US" altLang="zh-CN" dirty="0" smtClean="0">
                <a:cs typeface="+mn-cs"/>
              </a:rPr>
              <a:t> </a:t>
            </a:r>
          </a:p>
          <a:p>
            <a:pPr marL="0" indent="0">
              <a:buFont typeface="Arial" charset="0"/>
              <a:buNone/>
              <a:defRPr/>
            </a:pPr>
            <a:r>
              <a:rPr lang="en-US" altLang="zh-CN" dirty="0" smtClean="0">
                <a:cs typeface="+mn-cs"/>
              </a:rPr>
              <a:t>  1911 </a:t>
            </a:r>
            <a:r>
              <a:rPr lang="zh-CN" altLang="en-US" dirty="0" smtClean="0">
                <a:cs typeface="+mn-cs"/>
              </a:rPr>
              <a:t>发现超导，</a:t>
            </a:r>
            <a:r>
              <a:rPr lang="en-US" altLang="zh-CN" dirty="0" smtClean="0">
                <a:cs typeface="+mn-cs"/>
              </a:rPr>
              <a:t>1913</a:t>
            </a:r>
            <a:r>
              <a:rPr lang="zh-CN" altLang="en-US" dirty="0" smtClean="0">
                <a:cs typeface="+mn-cs"/>
              </a:rPr>
              <a:t>年即获得</a:t>
            </a:r>
            <a:r>
              <a:rPr lang="en-US" altLang="zh-CN" dirty="0" smtClean="0">
                <a:cs typeface="+mn-cs"/>
              </a:rPr>
              <a:t>Nobel</a:t>
            </a:r>
            <a:r>
              <a:rPr lang="zh-CN" altLang="en-US" dirty="0" smtClean="0">
                <a:cs typeface="+mn-cs"/>
              </a:rPr>
              <a:t>奖</a:t>
            </a:r>
            <a:r>
              <a:rPr lang="en-US" altLang="zh-CN" dirty="0" smtClean="0">
                <a:cs typeface="+mn-cs"/>
              </a:rPr>
              <a:t>;</a:t>
            </a:r>
          </a:p>
          <a:p>
            <a:pPr>
              <a:defRPr/>
            </a:pPr>
            <a:r>
              <a:rPr lang="zh-CN" altLang="en-US" dirty="0" smtClean="0">
                <a:cs typeface="+mn-cs"/>
              </a:rPr>
              <a:t>巴丁、库伯、施里弗</a:t>
            </a:r>
            <a:r>
              <a:rPr lang="en-US" altLang="zh-CN" dirty="0" smtClean="0">
                <a:cs typeface="+mn-cs"/>
              </a:rPr>
              <a:t>1957</a:t>
            </a:r>
            <a:r>
              <a:rPr lang="zh-CN" altLang="en-US" dirty="0" smtClean="0">
                <a:cs typeface="+mn-cs"/>
              </a:rPr>
              <a:t>年理论解释超导获诺贝尔奖；</a:t>
            </a:r>
            <a:endParaRPr lang="en-US" altLang="zh-CN" dirty="0" smtClean="0">
              <a:cs typeface="+mn-cs"/>
            </a:endParaRPr>
          </a:p>
          <a:p>
            <a:pPr>
              <a:defRPr/>
            </a:pPr>
            <a:r>
              <a:rPr lang="en-US" altLang="zh-CN" dirty="0" smtClean="0">
                <a:cs typeface="+mn-cs"/>
              </a:rPr>
              <a:t>G</a:t>
            </a:r>
            <a:r>
              <a:rPr lang="en-US" altLang="zh-CN" dirty="0">
                <a:cs typeface="+mn-cs"/>
              </a:rPr>
              <a:t>.</a:t>
            </a:r>
            <a:r>
              <a:rPr lang="en-US" altLang="zh-CN" dirty="0" smtClean="0">
                <a:cs typeface="+mn-cs"/>
              </a:rPr>
              <a:t> </a:t>
            </a:r>
            <a:r>
              <a:rPr lang="en-US" altLang="zh-CN" dirty="0">
                <a:cs typeface="+mn-cs"/>
              </a:rPr>
              <a:t>Bednorz and K. </a:t>
            </a:r>
            <a:r>
              <a:rPr lang="en-US" altLang="zh-CN" dirty="0" smtClean="0">
                <a:cs typeface="+mn-cs"/>
              </a:rPr>
              <a:t>A. Müller</a:t>
            </a:r>
          </a:p>
          <a:p>
            <a:pPr marL="0" indent="0">
              <a:buFont typeface="Arial" charset="0"/>
              <a:buNone/>
              <a:defRPr/>
            </a:pPr>
            <a:r>
              <a:rPr lang="en-US" altLang="zh-CN" dirty="0" smtClean="0">
                <a:cs typeface="+mn-cs"/>
              </a:rPr>
              <a:t>  1986</a:t>
            </a:r>
            <a:r>
              <a:rPr lang="zh-CN" altLang="en-US" dirty="0" smtClean="0">
                <a:cs typeface="+mn-cs"/>
              </a:rPr>
              <a:t>年发现高温超导电性，</a:t>
            </a:r>
            <a:r>
              <a:rPr lang="en-US" altLang="zh-CN" dirty="0" smtClean="0">
                <a:cs typeface="+mn-cs"/>
              </a:rPr>
              <a:t>1987</a:t>
            </a:r>
            <a:r>
              <a:rPr lang="zh-CN" altLang="en-US" dirty="0" smtClean="0">
                <a:cs typeface="+mn-cs"/>
              </a:rPr>
              <a:t>年立即获诺贝尔奖</a:t>
            </a:r>
            <a:endParaRPr lang="en-US" altLang="zh-CN" dirty="0" smtClean="0">
              <a:cs typeface="+mn-cs"/>
            </a:endParaRPr>
          </a:p>
          <a:p>
            <a:pPr marL="0" indent="0">
              <a:buFont typeface="Arial" charset="0"/>
              <a:buNone/>
              <a:defRPr/>
            </a:pPr>
            <a:r>
              <a:rPr lang="en-US" altLang="zh-CN" dirty="0">
                <a:cs typeface="+mn-cs"/>
              </a:rPr>
              <a:t> </a:t>
            </a:r>
            <a:r>
              <a:rPr lang="en-US" altLang="zh-CN" dirty="0" smtClean="0">
                <a:cs typeface="+mn-cs"/>
              </a:rPr>
              <a:t> </a:t>
            </a:r>
            <a:r>
              <a:rPr lang="zh-CN" altLang="en-US" dirty="0" smtClean="0">
                <a:cs typeface="+mn-cs"/>
              </a:rPr>
              <a:t>高温超导的理论机制研究现在还在完善中</a:t>
            </a:r>
            <a:endParaRPr lang="en-US" altLang="zh-CN" dirty="0" smtClean="0">
              <a:cs typeface="+mn-cs"/>
            </a:endParaRPr>
          </a:p>
          <a:p>
            <a:pPr>
              <a:defRPr/>
            </a:pPr>
            <a:endParaRPr lang="zh-CN" altLang="en-US" dirty="0">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312738" y="274638"/>
            <a:ext cx="8651875" cy="1143000"/>
          </a:xfrm>
        </p:spPr>
        <p:txBody>
          <a:bodyPr/>
          <a:lstStyle/>
          <a:p>
            <a:r>
              <a:rPr lang="zh-CN" altLang="en-US" b="1" smtClean="0"/>
              <a:t>很多理论物理成果被实验证实后， 才获诺贝尔奖</a:t>
            </a:r>
          </a:p>
        </p:txBody>
      </p:sp>
      <p:sp>
        <p:nvSpPr>
          <p:cNvPr id="3" name="内容占位符 2"/>
          <p:cNvSpPr>
            <a:spLocks noGrp="1"/>
          </p:cNvSpPr>
          <p:nvPr>
            <p:ph idx="1"/>
          </p:nvPr>
        </p:nvSpPr>
        <p:spPr>
          <a:xfrm>
            <a:off x="457200" y="1790700"/>
            <a:ext cx="8229600" cy="4852988"/>
          </a:xfrm>
        </p:spPr>
        <p:txBody>
          <a:bodyPr/>
          <a:lstStyle/>
          <a:p>
            <a:pPr>
              <a:defRPr/>
            </a:pPr>
            <a:r>
              <a:rPr lang="zh-CN" altLang="en-US" dirty="0" smtClean="0">
                <a:cs typeface="+mn-cs"/>
              </a:rPr>
              <a:t>如弱相互作用中宇称不守恒：</a:t>
            </a:r>
            <a:endParaRPr lang="en-US" altLang="zh-CN" dirty="0" smtClean="0">
              <a:cs typeface="+mn-cs"/>
            </a:endParaRPr>
          </a:p>
          <a:p>
            <a:pPr marL="0" indent="0">
              <a:buFont typeface="Arial" charset="0"/>
              <a:buNone/>
              <a:defRPr/>
            </a:pPr>
            <a:r>
              <a:rPr lang="en-US" altLang="zh-CN" dirty="0">
                <a:cs typeface="+mn-cs"/>
              </a:rPr>
              <a:t> </a:t>
            </a:r>
            <a:r>
              <a:rPr lang="en-US" altLang="zh-CN" dirty="0" smtClean="0">
                <a:cs typeface="+mn-cs"/>
              </a:rPr>
              <a:t> </a:t>
            </a:r>
            <a:r>
              <a:rPr lang="zh-CN" altLang="en-US" dirty="0">
                <a:cs typeface="+mn-cs"/>
              </a:rPr>
              <a:t>李政道</a:t>
            </a:r>
            <a:r>
              <a:rPr lang="zh-CN" altLang="en-US" dirty="0" smtClean="0">
                <a:cs typeface="+mn-cs"/>
              </a:rPr>
              <a:t>、</a:t>
            </a:r>
            <a:r>
              <a:rPr lang="zh-CN" altLang="en-US" dirty="0">
                <a:cs typeface="+mn-cs"/>
              </a:rPr>
              <a:t>杨振宁</a:t>
            </a:r>
            <a:r>
              <a:rPr lang="en-US" altLang="zh-CN" dirty="0" smtClean="0">
                <a:cs typeface="+mn-cs"/>
              </a:rPr>
              <a:t>1956</a:t>
            </a:r>
            <a:r>
              <a:rPr lang="zh-CN" altLang="en-US" dirty="0" smtClean="0">
                <a:cs typeface="+mn-cs"/>
              </a:rPr>
              <a:t>年在理论上提出；</a:t>
            </a:r>
            <a:endParaRPr lang="en-US" altLang="zh-CN" dirty="0" smtClean="0">
              <a:cs typeface="+mn-cs"/>
            </a:endParaRPr>
          </a:p>
          <a:p>
            <a:pPr marL="0" indent="0">
              <a:buFont typeface="Arial" charset="0"/>
              <a:buNone/>
              <a:defRPr/>
            </a:pPr>
            <a:r>
              <a:rPr lang="en-US" altLang="zh-CN" dirty="0">
                <a:cs typeface="+mn-cs"/>
              </a:rPr>
              <a:t> </a:t>
            </a:r>
            <a:r>
              <a:rPr lang="en-US" altLang="zh-CN" dirty="0" smtClean="0">
                <a:cs typeface="+mn-cs"/>
              </a:rPr>
              <a:t> </a:t>
            </a:r>
            <a:r>
              <a:rPr lang="zh-CN" altLang="en-US" dirty="0" smtClean="0">
                <a:cs typeface="+mn-cs"/>
              </a:rPr>
              <a:t>吴健雄</a:t>
            </a:r>
            <a:r>
              <a:rPr lang="en-US" altLang="zh-CN" dirty="0" smtClean="0">
                <a:cs typeface="+mn-cs"/>
              </a:rPr>
              <a:t>3</a:t>
            </a:r>
            <a:r>
              <a:rPr lang="zh-CN" altLang="en-US" dirty="0" smtClean="0">
                <a:cs typeface="+mn-cs"/>
              </a:rPr>
              <a:t>个月后开始实验，后来予以证明；</a:t>
            </a:r>
            <a:endParaRPr lang="en-US" altLang="zh-CN" dirty="0" smtClean="0">
              <a:cs typeface="+mn-cs"/>
            </a:endParaRPr>
          </a:p>
          <a:p>
            <a:pPr marL="0" indent="0">
              <a:buFont typeface="Arial" charset="0"/>
              <a:buNone/>
              <a:defRPr/>
            </a:pPr>
            <a:r>
              <a:rPr lang="en-US" altLang="zh-CN" dirty="0">
                <a:cs typeface="+mn-cs"/>
              </a:rPr>
              <a:t> </a:t>
            </a:r>
            <a:r>
              <a:rPr lang="en-US" altLang="zh-CN" dirty="0" smtClean="0">
                <a:cs typeface="+mn-cs"/>
              </a:rPr>
              <a:t> 1957</a:t>
            </a:r>
            <a:r>
              <a:rPr lang="zh-CN" altLang="en-US" dirty="0" smtClean="0">
                <a:cs typeface="+mn-cs"/>
              </a:rPr>
              <a:t>年底李、杨获奖。</a:t>
            </a:r>
            <a:endParaRPr lang="en-US" altLang="zh-CN" dirty="0" smtClean="0">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sz="5400" b="1" smtClean="0"/>
              <a:t>“上帝粒子”</a:t>
            </a:r>
          </a:p>
        </p:txBody>
      </p:sp>
      <p:sp>
        <p:nvSpPr>
          <p:cNvPr id="3" name="内容占位符 2"/>
          <p:cNvSpPr>
            <a:spLocks noGrp="1"/>
          </p:cNvSpPr>
          <p:nvPr>
            <p:ph idx="1"/>
          </p:nvPr>
        </p:nvSpPr>
        <p:spPr/>
        <p:txBody>
          <a:bodyPr/>
          <a:lstStyle/>
          <a:p>
            <a:pPr>
              <a:lnSpc>
                <a:spcPct val="125000"/>
              </a:lnSpc>
              <a:spcAft>
                <a:spcPts val="1800"/>
              </a:spcAft>
              <a:defRPr/>
            </a:pPr>
            <a:r>
              <a:rPr lang="zh-CN" altLang="zh-CN" sz="2800" dirty="0">
                <a:cs typeface="+mn-cs"/>
              </a:rPr>
              <a:t>希格斯</a:t>
            </a:r>
            <a:r>
              <a:rPr lang="zh-CN" altLang="zh-CN" sz="2800" dirty="0" smtClean="0">
                <a:cs typeface="+mn-cs"/>
              </a:rPr>
              <a:t>玻色子</a:t>
            </a:r>
            <a:r>
              <a:rPr lang="zh-CN" altLang="en-US" sz="2800" dirty="0" smtClean="0">
                <a:cs typeface="+mn-cs"/>
              </a:rPr>
              <a:t>：</a:t>
            </a:r>
            <a:r>
              <a:rPr lang="en-US" altLang="zh-CN" sz="2800" dirty="0">
                <a:cs typeface="+mn-cs"/>
              </a:rPr>
              <a:t> F.</a:t>
            </a:r>
            <a:r>
              <a:rPr lang="zh-CN" altLang="zh-CN" sz="2800" dirty="0" smtClean="0">
                <a:cs typeface="+mn-cs"/>
              </a:rPr>
              <a:t>恩格勒</a:t>
            </a:r>
            <a:r>
              <a:rPr lang="zh-CN" altLang="en-US" sz="2800" dirty="0" smtClean="0">
                <a:cs typeface="+mn-cs"/>
              </a:rPr>
              <a:t>和彼得</a:t>
            </a:r>
            <a:r>
              <a:rPr lang="zh-CN" altLang="zh-CN" sz="2800" dirty="0" smtClean="0">
                <a:cs typeface="+mn-cs"/>
              </a:rPr>
              <a:t>·希格斯</a:t>
            </a:r>
            <a:r>
              <a:rPr lang="zh-CN" altLang="en-US" sz="2800" dirty="0" smtClean="0">
                <a:cs typeface="+mn-cs"/>
              </a:rPr>
              <a:t>各自独立于</a:t>
            </a:r>
            <a:r>
              <a:rPr lang="zh-CN" altLang="zh-CN" sz="2800" b="1" dirty="0" smtClean="0">
                <a:solidFill>
                  <a:srgbClr val="FFFF00"/>
                </a:solidFill>
                <a:cs typeface="+mn-cs"/>
              </a:rPr>
              <a:t>1964</a:t>
            </a:r>
            <a:r>
              <a:rPr lang="zh-CN" altLang="zh-CN" sz="2800" dirty="0" smtClean="0">
                <a:cs typeface="+mn-cs"/>
              </a:rPr>
              <a:t>年</a:t>
            </a:r>
            <a:r>
              <a:rPr lang="zh-CN" altLang="zh-CN" sz="2800" dirty="0">
                <a:cs typeface="+mn-cs"/>
              </a:rPr>
              <a:t>提出希格斯</a:t>
            </a:r>
            <a:r>
              <a:rPr lang="zh-CN" altLang="zh-CN" sz="2800" dirty="0" smtClean="0">
                <a:cs typeface="+mn-cs"/>
              </a:rPr>
              <a:t>机制</a:t>
            </a:r>
            <a:r>
              <a:rPr lang="zh-CN" altLang="en-US" sz="2800" dirty="0" smtClean="0">
                <a:cs typeface="+mn-cs"/>
              </a:rPr>
              <a:t>。</a:t>
            </a:r>
            <a:endParaRPr lang="en-US" altLang="zh-CN" sz="2800" dirty="0" smtClean="0">
              <a:cs typeface="+mn-cs"/>
            </a:endParaRPr>
          </a:p>
          <a:p>
            <a:pPr algn="just">
              <a:lnSpc>
                <a:spcPct val="125000"/>
              </a:lnSpc>
              <a:defRPr/>
            </a:pPr>
            <a:r>
              <a:rPr lang="zh-CN" altLang="zh-CN" sz="2800" dirty="0" smtClean="0">
                <a:cs typeface="+mn-cs"/>
              </a:rPr>
              <a:t>因“</a:t>
            </a:r>
            <a:r>
              <a:rPr lang="zh-CN" altLang="zh-CN" sz="2800" dirty="0">
                <a:cs typeface="+mn-cs"/>
              </a:rPr>
              <a:t>次原子粒子质量的生成机制</a:t>
            </a:r>
            <a:r>
              <a:rPr lang="zh-CN" altLang="zh-CN" sz="2800" b="1" dirty="0">
                <a:solidFill>
                  <a:srgbClr val="FFFF00"/>
                </a:solidFill>
                <a:cs typeface="+mn-cs"/>
              </a:rPr>
              <a:t>理论</a:t>
            </a:r>
            <a:r>
              <a:rPr lang="zh-CN" altLang="zh-CN" sz="2800" dirty="0">
                <a:cs typeface="+mn-cs"/>
              </a:rPr>
              <a:t>，促进了人类对这方面的理解，并且最近由欧洲核子研究组织属下大型强子对撞机的超环面仪器及紧凑μ子线圈探测器发现的基本粒子</a:t>
            </a:r>
            <a:r>
              <a:rPr lang="zh-CN" altLang="zh-CN" sz="2800" b="1" dirty="0">
                <a:solidFill>
                  <a:srgbClr val="FFFF00"/>
                </a:solidFill>
                <a:cs typeface="+mn-cs"/>
              </a:rPr>
              <a:t>证实</a:t>
            </a:r>
            <a:r>
              <a:rPr lang="zh-CN" altLang="zh-CN" sz="2800" dirty="0">
                <a:cs typeface="+mn-cs"/>
              </a:rPr>
              <a:t>”</a:t>
            </a:r>
            <a:r>
              <a:rPr lang="zh-CN" altLang="zh-CN" sz="2800" dirty="0" smtClean="0">
                <a:cs typeface="+mn-cs"/>
              </a:rPr>
              <a:t>，</a:t>
            </a:r>
            <a:r>
              <a:rPr lang="en-US" altLang="zh-CN" sz="2800" dirty="0" smtClean="0">
                <a:cs typeface="+mn-cs"/>
              </a:rPr>
              <a:t>F.</a:t>
            </a:r>
            <a:r>
              <a:rPr lang="zh-CN" altLang="zh-CN" sz="2800" dirty="0" smtClean="0">
                <a:cs typeface="+mn-cs"/>
              </a:rPr>
              <a:t>恩格勒、</a:t>
            </a:r>
            <a:r>
              <a:rPr lang="en-US" altLang="zh-CN" sz="2800" dirty="0" smtClean="0">
                <a:cs typeface="+mn-cs"/>
              </a:rPr>
              <a:t>P. </a:t>
            </a:r>
            <a:r>
              <a:rPr lang="zh-CN" altLang="zh-CN" sz="2800" dirty="0" smtClean="0">
                <a:cs typeface="+mn-cs"/>
              </a:rPr>
              <a:t>希格斯</a:t>
            </a:r>
            <a:r>
              <a:rPr lang="zh-CN" altLang="zh-CN" sz="2800" dirty="0">
                <a:cs typeface="+mn-cs"/>
              </a:rPr>
              <a:t>荣获</a:t>
            </a:r>
            <a:r>
              <a:rPr lang="zh-CN" altLang="zh-CN" sz="2800" b="1" dirty="0">
                <a:solidFill>
                  <a:srgbClr val="FFFF00"/>
                </a:solidFill>
                <a:cs typeface="+mn-cs"/>
              </a:rPr>
              <a:t>2013</a:t>
            </a:r>
            <a:r>
              <a:rPr lang="zh-CN" altLang="zh-CN" sz="2800" dirty="0">
                <a:cs typeface="+mn-cs"/>
              </a:rPr>
              <a:t>年诺贝尔物理学奖</a:t>
            </a:r>
            <a:r>
              <a:rPr lang="zh-CN" altLang="zh-CN" sz="2800" dirty="0" smtClean="0">
                <a:cs typeface="+mn-cs"/>
              </a:rPr>
              <a:t>。</a:t>
            </a:r>
            <a:r>
              <a:rPr lang="en-US" altLang="zh-CN" sz="2800" dirty="0" smtClean="0">
                <a:cs typeface="+mn-cs"/>
              </a:rPr>
              <a:t>   </a:t>
            </a:r>
          </a:p>
          <a:p>
            <a:pPr marL="0" indent="0" algn="r">
              <a:buFont typeface="Arial" charset="0"/>
              <a:buNone/>
              <a:defRPr/>
            </a:pPr>
            <a:r>
              <a:rPr lang="en-US" altLang="zh-CN" sz="2000" dirty="0" smtClean="0">
                <a:cs typeface="+mn-cs"/>
              </a:rPr>
              <a:t>                                      [-- </a:t>
            </a:r>
            <a:r>
              <a:rPr lang="zh-CN" altLang="en-US" sz="2000" dirty="0" smtClean="0">
                <a:cs typeface="+mn-cs"/>
              </a:rPr>
              <a:t>维</a:t>
            </a:r>
            <a:r>
              <a:rPr lang="zh-CN" altLang="en-US" sz="2000" dirty="0">
                <a:cs typeface="+mn-cs"/>
              </a:rPr>
              <a:t>基</a:t>
            </a:r>
            <a:r>
              <a:rPr lang="zh-CN" altLang="en-US" sz="2000" dirty="0" smtClean="0">
                <a:cs typeface="+mn-cs"/>
              </a:rPr>
              <a:t>百科 </a:t>
            </a:r>
            <a:r>
              <a:rPr lang="en-US" altLang="zh-CN" sz="2000" dirty="0" smtClean="0">
                <a:cs typeface="+mn-cs"/>
              </a:rPr>
              <a:t>-</a:t>
            </a:r>
            <a:r>
              <a:rPr lang="zh-CN" altLang="zh-CN" sz="2000" dirty="0">
                <a:cs typeface="+mn-cs"/>
              </a:rPr>
              <a:t>希格斯玻色子</a:t>
            </a:r>
            <a:r>
              <a:rPr lang="en-US" altLang="zh-CN" sz="2000" dirty="0" smtClean="0">
                <a:cs typeface="+mn-cs"/>
              </a:rPr>
              <a:t>]</a:t>
            </a:r>
            <a:endParaRPr lang="zh-CN" altLang="en-US" sz="2000" dirty="0">
              <a:cs typeface="+mn-cs"/>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pPr eaLnBrk="1" hangingPunct="1"/>
            <a:r>
              <a:rPr lang="zh-CN" altLang="en-US" sz="5400" b="1" smtClean="0">
                <a:solidFill>
                  <a:schemeClr val="bg1"/>
                </a:solidFill>
                <a:latin typeface="微软雅黑"/>
              </a:rPr>
              <a:t>实验课教材</a:t>
            </a:r>
            <a:endParaRPr lang="zh-CN" altLang="en-US" sz="5400" smtClean="0">
              <a:solidFill>
                <a:schemeClr val="bg1"/>
              </a:solidFill>
            </a:endParaRPr>
          </a:p>
        </p:txBody>
      </p:sp>
      <p:grpSp>
        <p:nvGrpSpPr>
          <p:cNvPr id="15362" name="组合 3"/>
          <p:cNvGrpSpPr>
            <a:grpSpLocks/>
          </p:cNvGrpSpPr>
          <p:nvPr/>
        </p:nvGrpSpPr>
        <p:grpSpPr bwMode="auto">
          <a:xfrm>
            <a:off x="928688" y="1739900"/>
            <a:ext cx="7215187" cy="4475163"/>
            <a:chOff x="928688" y="1668463"/>
            <a:chExt cx="6858000" cy="4189412"/>
          </a:xfrm>
        </p:grpSpPr>
        <p:pic>
          <p:nvPicPr>
            <p:cNvPr id="15363" name="Picture 1027" descr="教材封面"/>
            <p:cNvPicPr>
              <a:picLocks noChangeAspect="1" noChangeArrowheads="1"/>
            </p:cNvPicPr>
            <p:nvPr/>
          </p:nvPicPr>
          <p:blipFill>
            <a:blip r:embed="rId2"/>
            <a:srcRect/>
            <a:stretch>
              <a:fillRect/>
            </a:stretch>
          </p:blipFill>
          <p:spPr bwMode="auto">
            <a:xfrm>
              <a:off x="928688" y="1668463"/>
              <a:ext cx="3143250" cy="4189412"/>
            </a:xfrm>
            <a:prstGeom prst="rect">
              <a:avLst/>
            </a:prstGeom>
            <a:noFill/>
            <a:ln w="9525">
              <a:noFill/>
              <a:miter lim="800000"/>
              <a:headEnd/>
              <a:tailEnd/>
            </a:ln>
          </p:spPr>
        </p:pic>
        <p:pic>
          <p:nvPicPr>
            <p:cNvPr id="6" name="Picture 3"/>
            <p:cNvPicPr>
              <a:picLocks noChangeAspect="1" noChangeArrowheads="1"/>
            </p:cNvPicPr>
            <p:nvPr/>
          </p:nvPicPr>
          <p:blipFill>
            <a:blip r:embed="rId3"/>
            <a:srcRect l="8844" t="3793" r="6248" b="7672"/>
            <a:stretch>
              <a:fillRect/>
            </a:stretch>
          </p:blipFill>
          <p:spPr bwMode="auto">
            <a:xfrm>
              <a:off x="4857892" y="1696700"/>
              <a:ext cx="2928796" cy="4161175"/>
            </a:xfrm>
            <a:prstGeom prst="rect">
              <a:avLst/>
            </a:prstGeom>
            <a:noFill/>
            <a:ln w="28575">
              <a:solidFill>
                <a:schemeClr val="accent1">
                  <a:lumMod val="50000"/>
                </a:schemeClr>
              </a:solidFill>
              <a:miter lim="800000"/>
              <a:headEnd/>
              <a:tailEnd/>
            </a:ln>
          </p:spPr>
        </p:pic>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2330" y="1739899"/>
            <a:ext cx="3243614" cy="447516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457200" y="44450"/>
            <a:ext cx="8229600" cy="1143000"/>
          </a:xfrm>
        </p:spPr>
        <p:txBody>
          <a:bodyPr/>
          <a:lstStyle/>
          <a:p>
            <a:pPr algn="l" eaLnBrk="1" hangingPunct="1"/>
            <a:r>
              <a:rPr lang="zh-CN" altLang="en-US" sz="4800" b="1" smtClean="0">
                <a:solidFill>
                  <a:schemeClr val="bg1"/>
                </a:solidFill>
                <a:latin typeface="微软雅黑"/>
              </a:rPr>
              <a:t>物理学家看物理实验的重要性</a:t>
            </a:r>
          </a:p>
        </p:txBody>
      </p:sp>
      <p:sp>
        <p:nvSpPr>
          <p:cNvPr id="6" name="矩形 5"/>
          <p:cNvSpPr>
            <a:spLocks noChangeArrowheads="1"/>
          </p:cNvSpPr>
          <p:nvPr/>
        </p:nvSpPr>
        <p:spPr bwMode="auto">
          <a:xfrm>
            <a:off x="500063" y="1038225"/>
            <a:ext cx="8143875" cy="3416300"/>
          </a:xfrm>
          <a:prstGeom prst="rect">
            <a:avLst/>
          </a:prstGeom>
          <a:noFill/>
          <a:ln w="9525">
            <a:noFill/>
            <a:miter lim="800000"/>
            <a:headEnd/>
            <a:tailEnd/>
          </a:ln>
        </p:spPr>
        <p:txBody>
          <a:bodyPr>
            <a:spAutoFit/>
          </a:bodyPr>
          <a:lstStyle/>
          <a:p>
            <a:pPr algn="just"/>
            <a:r>
              <a:rPr lang="zh-CN" altLang="en-US" sz="3600" b="1" u="sng">
                <a:solidFill>
                  <a:srgbClr val="FFC000"/>
                </a:solidFill>
                <a:latin typeface="微软雅黑"/>
                <a:ea typeface="微软雅黑"/>
                <a:cs typeface="微软雅黑"/>
              </a:rPr>
              <a:t>杨振宁</a:t>
            </a:r>
            <a:r>
              <a:rPr lang="zh-CN" altLang="en-US" sz="3600">
                <a:solidFill>
                  <a:schemeClr val="bg1"/>
                </a:solidFill>
                <a:latin typeface="微软雅黑"/>
                <a:ea typeface="微软雅黑"/>
                <a:cs typeface="微软雅黑"/>
              </a:rPr>
              <a:t>：“象我这样有了一点名气的人也有不好的影响。在国内有许多青年人都希望搞我这一行（指搞理论），但是，象我这样的人，中国目前不是急需。要增加中国的社会生产力需要的是</a:t>
            </a:r>
            <a:r>
              <a:rPr lang="zh-CN" altLang="en-US" sz="3600" u="sng">
                <a:solidFill>
                  <a:srgbClr val="FFC000"/>
                </a:solidFill>
                <a:latin typeface="微软雅黑"/>
                <a:ea typeface="微软雅黑"/>
                <a:cs typeface="微软雅黑"/>
              </a:rPr>
              <a:t>很多会动手的人</a:t>
            </a:r>
            <a:r>
              <a:rPr lang="zh-CN" altLang="en-US" sz="3600">
                <a:solidFill>
                  <a:schemeClr val="bg1"/>
                </a:solidFill>
                <a:latin typeface="微软雅黑"/>
                <a:ea typeface="微软雅黑"/>
                <a:cs typeface="微软雅黑"/>
              </a:rPr>
              <a:t>。”</a:t>
            </a:r>
            <a:endParaRPr lang="en-US" altLang="zh-CN" sz="3600">
              <a:solidFill>
                <a:schemeClr val="bg1"/>
              </a:solidFill>
              <a:latin typeface="微软雅黑"/>
              <a:ea typeface="微软雅黑"/>
              <a:cs typeface="微软雅黑"/>
            </a:endParaRPr>
          </a:p>
        </p:txBody>
      </p:sp>
      <p:sp>
        <p:nvSpPr>
          <p:cNvPr id="4" name="Text Box 1029"/>
          <p:cNvSpPr txBox="1">
            <a:spLocks noChangeArrowheads="1"/>
          </p:cNvSpPr>
          <p:nvPr/>
        </p:nvSpPr>
        <p:spPr bwMode="auto">
          <a:xfrm>
            <a:off x="500063" y="4429125"/>
            <a:ext cx="8177212" cy="2062163"/>
          </a:xfrm>
          <a:prstGeom prst="rect">
            <a:avLst/>
          </a:prstGeom>
          <a:noFill/>
          <a:ln w="9525">
            <a:noFill/>
            <a:miter lim="800000"/>
            <a:headEnd/>
            <a:tailEnd/>
          </a:ln>
        </p:spPr>
        <p:txBody>
          <a:bodyPr>
            <a:spAutoFit/>
          </a:bodyPr>
          <a:lstStyle/>
          <a:p>
            <a:pPr algn="just"/>
            <a:endParaRPr lang="en-US" altLang="zh-CN" sz="2000" b="1" u="sng">
              <a:solidFill>
                <a:schemeClr val="bg1"/>
              </a:solidFill>
              <a:latin typeface="微软雅黑"/>
              <a:ea typeface="微软雅黑"/>
              <a:cs typeface="微软雅黑"/>
            </a:endParaRPr>
          </a:p>
          <a:p>
            <a:pPr algn="just"/>
            <a:r>
              <a:rPr lang="zh-CN" altLang="en-US" sz="3600" b="1" u="sng">
                <a:solidFill>
                  <a:srgbClr val="FFC000"/>
                </a:solidFill>
                <a:latin typeface="微软雅黑"/>
                <a:ea typeface="微软雅黑"/>
                <a:cs typeface="微软雅黑"/>
              </a:rPr>
              <a:t>叶企孙</a:t>
            </a:r>
            <a:r>
              <a:rPr lang="zh-CN" altLang="en-US" sz="3600">
                <a:solidFill>
                  <a:schemeClr val="bg1"/>
                </a:solidFill>
                <a:latin typeface="微软雅黑"/>
                <a:ea typeface="微软雅黑"/>
                <a:cs typeface="微软雅黑"/>
              </a:rPr>
              <a:t>：“对于象李政道这样优秀的学生，理论课可以免上，只参加考试；但</a:t>
            </a:r>
            <a:r>
              <a:rPr lang="zh-CN" altLang="en-US" sz="3600" u="sng">
                <a:solidFill>
                  <a:srgbClr val="FFC000"/>
                </a:solidFill>
                <a:latin typeface="微软雅黑"/>
                <a:ea typeface="微软雅黑"/>
                <a:cs typeface="微软雅黑"/>
              </a:rPr>
              <a:t>实验不能免</a:t>
            </a:r>
            <a:r>
              <a:rPr lang="zh-CN" altLang="en-US" sz="3600">
                <a:solidFill>
                  <a:schemeClr val="bg1"/>
                </a:solidFill>
                <a:latin typeface="微软雅黑"/>
                <a:ea typeface="微软雅黑"/>
                <a:cs typeface="微软雅黑"/>
              </a:rPr>
              <a:t>，每个必做。”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pPr algn="l" eaLnBrk="1" hangingPunct="1"/>
            <a:r>
              <a:rPr lang="zh-CN" altLang="en-US" sz="4800" b="1" smtClean="0">
                <a:solidFill>
                  <a:schemeClr val="bg1"/>
                </a:solidFill>
                <a:latin typeface="微软雅黑"/>
              </a:rPr>
              <a:t>物理学家看物理实验的重要性</a:t>
            </a:r>
          </a:p>
        </p:txBody>
      </p:sp>
      <p:sp>
        <p:nvSpPr>
          <p:cNvPr id="8" name="矩形 7"/>
          <p:cNvSpPr>
            <a:spLocks noChangeArrowheads="1"/>
          </p:cNvSpPr>
          <p:nvPr/>
        </p:nvSpPr>
        <p:spPr bwMode="auto">
          <a:xfrm>
            <a:off x="500063" y="1566863"/>
            <a:ext cx="8358187" cy="4094162"/>
          </a:xfrm>
          <a:prstGeom prst="rect">
            <a:avLst/>
          </a:prstGeom>
          <a:noFill/>
          <a:ln w="9525">
            <a:noFill/>
            <a:miter lim="800000"/>
            <a:headEnd/>
            <a:tailEnd/>
          </a:ln>
        </p:spPr>
        <p:txBody>
          <a:bodyPr>
            <a:spAutoFit/>
          </a:bodyPr>
          <a:lstStyle/>
          <a:p>
            <a:pPr algn="just"/>
            <a:r>
              <a:rPr lang="zh-CN" altLang="en-US" sz="4400" b="1">
                <a:solidFill>
                  <a:srgbClr val="FFC000"/>
                </a:solidFill>
                <a:latin typeface="微软雅黑"/>
                <a:ea typeface="微软雅黑"/>
                <a:cs typeface="微软雅黑"/>
              </a:rPr>
              <a:t>结论</a:t>
            </a:r>
            <a:r>
              <a:rPr lang="zh-CN" altLang="en-US" sz="4400" b="1">
                <a:solidFill>
                  <a:schemeClr val="bg1"/>
                </a:solidFill>
                <a:latin typeface="微软雅黑"/>
                <a:ea typeface="微软雅黑"/>
                <a:cs typeface="微软雅黑"/>
              </a:rPr>
              <a:t>：</a:t>
            </a:r>
            <a:r>
              <a:rPr lang="zh-CN" altLang="en-US" sz="3600">
                <a:solidFill>
                  <a:schemeClr val="bg1"/>
                </a:solidFill>
                <a:latin typeface="微软雅黑"/>
                <a:ea typeface="微软雅黑"/>
                <a:cs typeface="微软雅黑"/>
              </a:rPr>
              <a:t>物理学是一门实验科学。在物理学的发展过程中，实验是</a:t>
            </a:r>
            <a:r>
              <a:rPr lang="zh-CN" altLang="en-US" sz="3600" u="sng">
                <a:solidFill>
                  <a:srgbClr val="FFC000"/>
                </a:solidFill>
                <a:latin typeface="微软雅黑"/>
                <a:ea typeface="微软雅黑"/>
                <a:cs typeface="微软雅黑"/>
              </a:rPr>
              <a:t>决定性</a:t>
            </a:r>
            <a:r>
              <a:rPr lang="zh-CN" altLang="en-US" sz="3600">
                <a:solidFill>
                  <a:schemeClr val="bg1"/>
                </a:solidFill>
                <a:latin typeface="微软雅黑"/>
                <a:ea typeface="微软雅黑"/>
                <a:cs typeface="微软雅黑"/>
              </a:rPr>
              <a:t>的因素。发现新的物理现象，寻找物理规律，验证物理定律等等，都</a:t>
            </a:r>
            <a:r>
              <a:rPr lang="zh-CN" altLang="en-US" sz="3600" u="sng">
                <a:solidFill>
                  <a:srgbClr val="FFC000"/>
                </a:solidFill>
                <a:latin typeface="微软雅黑"/>
                <a:ea typeface="微软雅黑"/>
                <a:cs typeface="微软雅黑"/>
              </a:rPr>
              <a:t>只能依靠</a:t>
            </a:r>
            <a:r>
              <a:rPr lang="zh-CN" altLang="en-US" sz="3600">
                <a:solidFill>
                  <a:schemeClr val="bg1"/>
                </a:solidFill>
                <a:latin typeface="微软雅黑"/>
                <a:ea typeface="微软雅黑"/>
                <a:cs typeface="微软雅黑"/>
              </a:rPr>
              <a:t>实验。离开了实验，物理理论就会成为“无源之水，无本之木”，不可能得到发展。</a:t>
            </a:r>
            <a:endParaRPr lang="en-US" altLang="zh-CN" sz="3600">
              <a:solidFill>
                <a:schemeClr val="bg1"/>
              </a:solidFill>
              <a:latin typeface="微软雅黑"/>
              <a:ea typeface="微软雅黑"/>
              <a:cs typeface="微软雅黑"/>
            </a:endParaRPr>
          </a:p>
          <a:p>
            <a:pPr algn="just"/>
            <a:endParaRPr lang="zh-CN" altLang="en-US" sz="3600">
              <a:solidFill>
                <a:schemeClr val="bg1"/>
              </a:solidFill>
              <a:latin typeface="微软雅黑"/>
              <a:ea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760538"/>
            <a:ext cx="8229600" cy="4981575"/>
          </a:xfrm>
        </p:spPr>
        <p:txBody>
          <a:bodyPr rtlCol="0">
            <a:normAutofit lnSpcReduction="10000"/>
          </a:bodyPr>
          <a:lstStyle/>
          <a:p>
            <a:pPr algn="just" eaLnBrk="1" fontAlgn="auto" hangingPunct="1">
              <a:lnSpc>
                <a:spcPct val="90000"/>
              </a:lnSpc>
              <a:spcBef>
                <a:spcPct val="30000"/>
              </a:spcBef>
              <a:spcAft>
                <a:spcPct val="30000"/>
              </a:spcAft>
              <a:buFont typeface="Arial" pitchFamily="34" charset="0"/>
              <a:buChar char="•"/>
              <a:defRPr/>
            </a:pPr>
            <a:r>
              <a:rPr lang="zh-CN" altLang="en-US" sz="2800" b="1" dirty="0" smtClean="0">
                <a:solidFill>
                  <a:srgbClr val="FFC000"/>
                </a:solidFill>
                <a:latin typeface="微软雅黑" pitchFamily="34" charset="-122"/>
                <a:cs typeface="+mn-cs"/>
              </a:rPr>
              <a:t>材料</a:t>
            </a:r>
            <a:r>
              <a:rPr lang="zh-CN" altLang="en-US" sz="2800" dirty="0" smtClean="0">
                <a:solidFill>
                  <a:schemeClr val="bg1"/>
                </a:solidFill>
                <a:latin typeface="微软雅黑" pitchFamily="34" charset="-122"/>
                <a:cs typeface="+mn-cs"/>
              </a:rPr>
              <a:t>：物性测试、新材料的发现、制备</a:t>
            </a:r>
            <a:endParaRPr lang="zh-CN" altLang="en-US" sz="2400" dirty="0" smtClean="0">
              <a:solidFill>
                <a:schemeClr val="bg1"/>
              </a:solidFill>
              <a:latin typeface="微软雅黑" pitchFamily="34" charset="-122"/>
              <a:cs typeface="+mn-cs"/>
            </a:endParaRPr>
          </a:p>
          <a:p>
            <a:pPr algn="just" eaLnBrk="1" fontAlgn="auto" hangingPunct="1">
              <a:lnSpc>
                <a:spcPct val="90000"/>
              </a:lnSpc>
              <a:spcBef>
                <a:spcPct val="30000"/>
              </a:spcBef>
              <a:spcAft>
                <a:spcPct val="30000"/>
              </a:spcAft>
              <a:buFont typeface="Arial" pitchFamily="34" charset="0"/>
              <a:buChar char="•"/>
              <a:defRPr/>
            </a:pPr>
            <a:r>
              <a:rPr lang="zh-CN" altLang="en-US" sz="2800" b="1" dirty="0" smtClean="0">
                <a:solidFill>
                  <a:srgbClr val="FFC000"/>
                </a:solidFill>
                <a:latin typeface="微软雅黑" pitchFamily="34" charset="-122"/>
                <a:cs typeface="+mn-cs"/>
              </a:rPr>
              <a:t>化学</a:t>
            </a:r>
            <a:r>
              <a:rPr lang="zh-CN" altLang="en-US" sz="2800" dirty="0" smtClean="0">
                <a:solidFill>
                  <a:schemeClr val="bg1"/>
                </a:solidFill>
                <a:latin typeface="微软雅黑" pitchFamily="34" charset="-122"/>
                <a:cs typeface="+mn-cs"/>
              </a:rPr>
              <a:t>：光谱分析、放射性测量、激光分离同位素</a:t>
            </a:r>
            <a:endParaRPr lang="zh-CN" altLang="en-US" sz="2400" dirty="0" smtClean="0">
              <a:solidFill>
                <a:schemeClr val="bg1"/>
              </a:solidFill>
              <a:latin typeface="微软雅黑" pitchFamily="34" charset="-122"/>
              <a:cs typeface="+mn-cs"/>
            </a:endParaRPr>
          </a:p>
          <a:p>
            <a:pPr algn="just" eaLnBrk="1" fontAlgn="auto" hangingPunct="1">
              <a:lnSpc>
                <a:spcPct val="120000"/>
              </a:lnSpc>
              <a:spcBef>
                <a:spcPct val="30000"/>
              </a:spcBef>
              <a:spcAft>
                <a:spcPct val="30000"/>
              </a:spcAft>
              <a:buFont typeface="Arial" pitchFamily="34" charset="0"/>
              <a:buChar char="•"/>
              <a:defRPr/>
            </a:pPr>
            <a:r>
              <a:rPr lang="zh-CN" altLang="en-US" sz="2800" b="1" dirty="0">
                <a:solidFill>
                  <a:srgbClr val="FFC000"/>
                </a:solidFill>
                <a:latin typeface="微软雅黑" pitchFamily="34" charset="-122"/>
                <a:cs typeface="+mn-cs"/>
              </a:rPr>
              <a:t>生物</a:t>
            </a:r>
            <a:r>
              <a:rPr lang="zh-CN" altLang="en-US" sz="2800" dirty="0" smtClean="0">
                <a:solidFill>
                  <a:schemeClr val="bg1"/>
                </a:solidFill>
                <a:latin typeface="微软雅黑" pitchFamily="34" charset="-122"/>
                <a:cs typeface="+mn-cs"/>
              </a:rPr>
              <a:t>：各类显微镜（光学显微镜、电子显微镜、X光显微镜、原子力显微镜），DNA操纵、切割、重组以及双螺旋结构的分析</a:t>
            </a:r>
            <a:endParaRPr lang="zh-CN" altLang="en-US" sz="2400" dirty="0" smtClean="0">
              <a:solidFill>
                <a:schemeClr val="bg1"/>
              </a:solidFill>
              <a:latin typeface="微软雅黑" pitchFamily="34" charset="-122"/>
              <a:cs typeface="+mn-cs"/>
            </a:endParaRPr>
          </a:p>
          <a:p>
            <a:pPr algn="just" eaLnBrk="1" fontAlgn="auto" hangingPunct="1">
              <a:lnSpc>
                <a:spcPct val="120000"/>
              </a:lnSpc>
              <a:spcBef>
                <a:spcPct val="30000"/>
              </a:spcBef>
              <a:spcAft>
                <a:spcPct val="30000"/>
              </a:spcAft>
              <a:buFont typeface="Arial" pitchFamily="34" charset="0"/>
              <a:buChar char="•"/>
              <a:defRPr/>
            </a:pPr>
            <a:r>
              <a:rPr lang="zh-CN" altLang="en-US" sz="2800" b="1" dirty="0">
                <a:solidFill>
                  <a:srgbClr val="FFC000"/>
                </a:solidFill>
                <a:latin typeface="微软雅黑" pitchFamily="34" charset="-122"/>
                <a:cs typeface="+mn-cs"/>
              </a:rPr>
              <a:t>医学</a:t>
            </a:r>
            <a:r>
              <a:rPr lang="zh-CN" altLang="en-US" sz="2800" dirty="0" smtClean="0">
                <a:solidFill>
                  <a:schemeClr val="bg1"/>
                </a:solidFill>
                <a:latin typeface="微软雅黑" pitchFamily="34" charset="-122"/>
                <a:cs typeface="+mn-cs"/>
              </a:rPr>
              <a:t>：诊断</a:t>
            </a:r>
            <a:r>
              <a:rPr lang="en-US" altLang="zh-CN" sz="2800" dirty="0" smtClean="0">
                <a:solidFill>
                  <a:schemeClr val="bg1"/>
                </a:solidFill>
                <a:latin typeface="微软雅黑" pitchFamily="34" charset="-122"/>
                <a:cs typeface="+mn-cs"/>
              </a:rPr>
              <a:t>-</a:t>
            </a:r>
            <a:r>
              <a:rPr lang="zh-CN" altLang="en-US" sz="2800" dirty="0" smtClean="0">
                <a:solidFill>
                  <a:schemeClr val="bg1"/>
                </a:solidFill>
                <a:latin typeface="微软雅黑" pitchFamily="34" charset="-122"/>
                <a:cs typeface="+mn-cs"/>
              </a:rPr>
              <a:t>X光、CT、核磁共振、超声波</a:t>
            </a:r>
            <a:endParaRPr lang="en-US" altLang="zh-CN" sz="2800" dirty="0" smtClean="0">
              <a:solidFill>
                <a:schemeClr val="bg1"/>
              </a:solidFill>
              <a:latin typeface="微软雅黑" pitchFamily="34" charset="-122"/>
              <a:cs typeface="+mn-cs"/>
            </a:endParaRPr>
          </a:p>
          <a:p>
            <a:pPr algn="just" eaLnBrk="1" fontAlgn="auto" hangingPunct="1">
              <a:lnSpc>
                <a:spcPct val="120000"/>
              </a:lnSpc>
              <a:spcBef>
                <a:spcPct val="0"/>
              </a:spcBef>
              <a:spcAft>
                <a:spcPct val="30000"/>
              </a:spcAft>
              <a:buFont typeface="Arial" charset="0"/>
              <a:buNone/>
              <a:defRPr/>
            </a:pPr>
            <a:r>
              <a:rPr lang="en-US" altLang="zh-CN" sz="2800" dirty="0" smtClean="0">
                <a:solidFill>
                  <a:schemeClr val="bg1"/>
                </a:solidFill>
                <a:latin typeface="微软雅黑" pitchFamily="34" charset="-122"/>
                <a:cs typeface="+mn-cs"/>
              </a:rPr>
              <a:t>              </a:t>
            </a:r>
            <a:r>
              <a:rPr lang="zh-CN" altLang="en-US" sz="2800" dirty="0" smtClean="0">
                <a:solidFill>
                  <a:schemeClr val="bg1"/>
                </a:solidFill>
                <a:latin typeface="微软雅黑" pitchFamily="34" charset="-122"/>
                <a:cs typeface="+mn-cs"/>
              </a:rPr>
              <a:t>治疗</a:t>
            </a:r>
            <a:r>
              <a:rPr lang="en-US" altLang="zh-CN" sz="2800" dirty="0" smtClean="0">
                <a:solidFill>
                  <a:schemeClr val="bg1"/>
                </a:solidFill>
                <a:latin typeface="微软雅黑" pitchFamily="34" charset="-122"/>
                <a:cs typeface="+mn-cs"/>
              </a:rPr>
              <a:t>-</a:t>
            </a:r>
            <a:r>
              <a:rPr lang="zh-CN" altLang="en-US" sz="2800" dirty="0" smtClean="0">
                <a:solidFill>
                  <a:schemeClr val="bg1"/>
                </a:solidFill>
                <a:latin typeface="微软雅黑" pitchFamily="34" charset="-122"/>
                <a:cs typeface="+mn-cs"/>
              </a:rPr>
              <a:t>放射性、激光、微波、</a:t>
            </a:r>
            <a:r>
              <a:rPr lang="el-GR" altLang="en-US" sz="2800" dirty="0" smtClean="0">
                <a:solidFill>
                  <a:schemeClr val="bg1"/>
                </a:solidFill>
                <a:latin typeface="微软雅黑" pitchFamily="34" charset="-122"/>
                <a:ea typeface="微软雅黑" pitchFamily="34" charset="-122"/>
                <a:cs typeface="Times New Roman" pitchFamily="18" charset="0"/>
              </a:rPr>
              <a:t>γ</a:t>
            </a:r>
            <a:r>
              <a:rPr lang="zh-CN" altLang="en-US" sz="2800" dirty="0" smtClean="0">
                <a:solidFill>
                  <a:schemeClr val="bg1"/>
                </a:solidFill>
                <a:latin typeface="微软雅黑" pitchFamily="34" charset="-122"/>
                <a:cs typeface="+mn-cs"/>
              </a:rPr>
              <a:t>刀</a:t>
            </a:r>
          </a:p>
          <a:p>
            <a:pPr algn="just" eaLnBrk="1" fontAlgn="auto" hangingPunct="1">
              <a:lnSpc>
                <a:spcPct val="90000"/>
              </a:lnSpc>
              <a:spcBef>
                <a:spcPts val="1800"/>
              </a:spcBef>
              <a:spcAft>
                <a:spcPct val="30000"/>
              </a:spcAft>
              <a:buFontTx/>
              <a:buNone/>
              <a:defRPr/>
            </a:pPr>
            <a:r>
              <a:rPr lang="zh-CN" altLang="en-US" sz="2600" b="1" dirty="0">
                <a:solidFill>
                  <a:srgbClr val="FFC000"/>
                </a:solidFill>
                <a:latin typeface="微软雅黑" pitchFamily="34" charset="-122"/>
                <a:sym typeface="微软雅黑" pitchFamily="34" charset="-122"/>
              </a:rPr>
              <a:t> </a:t>
            </a:r>
            <a:r>
              <a:rPr lang="zh-CN" altLang="en-US" sz="2800" b="1" dirty="0">
                <a:solidFill>
                  <a:srgbClr val="FFC000"/>
                </a:solidFill>
                <a:latin typeface="微软雅黑" pitchFamily="34" charset="-122"/>
                <a:sym typeface="微软雅黑" pitchFamily="34" charset="-122"/>
              </a:rPr>
              <a:t>结论：物理实验是物理学在其他学科中应用的桥梁</a:t>
            </a:r>
            <a:endParaRPr lang="zh-CN" altLang="en-US" sz="3900" b="1" dirty="0">
              <a:solidFill>
                <a:srgbClr val="FFFF00"/>
              </a:solidFill>
              <a:latin typeface="微软雅黑" pitchFamily="34" charset="-122"/>
              <a:cs typeface="+mn-cs"/>
            </a:endParaRPr>
          </a:p>
        </p:txBody>
      </p:sp>
      <p:sp>
        <p:nvSpPr>
          <p:cNvPr id="52226" name="标题 1"/>
          <p:cNvSpPr>
            <a:spLocks noGrp="1"/>
          </p:cNvSpPr>
          <p:nvPr>
            <p:ph type="title"/>
          </p:nvPr>
        </p:nvSpPr>
        <p:spPr/>
        <p:txBody>
          <a:bodyPr/>
          <a:lstStyle/>
          <a:p>
            <a:pPr eaLnBrk="1" hangingPunct="1"/>
            <a:r>
              <a:rPr lang="en-US" altLang="zh-CN" sz="4000" b="1" smtClean="0">
                <a:solidFill>
                  <a:schemeClr val="bg1"/>
                </a:solidFill>
                <a:latin typeface="微软雅黑"/>
              </a:rPr>
              <a:t>2.2  </a:t>
            </a:r>
            <a:r>
              <a:rPr lang="zh-CN" altLang="zh-CN" sz="4000" b="1" smtClean="0">
                <a:solidFill>
                  <a:schemeClr val="bg1"/>
                </a:solidFill>
                <a:latin typeface="微软雅黑"/>
              </a:rPr>
              <a:t>物理实验对物理学</a:t>
            </a:r>
            <a:r>
              <a:rPr lang="zh-CN" altLang="en-US" sz="4000" b="1" smtClean="0">
                <a:solidFill>
                  <a:schemeClr val="bg1"/>
                </a:solidFill>
                <a:latin typeface="微软雅黑"/>
              </a:rPr>
              <a:t/>
            </a:r>
            <a:br>
              <a:rPr lang="zh-CN" altLang="en-US" sz="4000" b="1" smtClean="0">
                <a:solidFill>
                  <a:schemeClr val="bg1"/>
                </a:solidFill>
                <a:latin typeface="微软雅黑"/>
              </a:rPr>
            </a:br>
            <a:r>
              <a:rPr lang="zh-CN" altLang="zh-CN" sz="4000" b="1" smtClean="0">
                <a:solidFill>
                  <a:schemeClr val="bg1"/>
                </a:solidFill>
                <a:latin typeface="微软雅黑"/>
              </a:rPr>
              <a:t>在其他学科中应用的意义</a:t>
            </a:r>
            <a:endParaRPr lang="zh-CN" altLang="en-US" sz="4000" smtClean="0">
              <a:solidFill>
                <a:schemeClr val="bg1"/>
              </a:solidFill>
              <a:latin typeface="微软雅黑"/>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pPr algn="l" eaLnBrk="1" hangingPunct="1"/>
            <a:r>
              <a:rPr lang="en-US" altLang="zh-CN" sz="4800" b="1" smtClean="0">
                <a:solidFill>
                  <a:schemeClr val="bg1"/>
                </a:solidFill>
                <a:latin typeface="微软雅黑"/>
              </a:rPr>
              <a:t>2.3 </a:t>
            </a:r>
            <a:r>
              <a:rPr lang="zh-CN" altLang="en-US" sz="4800" b="1" smtClean="0">
                <a:solidFill>
                  <a:schemeClr val="bg1"/>
                </a:solidFill>
                <a:latin typeface="微软雅黑"/>
              </a:rPr>
              <a:t>改变轻视实践的传统观念</a:t>
            </a:r>
          </a:p>
        </p:txBody>
      </p:sp>
      <p:sp>
        <p:nvSpPr>
          <p:cNvPr id="53250" name="内容占位符 3"/>
          <p:cNvSpPr>
            <a:spLocks noGrp="1"/>
          </p:cNvSpPr>
          <p:nvPr>
            <p:ph idx="1"/>
          </p:nvPr>
        </p:nvSpPr>
        <p:spPr/>
        <p:txBody>
          <a:bodyPr/>
          <a:lstStyle/>
          <a:p>
            <a:pPr marL="0" indent="0" eaLnBrk="1" hangingPunct="1">
              <a:buFont typeface="Arial" charset="0"/>
              <a:buNone/>
            </a:pPr>
            <a:r>
              <a:rPr lang="zh-CN" altLang="en-US" sz="4400" smtClean="0">
                <a:solidFill>
                  <a:srgbClr val="FFC000"/>
                </a:solidFill>
                <a:latin typeface="微软雅黑"/>
              </a:rPr>
              <a:t>李约瑟之迷</a:t>
            </a:r>
            <a:endParaRPr lang="en-US" altLang="zh-CN" sz="4400" smtClean="0">
              <a:solidFill>
                <a:srgbClr val="FFC000"/>
              </a:solidFill>
              <a:latin typeface="微软雅黑"/>
            </a:endParaRPr>
          </a:p>
          <a:p>
            <a:pPr marL="0" indent="0" algn="just" eaLnBrk="1" hangingPunct="1">
              <a:lnSpc>
                <a:spcPct val="125000"/>
              </a:lnSpc>
              <a:buFont typeface="Arial" charset="0"/>
              <a:buNone/>
            </a:pPr>
            <a:r>
              <a:rPr lang="zh-CN" altLang="en-US" sz="4000" smtClean="0">
                <a:solidFill>
                  <a:schemeClr val="bg1"/>
                </a:solidFill>
                <a:latin typeface="微软雅黑"/>
              </a:rPr>
              <a:t>       为什么资本主义和现代科学起源于西欧而不是中国或其他文明？</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eaLnBrk="1" hangingPunct="1"/>
            <a:r>
              <a:rPr lang="zh-CN" altLang="en-US" sz="5400" b="1" smtClean="0">
                <a:solidFill>
                  <a:schemeClr val="bg1"/>
                </a:solidFill>
                <a:latin typeface="微软雅黑"/>
              </a:rPr>
              <a:t>解答李约瑟之迷</a:t>
            </a:r>
            <a:endParaRPr lang="zh-CN" altLang="en-US" sz="5400" b="1" smtClean="0">
              <a:solidFill>
                <a:schemeClr val="bg1"/>
              </a:solidFill>
            </a:endParaRPr>
          </a:p>
        </p:txBody>
      </p:sp>
      <p:sp>
        <p:nvSpPr>
          <p:cNvPr id="54274" name="内容占位符 3"/>
          <p:cNvSpPr>
            <a:spLocks noGrp="1"/>
          </p:cNvSpPr>
          <p:nvPr>
            <p:ph idx="1"/>
          </p:nvPr>
        </p:nvSpPr>
        <p:spPr/>
        <p:txBody>
          <a:bodyPr/>
          <a:lstStyle/>
          <a:p>
            <a:pPr marL="0" indent="0" algn="just" eaLnBrk="1" hangingPunct="1">
              <a:lnSpc>
                <a:spcPct val="110000"/>
              </a:lnSpc>
              <a:buFont typeface="Arial" charset="0"/>
              <a:buNone/>
            </a:pPr>
            <a:r>
              <a:rPr lang="zh-CN" altLang="zh-CN" sz="2800" smtClean="0">
                <a:solidFill>
                  <a:schemeClr val="bg1"/>
                </a:solidFill>
                <a:latin typeface="微软雅黑"/>
              </a:rPr>
              <a:t>“儒家相信宇宙的道德秩序</a:t>
            </a:r>
            <a:r>
              <a:rPr lang="en-US" altLang="zh-CN" sz="2800" smtClean="0">
                <a:solidFill>
                  <a:schemeClr val="bg1"/>
                </a:solidFill>
                <a:latin typeface="微软雅黑"/>
              </a:rPr>
              <a:t>(</a:t>
            </a:r>
            <a:r>
              <a:rPr lang="zh-CN" altLang="en-US" sz="2800" smtClean="0">
                <a:solidFill>
                  <a:schemeClr val="bg1"/>
                </a:solidFill>
                <a:latin typeface="微软雅黑"/>
              </a:rPr>
              <a:t>‘</a:t>
            </a:r>
            <a:r>
              <a:rPr lang="zh-CN" altLang="zh-CN" sz="2800" smtClean="0">
                <a:solidFill>
                  <a:schemeClr val="bg1"/>
                </a:solidFill>
                <a:latin typeface="微软雅黑"/>
              </a:rPr>
              <a:t>天</a:t>
            </a:r>
            <a:r>
              <a:rPr lang="zh-CN" altLang="en-US" sz="2800" smtClean="0">
                <a:solidFill>
                  <a:schemeClr val="bg1"/>
                </a:solidFill>
                <a:latin typeface="微软雅黑"/>
              </a:rPr>
              <a:t>’</a:t>
            </a:r>
            <a:r>
              <a:rPr lang="en-US" altLang="zh-CN" sz="2800" smtClean="0">
                <a:solidFill>
                  <a:schemeClr val="bg1"/>
                </a:solidFill>
                <a:latin typeface="微软雅黑"/>
              </a:rPr>
              <a:t>)</a:t>
            </a:r>
            <a:r>
              <a:rPr lang="zh-CN" altLang="en-US" sz="2800" smtClean="0">
                <a:solidFill>
                  <a:schemeClr val="bg1"/>
                </a:solidFill>
                <a:latin typeface="微软雅黑"/>
              </a:rPr>
              <a:t>”，</a:t>
            </a:r>
            <a:endParaRPr lang="en-US" altLang="zh-CN" sz="2800" smtClean="0">
              <a:solidFill>
                <a:schemeClr val="bg1"/>
              </a:solidFill>
              <a:latin typeface="微软雅黑"/>
            </a:endParaRPr>
          </a:p>
          <a:p>
            <a:pPr marL="0" indent="0" algn="just" eaLnBrk="1" hangingPunct="1">
              <a:lnSpc>
                <a:spcPct val="110000"/>
              </a:lnSpc>
              <a:buFont typeface="Arial" charset="0"/>
              <a:buNone/>
            </a:pPr>
            <a:r>
              <a:rPr lang="zh-CN" altLang="zh-CN" sz="2800" smtClean="0">
                <a:solidFill>
                  <a:schemeClr val="bg1"/>
                </a:solidFill>
                <a:latin typeface="微软雅黑"/>
              </a:rPr>
              <a:t>“他们使用</a:t>
            </a:r>
            <a:r>
              <a:rPr lang="zh-CN" altLang="en-US" sz="2800" smtClean="0">
                <a:solidFill>
                  <a:schemeClr val="bg1"/>
                </a:solidFill>
                <a:latin typeface="微软雅黑"/>
              </a:rPr>
              <a:t>‘</a:t>
            </a:r>
            <a:r>
              <a:rPr lang="zh-CN" altLang="zh-CN" sz="2800" smtClean="0">
                <a:solidFill>
                  <a:schemeClr val="bg1"/>
                </a:solidFill>
                <a:latin typeface="微软雅黑"/>
              </a:rPr>
              <a:t>道</a:t>
            </a:r>
            <a:r>
              <a:rPr lang="zh-CN" altLang="en-US" sz="2800" smtClean="0">
                <a:solidFill>
                  <a:schemeClr val="bg1"/>
                </a:solidFill>
                <a:latin typeface="微软雅黑"/>
              </a:rPr>
              <a:t>’</a:t>
            </a:r>
            <a:r>
              <a:rPr lang="zh-CN" altLang="zh-CN" sz="2800" smtClean="0">
                <a:solidFill>
                  <a:schemeClr val="bg1"/>
                </a:solidFill>
                <a:latin typeface="微软雅黑"/>
              </a:rPr>
              <a:t>一词，主要</a:t>
            </a:r>
            <a:r>
              <a:rPr lang="zh-CN" altLang="en-US" sz="2800" smtClean="0">
                <a:solidFill>
                  <a:schemeClr val="bg1"/>
                </a:solidFill>
                <a:latin typeface="微软雅黑"/>
              </a:rPr>
              <a:t>的</a:t>
            </a:r>
            <a:r>
              <a:rPr lang="zh-CN" altLang="zh-CN" sz="2800" smtClean="0">
                <a:solidFill>
                  <a:schemeClr val="bg1"/>
                </a:solidFill>
                <a:latin typeface="微软雅黑"/>
              </a:rPr>
              <a:t>——如果不是唯一</a:t>
            </a:r>
            <a:r>
              <a:rPr lang="zh-CN" altLang="en-US" sz="2800" smtClean="0">
                <a:solidFill>
                  <a:schemeClr val="bg1"/>
                </a:solidFill>
                <a:latin typeface="微软雅黑"/>
              </a:rPr>
              <a:t>的</a:t>
            </a:r>
            <a:r>
              <a:rPr lang="zh-CN" altLang="zh-CN" sz="2800" smtClean="0">
                <a:solidFill>
                  <a:schemeClr val="bg1"/>
                </a:solidFill>
                <a:latin typeface="微软雅黑"/>
              </a:rPr>
              <a:t>——是指人类社会里的理想道路或秩序。这在他们对待精神世界和知识的态度上表现得很明显。他们固然没有把个人与社会人分开，也没有把社会人与整个自然界分开，可是他们向来主张，研究人类的唯一适当对象就是人本身。因此，</a:t>
            </a:r>
            <a:r>
              <a:rPr lang="zh-CN" altLang="zh-CN" sz="2800" smtClean="0">
                <a:solidFill>
                  <a:srgbClr val="FFC000"/>
                </a:solidFill>
                <a:latin typeface="微软雅黑"/>
              </a:rPr>
              <a:t>在整个中国历史上，儒家反对对自然进行科学的探索，并反对对技术做科学的解释和推广</a:t>
            </a:r>
            <a:r>
              <a:rPr lang="zh-CN" altLang="zh-CN" sz="2800" smtClean="0">
                <a:solidFill>
                  <a:schemeClr val="bg1"/>
                </a:solidFill>
                <a:latin typeface="微软雅黑"/>
              </a:rPr>
              <a:t>。”</a:t>
            </a:r>
            <a:endParaRPr lang="zh-CN" altLang="en-US" sz="2800" smtClean="0">
              <a:solidFill>
                <a:schemeClr val="bg1"/>
              </a:solidFill>
              <a:latin typeface="微软雅黑"/>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BA9BCC9-17ED-422B-91C7-BFA460A543D7}" type="slidenum">
              <a:rPr lang="zh-CN" altLang="en-US"/>
              <a:pPr/>
              <a:t>25</a:t>
            </a:fld>
            <a:endParaRPr lang="zh-CN" altLang="en-US" sz="1800">
              <a:solidFill>
                <a:schemeClr val="tx1"/>
              </a:solidFill>
            </a:endParaRPr>
          </a:p>
        </p:txBody>
      </p:sp>
      <p:sp>
        <p:nvSpPr>
          <p:cNvPr id="49154" name="TextBox 4"/>
          <p:cNvSpPr>
            <a:spLocks noChangeArrowheads="1"/>
          </p:cNvSpPr>
          <p:nvPr/>
        </p:nvSpPr>
        <p:spPr bwMode="auto">
          <a:xfrm>
            <a:off x="539750" y="260350"/>
            <a:ext cx="80740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bg1"/>
                </a:solidFill>
                <a:latin typeface="微软雅黑" pitchFamily="34" charset="-122"/>
                <a:ea typeface="微软雅黑" pitchFamily="34" charset="-122"/>
                <a:sym typeface="微软雅黑" pitchFamily="34" charset="-122"/>
              </a:rPr>
              <a:t>爱因斯坦在致斯威泽（</a:t>
            </a:r>
            <a:r>
              <a:rPr lang="en-US" altLang="zh-CN" sz="3200" b="1" dirty="0" err="1">
                <a:solidFill>
                  <a:schemeClr val="bg1"/>
                </a:solidFill>
                <a:latin typeface="微软雅黑" pitchFamily="34" charset="-122"/>
                <a:ea typeface="微软雅黑" pitchFamily="34" charset="-122"/>
                <a:sym typeface="微软雅黑" pitchFamily="34" charset="-122"/>
              </a:rPr>
              <a:t>J.E.Switzer</a:t>
            </a:r>
            <a:r>
              <a:rPr lang="zh-CN" altLang="en-US" sz="3200" b="1" dirty="0">
                <a:solidFill>
                  <a:schemeClr val="bg1"/>
                </a:solidFill>
                <a:latin typeface="微软雅黑" pitchFamily="34" charset="-122"/>
                <a:ea typeface="微软雅黑" pitchFamily="34" charset="-122"/>
                <a:sym typeface="微软雅黑" pitchFamily="34" charset="-122"/>
              </a:rPr>
              <a:t>）的</a:t>
            </a:r>
            <a:endParaRPr lang="en-US" altLang="zh-CN" sz="3200" b="1" dirty="0">
              <a:solidFill>
                <a:schemeClr val="bg1"/>
              </a:solidFill>
              <a:latin typeface="微软雅黑" pitchFamily="34" charset="-122"/>
              <a:ea typeface="微软雅黑" pitchFamily="34" charset="-122"/>
              <a:sym typeface="微软雅黑" pitchFamily="34" charset="-122"/>
            </a:endParaRPr>
          </a:p>
          <a:p>
            <a:pPr algn="ctr"/>
            <a:r>
              <a:rPr lang="zh-CN" altLang="en-US" sz="3200" b="1" dirty="0">
                <a:solidFill>
                  <a:schemeClr val="bg1"/>
                </a:solidFill>
                <a:latin typeface="微软雅黑" pitchFamily="34" charset="-122"/>
                <a:ea typeface="微软雅黑" pitchFamily="34" charset="-122"/>
                <a:sym typeface="微软雅黑" pitchFamily="34" charset="-122"/>
              </a:rPr>
              <a:t>信中谈到</a:t>
            </a:r>
            <a:r>
              <a:rPr lang="zh-CN" altLang="en-US" sz="3200" b="1" dirty="0">
                <a:solidFill>
                  <a:srgbClr val="FFC000"/>
                </a:solidFill>
                <a:latin typeface="微软雅黑" pitchFamily="34" charset="-122"/>
                <a:ea typeface="微软雅黑" pitchFamily="34" charset="-122"/>
                <a:sym typeface="微软雅黑" pitchFamily="34" charset="-122"/>
              </a:rPr>
              <a:t>科学的起源</a:t>
            </a:r>
            <a:r>
              <a:rPr lang="zh-CN" altLang="en-US" sz="3200" dirty="0">
                <a:solidFill>
                  <a:schemeClr val="bg1"/>
                </a:solidFill>
                <a:latin typeface="微软雅黑" pitchFamily="34" charset="-122"/>
                <a:ea typeface="微软雅黑" pitchFamily="34" charset="-122"/>
                <a:sym typeface="微软雅黑" pitchFamily="34" charset="-122"/>
              </a:rPr>
              <a:t>：</a:t>
            </a:r>
            <a:endParaRPr lang="en-US" altLang="zh-CN" sz="3200" dirty="0">
              <a:solidFill>
                <a:schemeClr val="bg1"/>
              </a:solidFill>
              <a:latin typeface="微软雅黑" pitchFamily="34" charset="-122"/>
              <a:ea typeface="微软雅黑" pitchFamily="34" charset="-122"/>
              <a:sym typeface="微软雅黑" pitchFamily="34" charset="-122"/>
            </a:endParaRPr>
          </a:p>
          <a:p>
            <a:endParaRPr lang="zh-CN" altLang="en-US" sz="3200" dirty="0">
              <a:solidFill>
                <a:schemeClr val="bg1"/>
              </a:solidFill>
              <a:latin typeface="微软雅黑" pitchFamily="34" charset="-122"/>
              <a:ea typeface="微软雅黑" pitchFamily="34" charset="-122"/>
              <a:sym typeface="微软雅黑" pitchFamily="34" charset="-122"/>
            </a:endParaRPr>
          </a:p>
          <a:p>
            <a:pPr algn="just"/>
            <a:r>
              <a:rPr lang="zh-CN" altLang="en-US" sz="2800" dirty="0">
                <a:solidFill>
                  <a:schemeClr val="bg1"/>
                </a:solidFill>
                <a:latin typeface="微软雅黑" pitchFamily="34" charset="-122"/>
                <a:ea typeface="微软雅黑" pitchFamily="34" charset="-122"/>
                <a:sym typeface="微软雅黑" pitchFamily="34" charset="-122"/>
              </a:rPr>
              <a:t>“西方科学的发展是以两个伟大的成就为基础的：希腊哲学家（在欧几里得几何学中）发明了形式逻辑体系，以及（在文艺复兴时期）发现</a:t>
            </a:r>
            <a:r>
              <a:rPr lang="zh-CN" altLang="en-US" sz="2800" dirty="0">
                <a:solidFill>
                  <a:srgbClr val="FFC000"/>
                </a:solidFill>
                <a:latin typeface="微软雅黑" pitchFamily="34" charset="-122"/>
                <a:ea typeface="微软雅黑" pitchFamily="34" charset="-122"/>
                <a:sym typeface="微软雅黑" pitchFamily="34" charset="-122"/>
              </a:rPr>
              <a:t>通过系统的实验有可能找出因果关系</a:t>
            </a:r>
            <a:r>
              <a:rPr lang="zh-CN" altLang="en-US" sz="2800" dirty="0">
                <a:solidFill>
                  <a:schemeClr val="bg1"/>
                </a:solidFill>
                <a:latin typeface="微软雅黑" pitchFamily="34" charset="-122"/>
                <a:ea typeface="微软雅黑" pitchFamily="34" charset="-122"/>
                <a:sym typeface="微软雅黑" pitchFamily="34" charset="-122"/>
              </a:rPr>
              <a:t>。在我看来，</a:t>
            </a:r>
            <a:r>
              <a:rPr lang="zh-CN" altLang="en-US" sz="2800" dirty="0">
                <a:solidFill>
                  <a:srgbClr val="B1D8FF"/>
                </a:solidFill>
                <a:latin typeface="微软雅黑" pitchFamily="34" charset="-122"/>
                <a:ea typeface="微软雅黑" pitchFamily="34" charset="-122"/>
                <a:sym typeface="微软雅黑" pitchFamily="34" charset="-122"/>
              </a:rPr>
              <a:t>人们不必对中国圣贤没能做出这些进步感到惊讶</a:t>
            </a:r>
            <a:r>
              <a:rPr lang="zh-CN" altLang="en-US" sz="2800" dirty="0">
                <a:solidFill>
                  <a:schemeClr val="bg1"/>
                </a:solidFill>
                <a:latin typeface="微软雅黑" pitchFamily="34" charset="-122"/>
                <a:ea typeface="微软雅黑" pitchFamily="34" charset="-122"/>
                <a:sym typeface="微软雅黑" pitchFamily="34" charset="-122"/>
              </a:rPr>
              <a:t>。这些发现竟然被做出来了才是令人惊讶的。”</a:t>
            </a:r>
            <a:endParaRPr lang="en-US" altLang="zh-CN" sz="2800" dirty="0">
              <a:solidFill>
                <a:schemeClr val="bg1"/>
              </a:solidFill>
              <a:latin typeface="微软雅黑" pitchFamily="34" charset="-122"/>
              <a:ea typeface="微软雅黑" pitchFamily="34" charset="-122"/>
              <a:sym typeface="微软雅黑" pitchFamily="34" charset="-122"/>
            </a:endParaRPr>
          </a:p>
          <a:p>
            <a:pPr algn="just"/>
            <a:endParaRPr lang="zh-CN" altLang="en-US" sz="2800" dirty="0">
              <a:solidFill>
                <a:schemeClr val="bg1"/>
              </a:solidFill>
              <a:latin typeface="微软雅黑" pitchFamily="34" charset="-122"/>
              <a:ea typeface="微软雅黑" pitchFamily="34" charset="-122"/>
              <a:sym typeface="微软雅黑" pitchFamily="34" charset="-122"/>
            </a:endParaRPr>
          </a:p>
          <a:p>
            <a:pPr algn="ctr"/>
            <a:r>
              <a:rPr lang="zh-CN" altLang="en-US" sz="3600" b="1" dirty="0">
                <a:solidFill>
                  <a:schemeClr val="bg1"/>
                </a:solidFill>
                <a:latin typeface="微软雅黑" pitchFamily="34" charset="-122"/>
                <a:ea typeface="微软雅黑" pitchFamily="34" charset="-122"/>
                <a:sym typeface="微软雅黑" pitchFamily="34" charset="-122"/>
              </a:rPr>
              <a:t>杨振宁的回答</a:t>
            </a:r>
            <a:endParaRPr lang="en-US" altLang="zh-CN" sz="3600" b="1" dirty="0">
              <a:solidFill>
                <a:schemeClr val="bg1"/>
              </a:solidFill>
              <a:latin typeface="微软雅黑" pitchFamily="34" charset="-122"/>
              <a:ea typeface="微软雅黑" pitchFamily="34" charset="-122"/>
              <a:sym typeface="微软雅黑" pitchFamily="34" charset="-122"/>
            </a:endParaRPr>
          </a:p>
          <a:p>
            <a:pPr>
              <a:spcBef>
                <a:spcPts val="1200"/>
              </a:spcBef>
            </a:pPr>
            <a:r>
              <a:rPr lang="en-US" altLang="zh-CN" sz="2800" dirty="0">
                <a:solidFill>
                  <a:srgbClr val="FFFFFF"/>
                </a:solidFill>
                <a:latin typeface="微软雅黑" pitchFamily="34" charset="-122"/>
                <a:ea typeface="微软雅黑" pitchFamily="34" charset="-122"/>
                <a:sym typeface="微软雅黑" pitchFamily="34" charset="-122"/>
              </a:rPr>
              <a:t>《</a:t>
            </a:r>
            <a:r>
              <a:rPr lang="zh-CN" altLang="en-US" sz="2800" dirty="0" smtClean="0">
                <a:solidFill>
                  <a:srgbClr val="FFFFFF"/>
                </a:solidFill>
                <a:latin typeface="微软雅黑" pitchFamily="34" charset="-122"/>
                <a:ea typeface="微软雅黑" pitchFamily="34" charset="-122"/>
                <a:sym typeface="微软雅黑" pitchFamily="34" charset="-122"/>
              </a:rPr>
              <a:t>易经</a:t>
            </a:r>
            <a:r>
              <a:rPr lang="en-US" altLang="zh-CN" sz="2800" dirty="0" smtClean="0">
                <a:solidFill>
                  <a:srgbClr val="FFFFFF"/>
                </a:solidFill>
                <a:latin typeface="微软雅黑" pitchFamily="34" charset="-122"/>
                <a:ea typeface="微软雅黑" pitchFamily="34" charset="-122"/>
                <a:sym typeface="微软雅黑" pitchFamily="34" charset="-122"/>
              </a:rPr>
              <a:t>》</a:t>
            </a:r>
            <a:r>
              <a:rPr lang="zh-CN" altLang="en-US" sz="2800" dirty="0" smtClean="0">
                <a:solidFill>
                  <a:srgbClr val="FFFFFF"/>
                </a:solidFill>
                <a:latin typeface="微软雅黑" pitchFamily="34" charset="-122"/>
                <a:ea typeface="微软雅黑" pitchFamily="34" charset="-122"/>
                <a:sym typeface="微软雅黑" pitchFamily="34" charset="-122"/>
              </a:rPr>
              <a:t>仅</a:t>
            </a:r>
            <a:r>
              <a:rPr lang="zh-CN" altLang="en-US" sz="2800" dirty="0">
                <a:solidFill>
                  <a:srgbClr val="FFFFFF"/>
                </a:solidFill>
                <a:latin typeface="微软雅黑" pitchFamily="34" charset="-122"/>
                <a:ea typeface="微软雅黑" pitchFamily="34" charset="-122"/>
                <a:sym typeface="微软雅黑" pitchFamily="34" charset="-122"/>
              </a:rPr>
              <a:t>有归纳法，</a:t>
            </a:r>
            <a:r>
              <a:rPr lang="zh-CN" altLang="en-US" sz="2800" dirty="0">
                <a:solidFill>
                  <a:srgbClr val="FFC000"/>
                </a:solidFill>
                <a:latin typeface="微软雅黑" pitchFamily="34" charset="-122"/>
                <a:ea typeface="微软雅黑" pitchFamily="34" charset="-122"/>
                <a:sym typeface="微软雅黑" pitchFamily="34" charset="-122"/>
              </a:rPr>
              <a:t>无推演法</a:t>
            </a:r>
            <a:r>
              <a:rPr lang="zh-CN" altLang="en-US" sz="2800" dirty="0">
                <a:solidFill>
                  <a:srgbClr val="FFFFFF"/>
                </a:solidFill>
                <a:latin typeface="微软雅黑" pitchFamily="34" charset="-122"/>
                <a:ea typeface="微软雅黑" pitchFamily="34" charset="-122"/>
                <a:sym typeface="微软雅黑" pitchFamily="34" charset="-122"/>
              </a:rPr>
              <a:t>；</a:t>
            </a:r>
            <a:endParaRPr lang="en-US" altLang="zh-CN" sz="2800" dirty="0">
              <a:solidFill>
                <a:srgbClr val="FFFFFF"/>
              </a:solidFill>
              <a:latin typeface="微软雅黑" pitchFamily="34" charset="-122"/>
              <a:ea typeface="微软雅黑" pitchFamily="34" charset="-122"/>
              <a:sym typeface="微软雅黑" pitchFamily="34" charset="-122"/>
            </a:endParaRPr>
          </a:p>
          <a:p>
            <a:r>
              <a:rPr lang="zh-CN" altLang="en-US" sz="2800" dirty="0">
                <a:solidFill>
                  <a:srgbClr val="FFFFFF"/>
                </a:solidFill>
                <a:latin typeface="微软雅黑" pitchFamily="34" charset="-122"/>
                <a:ea typeface="微软雅黑" pitchFamily="34" charset="-122"/>
                <a:sym typeface="微软雅黑" pitchFamily="34" charset="-122"/>
              </a:rPr>
              <a:t>天人合一，</a:t>
            </a:r>
            <a:r>
              <a:rPr lang="zh-CN" altLang="en-US" sz="2800" dirty="0">
                <a:solidFill>
                  <a:srgbClr val="FFC000"/>
                </a:solidFill>
                <a:latin typeface="微软雅黑" pitchFamily="34" charset="-122"/>
                <a:ea typeface="微软雅黑" pitchFamily="34" charset="-122"/>
                <a:sym typeface="微软雅黑" pitchFamily="34" charset="-122"/>
              </a:rPr>
              <a:t>未</a:t>
            </a:r>
            <a:r>
              <a:rPr lang="zh-CN" altLang="en-US" sz="2800" dirty="0">
                <a:solidFill>
                  <a:srgbClr val="FFFFFF"/>
                </a:solidFill>
                <a:latin typeface="微软雅黑" pitchFamily="34" charset="-122"/>
                <a:ea typeface="微软雅黑" pitchFamily="34" charset="-122"/>
                <a:sym typeface="微软雅黑" pitchFamily="34" charset="-122"/>
              </a:rPr>
              <a:t>特别注意对</a:t>
            </a:r>
            <a:r>
              <a:rPr lang="zh-CN" altLang="en-US" sz="2800" dirty="0">
                <a:solidFill>
                  <a:srgbClr val="FFC000"/>
                </a:solidFill>
                <a:latin typeface="微软雅黑" pitchFamily="34" charset="-122"/>
                <a:ea typeface="微软雅黑" pitchFamily="34" charset="-122"/>
                <a:sym typeface="微软雅黑" pitchFamily="34" charset="-122"/>
              </a:rPr>
              <a:t>自然界</a:t>
            </a:r>
            <a:r>
              <a:rPr lang="zh-CN" altLang="en-US" sz="2800" dirty="0">
                <a:solidFill>
                  <a:srgbClr val="FFFFFF"/>
                </a:solidFill>
                <a:latin typeface="微软雅黑" pitchFamily="34" charset="-122"/>
                <a:ea typeface="微软雅黑" pitchFamily="34" charset="-122"/>
                <a:sym typeface="微软雅黑" pitchFamily="34" charset="-122"/>
              </a:rPr>
              <a:t>的研究。</a:t>
            </a:r>
            <a:endParaRPr lang="zh-CN" altLang="en-US" sz="2800" dirty="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955541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pPr algn="l" eaLnBrk="1" hangingPunct="1"/>
            <a:r>
              <a:rPr lang="en-US" altLang="zh-CN" sz="4800" b="1" smtClean="0">
                <a:solidFill>
                  <a:schemeClr val="bg1"/>
                </a:solidFill>
                <a:latin typeface="微软雅黑"/>
              </a:rPr>
              <a:t>(4)</a:t>
            </a:r>
            <a:r>
              <a:rPr lang="zh-CN" altLang="en-US" sz="4800" b="1" smtClean="0">
                <a:solidFill>
                  <a:schemeClr val="bg1"/>
                </a:solidFill>
                <a:latin typeface="微软雅黑"/>
              </a:rPr>
              <a:t>改变轻视实践的传统观念</a:t>
            </a:r>
            <a:endParaRPr lang="zh-CN" altLang="en-US" sz="4800" b="1" smtClean="0">
              <a:solidFill>
                <a:schemeClr val="bg1"/>
              </a:solidFill>
            </a:endParaRPr>
          </a:p>
        </p:txBody>
      </p:sp>
      <p:sp>
        <p:nvSpPr>
          <p:cNvPr id="4" name="内容占位符 3"/>
          <p:cNvSpPr>
            <a:spLocks noGrp="1"/>
          </p:cNvSpPr>
          <p:nvPr>
            <p:ph idx="1"/>
          </p:nvPr>
        </p:nvSpPr>
        <p:spPr/>
        <p:txBody>
          <a:bodyPr rtlCol="0">
            <a:normAutofit/>
          </a:bodyPr>
          <a:lstStyle/>
          <a:p>
            <a:pPr eaLnBrk="1" fontAlgn="auto" hangingPunct="1">
              <a:spcAft>
                <a:spcPts val="0"/>
              </a:spcAft>
              <a:buFont typeface="Arial" charset="0"/>
              <a:buNone/>
              <a:defRPr/>
            </a:pPr>
            <a:r>
              <a:rPr lang="zh-CN" altLang="en-US" sz="3600" dirty="0" smtClean="0">
                <a:solidFill>
                  <a:srgbClr val="FFCCFF"/>
                </a:solidFill>
                <a:latin typeface="微软雅黑" pitchFamily="34" charset="-122"/>
                <a:cs typeface="+mn-cs"/>
              </a:rPr>
              <a:t>社会上</a:t>
            </a:r>
            <a:r>
              <a:rPr lang="zh-CN" altLang="zh-CN" sz="3600" dirty="0" smtClean="0">
                <a:solidFill>
                  <a:srgbClr val="FFCCFF"/>
                </a:solidFill>
                <a:latin typeface="微软雅黑" pitchFamily="34" charset="-122"/>
                <a:cs typeface="+mn-cs"/>
              </a:rPr>
              <a:t>轻视实践</a:t>
            </a:r>
            <a:r>
              <a:rPr lang="zh-CN" altLang="en-US" sz="3600" dirty="0" smtClean="0">
                <a:solidFill>
                  <a:srgbClr val="FFCCFF"/>
                </a:solidFill>
                <a:latin typeface="微软雅黑" pitchFamily="34" charset="-122"/>
                <a:cs typeface="+mn-cs"/>
              </a:rPr>
              <a:t>现象</a:t>
            </a:r>
            <a:r>
              <a:rPr lang="en-US" altLang="zh-CN" sz="3600" dirty="0" smtClean="0">
                <a:solidFill>
                  <a:schemeClr val="bg1"/>
                </a:solidFill>
                <a:latin typeface="微软雅黑" pitchFamily="34" charset="-122"/>
                <a:cs typeface="+mn-cs"/>
              </a:rPr>
              <a:t>--</a:t>
            </a:r>
            <a:r>
              <a:rPr lang="zh-CN" altLang="zh-CN" sz="3600" dirty="0" smtClean="0">
                <a:solidFill>
                  <a:srgbClr val="FFC000"/>
                </a:solidFill>
                <a:latin typeface="微软雅黑" pitchFamily="34" charset="-122"/>
                <a:cs typeface="+mn-cs"/>
              </a:rPr>
              <a:t>根深蒂固</a:t>
            </a:r>
            <a:endParaRPr lang="en-US" altLang="zh-CN" sz="3600" dirty="0" smtClean="0">
              <a:solidFill>
                <a:srgbClr val="FFC000"/>
              </a:solidFill>
              <a:latin typeface="微软雅黑" pitchFamily="34" charset="-122"/>
              <a:cs typeface="+mn-cs"/>
            </a:endParaRPr>
          </a:p>
          <a:p>
            <a:pPr marL="0" indent="0" algn="just" eaLnBrk="1" fontAlgn="auto" hangingPunct="1">
              <a:spcBef>
                <a:spcPts val="1800"/>
              </a:spcBef>
              <a:spcAft>
                <a:spcPts val="1800"/>
              </a:spcAft>
              <a:buFont typeface="Arial" charset="0"/>
              <a:buNone/>
              <a:defRPr/>
            </a:pPr>
            <a:r>
              <a:rPr lang="zh-CN" altLang="zh-CN" sz="3600" dirty="0" smtClean="0">
                <a:solidFill>
                  <a:schemeClr val="bg1"/>
                </a:solidFill>
                <a:latin typeface="微软雅黑" pitchFamily="34" charset="-122"/>
                <a:cs typeface="+mn-cs"/>
              </a:rPr>
              <a:t>《论语》</a:t>
            </a:r>
            <a:r>
              <a:rPr lang="zh-CN" altLang="en-US" sz="3600" dirty="0" smtClean="0">
                <a:solidFill>
                  <a:schemeClr val="bg1"/>
                </a:solidFill>
                <a:latin typeface="微软雅黑" pitchFamily="34" charset="-122"/>
                <a:cs typeface="+mn-cs"/>
              </a:rPr>
              <a:t>：</a:t>
            </a:r>
            <a:r>
              <a:rPr lang="zh-CN" altLang="zh-CN" sz="3600" dirty="0" smtClean="0">
                <a:solidFill>
                  <a:schemeClr val="bg1"/>
                </a:solidFill>
                <a:latin typeface="微软雅黑" pitchFamily="34" charset="-122"/>
                <a:cs typeface="+mn-cs"/>
              </a:rPr>
              <a:t>樊迟请学稼，子曰：吾不如老农。请学为圃，曰：吾不如老圃。樊迟出。子曰：小人哉，樊须也！</a:t>
            </a:r>
            <a:endParaRPr lang="zh-CN" altLang="en-US" sz="3600" dirty="0" smtClean="0">
              <a:solidFill>
                <a:schemeClr val="bg1"/>
              </a:solidFill>
              <a:latin typeface="微软雅黑" pitchFamily="34" charset="-122"/>
              <a:cs typeface="+mn-cs"/>
            </a:endParaRPr>
          </a:p>
          <a:p>
            <a:pPr marL="0" indent="0" algn="just" eaLnBrk="1" fontAlgn="auto" hangingPunct="1">
              <a:spcBef>
                <a:spcPts val="0"/>
              </a:spcBef>
              <a:spcAft>
                <a:spcPts val="0"/>
              </a:spcAft>
              <a:buFont typeface="Arial" charset="0"/>
              <a:buNone/>
              <a:defRPr/>
            </a:pPr>
            <a:r>
              <a:rPr lang="zh-CN" altLang="zh-CN" sz="3600" b="1" dirty="0" smtClean="0">
                <a:solidFill>
                  <a:srgbClr val="FFC000"/>
                </a:solidFill>
                <a:latin typeface="微软雅黑" pitchFamily="34" charset="-122"/>
                <a:cs typeface="+mn-cs"/>
              </a:rPr>
              <a:t>物理学以实验为本，</a:t>
            </a:r>
            <a:r>
              <a:rPr lang="zh-CN" altLang="en-US" sz="3600" b="1" dirty="0" smtClean="0">
                <a:solidFill>
                  <a:srgbClr val="FFC000"/>
                </a:solidFill>
                <a:latin typeface="微软雅黑" pitchFamily="34" charset="-122"/>
                <a:cs typeface="+mn-cs"/>
              </a:rPr>
              <a:t>但要重视</a:t>
            </a:r>
            <a:r>
              <a:rPr lang="zh-CN" altLang="zh-CN" sz="3600" b="1" dirty="0" smtClean="0">
                <a:solidFill>
                  <a:srgbClr val="FFC000"/>
                </a:solidFill>
                <a:latin typeface="微软雅黑" pitchFamily="34" charset="-122"/>
                <a:cs typeface="+mn-cs"/>
              </a:rPr>
              <a:t>实验课程学习与科学实验</a:t>
            </a:r>
            <a:r>
              <a:rPr lang="zh-CN" altLang="en-US" sz="3600" b="1" dirty="0" smtClean="0">
                <a:solidFill>
                  <a:srgbClr val="FFC000"/>
                </a:solidFill>
                <a:latin typeface="微软雅黑" pitchFamily="34" charset="-122"/>
                <a:cs typeface="+mn-cs"/>
              </a:rPr>
              <a:t>训练，就如逆水行舟。</a:t>
            </a:r>
          </a:p>
          <a:p>
            <a:pPr eaLnBrk="1" fontAlgn="auto" hangingPunct="1">
              <a:spcAft>
                <a:spcPts val="0"/>
              </a:spcAft>
              <a:buFont typeface="Arial" charset="0"/>
              <a:buNone/>
              <a:defRPr/>
            </a:pPr>
            <a:endParaRPr lang="zh-CN" altLang="en-US" sz="3600" dirty="0">
              <a:solidFill>
                <a:schemeClr val="bg1"/>
              </a:solidFill>
              <a:latin typeface="微软雅黑" pitchFamily="34"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
          <p:cNvSpPr>
            <a:spLocks noGrp="1"/>
          </p:cNvSpPr>
          <p:nvPr>
            <p:ph type="title"/>
          </p:nvPr>
        </p:nvSpPr>
        <p:spPr/>
        <p:txBody>
          <a:bodyPr/>
          <a:lstStyle/>
          <a:p>
            <a:pPr eaLnBrk="1" hangingPunct="1"/>
            <a:endParaRPr lang="zh-CN" altLang="en-US" smtClean="0"/>
          </a:p>
        </p:txBody>
      </p:sp>
      <p:sp>
        <p:nvSpPr>
          <p:cNvPr id="59394" name="内容占位符 6"/>
          <p:cNvSpPr>
            <a:spLocks noGrp="1"/>
          </p:cNvSpPr>
          <p:nvPr>
            <p:ph idx="1"/>
          </p:nvPr>
        </p:nvSpPr>
        <p:spPr/>
        <p:txBody>
          <a:bodyPr/>
          <a:lstStyle/>
          <a:p>
            <a:pPr eaLnBrk="1" hangingPunct="1"/>
            <a:endParaRPr lang="zh-CN" altLang="en-US" smtClean="0"/>
          </a:p>
        </p:txBody>
      </p:sp>
      <p:sp>
        <p:nvSpPr>
          <p:cNvPr id="59395" name="Rectangle 13"/>
          <p:cNvSpPr>
            <a:spLocks noChangeArrowheads="1"/>
          </p:cNvSpPr>
          <p:nvPr/>
        </p:nvSpPr>
        <p:spPr bwMode="auto">
          <a:xfrm>
            <a:off x="395288" y="260350"/>
            <a:ext cx="8569325" cy="6597650"/>
          </a:xfrm>
          <a:prstGeom prst="rect">
            <a:avLst/>
          </a:prstGeom>
          <a:solidFill>
            <a:schemeClr val="bg1"/>
          </a:solidFill>
          <a:ln w="9525">
            <a:noFill/>
            <a:miter lim="800000"/>
            <a:headEnd/>
            <a:tailEnd/>
          </a:ln>
        </p:spPr>
        <p:txBody>
          <a:bodyPr wrap="none" anchor="ctr"/>
          <a:lstStyle/>
          <a:p>
            <a:endParaRPr lang="zh-CN" altLang="en-US"/>
          </a:p>
        </p:txBody>
      </p:sp>
      <p:grpSp>
        <p:nvGrpSpPr>
          <p:cNvPr id="59396" name="组合 8"/>
          <p:cNvGrpSpPr>
            <a:grpSpLocks/>
          </p:cNvGrpSpPr>
          <p:nvPr/>
        </p:nvGrpSpPr>
        <p:grpSpPr bwMode="auto">
          <a:xfrm>
            <a:off x="684213" y="476250"/>
            <a:ext cx="6484937" cy="1963738"/>
            <a:chOff x="684213" y="476250"/>
            <a:chExt cx="6484467" cy="1963083"/>
          </a:xfrm>
        </p:grpSpPr>
        <p:sp>
          <p:nvSpPr>
            <p:cNvPr id="30727" name="Rectangle 2"/>
            <p:cNvSpPr>
              <a:spLocks noChangeArrowheads="1"/>
            </p:cNvSpPr>
            <p:nvPr/>
          </p:nvSpPr>
          <p:spPr bwMode="auto">
            <a:xfrm>
              <a:off x="1908086" y="476250"/>
              <a:ext cx="4031958" cy="645897"/>
            </a:xfrm>
            <a:prstGeom prst="rect">
              <a:avLst/>
            </a:prstGeom>
            <a:solidFill>
              <a:schemeClr val="bg1"/>
            </a:solidFill>
            <a:ln w="9525">
              <a:noFill/>
              <a:miter lim="800000"/>
              <a:headEnd/>
              <a:tailEnd/>
            </a:ln>
          </p:spPr>
          <p:txBody>
            <a:bodyPr anchor="ctr">
              <a:spAutoFit/>
            </a:bodyPr>
            <a:lstStyle/>
            <a:p>
              <a:pPr>
                <a:defRPr/>
              </a:pPr>
              <a:r>
                <a:rPr lang="zh-CN" altLang="zh-CN" b="1">
                  <a:solidFill>
                    <a:schemeClr val="accent6">
                      <a:lumMod val="50000"/>
                    </a:schemeClr>
                  </a:solidFill>
                  <a:cs typeface="Arial" charset="0"/>
                </a:rPr>
                <a:t>Samuel C.C. Ting</a:t>
              </a:r>
              <a:endParaRPr lang="en-US" altLang="zh-CN">
                <a:solidFill>
                  <a:schemeClr val="accent6">
                    <a:lumMod val="50000"/>
                  </a:schemeClr>
                </a:solidFill>
              </a:endParaRPr>
            </a:p>
            <a:p>
              <a:pPr>
                <a:defRPr/>
              </a:pPr>
              <a:r>
                <a:rPr lang="zh-CN" altLang="zh-CN" b="1">
                  <a:solidFill>
                    <a:schemeClr val="accent6">
                      <a:lumMod val="50000"/>
                    </a:schemeClr>
                  </a:solidFill>
                  <a:cs typeface="Arial" charset="0"/>
                </a:rPr>
                <a:t>The Nobel Prize in Physics 1976</a:t>
              </a:r>
              <a:r>
                <a:rPr lang="zh-CN" altLang="zh-CN">
                  <a:solidFill>
                    <a:schemeClr val="accent6">
                      <a:lumMod val="50000"/>
                    </a:schemeClr>
                  </a:solidFill>
                  <a:latin typeface="Verdana" pitchFamily="34" charset="0"/>
                </a:rPr>
                <a:t> </a:t>
              </a:r>
              <a:endParaRPr lang="en-US" altLang="zh-CN">
                <a:solidFill>
                  <a:schemeClr val="accent6">
                    <a:lumMod val="50000"/>
                  </a:schemeClr>
                </a:solidFill>
              </a:endParaRPr>
            </a:p>
          </p:txBody>
        </p:sp>
        <p:sp>
          <p:nvSpPr>
            <p:cNvPr id="30728" name="Rectangle 10"/>
            <p:cNvSpPr>
              <a:spLocks noChangeArrowheads="1"/>
            </p:cNvSpPr>
            <p:nvPr/>
          </p:nvSpPr>
          <p:spPr bwMode="auto">
            <a:xfrm>
              <a:off x="684213" y="1915633"/>
              <a:ext cx="6484467" cy="523700"/>
            </a:xfrm>
            <a:prstGeom prst="rect">
              <a:avLst/>
            </a:prstGeom>
            <a:solidFill>
              <a:schemeClr val="bg1"/>
            </a:solidFill>
            <a:ln w="9525">
              <a:noFill/>
              <a:miter lim="800000"/>
              <a:headEnd/>
              <a:tailEnd/>
            </a:ln>
          </p:spPr>
          <p:txBody>
            <a:bodyPr wrap="none" anchor="ctr">
              <a:spAutoFit/>
            </a:bodyPr>
            <a:lstStyle/>
            <a:p>
              <a:pPr>
                <a:defRPr/>
              </a:pPr>
              <a:r>
                <a:rPr lang="zh-CN" altLang="zh-CN" sz="1400" dirty="0">
                  <a:solidFill>
                    <a:schemeClr val="accent6">
                      <a:lumMod val="50000"/>
                    </a:schemeClr>
                  </a:solidFill>
                  <a:latin typeface="Verdana" pitchFamily="34" charset="0"/>
                </a:rPr>
                <a:t>Samuel C.C. Ting's speech at the Nobel Banquet, December 10, 1976</a:t>
              </a:r>
              <a:endParaRPr lang="en-US" altLang="zh-CN" sz="1400" dirty="0">
                <a:solidFill>
                  <a:schemeClr val="accent6">
                    <a:lumMod val="50000"/>
                  </a:schemeClr>
                </a:solidFill>
              </a:endParaRPr>
            </a:p>
            <a:p>
              <a:pPr>
                <a:defRPr/>
              </a:pPr>
              <a:endParaRPr lang="zh-CN" altLang="en-US" sz="1400" dirty="0">
                <a:solidFill>
                  <a:schemeClr val="accent6">
                    <a:lumMod val="50000"/>
                  </a:schemeClr>
                </a:solidFill>
              </a:endParaRPr>
            </a:p>
          </p:txBody>
        </p:sp>
        <p:sp>
          <p:nvSpPr>
            <p:cNvPr id="30729" name="Rectangle 12"/>
            <p:cNvSpPr>
              <a:spLocks noChangeArrowheads="1"/>
            </p:cNvSpPr>
            <p:nvPr/>
          </p:nvSpPr>
          <p:spPr bwMode="auto">
            <a:xfrm>
              <a:off x="684213" y="1483977"/>
              <a:ext cx="2952536" cy="369764"/>
            </a:xfrm>
            <a:prstGeom prst="rect">
              <a:avLst/>
            </a:prstGeom>
            <a:solidFill>
              <a:schemeClr val="bg1"/>
            </a:solidFill>
            <a:ln w="9525">
              <a:noFill/>
              <a:miter lim="800000"/>
              <a:headEnd/>
              <a:tailEnd/>
            </a:ln>
          </p:spPr>
          <p:txBody>
            <a:bodyPr anchor="ctr">
              <a:spAutoFit/>
            </a:bodyPr>
            <a:lstStyle/>
            <a:p>
              <a:pPr>
                <a:defRPr/>
              </a:pPr>
              <a:r>
                <a:rPr lang="zh-CN" altLang="zh-CN" b="1">
                  <a:solidFill>
                    <a:schemeClr val="accent6">
                      <a:lumMod val="50000"/>
                    </a:schemeClr>
                  </a:solidFill>
                  <a:cs typeface="Arial" charset="0"/>
                </a:rPr>
                <a:t>Banquet Speech</a:t>
              </a:r>
              <a:endParaRPr lang="zh-CN" altLang="zh-CN">
                <a:solidFill>
                  <a:schemeClr val="accent6">
                    <a:lumMod val="50000"/>
                  </a:schemeClr>
                </a:solidFill>
              </a:endParaRPr>
            </a:p>
          </p:txBody>
        </p:sp>
        <p:pic>
          <p:nvPicPr>
            <p:cNvPr id="59401" name="Picture 15" descr="图片1"/>
            <p:cNvPicPr>
              <a:picLocks noChangeAspect="1" noChangeArrowheads="1"/>
            </p:cNvPicPr>
            <p:nvPr/>
          </p:nvPicPr>
          <p:blipFill>
            <a:blip r:embed="rId2"/>
            <a:srcRect/>
            <a:stretch>
              <a:fillRect/>
            </a:stretch>
          </p:blipFill>
          <p:spPr bwMode="auto">
            <a:xfrm>
              <a:off x="900113" y="549275"/>
              <a:ext cx="711200" cy="931863"/>
            </a:xfrm>
            <a:prstGeom prst="rect">
              <a:avLst/>
            </a:prstGeom>
            <a:noFill/>
            <a:ln w="9525">
              <a:noFill/>
              <a:miter lim="800000"/>
              <a:headEnd/>
              <a:tailEnd/>
            </a:ln>
          </p:spPr>
        </p:pic>
      </p:grpSp>
      <p:pic>
        <p:nvPicPr>
          <p:cNvPr id="59397" name="Picture 14" descr="图片1"/>
          <p:cNvPicPr>
            <a:picLocks noChangeAspect="1" noChangeArrowheads="1"/>
          </p:cNvPicPr>
          <p:nvPr/>
        </p:nvPicPr>
        <p:blipFill>
          <a:blip r:embed="rId3"/>
          <a:srcRect/>
          <a:stretch>
            <a:fillRect/>
          </a:stretch>
        </p:blipFill>
        <p:spPr bwMode="auto">
          <a:xfrm>
            <a:off x="1285875" y="2286000"/>
            <a:ext cx="6497638" cy="4481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6"/>
          <p:cNvSpPr>
            <a:spLocks noGrp="1"/>
          </p:cNvSpPr>
          <p:nvPr>
            <p:ph idx="1"/>
          </p:nvPr>
        </p:nvSpPr>
        <p:spPr>
          <a:xfrm>
            <a:off x="428625" y="403225"/>
            <a:ext cx="8229600" cy="4525963"/>
          </a:xfrm>
        </p:spPr>
        <p:txBody>
          <a:bodyPr/>
          <a:lstStyle/>
          <a:p>
            <a:pPr marL="0" indent="0" algn="just" eaLnBrk="1" hangingPunct="1">
              <a:lnSpc>
                <a:spcPct val="114000"/>
              </a:lnSpc>
              <a:spcBef>
                <a:spcPts val="1200"/>
              </a:spcBef>
              <a:buFont typeface="Arial" charset="0"/>
              <a:buNone/>
            </a:pPr>
            <a:r>
              <a:rPr kumimoji="1" lang="zh-CN" altLang="en-US" sz="2800" smtClean="0">
                <a:solidFill>
                  <a:schemeClr val="bg1"/>
                </a:solidFill>
                <a:latin typeface="微软雅黑"/>
              </a:rPr>
              <a:t>国王，王后陛下，皇族们，各位朋友：</a:t>
            </a:r>
          </a:p>
          <a:p>
            <a:pPr marL="0" indent="0" algn="just" eaLnBrk="1" hangingPunct="1">
              <a:lnSpc>
                <a:spcPct val="114000"/>
              </a:lnSpc>
              <a:spcBef>
                <a:spcPts val="1200"/>
              </a:spcBef>
              <a:buFont typeface="Arial" charset="0"/>
              <a:buNone/>
            </a:pPr>
            <a:r>
              <a:rPr kumimoji="1" lang="zh-CN" altLang="en-US" sz="2400" smtClean="0">
                <a:solidFill>
                  <a:schemeClr val="bg1"/>
                </a:solidFill>
                <a:latin typeface="微软雅黑"/>
              </a:rPr>
              <a:t>       得到诺贝尔奖，是科学家最大的荣誉。我是在旧中国长大的，因此，想借这个机会向发展中国家的青年们强调实验工作的重要性。</a:t>
            </a:r>
          </a:p>
          <a:p>
            <a:pPr marL="0" indent="0" algn="just" eaLnBrk="1" hangingPunct="1">
              <a:lnSpc>
                <a:spcPct val="114000"/>
              </a:lnSpc>
              <a:spcBef>
                <a:spcPts val="1200"/>
              </a:spcBef>
              <a:buFont typeface="Arial" charset="0"/>
              <a:buNone/>
            </a:pPr>
            <a:r>
              <a:rPr kumimoji="1" lang="zh-CN" altLang="en-US" sz="2400" smtClean="0">
                <a:solidFill>
                  <a:schemeClr val="bg1"/>
                </a:solidFill>
                <a:latin typeface="微软雅黑"/>
              </a:rPr>
              <a:t>       中国有句话‘劳心者治人，劳力者治于人’，这种落后的思想对发展中国家的青年们有很大的害处。由于这种思想，很多发展中国家的学生都倾向于理论的研究，而避免实验工作。</a:t>
            </a:r>
          </a:p>
          <a:p>
            <a:pPr marL="0" indent="0" algn="just" eaLnBrk="1" hangingPunct="1">
              <a:lnSpc>
                <a:spcPct val="114000"/>
              </a:lnSpc>
              <a:spcBef>
                <a:spcPts val="1200"/>
              </a:spcBef>
              <a:buFont typeface="Arial" charset="0"/>
              <a:buNone/>
            </a:pPr>
            <a:r>
              <a:rPr kumimoji="1" lang="zh-CN" altLang="en-US" sz="2400" smtClean="0">
                <a:solidFill>
                  <a:schemeClr val="bg1"/>
                </a:solidFill>
                <a:latin typeface="微软雅黑"/>
              </a:rPr>
              <a:t>       事实上，</a:t>
            </a:r>
            <a:r>
              <a:rPr kumimoji="1" lang="zh-CN" altLang="en-US" sz="2400" b="1" smtClean="0">
                <a:solidFill>
                  <a:srgbClr val="FFC000"/>
                </a:solidFill>
                <a:latin typeface="微软雅黑"/>
              </a:rPr>
              <a:t>自然科学理论不能离开实验的基础，特别是物理学更是从实验中产生的</a:t>
            </a:r>
            <a:r>
              <a:rPr kumimoji="1" lang="zh-CN" altLang="en-US" sz="2400" smtClean="0">
                <a:solidFill>
                  <a:schemeClr val="bg1"/>
                </a:solidFill>
                <a:latin typeface="微软雅黑"/>
              </a:rPr>
              <a:t>。</a:t>
            </a:r>
          </a:p>
          <a:p>
            <a:pPr marL="0" indent="0" algn="just" eaLnBrk="1" hangingPunct="1">
              <a:lnSpc>
                <a:spcPct val="114000"/>
              </a:lnSpc>
              <a:spcBef>
                <a:spcPts val="1200"/>
              </a:spcBef>
              <a:buFont typeface="Arial" charset="0"/>
              <a:buNone/>
            </a:pPr>
            <a:r>
              <a:rPr kumimoji="1" lang="zh-CN" altLang="en-US" sz="2400" smtClean="0">
                <a:solidFill>
                  <a:schemeClr val="bg1"/>
                </a:solidFill>
                <a:latin typeface="微软雅黑"/>
              </a:rPr>
              <a:t>       我希望由于我这次得奖，能够唤起发展中国家学生们的兴趣，而</a:t>
            </a:r>
            <a:r>
              <a:rPr kumimoji="1" lang="zh-CN" altLang="en-US" sz="2400" b="1" smtClean="0">
                <a:solidFill>
                  <a:srgbClr val="FFC000"/>
                </a:solidFill>
                <a:latin typeface="微软雅黑"/>
              </a:rPr>
              <a:t>注意实验工作的重要性</a:t>
            </a:r>
            <a:r>
              <a:rPr kumimoji="1" lang="zh-CN" altLang="en-US" sz="2400" smtClean="0">
                <a:solidFill>
                  <a:schemeClr val="bg1"/>
                </a:solidFill>
                <a:latin typeface="微软雅黑"/>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
          <p:cNvSpPr>
            <a:spLocks noGrp="1"/>
          </p:cNvSpPr>
          <p:nvPr>
            <p:ph type="title"/>
          </p:nvPr>
        </p:nvSpPr>
        <p:spPr/>
        <p:txBody>
          <a:bodyPr/>
          <a:lstStyle/>
          <a:p>
            <a:pPr eaLnBrk="1" hangingPunct="1"/>
            <a:endParaRPr lang="zh-CN" altLang="en-US" smtClean="0"/>
          </a:p>
        </p:txBody>
      </p:sp>
      <p:sp>
        <p:nvSpPr>
          <p:cNvPr id="61442" name="内容占位符 6"/>
          <p:cNvSpPr>
            <a:spLocks noGrp="1"/>
          </p:cNvSpPr>
          <p:nvPr>
            <p:ph idx="1"/>
          </p:nvPr>
        </p:nvSpPr>
        <p:spPr/>
        <p:txBody>
          <a:bodyPr/>
          <a:lstStyle/>
          <a:p>
            <a:pPr eaLnBrk="1" hangingPunct="1"/>
            <a:endParaRPr lang="zh-CN" altLang="en-US" smtClean="0"/>
          </a:p>
        </p:txBody>
      </p:sp>
      <p:pic>
        <p:nvPicPr>
          <p:cNvPr id="61443" name="Picture 2"/>
          <p:cNvPicPr>
            <a:picLocks noChangeAspect="1" noChangeArrowheads="1"/>
          </p:cNvPicPr>
          <p:nvPr/>
        </p:nvPicPr>
        <p:blipFill>
          <a:blip r:embed="rId3"/>
          <a:srcRect/>
          <a:stretch>
            <a:fillRect/>
          </a:stretch>
        </p:blipFill>
        <p:spPr bwMode="auto">
          <a:xfrm>
            <a:off x="0" y="6029325"/>
            <a:ext cx="2895600" cy="828675"/>
          </a:xfrm>
          <a:prstGeom prst="rect">
            <a:avLst/>
          </a:prstGeom>
          <a:noFill/>
          <a:ln w="9525">
            <a:noFill/>
            <a:miter lim="800000"/>
            <a:headEnd/>
            <a:tailEnd/>
          </a:ln>
        </p:spPr>
      </p:pic>
      <p:pic>
        <p:nvPicPr>
          <p:cNvPr id="61444" name="Picture 2" descr="图片1"/>
          <p:cNvPicPr>
            <a:picLocks noChangeAspect="1" noChangeArrowheads="1"/>
          </p:cNvPicPr>
          <p:nvPr/>
        </p:nvPicPr>
        <p:blipFill>
          <a:blip r:embed="rId4"/>
          <a:srcRect/>
          <a:stretch>
            <a:fillRect/>
          </a:stretch>
        </p:blipFill>
        <p:spPr bwMode="auto">
          <a:xfrm>
            <a:off x="-3638550" y="-26988"/>
            <a:ext cx="12782550" cy="6884988"/>
          </a:xfrm>
          <a:prstGeom prst="rect">
            <a:avLst/>
          </a:prstGeom>
          <a:noFill/>
          <a:ln w="9525">
            <a:noFill/>
            <a:miter lim="800000"/>
            <a:headEnd/>
            <a:tailEnd/>
          </a:ln>
        </p:spPr>
      </p:pic>
      <p:sp>
        <p:nvSpPr>
          <p:cNvPr id="8" name="标题 1"/>
          <p:cNvSpPr txBox="1">
            <a:spLocks/>
          </p:cNvSpPr>
          <p:nvPr/>
        </p:nvSpPr>
        <p:spPr bwMode="auto">
          <a:xfrm>
            <a:off x="446088" y="2133600"/>
            <a:ext cx="8229600" cy="2808288"/>
          </a:xfrm>
          <a:prstGeom prst="rect">
            <a:avLst/>
          </a:prstGeom>
          <a:solidFill>
            <a:schemeClr val="accent2">
              <a:lumMod val="50000"/>
            </a:schemeClr>
          </a:solidFill>
          <a:ln w="9525">
            <a:noFill/>
            <a:miter lim="800000"/>
            <a:headEnd/>
            <a:tailEnd/>
          </a:ln>
        </p:spPr>
        <p:txBody>
          <a:bodyPr/>
          <a:lstStyle/>
          <a:p>
            <a:pPr algn="ctr">
              <a:defRPr/>
            </a:pPr>
            <a:r>
              <a:rPr lang="en-US" altLang="zh-CN" sz="4400" b="1" dirty="0">
                <a:solidFill>
                  <a:srgbClr val="FFFF00"/>
                </a:solidFill>
                <a:latin typeface="微软雅黑" pitchFamily="34" charset="-122"/>
                <a:ea typeface="微软雅黑" pitchFamily="34" charset="-122"/>
              </a:rPr>
              <a:t>Interest</a:t>
            </a:r>
            <a:r>
              <a:rPr lang="en-US" altLang="zh-CN" sz="4400" b="1" dirty="0">
                <a:solidFill>
                  <a:schemeClr val="bg1"/>
                </a:solidFill>
                <a:latin typeface="微软雅黑" pitchFamily="34" charset="-122"/>
                <a:ea typeface="微软雅黑" pitchFamily="34" charset="-122"/>
              </a:rPr>
              <a:t> is</a:t>
            </a:r>
            <a:r>
              <a:rPr lang="zh-CN" altLang="en-US" sz="4400" b="1" dirty="0">
                <a:solidFill>
                  <a:schemeClr val="bg1"/>
                </a:solidFill>
                <a:latin typeface="微软雅黑" pitchFamily="34" charset="-122"/>
                <a:ea typeface="微软雅黑" pitchFamily="34" charset="-122"/>
              </a:rPr>
              <a:t> </a:t>
            </a:r>
            <a:r>
              <a:rPr lang="en-US" altLang="zh-CN" sz="4400" b="1" dirty="0">
                <a:solidFill>
                  <a:schemeClr val="bg1"/>
                </a:solidFill>
                <a:latin typeface="微软雅黑" pitchFamily="34" charset="-122"/>
                <a:ea typeface="微软雅黑" pitchFamily="34" charset="-122"/>
              </a:rPr>
              <a:t>the best teacher.</a:t>
            </a:r>
          </a:p>
          <a:p>
            <a:pPr algn="ctr">
              <a:defRPr/>
            </a:pPr>
            <a:r>
              <a:rPr lang="en-US" altLang="zh-CN" sz="4400" b="1" dirty="0">
                <a:solidFill>
                  <a:srgbClr val="FFFF00"/>
                </a:solidFill>
                <a:latin typeface="微软雅黑" pitchFamily="34" charset="-122"/>
                <a:ea typeface="微软雅黑" pitchFamily="34" charset="-122"/>
              </a:rPr>
              <a:t>Imagination </a:t>
            </a:r>
            <a:r>
              <a:rPr lang="en-US" altLang="zh-CN" sz="4400" b="1" dirty="0">
                <a:solidFill>
                  <a:schemeClr val="bg1"/>
                </a:solidFill>
                <a:latin typeface="微软雅黑" pitchFamily="34" charset="-122"/>
                <a:ea typeface="微软雅黑" pitchFamily="34" charset="-122"/>
              </a:rPr>
              <a:t>is more important than knowledge.</a:t>
            </a:r>
          </a:p>
          <a:p>
            <a:pPr algn="ctr">
              <a:defRPr/>
            </a:pPr>
            <a:r>
              <a:rPr lang="en-US" altLang="zh-CN" sz="4400" b="1" dirty="0">
                <a:solidFill>
                  <a:srgbClr val="FFFF00"/>
                </a:solidFill>
                <a:latin typeface="微软雅黑" pitchFamily="34" charset="-122"/>
                <a:ea typeface="微软雅黑" pitchFamily="34" charset="-122"/>
              </a:rPr>
              <a:t>  </a:t>
            </a:r>
            <a:r>
              <a:rPr lang="en-US" altLang="zh-CN" sz="4400" b="1" dirty="0">
                <a:solidFill>
                  <a:schemeClr val="bg1"/>
                </a:solidFill>
                <a:latin typeface="微软雅黑" pitchFamily="34" charset="-122"/>
                <a:ea typeface="微软雅黑" pitchFamily="34" charset="-122"/>
              </a:rPr>
              <a:t>-- A. Einstein</a:t>
            </a:r>
            <a:endParaRPr lang="zh-CN" altLang="en-US" sz="44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eaLnBrk="1" hangingPunct="1"/>
            <a:r>
              <a:rPr lang="zh-CN" altLang="en-US" sz="5400" b="1" smtClean="0">
                <a:solidFill>
                  <a:schemeClr val="bg1"/>
                </a:solidFill>
                <a:latin typeface="微软雅黑"/>
              </a:rPr>
              <a:t>上课地点</a:t>
            </a:r>
            <a:endParaRPr lang="zh-CN" altLang="en-US" sz="5400" smtClean="0">
              <a:solidFill>
                <a:schemeClr val="bg1"/>
              </a:solidFill>
            </a:endParaRPr>
          </a:p>
        </p:txBody>
      </p:sp>
      <p:pic>
        <p:nvPicPr>
          <p:cNvPr id="16386" name="Picture 1028" descr="PhyBD"/>
          <p:cNvPicPr>
            <a:picLocks noChangeAspect="1" noChangeArrowheads="1"/>
          </p:cNvPicPr>
          <p:nvPr/>
        </p:nvPicPr>
        <p:blipFill>
          <a:blip r:embed="rId2"/>
          <a:srcRect/>
          <a:stretch>
            <a:fillRect/>
          </a:stretch>
        </p:blipFill>
        <p:spPr bwMode="auto">
          <a:xfrm>
            <a:off x="457200" y="1600200"/>
            <a:ext cx="3890963" cy="3348038"/>
          </a:xfrm>
          <a:prstGeom prst="rect">
            <a:avLst/>
          </a:prstGeom>
          <a:noFill/>
          <a:ln w="9525">
            <a:noFill/>
            <a:miter lim="800000"/>
            <a:headEnd/>
            <a:tailEnd/>
          </a:ln>
        </p:spPr>
      </p:pic>
      <p:pic>
        <p:nvPicPr>
          <p:cNvPr id="16387" name="图片 4" descr="光华楼2.jpg"/>
          <p:cNvPicPr>
            <a:picLocks noChangeAspect="1"/>
          </p:cNvPicPr>
          <p:nvPr/>
        </p:nvPicPr>
        <p:blipFill>
          <a:blip r:embed="rId3"/>
          <a:srcRect l="4182" b="51042"/>
          <a:stretch>
            <a:fillRect/>
          </a:stretch>
        </p:blipFill>
        <p:spPr bwMode="auto">
          <a:xfrm>
            <a:off x="4325938" y="1600200"/>
            <a:ext cx="4392612" cy="3348038"/>
          </a:xfrm>
          <a:prstGeom prst="rect">
            <a:avLst/>
          </a:prstGeom>
          <a:noFill/>
          <a:ln w="9525">
            <a:noFill/>
            <a:miter lim="800000"/>
            <a:headEnd/>
            <a:tailEnd/>
          </a:ln>
        </p:spPr>
      </p:pic>
      <p:grpSp>
        <p:nvGrpSpPr>
          <p:cNvPr id="2" name="组合 8"/>
          <p:cNvGrpSpPr>
            <a:grpSpLocks/>
          </p:cNvGrpSpPr>
          <p:nvPr/>
        </p:nvGrpSpPr>
        <p:grpSpPr bwMode="auto">
          <a:xfrm>
            <a:off x="5024438" y="3792538"/>
            <a:ext cx="650875" cy="282575"/>
            <a:chOff x="5143504" y="4143380"/>
            <a:chExt cx="733428" cy="285752"/>
          </a:xfrm>
        </p:grpSpPr>
        <p:sp>
          <p:nvSpPr>
            <p:cNvPr id="9" name="十字星 8"/>
            <p:cNvSpPr/>
            <p:nvPr/>
          </p:nvSpPr>
          <p:spPr>
            <a:xfrm>
              <a:off x="5143504" y="4143380"/>
              <a:ext cx="286216" cy="285752"/>
            </a:xfrm>
            <a:prstGeom prst="star4">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十字星 9"/>
            <p:cNvSpPr/>
            <p:nvPr/>
          </p:nvSpPr>
          <p:spPr>
            <a:xfrm>
              <a:off x="5358166" y="4143380"/>
              <a:ext cx="286216" cy="285752"/>
            </a:xfrm>
            <a:prstGeom prst="star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十字星 10"/>
            <p:cNvSpPr/>
            <p:nvPr/>
          </p:nvSpPr>
          <p:spPr>
            <a:xfrm>
              <a:off x="5590716" y="4143380"/>
              <a:ext cx="286216" cy="285752"/>
            </a:xfrm>
            <a:prstGeom prst="star4">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云形标注 7"/>
          <p:cNvSpPr/>
          <p:nvPr/>
        </p:nvSpPr>
        <p:spPr>
          <a:xfrm>
            <a:off x="4200525" y="5276850"/>
            <a:ext cx="3678238" cy="849313"/>
          </a:xfrm>
          <a:prstGeom prst="cloudCallout">
            <a:avLst>
              <a:gd name="adj1" fmla="val -19423"/>
              <a:gd name="adj2" fmla="val -20704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accent1">
                    <a:lumMod val="50000"/>
                  </a:schemeClr>
                </a:solidFill>
                <a:latin typeface="微软雅黑" pitchFamily="34" charset="-122"/>
              </a:rPr>
              <a:t>西辅楼</a:t>
            </a:r>
            <a:r>
              <a:rPr lang="en-US" altLang="zh-CN" sz="3200" dirty="0">
                <a:solidFill>
                  <a:schemeClr val="accent1">
                    <a:lumMod val="50000"/>
                  </a:schemeClr>
                </a:solidFill>
                <a:latin typeface="微软雅黑" pitchFamily="34" charset="-122"/>
              </a:rPr>
              <a:t>8</a:t>
            </a:r>
            <a:r>
              <a:rPr lang="zh-CN" altLang="en-US" sz="3200" dirty="0">
                <a:solidFill>
                  <a:schemeClr val="accent1">
                    <a:lumMod val="50000"/>
                  </a:schemeClr>
                </a:solidFill>
                <a:latin typeface="微软雅黑" pitchFamily="34" charset="-122"/>
              </a:rPr>
              <a:t>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
          <p:cNvSpPr>
            <a:spLocks noGrp="1"/>
          </p:cNvSpPr>
          <p:nvPr>
            <p:ph type="title"/>
          </p:nvPr>
        </p:nvSpPr>
        <p:spPr/>
        <p:txBody>
          <a:bodyPr/>
          <a:lstStyle/>
          <a:p>
            <a:pPr algn="l" eaLnBrk="1" hangingPunct="1"/>
            <a:r>
              <a:rPr lang="en-US" altLang="zh-CN" sz="5400" b="1" smtClean="0">
                <a:solidFill>
                  <a:schemeClr val="bg1"/>
                </a:solidFill>
                <a:latin typeface="微软雅黑"/>
              </a:rPr>
              <a:t>3</a:t>
            </a:r>
            <a:r>
              <a:rPr lang="zh-CN" altLang="en-US" sz="5400" b="1" smtClean="0">
                <a:solidFill>
                  <a:schemeClr val="bg1"/>
                </a:solidFill>
                <a:latin typeface="微软雅黑"/>
              </a:rPr>
              <a:t>、如何做物理实验</a:t>
            </a:r>
            <a:endParaRPr lang="zh-CN" altLang="en-US" sz="5400" smtClean="0">
              <a:solidFill>
                <a:schemeClr val="bg1"/>
              </a:solidFill>
              <a:latin typeface="微软雅黑"/>
            </a:endParaRPr>
          </a:p>
        </p:txBody>
      </p:sp>
      <p:sp>
        <p:nvSpPr>
          <p:cNvPr id="63490" name="内容占位符 6"/>
          <p:cNvSpPr>
            <a:spLocks noGrp="1"/>
          </p:cNvSpPr>
          <p:nvPr>
            <p:ph idx="1"/>
          </p:nvPr>
        </p:nvSpPr>
        <p:spPr/>
        <p:txBody>
          <a:bodyPr/>
          <a:lstStyle/>
          <a:p>
            <a:pPr marL="0" indent="0" eaLnBrk="1" hangingPunct="1">
              <a:buFont typeface="Arial" charset="0"/>
              <a:buNone/>
            </a:pPr>
            <a:r>
              <a:rPr lang="en-US" altLang="zh-CN" b="1" dirty="0" smtClean="0">
                <a:solidFill>
                  <a:schemeClr val="bg1"/>
                </a:solidFill>
                <a:latin typeface="微软雅黑"/>
              </a:rPr>
              <a:t>3.1 </a:t>
            </a:r>
            <a:r>
              <a:rPr lang="zh-CN" altLang="en-US" b="1" dirty="0" smtClean="0">
                <a:solidFill>
                  <a:schemeClr val="bg1"/>
                </a:solidFill>
                <a:latin typeface="微软雅黑"/>
              </a:rPr>
              <a:t>实验前</a:t>
            </a:r>
            <a:r>
              <a:rPr lang="en-US" altLang="zh-CN" b="1" dirty="0" smtClean="0">
                <a:solidFill>
                  <a:schemeClr val="bg1"/>
                </a:solidFill>
                <a:latin typeface="微软雅黑"/>
              </a:rPr>
              <a:t>—</a:t>
            </a:r>
            <a:r>
              <a:rPr lang="zh-CN" altLang="en-US" b="1" dirty="0" smtClean="0">
                <a:solidFill>
                  <a:srgbClr val="FFC000"/>
                </a:solidFill>
                <a:latin typeface="微软雅黑"/>
              </a:rPr>
              <a:t>预习</a:t>
            </a:r>
            <a:endParaRPr lang="en-US" altLang="zh-CN" b="1" dirty="0" smtClean="0">
              <a:solidFill>
                <a:srgbClr val="FFC000"/>
              </a:solidFill>
              <a:latin typeface="微软雅黑"/>
            </a:endParaRPr>
          </a:p>
          <a:p>
            <a:pPr marL="0" indent="0" eaLnBrk="1" hangingPunct="1">
              <a:buFont typeface="Arial" charset="0"/>
              <a:buNone/>
            </a:pPr>
            <a:r>
              <a:rPr lang="zh-CN" altLang="en-US" b="1" dirty="0" smtClean="0">
                <a:solidFill>
                  <a:schemeClr val="bg1"/>
                </a:solidFill>
                <a:latin typeface="微软雅黑"/>
              </a:rPr>
              <a:t>      </a:t>
            </a:r>
            <a:r>
              <a:rPr lang="zh-CN" altLang="en-US" sz="2800" b="1" dirty="0" smtClean="0">
                <a:solidFill>
                  <a:schemeClr val="bg1"/>
                </a:solidFill>
                <a:latin typeface="微软雅黑"/>
              </a:rPr>
              <a:t>如何写预习报告？</a:t>
            </a:r>
            <a:endParaRPr lang="en-US" altLang="zh-CN" sz="2800" b="1" dirty="0" smtClean="0">
              <a:solidFill>
                <a:schemeClr val="bg1"/>
              </a:solidFill>
              <a:latin typeface="微软雅黑"/>
            </a:endParaRPr>
          </a:p>
          <a:p>
            <a:pPr marL="0" indent="0" eaLnBrk="1" hangingPunct="1">
              <a:buFont typeface="Arial" charset="0"/>
              <a:buNone/>
            </a:pPr>
            <a:endParaRPr lang="en-US" altLang="zh-CN" sz="1800" b="1" dirty="0" smtClean="0">
              <a:solidFill>
                <a:schemeClr val="bg1"/>
              </a:solidFill>
              <a:latin typeface="微软雅黑"/>
            </a:endParaRPr>
          </a:p>
          <a:p>
            <a:pPr marL="0" indent="0" eaLnBrk="1" hangingPunct="1">
              <a:buFont typeface="Arial" charset="0"/>
              <a:buNone/>
            </a:pPr>
            <a:r>
              <a:rPr lang="en-US" altLang="zh-CN" b="1" dirty="0" smtClean="0">
                <a:solidFill>
                  <a:schemeClr val="bg1"/>
                </a:solidFill>
                <a:latin typeface="微软雅黑"/>
              </a:rPr>
              <a:t>3.2 </a:t>
            </a:r>
            <a:r>
              <a:rPr lang="zh-CN" altLang="en-US" b="1" dirty="0" smtClean="0">
                <a:solidFill>
                  <a:schemeClr val="bg1"/>
                </a:solidFill>
                <a:latin typeface="微软雅黑"/>
              </a:rPr>
              <a:t>实验中</a:t>
            </a:r>
            <a:r>
              <a:rPr lang="en-US" altLang="zh-CN" b="1" dirty="0" smtClean="0">
                <a:solidFill>
                  <a:schemeClr val="bg1"/>
                </a:solidFill>
                <a:latin typeface="微软雅黑"/>
              </a:rPr>
              <a:t>—</a:t>
            </a:r>
            <a:r>
              <a:rPr lang="zh-CN" altLang="en-US" b="1" dirty="0" smtClean="0">
                <a:solidFill>
                  <a:srgbClr val="FFC000"/>
                </a:solidFill>
                <a:latin typeface="微软雅黑"/>
              </a:rPr>
              <a:t>操作、记录、讨论</a:t>
            </a:r>
            <a:endParaRPr lang="en-US" altLang="zh-CN" b="1" dirty="0" smtClean="0">
              <a:solidFill>
                <a:srgbClr val="FFC000"/>
              </a:solidFill>
              <a:latin typeface="微软雅黑"/>
            </a:endParaRPr>
          </a:p>
          <a:p>
            <a:pPr marL="0" indent="0" eaLnBrk="1" hangingPunct="1">
              <a:buFont typeface="Arial" charset="0"/>
              <a:buNone/>
            </a:pPr>
            <a:r>
              <a:rPr lang="zh-CN" altLang="en-US" b="1" dirty="0" smtClean="0">
                <a:solidFill>
                  <a:schemeClr val="bg1"/>
                </a:solidFill>
                <a:latin typeface="微软雅黑"/>
              </a:rPr>
              <a:t>      </a:t>
            </a:r>
            <a:r>
              <a:rPr lang="zh-CN" altLang="en-US" sz="2800" b="1" dirty="0" smtClean="0">
                <a:solidFill>
                  <a:schemeClr val="bg1"/>
                </a:solidFill>
                <a:latin typeface="微软雅黑"/>
              </a:rPr>
              <a:t>如何做实验记录？</a:t>
            </a:r>
            <a:endParaRPr lang="en-US" altLang="zh-CN" sz="2800" b="1" dirty="0" smtClean="0">
              <a:solidFill>
                <a:schemeClr val="bg1"/>
              </a:solidFill>
              <a:latin typeface="微软雅黑"/>
            </a:endParaRPr>
          </a:p>
          <a:p>
            <a:pPr marL="0" indent="0" eaLnBrk="1" hangingPunct="1">
              <a:buFont typeface="Arial" charset="0"/>
              <a:buNone/>
            </a:pPr>
            <a:endParaRPr lang="en-US" altLang="zh-CN" sz="1800" b="1" dirty="0" smtClean="0">
              <a:solidFill>
                <a:schemeClr val="bg1"/>
              </a:solidFill>
              <a:latin typeface="微软雅黑"/>
            </a:endParaRPr>
          </a:p>
          <a:p>
            <a:pPr marL="0" indent="0" eaLnBrk="1" hangingPunct="1">
              <a:buFont typeface="Arial" charset="0"/>
              <a:buNone/>
            </a:pPr>
            <a:r>
              <a:rPr lang="en-US" altLang="zh-CN" b="1" dirty="0" smtClean="0">
                <a:solidFill>
                  <a:schemeClr val="bg1"/>
                </a:solidFill>
                <a:latin typeface="微软雅黑"/>
              </a:rPr>
              <a:t>3.3 </a:t>
            </a:r>
            <a:r>
              <a:rPr lang="zh-CN" altLang="en-US" b="1" dirty="0" smtClean="0">
                <a:solidFill>
                  <a:schemeClr val="bg1"/>
                </a:solidFill>
                <a:latin typeface="微软雅黑"/>
              </a:rPr>
              <a:t>实验后</a:t>
            </a:r>
            <a:r>
              <a:rPr lang="en-US" altLang="zh-CN" b="1" dirty="0" smtClean="0">
                <a:solidFill>
                  <a:schemeClr val="bg1"/>
                </a:solidFill>
                <a:latin typeface="微软雅黑"/>
              </a:rPr>
              <a:t>—</a:t>
            </a:r>
            <a:r>
              <a:rPr lang="zh-CN" altLang="en-US" b="1" dirty="0" smtClean="0">
                <a:solidFill>
                  <a:srgbClr val="FFC000"/>
                </a:solidFill>
                <a:latin typeface="微软雅黑"/>
              </a:rPr>
              <a:t>数据处理与实验分析</a:t>
            </a:r>
            <a:endParaRPr lang="en-US" altLang="zh-CN" b="1" dirty="0" smtClean="0">
              <a:solidFill>
                <a:srgbClr val="FFC000"/>
              </a:solidFill>
              <a:latin typeface="微软雅黑"/>
            </a:endParaRPr>
          </a:p>
          <a:p>
            <a:pPr marL="0" indent="0" eaLnBrk="1" hangingPunct="1">
              <a:buFont typeface="Arial" charset="0"/>
              <a:buNone/>
            </a:pPr>
            <a:r>
              <a:rPr lang="zh-CN" altLang="en-US" b="1" dirty="0" smtClean="0">
                <a:solidFill>
                  <a:schemeClr val="bg1"/>
                </a:solidFill>
                <a:latin typeface="微软雅黑"/>
              </a:rPr>
              <a:t>      </a:t>
            </a:r>
            <a:r>
              <a:rPr lang="zh-CN" altLang="en-US" sz="2800" b="1" dirty="0" smtClean="0">
                <a:solidFill>
                  <a:schemeClr val="bg1"/>
                </a:solidFill>
                <a:latin typeface="微软雅黑"/>
              </a:rPr>
              <a:t>如何写实验报告？</a:t>
            </a:r>
            <a:endParaRPr lang="zh-CN" altLang="en-US" dirty="0" smtClean="0">
              <a:solidFill>
                <a:schemeClr val="bg1"/>
              </a:solidFill>
              <a:latin typeface="微软雅黑"/>
            </a:endParaRPr>
          </a:p>
        </p:txBody>
      </p:sp>
      <p:pic>
        <p:nvPicPr>
          <p:cNvPr id="5" name="Picture 9"/>
          <p:cNvPicPr>
            <a:picLocks noChangeAspect="1" noChangeArrowheads="1"/>
          </p:cNvPicPr>
          <p:nvPr/>
        </p:nvPicPr>
        <p:blipFill>
          <a:blip r:embed="rId2"/>
          <a:srcRect l="15304" t="12500" r="5989"/>
          <a:stretch>
            <a:fillRect/>
          </a:stretch>
        </p:blipFill>
        <p:spPr bwMode="auto">
          <a:xfrm>
            <a:off x="6643688" y="1690688"/>
            <a:ext cx="2357437" cy="3667125"/>
          </a:xfrm>
          <a:prstGeom prst="rect">
            <a:avLst/>
          </a:prstGeom>
          <a:noFill/>
          <a:ln w="31750">
            <a:solidFill>
              <a:schemeClr val="tx2">
                <a:lumMod val="50000"/>
              </a:schemeClr>
            </a:solidFill>
            <a:prstDash val="solid"/>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2938" y="2357438"/>
            <a:ext cx="7786687" cy="4500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4514" name="标题 5"/>
          <p:cNvSpPr>
            <a:spLocks noGrp="1"/>
          </p:cNvSpPr>
          <p:nvPr>
            <p:ph type="title"/>
          </p:nvPr>
        </p:nvSpPr>
        <p:spPr/>
        <p:txBody>
          <a:bodyPr/>
          <a:lstStyle/>
          <a:p>
            <a:pPr algn="l" eaLnBrk="1" hangingPunct="1"/>
            <a:r>
              <a:rPr lang="en-US" altLang="zh-CN" sz="5400" b="1" smtClean="0">
                <a:solidFill>
                  <a:schemeClr val="bg1"/>
                </a:solidFill>
                <a:latin typeface="微软雅黑"/>
              </a:rPr>
              <a:t>3.1 </a:t>
            </a:r>
            <a:r>
              <a:rPr lang="zh-CN" altLang="en-US" sz="5400" b="1" smtClean="0">
                <a:solidFill>
                  <a:schemeClr val="bg1"/>
                </a:solidFill>
                <a:latin typeface="微软雅黑"/>
              </a:rPr>
              <a:t>实验前</a:t>
            </a:r>
            <a:r>
              <a:rPr lang="en-US" altLang="zh-CN" sz="5400" b="1" smtClean="0">
                <a:solidFill>
                  <a:schemeClr val="bg1"/>
                </a:solidFill>
                <a:latin typeface="微软雅黑"/>
              </a:rPr>
              <a:t>—</a:t>
            </a:r>
            <a:r>
              <a:rPr lang="zh-CN" altLang="en-US" sz="5400" b="1" smtClean="0">
                <a:solidFill>
                  <a:schemeClr val="bg1"/>
                </a:solidFill>
                <a:latin typeface="微软雅黑"/>
              </a:rPr>
              <a:t>预习</a:t>
            </a:r>
            <a:endParaRPr lang="zh-CN" altLang="en-US" sz="5400" smtClean="0">
              <a:solidFill>
                <a:schemeClr val="bg1"/>
              </a:solidFill>
              <a:latin typeface="微软雅黑"/>
            </a:endParaRPr>
          </a:p>
        </p:txBody>
      </p:sp>
      <p:sp>
        <p:nvSpPr>
          <p:cNvPr id="64515" name="内容占位符 6"/>
          <p:cNvSpPr>
            <a:spLocks noGrp="1"/>
          </p:cNvSpPr>
          <p:nvPr>
            <p:ph idx="1"/>
          </p:nvPr>
        </p:nvSpPr>
        <p:spPr>
          <a:xfrm>
            <a:off x="457200" y="1600200"/>
            <a:ext cx="8229600" cy="685800"/>
          </a:xfrm>
        </p:spPr>
        <p:txBody>
          <a:bodyPr/>
          <a:lstStyle/>
          <a:p>
            <a:pPr eaLnBrk="1" hangingPunct="1">
              <a:buFont typeface="Arial" charset="0"/>
              <a:buNone/>
            </a:pPr>
            <a:r>
              <a:rPr lang="zh-CN" altLang="en-US" smtClean="0">
                <a:solidFill>
                  <a:srgbClr val="FFC000"/>
                </a:solidFill>
                <a:latin typeface="微软雅黑"/>
              </a:rPr>
              <a:t>写出预习报告，没有预习不允许做实验</a:t>
            </a:r>
          </a:p>
          <a:p>
            <a:pPr eaLnBrk="1" hangingPunct="1">
              <a:buFont typeface="Arial" charset="0"/>
              <a:buNone/>
            </a:pPr>
            <a:endParaRPr lang="zh-CN" altLang="en-US" smtClean="0">
              <a:solidFill>
                <a:schemeClr val="bg1"/>
              </a:solidFill>
            </a:endParaRPr>
          </a:p>
        </p:txBody>
      </p:sp>
      <p:sp>
        <p:nvSpPr>
          <p:cNvPr id="7" name="矩形 6"/>
          <p:cNvSpPr/>
          <p:nvPr/>
        </p:nvSpPr>
        <p:spPr>
          <a:xfrm>
            <a:off x="1143000" y="2857500"/>
            <a:ext cx="6715125" cy="40005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517" name="TextBox 5"/>
          <p:cNvSpPr txBox="1">
            <a:spLocks noChangeArrowheads="1"/>
          </p:cNvSpPr>
          <p:nvPr/>
        </p:nvSpPr>
        <p:spPr bwMode="auto">
          <a:xfrm>
            <a:off x="571500" y="5619750"/>
            <a:ext cx="8215313" cy="523875"/>
          </a:xfrm>
          <a:prstGeom prst="rect">
            <a:avLst/>
          </a:prstGeom>
          <a:noFill/>
          <a:ln w="9525">
            <a:noFill/>
            <a:miter lim="800000"/>
            <a:headEnd/>
            <a:tailEnd/>
          </a:ln>
        </p:spPr>
        <p:txBody>
          <a:bodyPr>
            <a:spAutoFit/>
          </a:bodyPr>
          <a:lstStyle/>
          <a:p>
            <a:r>
              <a:rPr lang="zh-CN" altLang="en-US" sz="2800" b="1">
                <a:solidFill>
                  <a:srgbClr val="FF0000"/>
                </a:solidFill>
                <a:latin typeface="微软雅黑"/>
                <a:ea typeface="微软雅黑"/>
                <a:cs typeface="微软雅黑"/>
              </a:rPr>
              <a:t>要写出公式成立的条件及公式中各符号的物理含义</a:t>
            </a:r>
          </a:p>
        </p:txBody>
      </p:sp>
      <p:cxnSp>
        <p:nvCxnSpPr>
          <p:cNvPr id="9" name="直接连接符 8"/>
          <p:cNvCxnSpPr/>
          <p:nvPr/>
        </p:nvCxnSpPr>
        <p:spPr>
          <a:xfrm rot="10800000" flipH="1">
            <a:off x="1143000" y="4500563"/>
            <a:ext cx="6715125"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64519" name="TextBox 10"/>
          <p:cNvSpPr txBox="1">
            <a:spLocks noChangeArrowheads="1"/>
          </p:cNvSpPr>
          <p:nvPr/>
        </p:nvSpPr>
        <p:spPr bwMode="auto">
          <a:xfrm>
            <a:off x="1214438" y="2928938"/>
            <a:ext cx="1724025" cy="400050"/>
          </a:xfrm>
          <a:prstGeom prst="rect">
            <a:avLst/>
          </a:prstGeom>
          <a:noFill/>
          <a:ln w="9525">
            <a:noFill/>
            <a:miter lim="800000"/>
            <a:headEnd/>
            <a:tailEnd/>
          </a:ln>
        </p:spPr>
        <p:txBody>
          <a:bodyPr wrap="none">
            <a:spAutoFit/>
          </a:bodyPr>
          <a:lstStyle/>
          <a:p>
            <a:r>
              <a:rPr lang="zh-CN" altLang="en-US" sz="2000" b="1">
                <a:solidFill>
                  <a:srgbClr val="000000"/>
                </a:solidFill>
                <a:latin typeface="微软雅黑"/>
                <a:ea typeface="微软雅黑"/>
                <a:cs typeface="微软雅黑"/>
              </a:rPr>
              <a:t>一、实验目的</a:t>
            </a:r>
          </a:p>
        </p:txBody>
      </p:sp>
      <p:sp>
        <p:nvSpPr>
          <p:cNvPr id="64520" name="TextBox 11"/>
          <p:cNvSpPr txBox="1">
            <a:spLocks noChangeArrowheads="1"/>
          </p:cNvSpPr>
          <p:nvPr/>
        </p:nvSpPr>
        <p:spPr bwMode="auto">
          <a:xfrm>
            <a:off x="1214438" y="4572000"/>
            <a:ext cx="6500812" cy="708025"/>
          </a:xfrm>
          <a:prstGeom prst="rect">
            <a:avLst/>
          </a:prstGeom>
          <a:noFill/>
          <a:ln w="9525">
            <a:noFill/>
            <a:miter lim="800000"/>
            <a:headEnd/>
            <a:tailEnd/>
          </a:ln>
        </p:spPr>
        <p:txBody>
          <a:bodyPr>
            <a:spAutoFit/>
          </a:bodyPr>
          <a:lstStyle/>
          <a:p>
            <a:r>
              <a:rPr lang="zh-CN" altLang="en-US" sz="2000">
                <a:solidFill>
                  <a:srgbClr val="000000"/>
                </a:solidFill>
                <a:latin typeface="微软雅黑"/>
                <a:ea typeface="微软雅黑"/>
                <a:cs typeface="微软雅黑"/>
              </a:rPr>
              <a:t>二、</a:t>
            </a:r>
            <a:r>
              <a:rPr lang="zh-CN" altLang="en-US" sz="2000" b="1">
                <a:solidFill>
                  <a:srgbClr val="000000"/>
                </a:solidFill>
                <a:latin typeface="微软雅黑"/>
                <a:ea typeface="微软雅黑"/>
                <a:cs typeface="微软雅黑"/>
              </a:rPr>
              <a:t>实验原理</a:t>
            </a:r>
            <a:r>
              <a:rPr lang="zh-CN" altLang="en-US" sz="2000">
                <a:solidFill>
                  <a:srgbClr val="000000"/>
                </a:solidFill>
                <a:latin typeface="微软雅黑"/>
                <a:ea typeface="微软雅黑"/>
                <a:cs typeface="微软雅黑"/>
              </a:rPr>
              <a:t>（用自己的语言简明扼要地叙述，电</a:t>
            </a:r>
            <a:r>
              <a:rPr lang="en-US" altLang="zh-CN" sz="2000">
                <a:solidFill>
                  <a:srgbClr val="000000"/>
                </a:solidFill>
                <a:latin typeface="微软雅黑"/>
                <a:ea typeface="微软雅黑"/>
                <a:cs typeface="微软雅黑"/>
              </a:rPr>
              <a:t>/</a:t>
            </a:r>
            <a:r>
              <a:rPr lang="zh-CN" altLang="en-US" sz="2000">
                <a:solidFill>
                  <a:srgbClr val="000000"/>
                </a:solidFill>
                <a:latin typeface="微软雅黑"/>
                <a:ea typeface="微软雅黑"/>
                <a:cs typeface="微软雅黑"/>
              </a:rPr>
              <a:t>光学实验应画出电</a:t>
            </a:r>
            <a:r>
              <a:rPr lang="en-US" altLang="zh-CN" sz="2000">
                <a:solidFill>
                  <a:srgbClr val="000000"/>
                </a:solidFill>
                <a:latin typeface="微软雅黑"/>
                <a:ea typeface="微软雅黑"/>
                <a:cs typeface="微软雅黑"/>
              </a:rPr>
              <a:t>/</a:t>
            </a:r>
            <a:r>
              <a:rPr lang="zh-CN" altLang="en-US" sz="2000">
                <a:solidFill>
                  <a:srgbClr val="000000"/>
                </a:solidFill>
                <a:latin typeface="微软雅黑"/>
                <a:ea typeface="微软雅黑"/>
                <a:cs typeface="微软雅黑"/>
              </a:rPr>
              <a:t>光路图）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组合 8"/>
          <p:cNvGrpSpPr>
            <a:grpSpLocks/>
          </p:cNvGrpSpPr>
          <p:nvPr/>
        </p:nvGrpSpPr>
        <p:grpSpPr bwMode="auto">
          <a:xfrm>
            <a:off x="571500" y="2286000"/>
            <a:ext cx="7786688" cy="5286375"/>
            <a:chOff x="571472" y="1571612"/>
            <a:chExt cx="7786742" cy="5286388"/>
          </a:xfrm>
        </p:grpSpPr>
        <p:sp>
          <p:nvSpPr>
            <p:cNvPr id="6" name="矩形 5"/>
            <p:cNvSpPr/>
            <p:nvPr/>
          </p:nvSpPr>
          <p:spPr>
            <a:xfrm>
              <a:off x="571472" y="1571612"/>
              <a:ext cx="7786742" cy="528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sp>
          <p:nvSpPr>
            <p:cNvPr id="7" name="矩形 6"/>
            <p:cNvSpPr/>
            <p:nvPr/>
          </p:nvSpPr>
          <p:spPr>
            <a:xfrm>
              <a:off x="1142976" y="2214552"/>
              <a:ext cx="6715172" cy="464344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grpSp>
      <p:sp>
        <p:nvSpPr>
          <p:cNvPr id="33795" name="标题 5"/>
          <p:cNvSpPr>
            <a:spLocks noGrp="1"/>
          </p:cNvSpPr>
          <p:nvPr>
            <p:ph type="title"/>
          </p:nvPr>
        </p:nvSpPr>
        <p:spPr/>
        <p:txBody>
          <a:bodyPr/>
          <a:lstStyle/>
          <a:p>
            <a:pPr algn="l" eaLnBrk="1" hangingPunct="1">
              <a:defRPr/>
            </a:pPr>
            <a:r>
              <a:rPr lang="en-US" altLang="zh-CN" sz="5400" b="1" dirty="0" smtClean="0">
                <a:solidFill>
                  <a:schemeClr val="bg1"/>
                </a:solidFill>
                <a:latin typeface="微软雅黑" pitchFamily="34" charset="-122"/>
                <a:cs typeface="+mj-cs"/>
              </a:rPr>
              <a:t>3.1 </a:t>
            </a:r>
            <a:r>
              <a:rPr lang="zh-CN" altLang="en-US" sz="5400" b="1" dirty="0" smtClean="0">
                <a:solidFill>
                  <a:schemeClr val="bg1"/>
                </a:solidFill>
                <a:latin typeface="微软雅黑" pitchFamily="34" charset="-122"/>
                <a:cs typeface="+mj-cs"/>
              </a:rPr>
              <a:t>实验前</a:t>
            </a:r>
            <a:r>
              <a:rPr lang="en-US" altLang="zh-CN" sz="5400" b="1" dirty="0" smtClean="0">
                <a:solidFill>
                  <a:schemeClr val="bg1"/>
                </a:solidFill>
                <a:latin typeface="微软雅黑" pitchFamily="34" charset="-122"/>
                <a:cs typeface="+mj-cs"/>
              </a:rPr>
              <a:t>—</a:t>
            </a:r>
            <a:r>
              <a:rPr lang="zh-CN" altLang="en-US" sz="5400" b="1" dirty="0" smtClean="0">
                <a:solidFill>
                  <a:schemeClr val="bg1"/>
                </a:solidFill>
                <a:latin typeface="微软雅黑" pitchFamily="34" charset="-122"/>
                <a:cs typeface="+mj-cs"/>
              </a:rPr>
              <a:t>预习</a:t>
            </a:r>
            <a:endParaRPr lang="zh-CN" altLang="en-US" sz="5400" dirty="0" smtClean="0">
              <a:solidFill>
                <a:schemeClr val="bg1"/>
              </a:solidFill>
              <a:latin typeface="微软雅黑" pitchFamily="34" charset="-122"/>
              <a:cs typeface="+mj-cs"/>
            </a:endParaRPr>
          </a:p>
        </p:txBody>
      </p:sp>
      <p:sp>
        <p:nvSpPr>
          <p:cNvPr id="65539" name="矩形 6"/>
          <p:cNvSpPr>
            <a:spLocks noChangeArrowheads="1"/>
          </p:cNvSpPr>
          <p:nvPr/>
        </p:nvSpPr>
        <p:spPr bwMode="auto">
          <a:xfrm>
            <a:off x="1214438" y="3000375"/>
            <a:ext cx="6500812" cy="941388"/>
          </a:xfrm>
          <a:prstGeom prst="rect">
            <a:avLst/>
          </a:prstGeom>
          <a:noFill/>
          <a:ln w="9525">
            <a:noFill/>
            <a:miter lim="800000"/>
            <a:headEnd/>
            <a:tailEnd/>
          </a:ln>
        </p:spPr>
        <p:txBody>
          <a:bodyPr>
            <a:spAutoFit/>
          </a:bodyPr>
          <a:lstStyle/>
          <a:p>
            <a:pPr>
              <a:lnSpc>
                <a:spcPct val="120000"/>
              </a:lnSpc>
              <a:buFont typeface="Arial" charset="0"/>
              <a:buNone/>
            </a:pPr>
            <a:r>
              <a:rPr lang="zh-CN" altLang="en-US" sz="2400">
                <a:solidFill>
                  <a:srgbClr val="000000"/>
                </a:solidFill>
                <a:latin typeface="微软雅黑"/>
                <a:ea typeface="微软雅黑"/>
                <a:cs typeface="微软雅黑"/>
              </a:rPr>
              <a:t>三、</a:t>
            </a:r>
            <a:r>
              <a:rPr lang="zh-CN" altLang="en-US" sz="2400" b="1">
                <a:solidFill>
                  <a:srgbClr val="000000"/>
                </a:solidFill>
                <a:latin typeface="微软雅黑"/>
                <a:ea typeface="微软雅黑"/>
                <a:cs typeface="微软雅黑"/>
              </a:rPr>
              <a:t>实验内容</a:t>
            </a:r>
            <a:r>
              <a:rPr lang="zh-CN" altLang="en-US" sz="2400">
                <a:solidFill>
                  <a:srgbClr val="000000"/>
                </a:solidFill>
                <a:latin typeface="微软雅黑"/>
                <a:ea typeface="微软雅黑"/>
                <a:cs typeface="微软雅黑"/>
              </a:rPr>
              <a:t>（简明写出实验方法、关键步骤和要测得物理量，可提出问题）</a:t>
            </a:r>
            <a:endParaRPr lang="en-US" altLang="zh-CN" sz="2400">
              <a:solidFill>
                <a:srgbClr val="000000"/>
              </a:solidFill>
              <a:latin typeface="微软雅黑"/>
              <a:ea typeface="微软雅黑"/>
              <a:cs typeface="微软雅黑"/>
            </a:endParaRPr>
          </a:p>
        </p:txBody>
      </p:sp>
      <p:sp>
        <p:nvSpPr>
          <p:cNvPr id="65540" name="内容占位符 6"/>
          <p:cNvSpPr>
            <a:spLocks noGrp="1"/>
          </p:cNvSpPr>
          <p:nvPr>
            <p:ph idx="1"/>
          </p:nvPr>
        </p:nvSpPr>
        <p:spPr>
          <a:xfrm>
            <a:off x="457200" y="1428750"/>
            <a:ext cx="8229600" cy="685800"/>
          </a:xfrm>
        </p:spPr>
        <p:txBody>
          <a:bodyPr/>
          <a:lstStyle/>
          <a:p>
            <a:pPr eaLnBrk="1" hangingPunct="1">
              <a:buFont typeface="Arial" charset="0"/>
              <a:buNone/>
            </a:pPr>
            <a:r>
              <a:rPr lang="zh-CN" altLang="en-US" smtClean="0">
                <a:solidFill>
                  <a:srgbClr val="FFC000"/>
                </a:solidFill>
                <a:latin typeface="微软雅黑"/>
              </a:rPr>
              <a:t>写出预习报告，没有预习不允许做实验</a:t>
            </a:r>
          </a:p>
          <a:p>
            <a:pPr eaLnBrk="1" hangingPunct="1">
              <a:buFont typeface="Arial" charset="0"/>
              <a:buNone/>
            </a:pPr>
            <a:endParaRPr lang="zh-CN" altLang="en-US" smtClean="0">
              <a:solidFill>
                <a:schemeClr val="bg1"/>
              </a:solidFill>
            </a:endParaRPr>
          </a:p>
        </p:txBody>
      </p:sp>
      <p:sp>
        <p:nvSpPr>
          <p:cNvPr id="65541" name="TextBox 10"/>
          <p:cNvSpPr txBox="1">
            <a:spLocks noChangeArrowheads="1"/>
          </p:cNvSpPr>
          <p:nvPr/>
        </p:nvSpPr>
        <p:spPr bwMode="auto">
          <a:xfrm>
            <a:off x="1571625" y="4357688"/>
            <a:ext cx="5724525" cy="1414462"/>
          </a:xfrm>
          <a:prstGeom prst="rect">
            <a:avLst/>
          </a:prstGeom>
          <a:noFill/>
          <a:ln w="9525">
            <a:noFill/>
            <a:miter lim="800000"/>
            <a:headEnd/>
            <a:tailEnd/>
          </a:ln>
        </p:spPr>
        <p:txBody>
          <a:bodyPr wrap="none">
            <a:spAutoFit/>
          </a:bodyPr>
          <a:lstStyle/>
          <a:p>
            <a:pPr algn="ctr">
              <a:lnSpc>
                <a:spcPct val="125000"/>
              </a:lnSpc>
            </a:pPr>
            <a:r>
              <a:rPr lang="zh-CN" altLang="en-US" sz="3600" b="1">
                <a:solidFill>
                  <a:srgbClr val="C00000"/>
                </a:solidFill>
                <a:latin typeface="微软雅黑"/>
                <a:ea typeface="微软雅黑"/>
                <a:cs typeface="微软雅黑"/>
              </a:rPr>
              <a:t>希望用自己的语言来写</a:t>
            </a:r>
            <a:endParaRPr lang="en-US" altLang="zh-CN" sz="3600" b="1">
              <a:solidFill>
                <a:srgbClr val="C00000"/>
              </a:solidFill>
              <a:latin typeface="微软雅黑"/>
              <a:ea typeface="微软雅黑"/>
              <a:cs typeface="微软雅黑"/>
            </a:endParaRPr>
          </a:p>
          <a:p>
            <a:pPr algn="ctr">
              <a:lnSpc>
                <a:spcPct val="125000"/>
              </a:lnSpc>
            </a:pPr>
            <a:r>
              <a:rPr lang="zh-CN" altLang="en-US" sz="3600" b="1">
                <a:solidFill>
                  <a:srgbClr val="C00000"/>
                </a:solidFill>
                <a:latin typeface="微软雅黑"/>
                <a:ea typeface="微软雅黑"/>
                <a:cs typeface="微软雅黑"/>
              </a:rPr>
              <a:t>希望你能带着问题来实验室</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5"/>
          <p:cNvSpPr>
            <a:spLocks noGrp="1"/>
          </p:cNvSpPr>
          <p:nvPr>
            <p:ph type="title"/>
          </p:nvPr>
        </p:nvSpPr>
        <p:spPr/>
        <p:txBody>
          <a:bodyPr/>
          <a:lstStyle/>
          <a:p>
            <a:pPr algn="l" eaLnBrk="1" hangingPunct="1">
              <a:defRPr/>
            </a:pPr>
            <a:r>
              <a:rPr lang="en-US" altLang="zh-CN" sz="5400" b="1" dirty="0" smtClean="0">
                <a:solidFill>
                  <a:schemeClr val="bg1"/>
                </a:solidFill>
                <a:latin typeface="微软雅黑" pitchFamily="34" charset="-122"/>
                <a:cs typeface="+mj-cs"/>
              </a:rPr>
              <a:t>3.1 </a:t>
            </a:r>
            <a:r>
              <a:rPr lang="zh-CN" altLang="en-US" sz="5400" b="1" dirty="0" smtClean="0">
                <a:solidFill>
                  <a:schemeClr val="bg1"/>
                </a:solidFill>
                <a:latin typeface="微软雅黑" pitchFamily="34" charset="-122"/>
                <a:cs typeface="+mj-cs"/>
              </a:rPr>
              <a:t>实验前</a:t>
            </a:r>
            <a:r>
              <a:rPr lang="en-US" altLang="zh-CN" sz="5400" b="1" dirty="0" smtClean="0">
                <a:solidFill>
                  <a:schemeClr val="bg1"/>
                </a:solidFill>
                <a:latin typeface="微软雅黑" pitchFamily="34" charset="-122"/>
                <a:cs typeface="+mj-cs"/>
              </a:rPr>
              <a:t>—</a:t>
            </a:r>
            <a:r>
              <a:rPr lang="zh-CN" altLang="en-US" sz="5400" b="1" dirty="0" smtClean="0">
                <a:solidFill>
                  <a:schemeClr val="bg1"/>
                </a:solidFill>
                <a:latin typeface="微软雅黑" pitchFamily="34" charset="-122"/>
                <a:cs typeface="+mj-cs"/>
              </a:rPr>
              <a:t>预习</a:t>
            </a:r>
            <a:endParaRPr lang="zh-CN" altLang="en-US" sz="5400" dirty="0" smtClean="0">
              <a:solidFill>
                <a:schemeClr val="bg1"/>
              </a:solidFill>
              <a:latin typeface="微软雅黑" pitchFamily="34" charset="-122"/>
              <a:cs typeface="+mj-cs"/>
            </a:endParaRPr>
          </a:p>
        </p:txBody>
      </p:sp>
      <p:sp>
        <p:nvSpPr>
          <p:cNvPr id="9" name="标题 1"/>
          <p:cNvSpPr txBox="1">
            <a:spLocks noGrp="1"/>
          </p:cNvSpPr>
          <p:nvPr>
            <p:ph idx="1"/>
          </p:nvPr>
        </p:nvSpPr>
        <p:spPr>
          <a:xfrm>
            <a:off x="457200" y="1546225"/>
            <a:ext cx="8229600" cy="4525963"/>
          </a:xfrm>
        </p:spPr>
        <p:txBody>
          <a:bodyPr rtlCol="0">
            <a:normAutofit fontScale="97500"/>
          </a:bodyPr>
          <a:lstStyle/>
          <a:p>
            <a:pPr eaLnBrk="1" fontAlgn="auto" hangingPunct="1">
              <a:spcAft>
                <a:spcPts val="0"/>
              </a:spcAft>
              <a:buFont typeface="Arial" charset="0"/>
              <a:buNone/>
              <a:defRPr/>
            </a:pPr>
            <a:r>
              <a:rPr lang="zh-CN" altLang="zh-CN" b="1" dirty="0" smtClean="0">
                <a:solidFill>
                  <a:srgbClr val="FFC000"/>
                </a:solidFill>
                <a:latin typeface="微软雅黑" pitchFamily="34" charset="-122"/>
                <a:cs typeface="+mj-cs"/>
              </a:rPr>
              <a:t>例</a:t>
            </a:r>
            <a:r>
              <a:rPr lang="zh-CN" altLang="zh-CN" b="1" dirty="0">
                <a:solidFill>
                  <a:srgbClr val="FFC000"/>
                </a:solidFill>
                <a:latin typeface="微软雅黑" pitchFamily="34" charset="-122"/>
                <a:cs typeface="+mj-cs"/>
              </a:rPr>
              <a:t>：测量一个圆柱体样品的密度</a:t>
            </a:r>
            <a:endParaRPr lang="zh-CN" altLang="en-US" b="1" dirty="0">
              <a:solidFill>
                <a:srgbClr val="FFC000"/>
              </a:solidFill>
              <a:latin typeface="微软雅黑" pitchFamily="34" charset="-122"/>
              <a:cs typeface="+mj-cs"/>
            </a:endParaRPr>
          </a:p>
        </p:txBody>
      </p:sp>
      <p:sp>
        <p:nvSpPr>
          <p:cNvPr id="3083" name="内容占位符 6"/>
          <p:cNvSpPr txBox="1">
            <a:spLocks/>
          </p:cNvSpPr>
          <p:nvPr/>
        </p:nvSpPr>
        <p:spPr bwMode="auto">
          <a:xfrm>
            <a:off x="557213" y="2332038"/>
            <a:ext cx="8229600" cy="4525962"/>
          </a:xfrm>
          <a:prstGeom prst="rect">
            <a:avLst/>
          </a:prstGeom>
          <a:noFill/>
          <a:ln w="9525">
            <a:noFill/>
            <a:miter lim="800000"/>
            <a:headEnd/>
            <a:tailEnd/>
          </a:ln>
        </p:spPr>
        <p:txBody>
          <a:bodyPr/>
          <a:lstStyle/>
          <a:p>
            <a:pPr marL="342900" indent="-342900">
              <a:spcBef>
                <a:spcPct val="20000"/>
              </a:spcBef>
              <a:buFont typeface="Arial" charset="0"/>
              <a:buChar char="•"/>
            </a:pPr>
            <a:r>
              <a:rPr lang="zh-CN" altLang="en-US" sz="2800">
                <a:solidFill>
                  <a:schemeClr val="bg1"/>
                </a:solidFill>
                <a:latin typeface="微软雅黑"/>
                <a:ea typeface="微软雅黑"/>
                <a:cs typeface="微软雅黑"/>
              </a:rPr>
              <a:t>如何求密度？</a:t>
            </a:r>
            <a:endParaRPr lang="en-US" altLang="zh-CN" sz="2800">
              <a:solidFill>
                <a:schemeClr val="bg1"/>
              </a:solidFill>
              <a:latin typeface="微软雅黑"/>
              <a:ea typeface="微软雅黑"/>
              <a:cs typeface="微软雅黑"/>
            </a:endParaRPr>
          </a:p>
          <a:p>
            <a:pPr marL="342900" indent="-342900">
              <a:spcBef>
                <a:spcPct val="20000"/>
              </a:spcBef>
              <a:buFont typeface="Arial" charset="0"/>
              <a:buNone/>
            </a:pPr>
            <a:endParaRPr lang="en-US" altLang="zh-CN" sz="2800">
              <a:solidFill>
                <a:schemeClr val="bg1"/>
              </a:solidFill>
              <a:latin typeface="微软雅黑"/>
              <a:ea typeface="微软雅黑"/>
              <a:cs typeface="微软雅黑"/>
            </a:endParaRPr>
          </a:p>
          <a:p>
            <a:pPr marL="342900" indent="-342900">
              <a:spcBef>
                <a:spcPct val="20000"/>
              </a:spcBef>
              <a:buFont typeface="Arial" charset="0"/>
              <a:buChar char="•"/>
            </a:pPr>
            <a:endParaRPr lang="en-US" altLang="zh-CN" sz="2800">
              <a:solidFill>
                <a:schemeClr val="bg1"/>
              </a:solidFill>
              <a:latin typeface="微软雅黑"/>
              <a:ea typeface="微软雅黑"/>
              <a:cs typeface="微软雅黑"/>
            </a:endParaRPr>
          </a:p>
          <a:p>
            <a:pPr marL="342900" indent="-342900">
              <a:spcBef>
                <a:spcPct val="20000"/>
              </a:spcBef>
              <a:buFont typeface="Arial" charset="0"/>
              <a:buChar char="•"/>
            </a:pPr>
            <a:endParaRPr lang="en-US" altLang="zh-CN" sz="2800">
              <a:solidFill>
                <a:schemeClr val="bg1"/>
              </a:solidFill>
              <a:latin typeface="微软雅黑"/>
              <a:ea typeface="微软雅黑"/>
              <a:cs typeface="微软雅黑"/>
            </a:endParaRPr>
          </a:p>
          <a:p>
            <a:pPr marL="342900" indent="-342900">
              <a:spcBef>
                <a:spcPct val="20000"/>
              </a:spcBef>
              <a:buFont typeface="Arial" charset="0"/>
              <a:buChar char="•"/>
            </a:pPr>
            <a:r>
              <a:rPr lang="zh-CN" altLang="en-US" sz="2800">
                <a:solidFill>
                  <a:schemeClr val="bg1"/>
                </a:solidFill>
                <a:latin typeface="微软雅黑"/>
                <a:ea typeface="微软雅黑"/>
                <a:cs typeface="微软雅黑"/>
              </a:rPr>
              <a:t>明确测量量，直接测量量，间接测量量。先测哪个？后测哪个？多次测量还是单次测量？哪些需要列在表格里？测量顺序？</a:t>
            </a:r>
            <a:endParaRPr lang="en-US" altLang="zh-CN" sz="2800">
              <a:solidFill>
                <a:schemeClr val="bg1"/>
              </a:solidFill>
              <a:latin typeface="微软雅黑"/>
              <a:ea typeface="微软雅黑"/>
              <a:cs typeface="微软雅黑"/>
            </a:endParaRPr>
          </a:p>
          <a:p>
            <a:pPr marL="342900" indent="-342900">
              <a:spcBef>
                <a:spcPct val="20000"/>
              </a:spcBef>
              <a:buFont typeface="Arial" charset="0"/>
              <a:buChar char="•"/>
            </a:pPr>
            <a:r>
              <a:rPr lang="zh-CN" altLang="en-US" sz="2800">
                <a:solidFill>
                  <a:schemeClr val="bg1"/>
                </a:solidFill>
                <a:latin typeface="微软雅黑"/>
                <a:ea typeface="微软雅黑"/>
                <a:cs typeface="微软雅黑"/>
              </a:rPr>
              <a:t>物理量名称、单位</a:t>
            </a:r>
            <a:endParaRPr lang="en-US" altLang="zh-CN" sz="2800">
              <a:solidFill>
                <a:schemeClr val="bg1"/>
              </a:solidFill>
              <a:latin typeface="微软雅黑"/>
              <a:ea typeface="微软雅黑"/>
              <a:cs typeface="微软雅黑"/>
            </a:endParaRPr>
          </a:p>
        </p:txBody>
      </p:sp>
      <p:sp>
        <p:nvSpPr>
          <p:cNvPr id="11" name="爆炸形 1 10"/>
          <p:cNvSpPr/>
          <p:nvPr/>
        </p:nvSpPr>
        <p:spPr>
          <a:xfrm>
            <a:off x="5929313" y="2143125"/>
            <a:ext cx="3214687" cy="2143125"/>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accent1">
                    <a:lumMod val="50000"/>
                  </a:schemeClr>
                </a:solidFill>
                <a:latin typeface="微软雅黑" pitchFamily="34" charset="-122"/>
              </a:rPr>
              <a:t>如何做</a:t>
            </a:r>
            <a:endParaRPr lang="en-US" altLang="zh-CN" sz="2800" b="1" dirty="0">
              <a:solidFill>
                <a:schemeClr val="accent1">
                  <a:lumMod val="50000"/>
                </a:schemeClr>
              </a:solidFill>
              <a:latin typeface="微软雅黑" pitchFamily="34" charset="-122"/>
            </a:endParaRPr>
          </a:p>
          <a:p>
            <a:pPr algn="ctr">
              <a:defRPr/>
            </a:pPr>
            <a:r>
              <a:rPr lang="zh-CN" altLang="en-US" sz="2800" b="1" dirty="0">
                <a:solidFill>
                  <a:schemeClr val="accent1">
                    <a:lumMod val="50000"/>
                  </a:schemeClr>
                </a:solidFill>
                <a:latin typeface="微软雅黑" pitchFamily="34" charset="-122"/>
              </a:rPr>
              <a:t>数据表格？</a:t>
            </a:r>
            <a:endParaRPr lang="zh-CN" altLang="en-US" sz="2800" b="1" dirty="0">
              <a:solidFill>
                <a:schemeClr val="accent1">
                  <a:lumMod val="50000"/>
                </a:schemeClr>
              </a:solidFill>
            </a:endParaRPr>
          </a:p>
        </p:txBody>
      </p:sp>
      <p:graphicFrame>
        <p:nvGraphicFramePr>
          <p:cNvPr id="3080" name="Object 8"/>
          <p:cNvGraphicFramePr>
            <a:graphicFrameLocks noChangeAspect="1"/>
          </p:cNvGraphicFramePr>
          <p:nvPr/>
        </p:nvGraphicFramePr>
        <p:xfrm>
          <a:off x="1000125" y="2928938"/>
          <a:ext cx="2709863" cy="1152525"/>
        </p:xfrm>
        <a:graphic>
          <a:graphicData uri="http://schemas.openxmlformats.org/presentationml/2006/ole">
            <mc:AlternateContent xmlns:mc="http://schemas.openxmlformats.org/markup-compatibility/2006">
              <mc:Choice xmlns:v="urn:schemas-microsoft-com:vml" Requires="v">
                <p:oleObj spid="_x0000_s3121" name="公式" r:id="rId3" imgW="1016000" imgH="431800" progId="Equation.3">
                  <p:embed/>
                </p:oleObj>
              </mc:Choice>
              <mc:Fallback>
                <p:oleObj name="公式" r:id="rId3" imgW="1016000" imgH="4318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928938"/>
                        <a:ext cx="2709863" cy="1152525"/>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1500" y="1285875"/>
            <a:ext cx="7929563" cy="40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6" name="标题 5"/>
          <p:cNvSpPr>
            <a:spLocks noGrp="1"/>
          </p:cNvSpPr>
          <p:nvPr>
            <p:ph type="title"/>
          </p:nvPr>
        </p:nvSpPr>
        <p:spPr>
          <a:xfrm>
            <a:off x="457200" y="214313"/>
            <a:ext cx="8229600" cy="1143000"/>
          </a:xfrm>
        </p:spPr>
        <p:txBody>
          <a:bodyPr/>
          <a:lstStyle/>
          <a:p>
            <a:pPr algn="l" eaLnBrk="1" hangingPunct="1"/>
            <a:r>
              <a:rPr lang="zh-CN" altLang="zh-CN" b="1" smtClean="0">
                <a:solidFill>
                  <a:srgbClr val="FFC000"/>
                </a:solidFill>
                <a:latin typeface="微软雅黑"/>
              </a:rPr>
              <a:t>例：测量一个圆柱体样品的密度</a:t>
            </a:r>
            <a:endParaRPr lang="zh-CN" altLang="en-US" smtClean="0">
              <a:solidFill>
                <a:srgbClr val="FFC000"/>
              </a:solidFill>
            </a:endParaRPr>
          </a:p>
        </p:txBody>
      </p:sp>
      <p:sp>
        <p:nvSpPr>
          <p:cNvPr id="4107" name="矩形 4"/>
          <p:cNvSpPr>
            <a:spLocks noChangeArrowheads="1"/>
          </p:cNvSpPr>
          <p:nvPr/>
        </p:nvSpPr>
        <p:spPr bwMode="auto">
          <a:xfrm>
            <a:off x="1166813" y="5357813"/>
            <a:ext cx="5905500" cy="1185862"/>
          </a:xfrm>
          <a:prstGeom prst="rect">
            <a:avLst/>
          </a:prstGeom>
          <a:noFill/>
          <a:ln w="9525">
            <a:noFill/>
            <a:miter lim="800000"/>
            <a:headEnd/>
            <a:tailEnd/>
          </a:ln>
        </p:spPr>
        <p:txBody>
          <a:bodyPr>
            <a:spAutoFit/>
          </a:bodyPr>
          <a:lstStyle/>
          <a:p>
            <a:pPr>
              <a:spcBef>
                <a:spcPts val="1800"/>
              </a:spcBef>
            </a:pPr>
            <a:r>
              <a:rPr lang="zh-CN" altLang="zh-CN" sz="2800">
                <a:solidFill>
                  <a:schemeClr val="bg1"/>
                </a:solidFill>
                <a:latin typeface="微软雅黑"/>
                <a:ea typeface="微软雅黑"/>
                <a:cs typeface="微软雅黑"/>
              </a:rPr>
              <a:t>样品的质量</a:t>
            </a:r>
            <a:r>
              <a:rPr lang="zh-CN" altLang="zh-CN" sz="2800" i="1">
                <a:solidFill>
                  <a:schemeClr val="bg1"/>
                </a:solidFill>
                <a:latin typeface="微软雅黑"/>
                <a:ea typeface="微软雅黑"/>
                <a:cs typeface="Times New Roman" pitchFamily="18" charset="0"/>
              </a:rPr>
              <a:t>M</a:t>
            </a:r>
            <a:r>
              <a:rPr lang="en-US" altLang="zh-CN" sz="2800" i="1">
                <a:solidFill>
                  <a:schemeClr val="bg1"/>
                </a:solidFill>
                <a:latin typeface="微软雅黑"/>
                <a:ea typeface="微软雅黑"/>
                <a:cs typeface="Times New Roman" pitchFamily="18" charset="0"/>
              </a:rPr>
              <a:t> </a:t>
            </a:r>
            <a:r>
              <a:rPr lang="zh-CN" altLang="zh-CN" sz="2800">
                <a:solidFill>
                  <a:schemeClr val="bg1"/>
                </a:solidFill>
                <a:latin typeface="微软雅黑"/>
                <a:ea typeface="微软雅黑"/>
                <a:cs typeface="Times New Roman" pitchFamily="18" charset="0"/>
              </a:rPr>
              <a:t>=</a:t>
            </a:r>
            <a:r>
              <a:rPr lang="zh-CN" altLang="zh-CN" sz="2800" u="sng">
                <a:solidFill>
                  <a:schemeClr val="bg1"/>
                </a:solidFill>
                <a:latin typeface="微软雅黑"/>
                <a:ea typeface="微软雅黑"/>
                <a:cs typeface="Times New Roman" pitchFamily="18" charset="0"/>
              </a:rPr>
              <a:t>                   </a:t>
            </a:r>
            <a:r>
              <a:rPr lang="zh-CN" altLang="zh-CN" sz="2800">
                <a:solidFill>
                  <a:schemeClr val="bg1"/>
                </a:solidFill>
                <a:latin typeface="微软雅黑"/>
                <a:ea typeface="微软雅黑"/>
                <a:cs typeface="Times New Roman" pitchFamily="18" charset="0"/>
              </a:rPr>
              <a:t>g</a:t>
            </a:r>
            <a:r>
              <a:rPr lang="zh-CN" altLang="zh-CN" sz="2800">
                <a:solidFill>
                  <a:schemeClr val="bg1"/>
                </a:solidFill>
                <a:latin typeface="微软雅黑"/>
                <a:ea typeface="微软雅黑"/>
                <a:cs typeface="微软雅黑"/>
              </a:rPr>
              <a:t>。</a:t>
            </a:r>
            <a:endParaRPr lang="en-US" altLang="zh-CN" sz="2800">
              <a:solidFill>
                <a:schemeClr val="bg1"/>
              </a:solidFill>
              <a:latin typeface="微软雅黑"/>
              <a:ea typeface="微软雅黑"/>
              <a:cs typeface="微软雅黑"/>
            </a:endParaRPr>
          </a:p>
          <a:p>
            <a:pPr>
              <a:spcBef>
                <a:spcPts val="1800"/>
              </a:spcBef>
              <a:spcAft>
                <a:spcPts val="1800"/>
              </a:spcAft>
            </a:pPr>
            <a:r>
              <a:rPr lang="zh-CN" altLang="en-US" sz="2800">
                <a:solidFill>
                  <a:schemeClr val="bg1"/>
                </a:solidFill>
                <a:latin typeface="微软雅黑"/>
                <a:ea typeface="微软雅黑"/>
                <a:cs typeface="微软雅黑"/>
              </a:rPr>
              <a:t>样品的密度</a:t>
            </a:r>
            <a:endParaRPr lang="zh-CN" altLang="zh-CN" sz="2800">
              <a:solidFill>
                <a:schemeClr val="bg1"/>
              </a:solidFill>
              <a:latin typeface="微软雅黑"/>
              <a:ea typeface="微软雅黑"/>
              <a:cs typeface="微软雅黑"/>
            </a:endParaRPr>
          </a:p>
        </p:txBody>
      </p:sp>
      <p:graphicFrame>
        <p:nvGraphicFramePr>
          <p:cNvPr id="4104" name="Object 8"/>
          <p:cNvGraphicFramePr>
            <a:graphicFrameLocks noChangeAspect="1"/>
          </p:cNvGraphicFramePr>
          <p:nvPr/>
        </p:nvGraphicFramePr>
        <p:xfrm>
          <a:off x="3143250" y="5857875"/>
          <a:ext cx="1725613" cy="928688"/>
        </p:xfrm>
        <a:graphic>
          <a:graphicData uri="http://schemas.openxmlformats.org/presentationml/2006/ole">
            <mc:AlternateContent xmlns:mc="http://schemas.openxmlformats.org/markup-compatibility/2006">
              <mc:Choice xmlns:v="urn:schemas-microsoft-com:vml" Requires="v">
                <p:oleObj spid="_x0000_s4145" name="公式" r:id="rId4" imgW="799753" imgH="431613" progId="Equation.3">
                  <p:embed/>
                </p:oleObj>
              </mc:Choice>
              <mc:Fallback>
                <p:oleObj name="公式" r:id="rId4" imgW="799753" imgH="431613"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5857875"/>
                        <a:ext cx="1725613" cy="928688"/>
                      </a:xfrm>
                      <a:prstGeom prst="rect">
                        <a:avLst/>
                      </a:prstGeom>
                      <a:solidFill>
                        <a:schemeClr val="bg1"/>
                      </a:solidFill>
                    </p:spPr>
                  </p:pic>
                </p:oleObj>
              </mc:Fallback>
            </mc:AlternateContent>
          </a:graphicData>
        </a:graphic>
      </p:graphicFrame>
      <p:graphicFrame>
        <p:nvGraphicFramePr>
          <p:cNvPr id="11" name="表格 10"/>
          <p:cNvGraphicFramePr>
            <a:graphicFrameLocks noGrp="1"/>
          </p:cNvGraphicFramePr>
          <p:nvPr/>
        </p:nvGraphicFramePr>
        <p:xfrm>
          <a:off x="692150" y="1357313"/>
          <a:ext cx="7643813" cy="3833816"/>
        </p:xfrm>
        <a:graphic>
          <a:graphicData uri="http://schemas.openxmlformats.org/drawingml/2006/table">
            <a:tbl>
              <a:tblPr/>
              <a:tblGrid>
                <a:gridCol w="1506538"/>
                <a:gridCol w="1208087"/>
                <a:gridCol w="1428750"/>
                <a:gridCol w="1500188"/>
                <a:gridCol w="2000250"/>
              </a:tblGrid>
              <a:tr h="5032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测量次数</a:t>
                      </a:r>
                    </a:p>
                  </a:txBody>
                  <a:tcPr marL="0" marR="0" marT="0" marB="0" anchor="b" horzOverflow="overflow">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直径</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长度左端</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长度右端</a:t>
                      </a:r>
                    </a:p>
                  </a:txBody>
                  <a:tcPr marL="0" marR="0" marT="0"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长度</a:t>
                      </a:r>
                    </a:p>
                  </a:txBody>
                  <a:tcPr marL="0" marR="0" marT="0" marB="0" anchor="b" horzOverflow="overflow">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r>
              <a:tr h="4254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n</a:t>
                      </a:r>
                    </a:p>
                  </a:txBody>
                  <a:tcPr marL="0" marR="0" marT="0" marB="0" horzOverflow="overflow">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D</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/cm</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h</a:t>
                      </a:r>
                      <a:r>
                        <a:rPr kumimoji="0" lang="en-US" altLang="zh-CN" sz="2400" b="0" i="0" u="none" strike="noStrike" cap="none" normalizeH="0" baseline="-50000" smtClean="0">
                          <a:ln>
                            <a:noFill/>
                          </a:ln>
                          <a:solidFill>
                            <a:srgbClr val="000000"/>
                          </a:solidFill>
                          <a:effectLst/>
                          <a:latin typeface="Calibri" pitchFamily="34" charset="0"/>
                          <a:ea typeface="微软雅黑"/>
                          <a:cs typeface="微软雅黑"/>
                        </a:rPr>
                        <a:t>1</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/cm</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h</a:t>
                      </a:r>
                      <a:r>
                        <a:rPr kumimoji="0" lang="en-US" altLang="zh-CN" sz="2400" b="0" i="0" u="none" strike="noStrike" cap="none" normalizeH="0" baseline="-50000" smtClean="0">
                          <a:ln>
                            <a:noFill/>
                          </a:ln>
                          <a:solidFill>
                            <a:srgbClr val="000000"/>
                          </a:solidFill>
                          <a:effectLst/>
                          <a:latin typeface="Calibri" pitchFamily="34" charset="0"/>
                          <a:ea typeface="微软雅黑"/>
                          <a:cs typeface="微软雅黑"/>
                        </a:rPr>
                        <a:t>2</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/cm</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h</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a:t>
                      </a: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h</a:t>
                      </a:r>
                      <a:r>
                        <a:rPr kumimoji="0" lang="en-US" altLang="zh-CN" sz="2400" b="0" i="0" u="none" strike="noStrike" cap="none" normalizeH="0" baseline="-50000" smtClean="0">
                          <a:ln>
                            <a:noFill/>
                          </a:ln>
                          <a:solidFill>
                            <a:srgbClr val="000000"/>
                          </a:solidFill>
                          <a:effectLst/>
                          <a:latin typeface="Calibri" pitchFamily="34" charset="0"/>
                          <a:ea typeface="微软雅黑"/>
                          <a:cs typeface="微软雅黑"/>
                        </a:rPr>
                        <a:t>2</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a:t>
                      </a:r>
                      <a:r>
                        <a:rPr kumimoji="0" lang="en-US" altLang="zh-CN" sz="2400" b="0" i="1" u="none" strike="noStrike" cap="none" normalizeH="0" baseline="0" smtClean="0">
                          <a:ln>
                            <a:noFill/>
                          </a:ln>
                          <a:solidFill>
                            <a:srgbClr val="000000"/>
                          </a:solidFill>
                          <a:effectLst/>
                          <a:latin typeface="Calibri" pitchFamily="34" charset="0"/>
                          <a:ea typeface="微软雅黑"/>
                          <a:cs typeface="微软雅黑"/>
                        </a:rPr>
                        <a:t>h</a:t>
                      </a:r>
                      <a:r>
                        <a:rPr kumimoji="0" lang="en-US" altLang="zh-CN" sz="2400" b="0" i="0" u="none" strike="noStrike" cap="none" normalizeH="0" baseline="-50000" smtClean="0">
                          <a:ln>
                            <a:noFill/>
                          </a:ln>
                          <a:solidFill>
                            <a:srgbClr val="000000"/>
                          </a:solidFill>
                          <a:effectLst/>
                          <a:latin typeface="Calibri" pitchFamily="34" charset="0"/>
                          <a:ea typeface="微软雅黑"/>
                          <a:cs typeface="微软雅黑"/>
                        </a:rPr>
                        <a:t>1</a:t>
                      </a:r>
                      <a:r>
                        <a:rPr kumimoji="0" lang="en-US" altLang="zh-CN" sz="2400" b="0" i="0" u="none" strike="noStrike" cap="none" normalizeH="0" baseline="0" smtClean="0">
                          <a:ln>
                            <a:noFill/>
                          </a:ln>
                          <a:solidFill>
                            <a:srgbClr val="000000"/>
                          </a:solidFill>
                          <a:effectLst/>
                          <a:latin typeface="Calibri" pitchFamily="34" charset="0"/>
                          <a:ea typeface="微软雅黑"/>
                          <a:cs typeface="微软雅黑"/>
                        </a:rPr>
                        <a:t>/cm</a:t>
                      </a:r>
                    </a:p>
                  </a:txBody>
                  <a:tcPr marL="0" marR="0" marT="0" marB="0" horzOverflow="overflow">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微软雅黑"/>
                          <a:ea typeface="微软雅黑"/>
                          <a:cs typeface="微软雅黑"/>
                        </a:rPr>
                        <a:t>1</a:t>
                      </a:r>
                    </a:p>
                  </a:txBody>
                  <a:tcPr marL="0" marR="0" marT="0"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微软雅黑"/>
                          <a:ea typeface="微软雅黑"/>
                          <a:cs typeface="微软雅黑"/>
                        </a:rPr>
                        <a:t>2</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微软雅黑"/>
                          <a:ea typeface="微软雅黑"/>
                          <a:cs typeface="微软雅黑"/>
                        </a:rPr>
                        <a:t>3</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微软雅黑"/>
                          <a:ea typeface="微软雅黑"/>
                          <a:cs typeface="微软雅黑"/>
                        </a:rPr>
                        <a:t>4</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微软雅黑"/>
                          <a:ea typeface="微软雅黑"/>
                          <a:cs typeface="微软雅黑"/>
                        </a:rPr>
                        <a:t>5</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平均值</a:t>
                      </a:r>
                    </a:p>
                  </a:txBody>
                  <a:tcPr marL="0" marR="0" marT="0" marB="0" anchor="ctr" horzOverflow="overflow">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微软雅黑"/>
                          <a:ea typeface="微软雅黑"/>
                          <a:cs typeface="微软雅黑"/>
                        </a:rPr>
                        <a:t>　</a:t>
                      </a:r>
                    </a:p>
                  </a:txBody>
                  <a:tcPr marL="0" marR="0" marT="0" marB="0" anchor="ctr"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cxnSp>
        <p:nvCxnSpPr>
          <p:cNvPr id="8" name="直接连接符 7"/>
          <p:cNvCxnSpPr/>
          <p:nvPr/>
        </p:nvCxnSpPr>
        <p:spPr>
          <a:xfrm flipV="1">
            <a:off x="3429000" y="4714875"/>
            <a:ext cx="1428750" cy="500063"/>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857750" y="4714875"/>
            <a:ext cx="1500188" cy="500063"/>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
          <p:cNvSpPr>
            <a:spLocks noGrp="1"/>
          </p:cNvSpPr>
          <p:nvPr>
            <p:ph type="title"/>
          </p:nvPr>
        </p:nvSpPr>
        <p:spPr/>
        <p:txBody>
          <a:bodyPr/>
          <a:lstStyle/>
          <a:p>
            <a:pPr algn="l" eaLnBrk="1" hangingPunct="1"/>
            <a:r>
              <a:rPr lang="en-US" altLang="zh-CN" sz="5400" b="1" smtClean="0">
                <a:solidFill>
                  <a:schemeClr val="bg1"/>
                </a:solidFill>
                <a:latin typeface="微软雅黑"/>
              </a:rPr>
              <a:t>3.2 </a:t>
            </a:r>
            <a:r>
              <a:rPr lang="zh-CN" altLang="en-US" sz="5400" b="1" smtClean="0">
                <a:solidFill>
                  <a:schemeClr val="bg1"/>
                </a:solidFill>
                <a:latin typeface="微软雅黑"/>
              </a:rPr>
              <a:t>实验中</a:t>
            </a:r>
            <a:r>
              <a:rPr lang="en-US" altLang="zh-CN" sz="5400" b="1" smtClean="0">
                <a:solidFill>
                  <a:schemeClr val="bg1"/>
                </a:solidFill>
                <a:latin typeface="微软雅黑"/>
              </a:rPr>
              <a:t>—</a:t>
            </a:r>
            <a:r>
              <a:rPr lang="zh-CN" altLang="en-US" sz="5400" b="1" smtClean="0">
                <a:solidFill>
                  <a:schemeClr val="bg1"/>
                </a:solidFill>
                <a:latin typeface="微软雅黑"/>
              </a:rPr>
              <a:t>操作与记录</a:t>
            </a:r>
            <a:endParaRPr lang="zh-CN" altLang="en-US" sz="5400" smtClean="0">
              <a:solidFill>
                <a:schemeClr val="bg1"/>
              </a:solidFill>
              <a:latin typeface="微软雅黑"/>
            </a:endParaRPr>
          </a:p>
        </p:txBody>
      </p:sp>
      <p:sp>
        <p:nvSpPr>
          <p:cNvPr id="6" name="矩形 5"/>
          <p:cNvSpPr/>
          <p:nvPr/>
        </p:nvSpPr>
        <p:spPr>
          <a:xfrm>
            <a:off x="642938" y="1643063"/>
            <a:ext cx="7643812" cy="47148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214438" y="3000375"/>
            <a:ext cx="6500812" cy="264318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cxnSp>
        <p:nvCxnSpPr>
          <p:cNvPr id="9" name="直接连接符 8"/>
          <p:cNvCxnSpPr/>
          <p:nvPr/>
        </p:nvCxnSpPr>
        <p:spPr>
          <a:xfrm rot="5400000" flipH="1" flipV="1">
            <a:off x="212725" y="2643188"/>
            <a:ext cx="2001837" cy="15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flipV="1">
            <a:off x="6714332" y="2642394"/>
            <a:ext cx="2000250"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71686" name="矩形 10"/>
          <p:cNvSpPr>
            <a:spLocks noChangeArrowheads="1"/>
          </p:cNvSpPr>
          <p:nvPr/>
        </p:nvSpPr>
        <p:spPr bwMode="auto">
          <a:xfrm>
            <a:off x="2357438" y="4214813"/>
            <a:ext cx="4287837" cy="584200"/>
          </a:xfrm>
          <a:prstGeom prst="rect">
            <a:avLst/>
          </a:prstGeom>
          <a:noFill/>
          <a:ln w="9525">
            <a:noFill/>
            <a:miter lim="800000"/>
            <a:headEnd/>
            <a:tailEnd/>
          </a:ln>
        </p:spPr>
        <p:txBody>
          <a:bodyPr wrap="none">
            <a:spAutoFit/>
          </a:bodyPr>
          <a:lstStyle/>
          <a:p>
            <a:r>
              <a:rPr lang="zh-CN" altLang="en-US" sz="3200" b="1">
                <a:solidFill>
                  <a:srgbClr val="FF0000"/>
                </a:solidFill>
                <a:latin typeface="微软雅黑"/>
                <a:ea typeface="微软雅黑"/>
                <a:cs typeface="微软雅黑"/>
              </a:rPr>
              <a:t>实验仪器的型号、规格</a:t>
            </a:r>
          </a:p>
        </p:txBody>
      </p:sp>
      <p:sp>
        <p:nvSpPr>
          <p:cNvPr id="12" name="TextBox 11"/>
          <p:cNvSpPr txBox="1"/>
          <p:nvPr/>
        </p:nvSpPr>
        <p:spPr>
          <a:xfrm>
            <a:off x="1214438" y="3000375"/>
            <a:ext cx="6648450" cy="461963"/>
          </a:xfrm>
          <a:prstGeom prst="rect">
            <a:avLst/>
          </a:prstGeom>
          <a:noFill/>
          <a:ln>
            <a:noFill/>
          </a:ln>
        </p:spPr>
        <p:txBody>
          <a:bodyPr wrap="none">
            <a:spAutoFit/>
          </a:bodyPr>
          <a:lstStyle/>
          <a:p>
            <a:pPr>
              <a:defRPr/>
            </a:pPr>
            <a:r>
              <a:rPr lang="zh-CN" altLang="en-US" sz="2400" dirty="0">
                <a:solidFill>
                  <a:srgbClr val="000000"/>
                </a:solidFill>
                <a:latin typeface="+mn-ea"/>
                <a:ea typeface="+mn-ea"/>
              </a:rPr>
              <a:t>四、</a:t>
            </a:r>
            <a:r>
              <a:rPr lang="zh-CN" altLang="en-US" sz="2400" b="1" dirty="0">
                <a:solidFill>
                  <a:srgbClr val="000000"/>
                </a:solidFill>
                <a:latin typeface="+mn-ea"/>
                <a:ea typeface="+mn-ea"/>
              </a:rPr>
              <a:t>实验器材、仪器</a:t>
            </a:r>
            <a:r>
              <a:rPr lang="zh-CN" altLang="en-US" sz="2400" dirty="0">
                <a:solidFill>
                  <a:srgbClr val="000000"/>
                </a:solidFill>
                <a:latin typeface="+mn-ea"/>
                <a:ea typeface="+mn-ea"/>
              </a:rPr>
              <a:t>（规格、型号）及</a:t>
            </a:r>
            <a:r>
              <a:rPr lang="zh-CN" altLang="en-US" sz="2400" b="1" dirty="0">
                <a:solidFill>
                  <a:srgbClr val="000000"/>
                </a:solidFill>
                <a:latin typeface="+mn-ea"/>
                <a:ea typeface="+mn-ea"/>
              </a:rPr>
              <a:t>注意事项</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5"/>
          <p:cNvSpPr>
            <a:spLocks noGrp="1"/>
          </p:cNvSpPr>
          <p:nvPr>
            <p:ph type="title"/>
          </p:nvPr>
        </p:nvSpPr>
        <p:spPr/>
        <p:txBody>
          <a:bodyPr/>
          <a:lstStyle/>
          <a:p>
            <a:pPr algn="l" eaLnBrk="1" hangingPunct="1">
              <a:defRPr/>
            </a:pPr>
            <a:r>
              <a:rPr lang="en-US" altLang="zh-CN" sz="5400" b="1" dirty="0" smtClean="0">
                <a:solidFill>
                  <a:schemeClr val="bg1">
                    <a:lumMod val="50000"/>
                  </a:schemeClr>
                </a:solidFill>
                <a:latin typeface="微软雅黑" pitchFamily="34" charset="-122"/>
                <a:cs typeface="+mj-cs"/>
              </a:rPr>
              <a:t>3.2 </a:t>
            </a:r>
            <a:r>
              <a:rPr lang="zh-CN" altLang="en-US" sz="5400" b="1" dirty="0" smtClean="0">
                <a:solidFill>
                  <a:schemeClr val="bg1">
                    <a:lumMod val="50000"/>
                  </a:schemeClr>
                </a:solidFill>
                <a:latin typeface="微软雅黑" pitchFamily="34" charset="-122"/>
                <a:cs typeface="+mj-cs"/>
              </a:rPr>
              <a:t>实验中</a:t>
            </a:r>
            <a:r>
              <a:rPr lang="en-US" altLang="zh-CN" sz="5400" b="1" dirty="0" smtClean="0">
                <a:solidFill>
                  <a:schemeClr val="bg1">
                    <a:lumMod val="50000"/>
                  </a:schemeClr>
                </a:solidFill>
                <a:latin typeface="微软雅黑" pitchFamily="34" charset="-122"/>
                <a:cs typeface="+mj-cs"/>
              </a:rPr>
              <a:t>—</a:t>
            </a:r>
            <a:r>
              <a:rPr lang="zh-CN" altLang="en-US" sz="5400" b="1" dirty="0" smtClean="0">
                <a:solidFill>
                  <a:schemeClr val="bg1">
                    <a:lumMod val="50000"/>
                  </a:schemeClr>
                </a:solidFill>
                <a:latin typeface="微软雅黑" pitchFamily="34" charset="-122"/>
                <a:cs typeface="+mj-cs"/>
              </a:rPr>
              <a:t>操作与记录</a:t>
            </a:r>
            <a:endParaRPr lang="zh-CN" altLang="en-US" sz="5400" dirty="0" smtClean="0">
              <a:solidFill>
                <a:schemeClr val="bg1">
                  <a:lumMod val="50000"/>
                </a:schemeClr>
              </a:solidFill>
              <a:latin typeface="微软雅黑" pitchFamily="34" charset="-122"/>
              <a:cs typeface="+mj-cs"/>
            </a:endParaRPr>
          </a:p>
        </p:txBody>
      </p:sp>
      <p:grpSp>
        <p:nvGrpSpPr>
          <p:cNvPr id="72706" name="组合 6"/>
          <p:cNvGrpSpPr>
            <a:grpSpLocks/>
          </p:cNvGrpSpPr>
          <p:nvPr/>
        </p:nvGrpSpPr>
        <p:grpSpPr bwMode="auto">
          <a:xfrm>
            <a:off x="642938" y="1357313"/>
            <a:ext cx="7786687" cy="5500687"/>
            <a:chOff x="571472" y="1571612"/>
            <a:chExt cx="7786742" cy="5286388"/>
          </a:xfrm>
        </p:grpSpPr>
        <p:sp>
          <p:nvSpPr>
            <p:cNvPr id="8" name="矩形 7"/>
            <p:cNvSpPr/>
            <p:nvPr/>
          </p:nvSpPr>
          <p:spPr>
            <a:xfrm>
              <a:off x="571472" y="1571612"/>
              <a:ext cx="7786742" cy="528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 name="矩形 8"/>
            <p:cNvSpPr/>
            <p:nvPr/>
          </p:nvSpPr>
          <p:spPr>
            <a:xfrm>
              <a:off x="1142976" y="2213912"/>
              <a:ext cx="6715172" cy="464408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2707" name="矩形 6"/>
          <p:cNvSpPr>
            <a:spLocks noChangeArrowheads="1"/>
          </p:cNvSpPr>
          <p:nvPr/>
        </p:nvSpPr>
        <p:spPr bwMode="auto">
          <a:xfrm>
            <a:off x="1285875" y="2071688"/>
            <a:ext cx="6500813" cy="1422400"/>
          </a:xfrm>
          <a:prstGeom prst="rect">
            <a:avLst/>
          </a:prstGeom>
          <a:noFill/>
          <a:ln w="9525">
            <a:noFill/>
            <a:miter lim="800000"/>
            <a:headEnd/>
            <a:tailEnd/>
          </a:ln>
        </p:spPr>
        <p:txBody>
          <a:bodyPr>
            <a:spAutoFit/>
          </a:bodyPr>
          <a:lstStyle/>
          <a:p>
            <a:pPr>
              <a:lnSpc>
                <a:spcPct val="120000"/>
              </a:lnSpc>
              <a:buFont typeface="Arial" charset="0"/>
              <a:buNone/>
            </a:pPr>
            <a:r>
              <a:rPr lang="zh-CN" altLang="en-US" sz="2400" b="1">
                <a:solidFill>
                  <a:srgbClr val="000000"/>
                </a:solidFill>
                <a:latin typeface="微软雅黑"/>
                <a:ea typeface="微软雅黑"/>
                <a:cs typeface="微软雅黑"/>
              </a:rPr>
              <a:t>五、实验记录</a:t>
            </a:r>
            <a:r>
              <a:rPr lang="zh-CN" altLang="en-US" sz="2400">
                <a:solidFill>
                  <a:srgbClr val="000000"/>
                </a:solidFill>
                <a:latin typeface="微软雅黑"/>
                <a:ea typeface="微软雅黑"/>
                <a:cs typeface="微软雅黑"/>
              </a:rPr>
              <a:t>（仔细观察，认真记录实验现象、实验条件、数据等内容，不得随意涂改）</a:t>
            </a:r>
            <a:endParaRPr lang="en-US" altLang="zh-CN" sz="2400">
              <a:solidFill>
                <a:srgbClr val="000000"/>
              </a:solidFill>
              <a:latin typeface="微软雅黑"/>
              <a:ea typeface="微软雅黑"/>
              <a:cs typeface="微软雅黑"/>
            </a:endParaRPr>
          </a:p>
          <a:p>
            <a:pPr>
              <a:lnSpc>
                <a:spcPct val="120000"/>
              </a:lnSpc>
              <a:buFont typeface="Arial" charset="0"/>
              <a:buNone/>
            </a:pPr>
            <a:r>
              <a:rPr lang="zh-CN" altLang="en-US" sz="2400" b="1">
                <a:solidFill>
                  <a:srgbClr val="000000"/>
                </a:solidFill>
                <a:latin typeface="微软雅黑"/>
                <a:ea typeface="微软雅黑"/>
                <a:cs typeface="微软雅黑"/>
              </a:rPr>
              <a:t>温度：             湿度：</a:t>
            </a:r>
            <a:endParaRPr lang="en-US" altLang="zh-CN" sz="2400" b="1">
              <a:solidFill>
                <a:srgbClr val="000000"/>
              </a:solidFill>
              <a:latin typeface="微软雅黑"/>
              <a:ea typeface="微软雅黑"/>
              <a:cs typeface="微软雅黑"/>
            </a:endParaRPr>
          </a:p>
        </p:txBody>
      </p:sp>
      <p:sp>
        <p:nvSpPr>
          <p:cNvPr id="72708" name="矩形 7"/>
          <p:cNvSpPr>
            <a:spLocks noChangeArrowheads="1"/>
          </p:cNvSpPr>
          <p:nvPr/>
        </p:nvSpPr>
        <p:spPr bwMode="auto">
          <a:xfrm>
            <a:off x="1357313" y="3571875"/>
            <a:ext cx="6429375" cy="523875"/>
          </a:xfrm>
          <a:prstGeom prst="rect">
            <a:avLst/>
          </a:prstGeom>
          <a:solidFill>
            <a:srgbClr val="FFFF99"/>
          </a:solidFill>
          <a:ln w="9525">
            <a:noFill/>
            <a:miter lim="800000"/>
            <a:headEnd/>
            <a:tailEnd/>
          </a:ln>
        </p:spPr>
        <p:txBody>
          <a:bodyPr>
            <a:spAutoFit/>
          </a:bodyPr>
          <a:lstStyle/>
          <a:p>
            <a:r>
              <a:rPr lang="zh-CN" altLang="en-US" sz="2800">
                <a:solidFill>
                  <a:srgbClr val="FF0000"/>
                </a:solidFill>
                <a:latin typeface="微软雅黑"/>
                <a:ea typeface="微软雅黑"/>
                <a:cs typeface="微软雅黑"/>
              </a:rPr>
              <a:t>预习时</a:t>
            </a:r>
            <a:r>
              <a:rPr lang="zh-CN" altLang="en-US" sz="2800">
                <a:solidFill>
                  <a:srgbClr val="0000CC"/>
                </a:solidFill>
                <a:latin typeface="微软雅黑"/>
                <a:ea typeface="微软雅黑"/>
                <a:cs typeface="微软雅黑"/>
              </a:rPr>
              <a:t>在数据记录框内先</a:t>
            </a:r>
            <a:r>
              <a:rPr lang="zh-CN" altLang="zh-CN" sz="2800">
                <a:solidFill>
                  <a:srgbClr val="0000CC"/>
                </a:solidFill>
                <a:latin typeface="微软雅黑"/>
                <a:ea typeface="微软雅黑"/>
                <a:cs typeface="微软雅黑"/>
              </a:rPr>
              <a:t>画出数据表格</a:t>
            </a:r>
            <a:endParaRPr lang="zh-CN" altLang="en-US" sz="2800">
              <a:solidFill>
                <a:srgbClr val="0000CC"/>
              </a:solidFill>
              <a:latin typeface="微软雅黑"/>
              <a:ea typeface="微软雅黑"/>
              <a:cs typeface="微软雅黑"/>
            </a:endParaRPr>
          </a:p>
        </p:txBody>
      </p:sp>
      <p:sp>
        <p:nvSpPr>
          <p:cNvPr id="10" name="Rectangle 3"/>
          <p:cNvSpPr txBox="1">
            <a:spLocks/>
          </p:cNvSpPr>
          <p:nvPr/>
        </p:nvSpPr>
        <p:spPr>
          <a:xfrm>
            <a:off x="1285875" y="4214813"/>
            <a:ext cx="6500813" cy="2428875"/>
          </a:xfrm>
          <a:prstGeom prst="rect">
            <a:avLst/>
          </a:prstGeom>
          <a:solidFill>
            <a:schemeClr val="bg1"/>
          </a:solidFill>
          <a:ln w="28575">
            <a:solidFill>
              <a:schemeClr val="bg1"/>
            </a:solidFill>
          </a:ln>
        </p:spPr>
        <p:txBody>
          <a:bodyPr/>
          <a:lstStyle/>
          <a:p>
            <a:pPr marL="342900" indent="-342900" algn="just">
              <a:defRPr/>
            </a:pPr>
            <a:r>
              <a:rPr lang="zh-CN" altLang="en-US" sz="2800" b="1" dirty="0">
                <a:solidFill>
                  <a:srgbClr val="FF0000"/>
                </a:solidFill>
                <a:latin typeface="微软雅黑" pitchFamily="34" charset="-122"/>
                <a:ea typeface="微软雅黑" pitchFamily="34" charset="-122"/>
              </a:rPr>
              <a:t>实验记录</a:t>
            </a:r>
            <a:r>
              <a:rPr lang="zh-CN" altLang="en-US" sz="2800" b="1" dirty="0">
                <a:solidFill>
                  <a:srgbClr val="FF0000"/>
                </a:solidFill>
                <a:latin typeface="微软雅黑" pitchFamily="34" charset="-122"/>
                <a:ea typeface="微软雅黑" pitchFamily="34" charset="-122"/>
                <a:sym typeface="Wingdings" pitchFamily="2" charset="2"/>
              </a:rPr>
              <a:t>： </a:t>
            </a:r>
          </a:p>
          <a:p>
            <a:pPr algn="just">
              <a:lnSpc>
                <a:spcPct val="110000"/>
              </a:lnSpc>
              <a:defRPr/>
            </a:pPr>
            <a:r>
              <a:rPr lang="zh-CN" altLang="en-US" sz="2800" b="1" dirty="0">
                <a:latin typeface="微软雅黑" pitchFamily="34" charset="-122"/>
                <a:ea typeface="微软雅黑" pitchFamily="34" charset="-122"/>
                <a:sym typeface="Wingdings" pitchFamily="2" charset="2"/>
              </a:rPr>
              <a:t>      </a:t>
            </a:r>
            <a:r>
              <a:rPr lang="zh-CN" altLang="en-US" sz="2400" dirty="0">
                <a:solidFill>
                  <a:schemeClr val="tx2">
                    <a:lumMod val="50000"/>
                  </a:schemeClr>
                </a:solidFill>
                <a:latin typeface="微软雅黑" pitchFamily="34" charset="-122"/>
                <a:ea typeface="微软雅黑" pitchFamily="34" charset="-122"/>
              </a:rPr>
              <a:t>必要的实验数据记录表格、实验条件如温度湿度仪器量程等、清晰且详尽的记录数据、观察到的各种与预想一致或不一致的实验现象、实验中的问题和想法等。</a:t>
            </a:r>
            <a:endParaRPr lang="zh-CN" altLang="en-US" sz="2800" dirty="0">
              <a:solidFill>
                <a:schemeClr val="tx2">
                  <a:lumMod val="50000"/>
                </a:schemeClr>
              </a:solidFill>
              <a:latin typeface="微软雅黑" pitchFamily="34" charset="-122"/>
              <a:ea typeface="微软雅黑" pitchFamily="34" charset="-122"/>
            </a:endParaRPr>
          </a:p>
          <a:p>
            <a:pPr marL="342900" indent="-342900" algn="just">
              <a:spcBef>
                <a:spcPct val="20000"/>
              </a:spcBef>
              <a:buFont typeface="Arial" charset="0"/>
              <a:buNone/>
              <a:defRPr/>
            </a:pP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5"/>
          <p:cNvSpPr>
            <a:spLocks noGrp="1"/>
          </p:cNvSpPr>
          <p:nvPr>
            <p:ph type="title"/>
          </p:nvPr>
        </p:nvSpPr>
        <p:spPr/>
        <p:txBody>
          <a:bodyPr/>
          <a:lstStyle/>
          <a:p>
            <a:pPr algn="l" eaLnBrk="1" hangingPunct="1">
              <a:defRPr/>
            </a:pPr>
            <a:r>
              <a:rPr lang="en-US" altLang="zh-CN" sz="5400" b="1" dirty="0" smtClean="0">
                <a:solidFill>
                  <a:schemeClr val="bg1"/>
                </a:solidFill>
                <a:latin typeface="微软雅黑" pitchFamily="34" charset="-122"/>
                <a:cs typeface="+mj-cs"/>
              </a:rPr>
              <a:t>3.2 </a:t>
            </a:r>
            <a:r>
              <a:rPr lang="zh-CN" altLang="en-US" sz="5400" b="1" dirty="0" smtClean="0">
                <a:solidFill>
                  <a:schemeClr val="bg1"/>
                </a:solidFill>
                <a:latin typeface="微软雅黑" pitchFamily="34" charset="-122"/>
                <a:cs typeface="+mj-cs"/>
              </a:rPr>
              <a:t>实验中</a:t>
            </a:r>
            <a:r>
              <a:rPr lang="en-US" altLang="zh-CN" sz="5400" b="1" dirty="0" smtClean="0">
                <a:solidFill>
                  <a:schemeClr val="bg1"/>
                </a:solidFill>
                <a:latin typeface="微软雅黑" pitchFamily="34" charset="-122"/>
                <a:cs typeface="+mj-cs"/>
              </a:rPr>
              <a:t>—</a:t>
            </a:r>
            <a:r>
              <a:rPr lang="zh-CN" altLang="en-US" sz="5400" b="1" dirty="0" smtClean="0">
                <a:solidFill>
                  <a:schemeClr val="bg1"/>
                </a:solidFill>
                <a:latin typeface="微软雅黑" pitchFamily="34" charset="-122"/>
                <a:cs typeface="+mj-cs"/>
              </a:rPr>
              <a:t>操作与记录</a:t>
            </a:r>
            <a:endParaRPr lang="zh-CN" altLang="en-US" sz="5400" dirty="0" smtClean="0">
              <a:solidFill>
                <a:schemeClr val="bg1"/>
              </a:solidFill>
              <a:latin typeface="微软雅黑" pitchFamily="34" charset="-122"/>
              <a:cs typeface="+mj-cs"/>
            </a:endParaRPr>
          </a:p>
        </p:txBody>
      </p:sp>
      <p:sp>
        <p:nvSpPr>
          <p:cNvPr id="73730" name="内容占位符 2"/>
          <p:cNvSpPr>
            <a:spLocks noGrp="1"/>
          </p:cNvSpPr>
          <p:nvPr>
            <p:ph idx="1"/>
          </p:nvPr>
        </p:nvSpPr>
        <p:spPr>
          <a:xfrm>
            <a:off x="457200" y="1600200"/>
            <a:ext cx="4329113" cy="4525963"/>
          </a:xfrm>
        </p:spPr>
        <p:txBody>
          <a:bodyPr/>
          <a:lstStyle/>
          <a:p>
            <a:pPr eaLnBrk="1" hangingPunct="1"/>
            <a:r>
              <a:rPr lang="zh-CN" altLang="en-US" b="1" smtClean="0">
                <a:solidFill>
                  <a:schemeClr val="bg1"/>
                </a:solidFill>
                <a:latin typeface="微软雅黑"/>
              </a:rPr>
              <a:t>如何使用仪器仪表？</a:t>
            </a:r>
            <a:endParaRPr lang="en-US" altLang="zh-CN" b="1" smtClean="0">
              <a:solidFill>
                <a:schemeClr val="bg1"/>
              </a:solidFill>
              <a:latin typeface="微软雅黑"/>
            </a:endParaRPr>
          </a:p>
        </p:txBody>
      </p:sp>
      <p:grpSp>
        <p:nvGrpSpPr>
          <p:cNvPr id="73731" name="组合 13"/>
          <p:cNvGrpSpPr>
            <a:grpSpLocks/>
          </p:cNvGrpSpPr>
          <p:nvPr/>
        </p:nvGrpSpPr>
        <p:grpSpPr bwMode="auto">
          <a:xfrm>
            <a:off x="684213" y="2335213"/>
            <a:ext cx="3698875" cy="2736850"/>
            <a:chOff x="755576" y="2924944"/>
            <a:chExt cx="3700239" cy="2736850"/>
          </a:xfrm>
        </p:grpSpPr>
        <p:grpSp>
          <p:nvGrpSpPr>
            <p:cNvPr id="73736" name="组合 5"/>
            <p:cNvGrpSpPr>
              <a:grpSpLocks/>
            </p:cNvGrpSpPr>
            <p:nvPr/>
          </p:nvGrpSpPr>
          <p:grpSpPr bwMode="auto">
            <a:xfrm>
              <a:off x="755576" y="2924944"/>
              <a:ext cx="3335337" cy="2736850"/>
              <a:chOff x="468313" y="3068638"/>
              <a:chExt cx="3335337" cy="2736850"/>
            </a:xfrm>
          </p:grpSpPr>
          <p:pic>
            <p:nvPicPr>
              <p:cNvPr id="73738" name="Picture 10"/>
              <p:cNvPicPr>
                <a:picLocks noChangeAspect="1" noChangeArrowheads="1"/>
              </p:cNvPicPr>
              <p:nvPr/>
            </p:nvPicPr>
            <p:blipFill>
              <a:blip r:embed="rId2"/>
              <a:srcRect/>
              <a:stretch>
                <a:fillRect/>
              </a:stretch>
            </p:blipFill>
            <p:spPr bwMode="auto">
              <a:xfrm>
                <a:off x="755650" y="3068638"/>
                <a:ext cx="3048000" cy="1228725"/>
              </a:xfrm>
              <a:prstGeom prst="rect">
                <a:avLst/>
              </a:prstGeom>
              <a:noFill/>
              <a:ln w="9525">
                <a:noFill/>
                <a:miter lim="800000"/>
                <a:headEnd/>
                <a:tailEnd/>
              </a:ln>
            </p:spPr>
          </p:pic>
          <p:sp>
            <p:nvSpPr>
              <p:cNvPr id="73739" name="Line 22"/>
              <p:cNvSpPr>
                <a:spLocks noChangeShapeType="1"/>
              </p:cNvSpPr>
              <p:nvPr/>
            </p:nvSpPr>
            <p:spPr bwMode="auto">
              <a:xfrm>
                <a:off x="3276600" y="3789363"/>
                <a:ext cx="142875" cy="647700"/>
              </a:xfrm>
              <a:prstGeom prst="line">
                <a:avLst/>
              </a:prstGeom>
              <a:noFill/>
              <a:ln w="28575">
                <a:solidFill>
                  <a:srgbClr val="FF0000"/>
                </a:solidFill>
                <a:round/>
                <a:headEnd/>
                <a:tailEnd type="triangle" w="med" len="med"/>
              </a:ln>
            </p:spPr>
            <p:txBody>
              <a:bodyPr/>
              <a:lstStyle/>
              <a:p>
                <a:endParaRPr lang="zh-CN" altLang="en-US"/>
              </a:p>
            </p:txBody>
          </p:sp>
          <p:pic>
            <p:nvPicPr>
              <p:cNvPr id="73740" name="Picture 24"/>
              <p:cNvPicPr>
                <a:picLocks noChangeAspect="1" noChangeArrowheads="1"/>
              </p:cNvPicPr>
              <p:nvPr/>
            </p:nvPicPr>
            <p:blipFill>
              <a:blip r:embed="rId3"/>
              <a:srcRect/>
              <a:stretch>
                <a:fillRect/>
              </a:stretch>
            </p:blipFill>
            <p:spPr bwMode="auto">
              <a:xfrm>
                <a:off x="468313" y="4292600"/>
                <a:ext cx="1414462" cy="1512888"/>
              </a:xfrm>
              <a:prstGeom prst="rect">
                <a:avLst/>
              </a:prstGeom>
              <a:noFill/>
              <a:ln w="9525">
                <a:noFill/>
                <a:miter lim="800000"/>
                <a:headEnd/>
                <a:tailEnd/>
              </a:ln>
            </p:spPr>
          </p:pic>
          <p:sp>
            <p:nvSpPr>
              <p:cNvPr id="73741" name="Line 26"/>
              <p:cNvSpPr>
                <a:spLocks noChangeShapeType="1"/>
              </p:cNvSpPr>
              <p:nvPr/>
            </p:nvSpPr>
            <p:spPr bwMode="auto">
              <a:xfrm>
                <a:off x="1258888" y="3789363"/>
                <a:ext cx="0" cy="719137"/>
              </a:xfrm>
              <a:prstGeom prst="line">
                <a:avLst/>
              </a:prstGeom>
              <a:noFill/>
              <a:ln w="28575">
                <a:solidFill>
                  <a:srgbClr val="FF0000"/>
                </a:solidFill>
                <a:round/>
                <a:headEnd/>
                <a:tailEnd type="triangle" w="med" len="med"/>
              </a:ln>
            </p:spPr>
            <p:txBody>
              <a:bodyPr/>
              <a:lstStyle/>
              <a:p>
                <a:endParaRPr lang="zh-CN" altLang="en-US"/>
              </a:p>
            </p:txBody>
          </p:sp>
        </p:grpSp>
        <p:pic>
          <p:nvPicPr>
            <p:cNvPr id="73737" name="Picture 2"/>
            <p:cNvPicPr>
              <a:picLocks noChangeAspect="1" noChangeArrowheads="1"/>
            </p:cNvPicPr>
            <p:nvPr/>
          </p:nvPicPr>
          <p:blipFill>
            <a:blip r:embed="rId4"/>
            <a:srcRect/>
            <a:stretch>
              <a:fillRect/>
            </a:stretch>
          </p:blipFill>
          <p:spPr bwMode="auto">
            <a:xfrm>
              <a:off x="3131840" y="4307384"/>
              <a:ext cx="1323975" cy="1304925"/>
            </a:xfrm>
            <a:prstGeom prst="rect">
              <a:avLst/>
            </a:prstGeom>
            <a:noFill/>
            <a:ln w="9525">
              <a:noFill/>
              <a:miter lim="800000"/>
              <a:headEnd/>
              <a:tailEnd/>
            </a:ln>
          </p:spPr>
        </p:pic>
      </p:grpSp>
      <p:sp>
        <p:nvSpPr>
          <p:cNvPr id="73732" name="矩形 12"/>
          <p:cNvSpPr>
            <a:spLocks noChangeArrowheads="1"/>
          </p:cNvSpPr>
          <p:nvPr/>
        </p:nvSpPr>
        <p:spPr bwMode="auto">
          <a:xfrm>
            <a:off x="973138" y="5116513"/>
            <a:ext cx="3313112" cy="1384300"/>
          </a:xfrm>
          <a:prstGeom prst="rect">
            <a:avLst/>
          </a:prstGeom>
          <a:noFill/>
          <a:ln w="9525">
            <a:noFill/>
            <a:miter lim="800000"/>
            <a:headEnd/>
            <a:tailEnd/>
          </a:ln>
        </p:spPr>
        <p:txBody>
          <a:bodyPr>
            <a:spAutoFit/>
          </a:bodyPr>
          <a:lstStyle/>
          <a:p>
            <a:pPr>
              <a:lnSpc>
                <a:spcPct val="125000"/>
              </a:lnSpc>
            </a:pPr>
            <a:r>
              <a:rPr lang="zh-CN" altLang="en-US" sz="2400">
                <a:solidFill>
                  <a:srgbClr val="FFC000"/>
                </a:solidFill>
                <a:latin typeface="微软雅黑"/>
                <a:ea typeface="微软雅黑"/>
                <a:cs typeface="微软雅黑"/>
              </a:rPr>
              <a:t>左端读数为：</a:t>
            </a:r>
            <a:r>
              <a:rPr lang="en-US" altLang="zh-CN" sz="2400">
                <a:solidFill>
                  <a:srgbClr val="FFC000"/>
                </a:solidFill>
                <a:latin typeface="微软雅黑"/>
                <a:ea typeface="微软雅黑"/>
                <a:cs typeface="Times New Roman" pitchFamily="18" charset="0"/>
              </a:rPr>
              <a:t>10.00cm</a:t>
            </a:r>
          </a:p>
          <a:p>
            <a:pPr>
              <a:lnSpc>
                <a:spcPct val="125000"/>
              </a:lnSpc>
            </a:pPr>
            <a:r>
              <a:rPr lang="zh-CN" altLang="en-US" sz="2400">
                <a:solidFill>
                  <a:srgbClr val="FFC000"/>
                </a:solidFill>
                <a:latin typeface="微软雅黑"/>
                <a:ea typeface="微软雅黑"/>
                <a:cs typeface="Times New Roman" pitchFamily="18" charset="0"/>
              </a:rPr>
              <a:t>右端读数为：</a:t>
            </a:r>
            <a:r>
              <a:rPr lang="en-US" altLang="zh-CN" sz="2400">
                <a:solidFill>
                  <a:srgbClr val="FFC000"/>
                </a:solidFill>
                <a:latin typeface="微软雅黑"/>
                <a:ea typeface="微软雅黑"/>
                <a:cs typeface="Times New Roman" pitchFamily="18" charset="0"/>
              </a:rPr>
              <a:t>15.25cm</a:t>
            </a:r>
          </a:p>
          <a:p>
            <a:r>
              <a:rPr lang="zh-CN" altLang="en-US" sz="2400">
                <a:solidFill>
                  <a:srgbClr val="FFC000"/>
                </a:solidFill>
                <a:latin typeface="微软雅黑"/>
                <a:ea typeface="微软雅黑"/>
                <a:cs typeface="微软雅黑"/>
              </a:rPr>
              <a:t>估读、有效数字、单位</a:t>
            </a:r>
            <a:endParaRPr lang="en-US" altLang="zh-CN" sz="2400">
              <a:solidFill>
                <a:srgbClr val="FFC000"/>
              </a:solidFill>
              <a:latin typeface="微软雅黑"/>
              <a:ea typeface="微软雅黑"/>
              <a:cs typeface="微软雅黑"/>
            </a:endParaRPr>
          </a:p>
        </p:txBody>
      </p:sp>
      <p:sp>
        <p:nvSpPr>
          <p:cNvPr id="73733" name="Text Box 15"/>
          <p:cNvSpPr txBox="1">
            <a:spLocks noChangeArrowheads="1"/>
          </p:cNvSpPr>
          <p:nvPr/>
        </p:nvSpPr>
        <p:spPr bwMode="auto">
          <a:xfrm>
            <a:off x="5235575" y="1571625"/>
            <a:ext cx="4051300" cy="954088"/>
          </a:xfrm>
          <a:prstGeom prst="rect">
            <a:avLst/>
          </a:prstGeom>
          <a:noFill/>
          <a:ln w="9525">
            <a:noFill/>
            <a:miter lim="800000"/>
            <a:headEnd/>
            <a:tailEnd/>
          </a:ln>
        </p:spPr>
        <p:txBody>
          <a:bodyPr>
            <a:spAutoFit/>
          </a:bodyPr>
          <a:lstStyle/>
          <a:p>
            <a:r>
              <a:rPr lang="zh-CN" altLang="en-US" sz="2800" b="1">
                <a:solidFill>
                  <a:schemeClr val="bg1"/>
                </a:solidFill>
                <a:latin typeface="微软雅黑"/>
                <a:ea typeface="微软雅黑"/>
                <a:cs typeface="微软雅黑"/>
              </a:rPr>
              <a:t>数字电流表测量</a:t>
            </a:r>
            <a:endParaRPr lang="en-US" altLang="zh-CN" sz="2800" b="1">
              <a:solidFill>
                <a:schemeClr val="bg1"/>
              </a:solidFill>
              <a:latin typeface="微软雅黑"/>
              <a:ea typeface="微软雅黑"/>
              <a:cs typeface="微软雅黑"/>
            </a:endParaRPr>
          </a:p>
          <a:p>
            <a:r>
              <a:rPr lang="zh-CN" altLang="en-US" sz="2800" b="1">
                <a:solidFill>
                  <a:schemeClr val="bg1"/>
                </a:solidFill>
                <a:latin typeface="微软雅黑"/>
                <a:ea typeface="微软雅黑"/>
                <a:cs typeface="微软雅黑"/>
              </a:rPr>
              <a:t>某一电路中的电流</a:t>
            </a:r>
          </a:p>
        </p:txBody>
      </p:sp>
      <p:pic>
        <p:nvPicPr>
          <p:cNvPr id="73734" name="Picture 19" descr="电流表"/>
          <p:cNvPicPr>
            <a:picLocks noChangeAspect="1" noChangeArrowheads="1"/>
          </p:cNvPicPr>
          <p:nvPr/>
        </p:nvPicPr>
        <p:blipFill>
          <a:blip r:embed="rId5"/>
          <a:srcRect/>
          <a:stretch>
            <a:fillRect/>
          </a:stretch>
        </p:blipFill>
        <p:spPr bwMode="auto">
          <a:xfrm>
            <a:off x="5357813" y="2849563"/>
            <a:ext cx="2663825" cy="1998662"/>
          </a:xfrm>
          <a:prstGeom prst="rect">
            <a:avLst/>
          </a:prstGeom>
          <a:noFill/>
          <a:ln w="9525">
            <a:noFill/>
            <a:miter lim="800000"/>
            <a:headEnd/>
            <a:tailEnd/>
          </a:ln>
        </p:spPr>
      </p:pic>
      <p:sp>
        <p:nvSpPr>
          <p:cNvPr id="73735" name="矩形 16"/>
          <p:cNvSpPr>
            <a:spLocks noChangeArrowheads="1"/>
          </p:cNvSpPr>
          <p:nvPr/>
        </p:nvSpPr>
        <p:spPr bwMode="auto">
          <a:xfrm>
            <a:off x="4929188" y="5357813"/>
            <a:ext cx="3878262" cy="554037"/>
          </a:xfrm>
          <a:prstGeom prst="rect">
            <a:avLst/>
          </a:prstGeom>
          <a:noFill/>
          <a:ln w="9525">
            <a:noFill/>
            <a:miter lim="800000"/>
            <a:headEnd/>
            <a:tailEnd/>
          </a:ln>
        </p:spPr>
        <p:txBody>
          <a:bodyPr wrap="none">
            <a:spAutoFit/>
          </a:bodyPr>
          <a:lstStyle/>
          <a:p>
            <a:pPr>
              <a:lnSpc>
                <a:spcPct val="125000"/>
              </a:lnSpc>
            </a:pPr>
            <a:r>
              <a:rPr lang="zh-CN" altLang="en-US" sz="2400" b="1">
                <a:solidFill>
                  <a:srgbClr val="FFC000"/>
                </a:solidFill>
                <a:latin typeface="微软雅黑"/>
                <a:ea typeface="微软雅黑"/>
                <a:cs typeface="微软雅黑"/>
              </a:rPr>
              <a:t>对于数字仪表该如何读数？</a:t>
            </a:r>
            <a:endParaRPr lang="en-US" altLang="zh-CN" sz="2400" b="1">
              <a:solidFill>
                <a:srgbClr val="FFC000"/>
              </a:solidFill>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4294967295"/>
          </p:nvPr>
        </p:nvSpPr>
        <p:spPr/>
        <p:txBody>
          <a:bodyPr/>
          <a:lstStyle/>
          <a:p>
            <a:pPr eaLnBrk="1" hangingPunct="1">
              <a:defRPr/>
            </a:pPr>
            <a:r>
              <a:rPr lang="en-US" altLang="zh-CN" sz="2800" dirty="0" smtClean="0">
                <a:solidFill>
                  <a:schemeClr val="bg1"/>
                </a:solidFill>
                <a:latin typeface="+mj-ea"/>
                <a:ea typeface="+mj-ea"/>
                <a:cs typeface="+mn-cs"/>
              </a:rPr>
              <a:t>“</a:t>
            </a:r>
            <a:r>
              <a:rPr lang="zh-CN" altLang="en-US" sz="2800" dirty="0" smtClean="0">
                <a:solidFill>
                  <a:srgbClr val="FFC000"/>
                </a:solidFill>
                <a:latin typeface="+mj-ea"/>
                <a:ea typeface="+mj-ea"/>
                <a:cs typeface="+mn-cs"/>
              </a:rPr>
              <a:t>数据越多越糊涂</a:t>
            </a:r>
            <a:r>
              <a:rPr lang="en-US" altLang="zh-CN" sz="2800" dirty="0" smtClean="0">
                <a:solidFill>
                  <a:schemeClr val="bg1"/>
                </a:solidFill>
                <a:latin typeface="+mj-ea"/>
                <a:ea typeface="+mj-ea"/>
                <a:cs typeface="+mn-cs"/>
              </a:rPr>
              <a:t>”—</a:t>
            </a:r>
            <a:r>
              <a:rPr lang="zh-CN" altLang="en-US" sz="2800" dirty="0" smtClean="0">
                <a:solidFill>
                  <a:schemeClr val="bg1"/>
                </a:solidFill>
                <a:latin typeface="+mj-ea"/>
                <a:ea typeface="+mj-ea"/>
                <a:cs typeface="+mn-cs"/>
              </a:rPr>
              <a:t>北京大学吴思诚教授</a:t>
            </a:r>
            <a:endParaRPr lang="en-US" altLang="zh-CN" sz="2800" dirty="0" smtClean="0">
              <a:solidFill>
                <a:schemeClr val="bg1"/>
              </a:solidFill>
              <a:latin typeface="+mj-ea"/>
              <a:ea typeface="+mj-ea"/>
              <a:cs typeface="+mn-cs"/>
            </a:endParaRPr>
          </a:p>
          <a:p>
            <a:pPr eaLnBrk="1" hangingPunct="1">
              <a:buFont typeface="Wingdings 2" pitchFamily="18" charset="2"/>
              <a:buNone/>
              <a:defRPr/>
            </a:pPr>
            <a:r>
              <a:rPr lang="zh-CN" altLang="en-US" sz="2800" dirty="0" smtClean="0">
                <a:solidFill>
                  <a:schemeClr val="bg1"/>
                </a:solidFill>
                <a:latin typeface="+mj-ea"/>
                <a:ea typeface="+mj-ea"/>
                <a:cs typeface="+mn-cs"/>
              </a:rPr>
              <a:t>     动手少，动手时动脑少</a:t>
            </a:r>
            <a:endParaRPr lang="en-US" altLang="zh-CN" sz="2800" dirty="0" smtClean="0">
              <a:solidFill>
                <a:schemeClr val="bg1"/>
              </a:solidFill>
              <a:latin typeface="+mj-ea"/>
              <a:ea typeface="+mj-ea"/>
              <a:cs typeface="+mn-cs"/>
            </a:endParaRPr>
          </a:p>
          <a:p>
            <a:pPr eaLnBrk="1" hangingPunct="1">
              <a:buFont typeface="Wingdings 2" pitchFamily="18" charset="2"/>
              <a:buNone/>
              <a:defRPr/>
            </a:pPr>
            <a:r>
              <a:rPr lang="zh-CN" altLang="en-US" sz="2800" dirty="0" smtClean="0">
                <a:solidFill>
                  <a:schemeClr val="bg1"/>
                </a:solidFill>
                <a:latin typeface="+mj-ea"/>
                <a:ea typeface="+mj-ea"/>
                <a:cs typeface="+mn-cs"/>
              </a:rPr>
              <a:t>       不敢、不善于提问</a:t>
            </a:r>
            <a:endParaRPr lang="en-US" altLang="zh-CN" sz="2800" dirty="0" smtClean="0">
              <a:solidFill>
                <a:schemeClr val="bg1"/>
              </a:solidFill>
              <a:latin typeface="+mj-ea"/>
              <a:ea typeface="+mj-ea"/>
              <a:cs typeface="+mn-cs"/>
            </a:endParaRPr>
          </a:p>
          <a:p>
            <a:pPr eaLnBrk="1" hangingPunct="1">
              <a:defRPr/>
            </a:pPr>
            <a:r>
              <a:rPr lang="zh-CN" altLang="en-US" sz="2800" dirty="0" smtClean="0">
                <a:solidFill>
                  <a:schemeClr val="bg1"/>
                </a:solidFill>
                <a:latin typeface="+mj-ea"/>
                <a:ea typeface="+mj-ea"/>
                <a:cs typeface="+mn-cs"/>
              </a:rPr>
              <a:t>“</a:t>
            </a:r>
            <a:r>
              <a:rPr lang="zh-CN" altLang="en-US" sz="2800" dirty="0" smtClean="0">
                <a:solidFill>
                  <a:srgbClr val="FFC000"/>
                </a:solidFill>
                <a:latin typeface="+mj-ea"/>
                <a:ea typeface="+mj-ea"/>
                <a:cs typeface="+mn-cs"/>
              </a:rPr>
              <a:t>提出一大堆假设而不去证明，非常糟的体验</a:t>
            </a:r>
            <a:r>
              <a:rPr lang="zh-CN" altLang="en-US" sz="2800" dirty="0" smtClean="0">
                <a:solidFill>
                  <a:schemeClr val="bg1"/>
                </a:solidFill>
                <a:latin typeface="+mj-ea"/>
                <a:ea typeface="+mj-ea"/>
                <a:cs typeface="+mn-cs"/>
              </a:rPr>
              <a:t>”</a:t>
            </a:r>
            <a:endParaRPr lang="en-US" altLang="zh-CN" sz="2800" dirty="0" smtClean="0">
              <a:solidFill>
                <a:schemeClr val="bg1"/>
              </a:solidFill>
              <a:latin typeface="+mj-ea"/>
              <a:ea typeface="+mj-ea"/>
              <a:cs typeface="+mn-cs"/>
            </a:endParaRPr>
          </a:p>
          <a:p>
            <a:pPr marL="0" indent="0" eaLnBrk="1" hangingPunct="1">
              <a:buNone/>
              <a:defRPr/>
            </a:pPr>
            <a:r>
              <a:rPr lang="en-US" altLang="zh-CN" sz="2800" dirty="0" smtClean="0">
                <a:solidFill>
                  <a:schemeClr val="bg1"/>
                </a:solidFill>
                <a:latin typeface="+mj-ea"/>
                <a:ea typeface="+mj-ea"/>
                <a:cs typeface="+mn-cs"/>
              </a:rPr>
              <a:t>—</a:t>
            </a:r>
            <a:r>
              <a:rPr lang="zh-CN" altLang="en-US" sz="2800" dirty="0" smtClean="0">
                <a:solidFill>
                  <a:schemeClr val="bg1"/>
                </a:solidFill>
                <a:latin typeface="+mj-ea"/>
                <a:ea typeface="+mj-ea"/>
                <a:cs typeface="+mn-cs"/>
              </a:rPr>
              <a:t>复旦大学陈唯教授</a:t>
            </a:r>
            <a:endParaRPr lang="en-US" altLang="zh-CN" sz="2800" dirty="0" smtClean="0">
              <a:solidFill>
                <a:schemeClr val="bg1"/>
              </a:solidFill>
              <a:latin typeface="+mj-ea"/>
              <a:ea typeface="+mj-ea"/>
              <a:cs typeface="+mn-cs"/>
            </a:endParaRPr>
          </a:p>
          <a:p>
            <a:pPr eaLnBrk="1" hangingPunct="1">
              <a:defRPr/>
            </a:pPr>
            <a:r>
              <a:rPr lang="zh-CN" altLang="en-US" sz="2800" dirty="0" smtClean="0">
                <a:solidFill>
                  <a:schemeClr val="bg1"/>
                </a:solidFill>
                <a:latin typeface="+mj-ea"/>
                <a:ea typeface="+mj-ea"/>
                <a:cs typeface="+mn-cs"/>
              </a:rPr>
              <a:t>  学</a:t>
            </a:r>
            <a:r>
              <a:rPr lang="zh-CN" altLang="en-US" sz="2800" dirty="0" smtClean="0">
                <a:solidFill>
                  <a:srgbClr val="FFC000"/>
                </a:solidFill>
                <a:latin typeface="+mj-ea"/>
                <a:ea typeface="+mj-ea"/>
                <a:cs typeface="+mn-cs"/>
              </a:rPr>
              <a:t>问</a:t>
            </a:r>
            <a:r>
              <a:rPr lang="zh-CN" altLang="en-US" sz="2800" dirty="0" smtClean="0">
                <a:solidFill>
                  <a:schemeClr val="bg1"/>
                </a:solidFill>
                <a:latin typeface="+mj-ea"/>
                <a:ea typeface="+mj-ea"/>
                <a:cs typeface="+mn-cs"/>
              </a:rPr>
              <a:t>？</a:t>
            </a:r>
            <a:r>
              <a:rPr lang="zh-CN" altLang="en-US" sz="2800" dirty="0" smtClean="0">
                <a:solidFill>
                  <a:srgbClr val="FFC000"/>
                </a:solidFill>
                <a:latin typeface="+mj-ea"/>
                <a:ea typeface="+mj-ea"/>
                <a:cs typeface="+mn-cs"/>
              </a:rPr>
              <a:t>主动学习</a:t>
            </a:r>
            <a:r>
              <a:rPr lang="zh-CN" altLang="en-US" sz="2800" dirty="0" smtClean="0">
                <a:solidFill>
                  <a:schemeClr val="bg1"/>
                </a:solidFill>
                <a:latin typeface="+mj-ea"/>
                <a:ea typeface="+mj-ea"/>
                <a:cs typeface="+mn-cs"/>
              </a:rPr>
              <a:t>不够，</a:t>
            </a:r>
            <a:r>
              <a:rPr lang="zh-CN" altLang="en-US" sz="2800" dirty="0" smtClean="0">
                <a:solidFill>
                  <a:srgbClr val="FFC000"/>
                </a:solidFill>
                <a:latin typeface="+mj-ea"/>
                <a:ea typeface="+mj-ea"/>
                <a:cs typeface="+mn-cs"/>
              </a:rPr>
              <a:t>思考</a:t>
            </a:r>
            <a:r>
              <a:rPr lang="zh-CN" altLang="en-US" sz="2800" dirty="0" smtClean="0">
                <a:solidFill>
                  <a:schemeClr val="bg1"/>
                </a:solidFill>
                <a:latin typeface="+mj-ea"/>
                <a:ea typeface="+mj-ea"/>
                <a:cs typeface="+mn-cs"/>
              </a:rPr>
              <a:t>不够</a:t>
            </a:r>
            <a:endParaRPr lang="en-US" altLang="zh-CN" sz="2800" dirty="0" smtClean="0">
              <a:solidFill>
                <a:schemeClr val="bg1"/>
              </a:solidFill>
              <a:latin typeface="+mj-ea"/>
              <a:ea typeface="+mj-ea"/>
              <a:cs typeface="+mn-cs"/>
            </a:endParaRPr>
          </a:p>
          <a:p>
            <a:pPr eaLnBrk="1" hangingPunct="1">
              <a:lnSpc>
                <a:spcPct val="130000"/>
              </a:lnSpc>
              <a:spcBef>
                <a:spcPct val="0"/>
              </a:spcBef>
              <a:buFont typeface="Wingdings 2" pitchFamily="18" charset="2"/>
              <a:buNone/>
            </a:pPr>
            <a:r>
              <a:rPr lang="zh-CN" altLang="en-US" sz="2800" dirty="0" smtClean="0">
                <a:solidFill>
                  <a:schemeClr val="bg1"/>
                </a:solidFill>
                <a:latin typeface="微软雅黑" pitchFamily="34" charset="-122"/>
                <a:sym typeface="微软雅黑" pitchFamily="34" charset="-122"/>
              </a:rPr>
              <a:t>      实验中的</a:t>
            </a:r>
            <a:r>
              <a:rPr lang="zh-CN" altLang="en-US" sz="2800" dirty="0">
                <a:solidFill>
                  <a:schemeClr val="bg1"/>
                </a:solidFill>
                <a:latin typeface="微软雅黑" pitchFamily="34" charset="-122"/>
                <a:sym typeface="微软雅黑" pitchFamily="34" charset="-122"/>
              </a:rPr>
              <a:t>问题</a:t>
            </a:r>
            <a:endParaRPr lang="en-US" altLang="zh-CN" sz="2800" dirty="0">
              <a:solidFill>
                <a:schemeClr val="bg1"/>
              </a:solidFill>
              <a:latin typeface="微软雅黑" pitchFamily="34" charset="-122"/>
              <a:sym typeface="微软雅黑" pitchFamily="34" charset="-122"/>
            </a:endParaRPr>
          </a:p>
          <a:p>
            <a:pPr eaLnBrk="1" hangingPunct="1">
              <a:lnSpc>
                <a:spcPct val="130000"/>
              </a:lnSpc>
              <a:spcBef>
                <a:spcPct val="0"/>
              </a:spcBef>
              <a:buFont typeface="Wingdings 2" pitchFamily="18" charset="2"/>
              <a:buNone/>
            </a:pPr>
            <a:r>
              <a:rPr lang="zh-CN" altLang="en-US" sz="2800" dirty="0">
                <a:solidFill>
                  <a:schemeClr val="bg1"/>
                </a:solidFill>
                <a:latin typeface="微软雅黑" pitchFamily="34" charset="-122"/>
                <a:sym typeface="微软雅黑" pitchFamily="34" charset="-122"/>
              </a:rPr>
              <a:t>      没有自己的问题</a:t>
            </a:r>
            <a:r>
              <a:rPr lang="zh-CN" altLang="en-US" sz="2800" dirty="0">
                <a:latin typeface="微软雅黑" pitchFamily="34" charset="-122"/>
                <a:sym typeface="微软雅黑" pitchFamily="34" charset="-122"/>
              </a:rPr>
              <a:t>        </a:t>
            </a:r>
            <a:endParaRPr lang="zh-CN" altLang="en-US" sz="2800" dirty="0" smtClean="0">
              <a:latin typeface="+mj-ea"/>
              <a:ea typeface="+mj-ea"/>
              <a:cs typeface="+mn-cs"/>
            </a:endParaRPr>
          </a:p>
        </p:txBody>
      </p:sp>
      <p:sp>
        <p:nvSpPr>
          <p:cNvPr id="4" name="标题 5"/>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微软雅黑"/>
              </a:defRPr>
            </a:lvl1pPr>
            <a:lvl2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2pPr>
            <a:lvl3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3pPr>
            <a:lvl4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4pPr>
            <a:lvl5pPr algn="ctr" rtl="0" eaLnBrk="0" fontAlgn="base" hangingPunct="0">
              <a:spcBef>
                <a:spcPct val="0"/>
              </a:spcBef>
              <a:spcAft>
                <a:spcPct val="0"/>
              </a:spcAft>
              <a:defRPr sz="4400">
                <a:solidFill>
                  <a:schemeClr val="tx1"/>
                </a:solidFill>
                <a:latin typeface="Verdana" pitchFamily="34" charset="0"/>
                <a:ea typeface="微软雅黑" pitchFamily="34" charset="-122"/>
                <a:cs typeface="微软雅黑"/>
              </a:defRPr>
            </a:lvl5pPr>
            <a:lvl6pPr marL="457200" algn="ctr" rtl="0" fontAlgn="base">
              <a:spcBef>
                <a:spcPct val="0"/>
              </a:spcBef>
              <a:spcAft>
                <a:spcPct val="0"/>
              </a:spcAft>
              <a:defRPr sz="4400">
                <a:solidFill>
                  <a:schemeClr val="tx1"/>
                </a:solidFill>
                <a:latin typeface="Verdana" pitchFamily="34" charset="0"/>
                <a:ea typeface="微软雅黑" pitchFamily="34" charset="-122"/>
              </a:defRPr>
            </a:lvl6pPr>
            <a:lvl7pPr marL="914400" algn="ctr" rtl="0" fontAlgn="base">
              <a:spcBef>
                <a:spcPct val="0"/>
              </a:spcBef>
              <a:spcAft>
                <a:spcPct val="0"/>
              </a:spcAft>
              <a:defRPr sz="4400">
                <a:solidFill>
                  <a:schemeClr val="tx1"/>
                </a:solidFill>
                <a:latin typeface="Verdana" pitchFamily="34" charset="0"/>
                <a:ea typeface="微软雅黑" pitchFamily="34" charset="-122"/>
              </a:defRPr>
            </a:lvl7pPr>
            <a:lvl8pPr marL="1371600" algn="ctr" rtl="0" fontAlgn="base">
              <a:spcBef>
                <a:spcPct val="0"/>
              </a:spcBef>
              <a:spcAft>
                <a:spcPct val="0"/>
              </a:spcAft>
              <a:defRPr sz="4400">
                <a:solidFill>
                  <a:schemeClr val="tx1"/>
                </a:solidFill>
                <a:latin typeface="Verdana" pitchFamily="34" charset="0"/>
                <a:ea typeface="微软雅黑" pitchFamily="34" charset="-122"/>
              </a:defRPr>
            </a:lvl8pPr>
            <a:lvl9pPr marL="1828800" algn="ctr" rtl="0" fontAlgn="base">
              <a:spcBef>
                <a:spcPct val="0"/>
              </a:spcBef>
              <a:spcAft>
                <a:spcPct val="0"/>
              </a:spcAft>
              <a:defRPr sz="4400">
                <a:solidFill>
                  <a:schemeClr val="tx1"/>
                </a:solidFill>
                <a:latin typeface="Verdana" pitchFamily="34" charset="0"/>
                <a:ea typeface="微软雅黑" pitchFamily="34" charset="-122"/>
              </a:defRPr>
            </a:lvl9pPr>
          </a:lstStyle>
          <a:p>
            <a:pPr algn="l" eaLnBrk="1" hangingPunct="1">
              <a:defRPr/>
            </a:pPr>
            <a:r>
              <a:rPr lang="en-US" altLang="zh-CN" sz="5400" b="1" dirty="0" smtClean="0">
                <a:solidFill>
                  <a:schemeClr val="bg1"/>
                </a:solidFill>
                <a:latin typeface="微软雅黑" pitchFamily="34" charset="-122"/>
                <a:cs typeface="+mj-cs"/>
              </a:rPr>
              <a:t>3.2 </a:t>
            </a:r>
            <a:r>
              <a:rPr lang="zh-CN" altLang="en-US" sz="5400" b="1" dirty="0" smtClean="0">
                <a:solidFill>
                  <a:schemeClr val="bg1"/>
                </a:solidFill>
                <a:latin typeface="微软雅黑" pitchFamily="34" charset="-122"/>
                <a:cs typeface="+mj-cs"/>
              </a:rPr>
              <a:t>实验中</a:t>
            </a:r>
            <a:r>
              <a:rPr lang="en-US" altLang="zh-CN" sz="5400" b="1" dirty="0" smtClean="0">
                <a:solidFill>
                  <a:schemeClr val="bg1"/>
                </a:solidFill>
                <a:latin typeface="微软雅黑" pitchFamily="34" charset="-122"/>
                <a:cs typeface="+mj-cs"/>
              </a:rPr>
              <a:t>—</a:t>
            </a:r>
            <a:r>
              <a:rPr lang="zh-CN" altLang="en-US" sz="5400" b="1" dirty="0" smtClean="0">
                <a:solidFill>
                  <a:schemeClr val="bg1"/>
                </a:solidFill>
                <a:latin typeface="微软雅黑" pitchFamily="34" charset="-122"/>
                <a:cs typeface="+mj-cs"/>
              </a:rPr>
              <a:t>讨论很重要</a:t>
            </a:r>
            <a:endParaRPr lang="zh-CN" altLang="en-US" sz="5400" dirty="0" smtClean="0">
              <a:solidFill>
                <a:schemeClr val="bg1"/>
              </a:solidFill>
              <a:latin typeface="微软雅黑" pitchFamily="34" charset="-122"/>
              <a:cs typeface="+mj-cs"/>
            </a:endParaRPr>
          </a:p>
        </p:txBody>
      </p:sp>
    </p:spTree>
    <p:extLst>
      <p:ext uri="{BB962C8B-B14F-4D97-AF65-F5344CB8AC3E}">
        <p14:creationId xmlns:p14="http://schemas.microsoft.com/office/powerpoint/2010/main" val="303217221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idx="4294967295"/>
          </p:nvPr>
        </p:nvSpPr>
        <p:spPr/>
        <p:txBody>
          <a:bodyPr/>
          <a:lstStyle/>
          <a:p>
            <a:pPr algn="l"/>
            <a:r>
              <a:rPr lang="zh-CN" altLang="en-US" sz="5400" b="1" smtClean="0">
                <a:solidFill>
                  <a:schemeClr val="bg1"/>
                </a:solidFill>
              </a:rPr>
              <a:t>讨论什么？如何讨论？ </a:t>
            </a:r>
          </a:p>
        </p:txBody>
      </p:sp>
      <p:pic>
        <p:nvPicPr>
          <p:cNvPr id="80898" name="内容占位符 4" descr="TUM-助教与学生讨论.jpg"/>
          <p:cNvPicPr>
            <a:picLocks noGrp="1" noChangeAspect="1"/>
          </p:cNvPicPr>
          <p:nvPr>
            <p:ph idx="4294967295"/>
          </p:nvPr>
        </p:nvPicPr>
        <p:blipFill>
          <a:blip r:embed="rId2"/>
          <a:srcRect/>
          <a:stretch>
            <a:fillRect/>
          </a:stretch>
        </p:blipFill>
        <p:spPr>
          <a:xfrm>
            <a:off x="1385888" y="1447800"/>
            <a:ext cx="6400800" cy="4800600"/>
          </a:xfrm>
        </p:spPr>
      </p:pic>
      <p:sp>
        <p:nvSpPr>
          <p:cNvPr id="28677" name="TextBox 5"/>
          <p:cNvSpPr txBox="1">
            <a:spLocks noChangeArrowheads="1"/>
          </p:cNvSpPr>
          <p:nvPr/>
        </p:nvSpPr>
        <p:spPr bwMode="auto">
          <a:xfrm>
            <a:off x="2039938" y="6286500"/>
            <a:ext cx="5032375" cy="369888"/>
          </a:xfrm>
          <a:prstGeom prst="rect">
            <a:avLst/>
          </a:prstGeom>
          <a:noFill/>
          <a:ln w="9525">
            <a:noFill/>
            <a:miter lim="800000"/>
            <a:headEnd/>
            <a:tailEnd/>
          </a:ln>
        </p:spPr>
        <p:txBody>
          <a:bodyPr wrap="none">
            <a:spAutoFit/>
          </a:bodyPr>
          <a:lstStyle/>
          <a:p>
            <a:pPr>
              <a:defRPr/>
            </a:pPr>
            <a:r>
              <a:rPr lang="zh-CN" altLang="en-US" dirty="0">
                <a:solidFill>
                  <a:schemeClr val="bg1"/>
                </a:solidFill>
                <a:latin typeface="+mj-ea"/>
                <a:ea typeface="+mj-ea"/>
              </a:rPr>
              <a:t>慕尼黑工业大学</a:t>
            </a:r>
            <a:r>
              <a:rPr lang="en-US" altLang="zh-CN" dirty="0">
                <a:solidFill>
                  <a:schemeClr val="bg1"/>
                </a:solidFill>
                <a:latin typeface="+mj-ea"/>
                <a:ea typeface="+mj-ea"/>
              </a:rPr>
              <a:t>—</a:t>
            </a:r>
            <a:r>
              <a:rPr lang="zh-CN" altLang="en-US" dirty="0">
                <a:solidFill>
                  <a:schemeClr val="bg1"/>
                </a:solidFill>
                <a:latin typeface="+mj-ea"/>
                <a:ea typeface="+mj-ea"/>
              </a:rPr>
              <a:t>实验课上助教与同学讨论问题</a:t>
            </a:r>
          </a:p>
        </p:txBody>
      </p:sp>
    </p:spTree>
    <p:extLst>
      <p:ext uri="{BB962C8B-B14F-4D97-AF65-F5344CB8AC3E}">
        <p14:creationId xmlns:p14="http://schemas.microsoft.com/office/powerpoint/2010/main" val="141336128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8D037E4-B861-4065-9D56-7BA786FF21E6}" type="slidenum">
              <a:rPr lang="zh-CN" altLang="en-US"/>
              <a:pPr/>
              <a:t>4</a:t>
            </a:fld>
            <a:endParaRPr lang="zh-CN" altLang="en-US" sz="1800">
              <a:solidFill>
                <a:schemeClr val="tx1"/>
              </a:solidFill>
            </a:endParaRPr>
          </a:p>
        </p:txBody>
      </p:sp>
      <p:sp>
        <p:nvSpPr>
          <p:cNvPr id="12290" name="标题 1"/>
          <p:cNvSpPr>
            <a:spLocks noGrp="1" noChangeArrowheads="1"/>
          </p:cNvSpPr>
          <p:nvPr>
            <p:ph type="title" idx="4294967295"/>
          </p:nvPr>
        </p:nvSpPr>
        <p:spPr>
          <a:ln/>
        </p:spPr>
        <p:txBody>
          <a:bodyPr/>
          <a:lstStyle/>
          <a:p>
            <a:pPr algn="l" eaLnBrk="1" hangingPunct="1"/>
            <a:r>
              <a:rPr lang="zh-CN" altLang="zh-CN" sz="5400" b="1">
                <a:solidFill>
                  <a:schemeClr val="bg1"/>
                </a:solidFill>
                <a:latin typeface="微软雅黑" pitchFamily="34" charset="-122"/>
                <a:sym typeface="微软雅黑" pitchFamily="34" charset="-122"/>
              </a:rPr>
              <a:t>对实验课的态度</a:t>
            </a:r>
          </a:p>
        </p:txBody>
      </p:sp>
      <p:sp>
        <p:nvSpPr>
          <p:cNvPr id="12291" name="TextBox 3"/>
          <p:cNvSpPr>
            <a:spLocks noChangeArrowheads="1"/>
          </p:cNvSpPr>
          <p:nvPr/>
        </p:nvSpPr>
        <p:spPr bwMode="auto">
          <a:xfrm>
            <a:off x="785813" y="1928813"/>
            <a:ext cx="51784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nSpc>
                <a:spcPct val="150000"/>
              </a:lnSpc>
              <a:buFont typeface="Arial" pitchFamily="34" charset="0"/>
              <a:buAutoNum type="alphaUcPeriod"/>
            </a:pPr>
            <a:r>
              <a:rPr lang="zh-CN" altLang="en-US" sz="3200">
                <a:solidFill>
                  <a:schemeClr val="bg1"/>
                </a:solidFill>
                <a:latin typeface="微软雅黑" pitchFamily="34" charset="-122"/>
                <a:ea typeface="微软雅黑" pitchFamily="34" charset="-122"/>
                <a:sym typeface="微软雅黑" pitchFamily="34" charset="-122"/>
              </a:rPr>
              <a:t> 喜欢物理实验</a:t>
            </a:r>
            <a:endParaRPr lang="en-US" altLang="zh-CN" sz="320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AutoNum type="alphaUcPeriod"/>
            </a:pPr>
            <a:r>
              <a:rPr lang="zh-CN" altLang="en-US" sz="3200">
                <a:solidFill>
                  <a:schemeClr val="bg1"/>
                </a:solidFill>
                <a:latin typeface="微软雅黑" pitchFamily="34" charset="-122"/>
                <a:ea typeface="微软雅黑" pitchFamily="34" charset="-122"/>
                <a:sym typeface="微软雅黑" pitchFamily="34" charset="-122"/>
              </a:rPr>
              <a:t> 谈不上喜欢，但也不讨厌</a:t>
            </a:r>
            <a:endParaRPr lang="en-US" altLang="zh-CN" sz="320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AutoNum type="alphaUcPeriod"/>
            </a:pPr>
            <a:r>
              <a:rPr lang="zh-CN" altLang="en-US" sz="3200">
                <a:solidFill>
                  <a:schemeClr val="bg1"/>
                </a:solidFill>
                <a:latin typeface="微软雅黑" pitchFamily="34" charset="-122"/>
                <a:ea typeface="微软雅黑" pitchFamily="34" charset="-122"/>
                <a:sym typeface="微软雅黑" pitchFamily="34" charset="-122"/>
              </a:rPr>
              <a:t> 不喜欢</a:t>
            </a:r>
            <a:endParaRPr lang="en-US" altLang="zh-CN" sz="3200">
              <a:solidFill>
                <a:schemeClr val="bg1"/>
              </a:solidFill>
              <a:latin typeface="微软雅黑" pitchFamily="34" charset="-122"/>
              <a:ea typeface="微软雅黑" pitchFamily="34" charset="-122"/>
              <a:sym typeface="微软雅黑" pitchFamily="34" charset="-122"/>
            </a:endParaRPr>
          </a:p>
          <a:p>
            <a:pPr>
              <a:lnSpc>
                <a:spcPct val="150000"/>
              </a:lnSpc>
              <a:buFont typeface="Arial" pitchFamily="34" charset="0"/>
              <a:buAutoNum type="alphaUcPeriod"/>
            </a:pPr>
            <a:r>
              <a:rPr lang="zh-CN" altLang="en-US" sz="3200">
                <a:solidFill>
                  <a:schemeClr val="bg1"/>
                </a:solidFill>
                <a:latin typeface="微软雅黑" pitchFamily="34" charset="-122"/>
                <a:ea typeface="微软雅黑" pitchFamily="34" charset="-122"/>
                <a:sym typeface="微软雅黑" pitchFamily="34" charset="-122"/>
              </a:rPr>
              <a:t> 极度不喜欢</a:t>
            </a:r>
            <a:endParaRPr lang="zh-CN" altLang="en-US"/>
          </a:p>
        </p:txBody>
      </p:sp>
      <p:sp>
        <p:nvSpPr>
          <p:cNvPr id="12292" name="灯片编号占位符 5"/>
          <p:cNvSpPr>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092658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91"/>
                                        </p:tgtEl>
                                        <p:attrNameLst>
                                          <p:attrName>style.visibility</p:attrName>
                                        </p:attrNameLst>
                                      </p:cBhvr>
                                      <p:to>
                                        <p:strVal val="visible"/>
                                      </p:to>
                                    </p:set>
                                    <p:animEffect>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2"/>
          <p:cNvPicPr>
            <a:picLocks noChangeAspect="1" noChangeArrowheads="1"/>
          </p:cNvPicPr>
          <p:nvPr/>
        </p:nvPicPr>
        <p:blipFill>
          <a:blip r:embed="rId2"/>
          <a:srcRect/>
          <a:stretch>
            <a:fillRect/>
          </a:stretch>
        </p:blipFill>
        <p:spPr bwMode="auto">
          <a:xfrm>
            <a:off x="0" y="1071563"/>
            <a:ext cx="9144000" cy="5143500"/>
          </a:xfrm>
          <a:prstGeom prst="rect">
            <a:avLst/>
          </a:prstGeom>
          <a:noFill/>
          <a:ln w="9525">
            <a:noFill/>
            <a:miter lim="800000"/>
            <a:headEnd/>
            <a:tailEnd/>
          </a:ln>
        </p:spPr>
      </p:pic>
      <p:sp>
        <p:nvSpPr>
          <p:cNvPr id="32772" name="矩形 3"/>
          <p:cNvSpPr>
            <a:spLocks noChangeArrowheads="1"/>
          </p:cNvSpPr>
          <p:nvPr/>
        </p:nvSpPr>
        <p:spPr bwMode="auto">
          <a:xfrm>
            <a:off x="1143000" y="215900"/>
            <a:ext cx="4941888" cy="769938"/>
          </a:xfrm>
          <a:prstGeom prst="rect">
            <a:avLst/>
          </a:prstGeom>
          <a:noFill/>
          <a:ln w="9525">
            <a:noFill/>
            <a:miter lim="800000"/>
            <a:headEnd/>
            <a:tailEnd/>
          </a:ln>
        </p:spPr>
        <p:txBody>
          <a:bodyPr>
            <a:spAutoFit/>
          </a:bodyPr>
          <a:lstStyle/>
          <a:p>
            <a:pPr>
              <a:defRPr/>
            </a:pPr>
            <a:r>
              <a:rPr lang="zh-CN" altLang="en-US" sz="4400" b="1" dirty="0" smtClean="0">
                <a:solidFill>
                  <a:schemeClr val="bg1"/>
                </a:solidFill>
                <a:latin typeface="+mj-ea"/>
                <a:ea typeface="+mj-ea"/>
              </a:rPr>
              <a:t>我们的讨论场景</a:t>
            </a:r>
            <a:endParaRPr lang="zh-CN" altLang="en-US" sz="4400" dirty="0">
              <a:solidFill>
                <a:schemeClr val="bg1"/>
              </a:solidFill>
              <a:latin typeface="+mj-ea"/>
              <a:ea typeface="+mj-ea"/>
            </a:endParaRPr>
          </a:p>
        </p:txBody>
      </p:sp>
    </p:spTree>
    <p:extLst>
      <p:ext uri="{BB962C8B-B14F-4D97-AF65-F5344CB8AC3E}">
        <p14:creationId xmlns:p14="http://schemas.microsoft.com/office/powerpoint/2010/main" val="134665638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2"/>
          <p:cNvPicPr>
            <a:picLocks noChangeAspect="1" noChangeArrowheads="1"/>
          </p:cNvPicPr>
          <p:nvPr/>
        </p:nvPicPr>
        <p:blipFill>
          <a:blip r:embed="rId2"/>
          <a:srcRect/>
          <a:stretch>
            <a:fillRect/>
          </a:stretch>
        </p:blipFill>
        <p:spPr bwMode="auto">
          <a:xfrm>
            <a:off x="0" y="685800"/>
            <a:ext cx="9144000" cy="5143500"/>
          </a:xfrm>
          <a:prstGeom prst="rect">
            <a:avLst/>
          </a:prstGeom>
          <a:noFill/>
          <a:ln w="9525">
            <a:noFill/>
            <a:miter lim="800000"/>
            <a:headEnd/>
            <a:tailEnd/>
          </a:ln>
        </p:spPr>
      </p:pic>
    </p:spTree>
    <p:extLst>
      <p:ext uri="{BB962C8B-B14F-4D97-AF65-F5344CB8AC3E}">
        <p14:creationId xmlns:p14="http://schemas.microsoft.com/office/powerpoint/2010/main" val="237932732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2"/>
          <p:cNvPicPr>
            <a:picLocks noChangeAspect="1" noChangeArrowheads="1"/>
          </p:cNvPicPr>
          <p:nvPr/>
        </p:nvPicPr>
        <p:blipFill>
          <a:blip r:embed="rId2"/>
          <a:srcRect/>
          <a:stretch>
            <a:fillRect/>
          </a:stretch>
        </p:blipFill>
        <p:spPr bwMode="auto">
          <a:xfrm>
            <a:off x="0" y="685800"/>
            <a:ext cx="9144000" cy="5143500"/>
          </a:xfrm>
          <a:prstGeom prst="rect">
            <a:avLst/>
          </a:prstGeom>
          <a:noFill/>
          <a:ln w="9525">
            <a:noFill/>
            <a:miter lim="800000"/>
            <a:headEnd/>
            <a:tailEnd/>
          </a:ln>
        </p:spPr>
      </p:pic>
    </p:spTree>
    <p:extLst>
      <p:ext uri="{BB962C8B-B14F-4D97-AF65-F5344CB8AC3E}">
        <p14:creationId xmlns:p14="http://schemas.microsoft.com/office/powerpoint/2010/main" val="14615182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2"/>
          <p:cNvPicPr>
            <a:picLocks noChangeAspect="1" noChangeArrowheads="1"/>
          </p:cNvPicPr>
          <p:nvPr/>
        </p:nvPicPr>
        <p:blipFill>
          <a:blip r:embed="rId2"/>
          <a:srcRect/>
          <a:stretch>
            <a:fillRect/>
          </a:stretch>
        </p:blipFill>
        <p:spPr bwMode="auto">
          <a:xfrm>
            <a:off x="0" y="685800"/>
            <a:ext cx="9144000" cy="5143500"/>
          </a:xfrm>
          <a:prstGeom prst="rect">
            <a:avLst/>
          </a:prstGeom>
          <a:noFill/>
          <a:ln w="9525">
            <a:noFill/>
            <a:miter lim="800000"/>
            <a:headEnd/>
            <a:tailEnd/>
          </a:ln>
        </p:spPr>
      </p:pic>
    </p:spTree>
    <p:extLst>
      <p:ext uri="{BB962C8B-B14F-4D97-AF65-F5344CB8AC3E}">
        <p14:creationId xmlns:p14="http://schemas.microsoft.com/office/powerpoint/2010/main" val="371406111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65150" y="332656"/>
            <a:ext cx="8075612" cy="3225800"/>
          </a:xfrm>
        </p:spPr>
        <p:txBody>
          <a:bodyPr/>
          <a:lstStyle/>
          <a:p>
            <a:pPr>
              <a:lnSpc>
                <a:spcPct val="200000"/>
              </a:lnSpc>
              <a:defRPr/>
            </a:pPr>
            <a:r>
              <a:rPr lang="zh-CN" altLang="en-US" b="1" dirty="0" smtClean="0">
                <a:solidFill>
                  <a:srgbClr val="FFC000"/>
                </a:solidFill>
                <a:latin typeface="+mj-ea"/>
                <a:cs typeface="+mj-cs"/>
              </a:rPr>
              <a:t>努力培养思考、讨论问题的能力</a:t>
            </a:r>
            <a:r>
              <a:rPr lang="zh-CN" altLang="en-US" dirty="0" smtClean="0">
                <a:solidFill>
                  <a:srgbClr val="FFC000"/>
                </a:solidFill>
                <a:latin typeface="+mj-ea"/>
                <a:cs typeface="+mj-cs"/>
              </a:rPr>
              <a:t>将讨论贯穿到实验全过程</a:t>
            </a:r>
          </a:p>
        </p:txBody>
      </p:sp>
      <p:sp>
        <p:nvSpPr>
          <p:cNvPr id="4" name="TextBox 3"/>
          <p:cNvSpPr txBox="1"/>
          <p:nvPr/>
        </p:nvSpPr>
        <p:spPr>
          <a:xfrm>
            <a:off x="323528" y="4660628"/>
            <a:ext cx="8640960" cy="1748171"/>
          </a:xfrm>
          <a:prstGeom prst="rect">
            <a:avLst/>
          </a:prstGeom>
          <a:noFill/>
        </p:spPr>
        <p:txBody>
          <a:bodyPr wrap="square" rtlCol="0" anchor="t" anchorCtr="0">
            <a:normAutofit/>
          </a:bodyPr>
          <a:lstStyle/>
          <a:p>
            <a:pPr marL="342900" indent="-342900" algn="ctr">
              <a:spcBef>
                <a:spcPct val="20000"/>
              </a:spcBef>
              <a:defRPr/>
            </a:pPr>
            <a:r>
              <a:rPr lang="zh-CN" altLang="en-US" sz="2800" b="1" dirty="0" smtClean="0">
                <a:solidFill>
                  <a:srgbClr val="FFC000"/>
                </a:solidFill>
                <a:latin typeface="微软雅黑" panose="020B0503020204020204" pitchFamily="34" charset="-122"/>
                <a:ea typeface="微软雅黑" panose="020B0503020204020204" pitchFamily="34" charset="-122"/>
              </a:rPr>
              <a:t>不</a:t>
            </a:r>
            <a:r>
              <a:rPr lang="zh-CN" altLang="en-US" sz="2800" b="1" dirty="0">
                <a:solidFill>
                  <a:srgbClr val="FFC000"/>
                </a:solidFill>
                <a:latin typeface="微软雅黑" panose="020B0503020204020204" pitchFamily="34" charset="-122"/>
                <a:ea typeface="微软雅黑" panose="020B0503020204020204" pitchFamily="34" charset="-122"/>
              </a:rPr>
              <a:t>定期</a:t>
            </a:r>
            <a:r>
              <a:rPr lang="zh-CN" altLang="en-US" sz="2800" b="1" dirty="0" smtClean="0">
                <a:solidFill>
                  <a:srgbClr val="FFC000"/>
                </a:solidFill>
                <a:latin typeface="微软雅黑" panose="020B0503020204020204" pitchFamily="34" charset="-122"/>
                <a:ea typeface="微软雅黑" panose="020B0503020204020204" pitchFamily="34" charset="-122"/>
              </a:rPr>
              <a:t>开设专题研讨班</a:t>
            </a:r>
            <a:endParaRPr lang="en-US" altLang="zh-CN" sz="2800" b="1" dirty="0" smtClean="0">
              <a:solidFill>
                <a:srgbClr val="FFC000"/>
              </a:solidFill>
              <a:latin typeface="微软雅黑" panose="020B0503020204020204" pitchFamily="34" charset="-122"/>
              <a:ea typeface="微软雅黑" panose="020B0503020204020204" pitchFamily="34" charset="-122"/>
            </a:endParaRPr>
          </a:p>
          <a:p>
            <a:pPr marL="342900" indent="-342900" algn="just">
              <a:spcBef>
                <a:spcPct val="20000"/>
              </a:spcBef>
              <a:defRPr/>
            </a:pPr>
            <a:r>
              <a:rPr lang="zh-CN" altLang="en-US" sz="2800" b="1" dirty="0" smtClean="0">
                <a:solidFill>
                  <a:srgbClr val="FFC000"/>
                </a:solidFill>
                <a:latin typeface="微软雅黑" panose="020B0503020204020204" pitchFamily="34" charset="-122"/>
                <a:ea typeface="微软雅黑" panose="020B0503020204020204" pitchFamily="34" charset="-122"/>
              </a:rPr>
              <a:t>具体</a:t>
            </a:r>
            <a:r>
              <a:rPr lang="zh-CN" altLang="en-US" sz="2800" b="1" dirty="0">
                <a:solidFill>
                  <a:srgbClr val="FFC000"/>
                </a:solidFill>
                <a:latin typeface="微软雅黑" panose="020B0503020204020204" pitchFamily="34" charset="-122"/>
                <a:ea typeface="微软雅黑" panose="020B0503020204020204" pitchFamily="34" charset="-122"/>
              </a:rPr>
              <a:t>请留意实验中心网站或者贴在各实验室的通知</a:t>
            </a:r>
            <a:endParaRPr lang="en-US" altLang="zh-CN" sz="2800" b="1" dirty="0">
              <a:solidFill>
                <a:srgbClr val="FFC000"/>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8143115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
          <p:cNvSpPr>
            <a:spLocks noGrp="1"/>
          </p:cNvSpPr>
          <p:nvPr>
            <p:ph type="title"/>
          </p:nvPr>
        </p:nvSpPr>
        <p:spPr/>
        <p:txBody>
          <a:bodyPr/>
          <a:lstStyle/>
          <a:p>
            <a:pPr algn="l" eaLnBrk="1" hangingPunct="1"/>
            <a:r>
              <a:rPr lang="en-US" altLang="zh-CN" sz="5400" b="1" smtClean="0">
                <a:solidFill>
                  <a:schemeClr val="bg1"/>
                </a:solidFill>
                <a:latin typeface="微软雅黑"/>
              </a:rPr>
              <a:t>3.3 </a:t>
            </a:r>
            <a:r>
              <a:rPr lang="zh-CN" altLang="en-US" sz="5400" b="1" smtClean="0">
                <a:solidFill>
                  <a:schemeClr val="bg1"/>
                </a:solidFill>
                <a:latin typeface="微软雅黑"/>
              </a:rPr>
              <a:t>实验后</a:t>
            </a:r>
            <a:r>
              <a:rPr lang="en-US" altLang="zh-CN" sz="5400" b="1" smtClean="0">
                <a:solidFill>
                  <a:schemeClr val="bg1"/>
                </a:solidFill>
                <a:latin typeface="微软雅黑"/>
              </a:rPr>
              <a:t>—</a:t>
            </a:r>
            <a:r>
              <a:rPr lang="zh-CN" altLang="en-US" sz="5400" b="1" smtClean="0">
                <a:solidFill>
                  <a:schemeClr val="bg1"/>
                </a:solidFill>
                <a:latin typeface="微软雅黑"/>
              </a:rPr>
              <a:t>实验报告</a:t>
            </a:r>
            <a:endParaRPr lang="zh-CN" altLang="en-US" sz="5400" smtClean="0">
              <a:solidFill>
                <a:schemeClr val="bg1"/>
              </a:solidFill>
              <a:latin typeface="微软雅黑"/>
            </a:endParaRPr>
          </a:p>
        </p:txBody>
      </p:sp>
      <p:grpSp>
        <p:nvGrpSpPr>
          <p:cNvPr id="74754" name="组合 7"/>
          <p:cNvGrpSpPr>
            <a:grpSpLocks/>
          </p:cNvGrpSpPr>
          <p:nvPr/>
        </p:nvGrpSpPr>
        <p:grpSpPr bwMode="auto">
          <a:xfrm>
            <a:off x="642938" y="1357313"/>
            <a:ext cx="7786687" cy="5500687"/>
            <a:chOff x="571472" y="1571612"/>
            <a:chExt cx="7786742" cy="5286388"/>
          </a:xfrm>
        </p:grpSpPr>
        <p:sp>
          <p:nvSpPr>
            <p:cNvPr id="9" name="矩形 8"/>
            <p:cNvSpPr/>
            <p:nvPr/>
          </p:nvSpPr>
          <p:spPr>
            <a:xfrm>
              <a:off x="571472" y="1571612"/>
              <a:ext cx="7786742" cy="528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 name="矩形 9"/>
            <p:cNvSpPr/>
            <p:nvPr/>
          </p:nvSpPr>
          <p:spPr>
            <a:xfrm>
              <a:off x="1142976" y="2213912"/>
              <a:ext cx="6715172" cy="464408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4755" name="矩形 6"/>
          <p:cNvSpPr>
            <a:spLocks noChangeArrowheads="1"/>
          </p:cNvSpPr>
          <p:nvPr/>
        </p:nvSpPr>
        <p:spPr bwMode="auto">
          <a:xfrm>
            <a:off x="1285875" y="2071688"/>
            <a:ext cx="6500813" cy="941387"/>
          </a:xfrm>
          <a:prstGeom prst="rect">
            <a:avLst/>
          </a:prstGeom>
          <a:noFill/>
          <a:ln w="9525">
            <a:noFill/>
            <a:miter lim="800000"/>
            <a:headEnd/>
            <a:tailEnd/>
          </a:ln>
        </p:spPr>
        <p:txBody>
          <a:bodyPr>
            <a:spAutoFit/>
          </a:bodyPr>
          <a:lstStyle/>
          <a:p>
            <a:pPr>
              <a:lnSpc>
                <a:spcPct val="120000"/>
              </a:lnSpc>
              <a:buFont typeface="Arial" charset="0"/>
              <a:buNone/>
            </a:pPr>
            <a:r>
              <a:rPr lang="zh-CN" altLang="en-US" sz="2400" b="1">
                <a:solidFill>
                  <a:srgbClr val="000000"/>
                </a:solidFill>
                <a:latin typeface="微软雅黑"/>
                <a:ea typeface="微软雅黑"/>
                <a:cs typeface="微软雅黑"/>
              </a:rPr>
              <a:t>六、数据处理</a:t>
            </a:r>
            <a:r>
              <a:rPr lang="zh-CN" altLang="en-US" sz="2400">
                <a:solidFill>
                  <a:srgbClr val="000000"/>
                </a:solidFill>
                <a:latin typeface="微软雅黑"/>
                <a:ea typeface="微软雅黑"/>
                <a:cs typeface="微软雅黑"/>
              </a:rPr>
              <a:t>（做图纸请另附）</a:t>
            </a:r>
            <a:endParaRPr lang="en-US" altLang="zh-CN" sz="2400">
              <a:solidFill>
                <a:srgbClr val="000000"/>
              </a:solidFill>
              <a:latin typeface="微软雅黑"/>
              <a:ea typeface="微软雅黑"/>
              <a:cs typeface="微软雅黑"/>
            </a:endParaRPr>
          </a:p>
          <a:p>
            <a:pPr>
              <a:lnSpc>
                <a:spcPct val="120000"/>
              </a:lnSpc>
              <a:buFont typeface="Arial" charset="0"/>
              <a:buNone/>
            </a:pPr>
            <a:endParaRPr lang="en-US" altLang="zh-CN" sz="2400" b="1">
              <a:solidFill>
                <a:srgbClr val="000000"/>
              </a:solidFill>
              <a:latin typeface="微软雅黑"/>
              <a:ea typeface="微软雅黑"/>
              <a:cs typeface="微软雅黑"/>
            </a:endParaRPr>
          </a:p>
        </p:txBody>
      </p:sp>
      <p:grpSp>
        <p:nvGrpSpPr>
          <p:cNvPr id="74756" name="组合 11"/>
          <p:cNvGrpSpPr>
            <a:grpSpLocks/>
          </p:cNvGrpSpPr>
          <p:nvPr/>
        </p:nvGrpSpPr>
        <p:grpSpPr bwMode="auto">
          <a:xfrm>
            <a:off x="642938" y="4106863"/>
            <a:ext cx="7786687" cy="2346473"/>
            <a:chOff x="571472" y="1571612"/>
            <a:chExt cx="7786742" cy="5286388"/>
          </a:xfrm>
        </p:grpSpPr>
        <p:sp>
          <p:nvSpPr>
            <p:cNvPr id="13" name="矩形 12"/>
            <p:cNvSpPr/>
            <p:nvPr/>
          </p:nvSpPr>
          <p:spPr>
            <a:xfrm>
              <a:off x="571472" y="1571612"/>
              <a:ext cx="7786742" cy="528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4" name="矩形 13"/>
            <p:cNvSpPr/>
            <p:nvPr/>
          </p:nvSpPr>
          <p:spPr>
            <a:xfrm>
              <a:off x="1142976" y="2215252"/>
              <a:ext cx="6715172" cy="464274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9942" name="矩形 6"/>
          <p:cNvSpPr>
            <a:spLocks noChangeArrowheads="1"/>
          </p:cNvSpPr>
          <p:nvPr/>
        </p:nvSpPr>
        <p:spPr bwMode="auto">
          <a:xfrm>
            <a:off x="1285875" y="4857750"/>
            <a:ext cx="6500813" cy="498475"/>
          </a:xfrm>
          <a:prstGeom prst="rect">
            <a:avLst/>
          </a:prstGeom>
          <a:noFill/>
          <a:ln w="9525">
            <a:noFill/>
            <a:miter lim="800000"/>
            <a:headEnd/>
            <a:tailEnd/>
          </a:ln>
        </p:spPr>
        <p:txBody>
          <a:bodyPr>
            <a:spAutoFit/>
          </a:bodyPr>
          <a:lstStyle/>
          <a:p>
            <a:pPr>
              <a:lnSpc>
                <a:spcPct val="120000"/>
              </a:lnSpc>
              <a:buFont typeface="Arial" charset="0"/>
              <a:buNone/>
              <a:defRPr/>
            </a:pPr>
            <a:r>
              <a:rPr lang="zh-CN" altLang="en-US" sz="2400" b="1" dirty="0">
                <a:solidFill>
                  <a:srgbClr val="000000"/>
                </a:solidFill>
                <a:latin typeface="+mj-ea"/>
                <a:ea typeface="+mj-ea"/>
              </a:rPr>
              <a:t>七、实验分析</a:t>
            </a:r>
            <a:endParaRPr lang="en-US" altLang="zh-CN" sz="2400" b="1" dirty="0">
              <a:solidFill>
                <a:srgbClr val="000000"/>
              </a:solidFill>
              <a:latin typeface="+mj-ea"/>
              <a:ea typeface="+mj-ea"/>
            </a:endParaRPr>
          </a:p>
        </p:txBody>
      </p:sp>
      <p:sp>
        <p:nvSpPr>
          <p:cNvPr id="74758" name="TextBox 5"/>
          <p:cNvSpPr txBox="1">
            <a:spLocks noChangeArrowheads="1"/>
          </p:cNvSpPr>
          <p:nvPr/>
        </p:nvSpPr>
        <p:spPr bwMode="auto">
          <a:xfrm>
            <a:off x="1285875" y="2571750"/>
            <a:ext cx="6340197" cy="4135235"/>
          </a:xfrm>
          <a:prstGeom prst="rect">
            <a:avLst/>
          </a:prstGeom>
          <a:noFill/>
          <a:ln w="9525">
            <a:noFill/>
            <a:miter lim="800000"/>
            <a:headEnd/>
            <a:tailEnd/>
          </a:ln>
        </p:spPr>
        <p:txBody>
          <a:bodyPr wrap="none">
            <a:spAutoFit/>
          </a:bodyPr>
          <a:lstStyle/>
          <a:p>
            <a:pPr>
              <a:lnSpc>
                <a:spcPct val="125000"/>
              </a:lnSpc>
            </a:pPr>
            <a:r>
              <a:rPr lang="zh-CN" altLang="en-US" sz="2400" b="1" dirty="0">
                <a:solidFill>
                  <a:srgbClr val="C00000"/>
                </a:solidFill>
                <a:latin typeface="微软雅黑"/>
                <a:ea typeface="微软雅黑"/>
                <a:cs typeface="微软雅黑"/>
              </a:rPr>
              <a:t>数据处理：</a:t>
            </a:r>
            <a:endParaRPr lang="en-US" altLang="zh-CN" sz="2400" b="1" dirty="0">
              <a:solidFill>
                <a:srgbClr val="C00000"/>
              </a:solidFill>
              <a:latin typeface="微软雅黑"/>
              <a:ea typeface="微软雅黑"/>
              <a:cs typeface="微软雅黑"/>
            </a:endParaRPr>
          </a:p>
          <a:p>
            <a:pPr>
              <a:lnSpc>
                <a:spcPct val="125000"/>
              </a:lnSpc>
            </a:pPr>
            <a:r>
              <a:rPr lang="zh-CN" altLang="en-US" sz="2400" b="1" dirty="0">
                <a:solidFill>
                  <a:srgbClr val="C00000"/>
                </a:solidFill>
                <a:latin typeface="微软雅黑"/>
                <a:ea typeface="微软雅黑"/>
                <a:cs typeface="微软雅黑"/>
              </a:rPr>
              <a:t>有效数字、单位、计算过程、不确定度评定、</a:t>
            </a:r>
            <a:endParaRPr lang="en-US" altLang="zh-CN" sz="2400" b="1" dirty="0">
              <a:solidFill>
                <a:srgbClr val="C00000"/>
              </a:solidFill>
              <a:latin typeface="微软雅黑"/>
              <a:ea typeface="微软雅黑"/>
              <a:cs typeface="微软雅黑"/>
            </a:endParaRPr>
          </a:p>
          <a:p>
            <a:pPr>
              <a:lnSpc>
                <a:spcPct val="125000"/>
              </a:lnSpc>
            </a:pPr>
            <a:r>
              <a:rPr lang="zh-CN" altLang="en-US" sz="2400" b="1" dirty="0">
                <a:solidFill>
                  <a:srgbClr val="C00000"/>
                </a:solidFill>
                <a:latin typeface="微软雅黑"/>
                <a:ea typeface="微软雅黑"/>
                <a:cs typeface="微软雅黑"/>
              </a:rPr>
              <a:t>作图、最小二乘法</a:t>
            </a:r>
            <a:endParaRPr lang="en-US" altLang="zh-CN" sz="2400" b="1" dirty="0">
              <a:solidFill>
                <a:srgbClr val="C00000"/>
              </a:solidFill>
              <a:latin typeface="微软雅黑"/>
              <a:ea typeface="微软雅黑"/>
              <a:cs typeface="微软雅黑"/>
            </a:endParaRPr>
          </a:p>
          <a:p>
            <a:pPr>
              <a:lnSpc>
                <a:spcPct val="125000"/>
              </a:lnSpc>
            </a:pPr>
            <a:endParaRPr lang="zh-CN" altLang="en-US" sz="2400" b="1" dirty="0">
              <a:solidFill>
                <a:srgbClr val="C00000"/>
              </a:solidFill>
              <a:latin typeface="微软雅黑"/>
              <a:ea typeface="微软雅黑"/>
              <a:cs typeface="微软雅黑"/>
            </a:endParaRPr>
          </a:p>
          <a:p>
            <a:pPr>
              <a:lnSpc>
                <a:spcPct val="125000"/>
              </a:lnSpc>
            </a:pPr>
            <a:endParaRPr lang="en-US" altLang="zh-CN" sz="2400" dirty="0">
              <a:solidFill>
                <a:srgbClr val="C00000"/>
              </a:solidFill>
              <a:latin typeface="微软雅黑"/>
              <a:ea typeface="微软雅黑"/>
              <a:cs typeface="微软雅黑"/>
            </a:endParaRPr>
          </a:p>
          <a:p>
            <a:pPr>
              <a:lnSpc>
                <a:spcPct val="125000"/>
              </a:lnSpc>
            </a:pPr>
            <a:endParaRPr lang="zh-CN" altLang="en-US" sz="2400" b="1" dirty="0">
              <a:solidFill>
                <a:srgbClr val="C00000"/>
              </a:solidFill>
              <a:latin typeface="微软雅黑"/>
              <a:ea typeface="微软雅黑"/>
              <a:cs typeface="微软雅黑"/>
            </a:endParaRPr>
          </a:p>
          <a:p>
            <a:pPr>
              <a:lnSpc>
                <a:spcPct val="125000"/>
              </a:lnSpc>
            </a:pPr>
            <a:r>
              <a:rPr lang="zh-CN" altLang="en-US" sz="2400" b="1" dirty="0">
                <a:solidFill>
                  <a:srgbClr val="C00000"/>
                </a:solidFill>
                <a:latin typeface="微软雅黑"/>
                <a:ea typeface="微软雅黑"/>
                <a:cs typeface="微软雅黑"/>
              </a:rPr>
              <a:t>解释分析实验中看到的现象</a:t>
            </a:r>
          </a:p>
          <a:p>
            <a:pPr>
              <a:lnSpc>
                <a:spcPct val="125000"/>
              </a:lnSpc>
            </a:pPr>
            <a:r>
              <a:rPr lang="zh-CN" altLang="en-US" sz="2400" b="1" dirty="0">
                <a:solidFill>
                  <a:srgbClr val="C00000"/>
                </a:solidFill>
                <a:latin typeface="微软雅黑"/>
                <a:ea typeface="微软雅黑"/>
                <a:cs typeface="微软雅黑"/>
                <a:sym typeface="Wingdings" pitchFamily="2" charset="2"/>
              </a:rPr>
              <a:t>针对实验中的问题和想法的分析讨论</a:t>
            </a:r>
            <a:endParaRPr lang="en-US" altLang="zh-CN" sz="2400" b="1" dirty="0">
              <a:solidFill>
                <a:srgbClr val="C00000"/>
              </a:solidFill>
              <a:latin typeface="微软雅黑"/>
              <a:ea typeface="微软雅黑"/>
              <a:cs typeface="微软雅黑"/>
            </a:endParaRPr>
          </a:p>
          <a:p>
            <a:pPr>
              <a:lnSpc>
                <a:spcPct val="125000"/>
              </a:lnSpc>
            </a:pPr>
            <a:endParaRPr lang="zh-CN" altLang="en-US" sz="2000" dirty="0">
              <a:solidFill>
                <a:srgbClr val="C00000"/>
              </a:solidFill>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5"/>
          <p:cNvSpPr>
            <a:spLocks noGrp="1"/>
          </p:cNvSpPr>
          <p:nvPr>
            <p:ph type="title"/>
          </p:nvPr>
        </p:nvSpPr>
        <p:spPr/>
        <p:txBody>
          <a:bodyPr/>
          <a:lstStyle/>
          <a:p>
            <a:pPr algn="l" eaLnBrk="1" hangingPunct="1">
              <a:defRPr/>
            </a:pPr>
            <a:r>
              <a:rPr lang="en-US" altLang="zh-CN" sz="5400" b="1" dirty="0" smtClean="0">
                <a:solidFill>
                  <a:schemeClr val="bg1"/>
                </a:solidFill>
                <a:latin typeface="微软雅黑" pitchFamily="34" charset="-122"/>
                <a:cs typeface="+mj-cs"/>
              </a:rPr>
              <a:t>3.3 </a:t>
            </a:r>
            <a:r>
              <a:rPr lang="zh-CN" altLang="en-US" sz="5400" b="1" dirty="0" smtClean="0">
                <a:solidFill>
                  <a:schemeClr val="bg1"/>
                </a:solidFill>
                <a:latin typeface="微软雅黑" pitchFamily="34" charset="-122"/>
                <a:cs typeface="+mj-cs"/>
              </a:rPr>
              <a:t>实验后</a:t>
            </a:r>
            <a:r>
              <a:rPr lang="en-US" altLang="zh-CN" sz="5400" b="1" dirty="0" smtClean="0">
                <a:solidFill>
                  <a:schemeClr val="bg1"/>
                </a:solidFill>
                <a:latin typeface="微软雅黑" pitchFamily="34" charset="-122"/>
                <a:cs typeface="+mj-cs"/>
              </a:rPr>
              <a:t>—</a:t>
            </a:r>
            <a:r>
              <a:rPr lang="zh-CN" altLang="en-US" sz="5400" b="1" dirty="0" smtClean="0">
                <a:solidFill>
                  <a:schemeClr val="bg1"/>
                </a:solidFill>
                <a:latin typeface="微软雅黑" pitchFamily="34" charset="-122"/>
                <a:cs typeface="+mj-cs"/>
              </a:rPr>
              <a:t>实验报告</a:t>
            </a:r>
            <a:endParaRPr lang="zh-CN" altLang="en-US" sz="5400" dirty="0" smtClean="0">
              <a:solidFill>
                <a:schemeClr val="bg1"/>
              </a:solidFill>
              <a:latin typeface="微软雅黑" pitchFamily="34" charset="-122"/>
              <a:cs typeface="+mj-cs"/>
            </a:endParaRPr>
          </a:p>
        </p:txBody>
      </p:sp>
      <p:sp>
        <p:nvSpPr>
          <p:cNvPr id="75778" name="内容占位符 6"/>
          <p:cNvSpPr>
            <a:spLocks noGrp="1"/>
          </p:cNvSpPr>
          <p:nvPr>
            <p:ph idx="1"/>
          </p:nvPr>
        </p:nvSpPr>
        <p:spPr/>
        <p:txBody>
          <a:bodyPr/>
          <a:lstStyle/>
          <a:p>
            <a:pPr eaLnBrk="1" hangingPunct="1">
              <a:buFont typeface="Arial" charset="0"/>
              <a:buNone/>
            </a:pPr>
            <a:r>
              <a:rPr lang="zh-CN" altLang="en-US" sz="3600" b="1" smtClean="0">
                <a:solidFill>
                  <a:srgbClr val="FFC000"/>
                </a:solidFill>
                <a:latin typeface="微软雅黑"/>
              </a:rPr>
              <a:t>如何做数据处理</a:t>
            </a:r>
            <a:r>
              <a:rPr lang="zh-CN" altLang="en-US" sz="3600" smtClean="0">
                <a:solidFill>
                  <a:schemeClr val="bg1"/>
                </a:solidFill>
                <a:latin typeface="微软雅黑"/>
              </a:rPr>
              <a:t>？（第</a:t>
            </a:r>
            <a:r>
              <a:rPr lang="en-US" altLang="zh-CN" sz="3600" smtClean="0">
                <a:solidFill>
                  <a:schemeClr val="bg1"/>
                </a:solidFill>
                <a:latin typeface="微软雅黑"/>
              </a:rPr>
              <a:t>2</a:t>
            </a:r>
            <a:r>
              <a:rPr lang="zh-CN" altLang="en-US" sz="3600" smtClean="0">
                <a:solidFill>
                  <a:schemeClr val="bg1"/>
                </a:solidFill>
                <a:latin typeface="微软雅黑"/>
              </a:rPr>
              <a:t>周详细讨论）</a:t>
            </a:r>
            <a:endParaRPr lang="en-US" altLang="zh-CN" sz="3600" smtClean="0">
              <a:solidFill>
                <a:schemeClr val="bg1"/>
              </a:solidFill>
              <a:latin typeface="微软雅黑"/>
            </a:endParaRPr>
          </a:p>
          <a:p>
            <a:pPr eaLnBrk="1" hangingPunct="1">
              <a:buFont typeface="Arial" charset="0"/>
              <a:buNone/>
            </a:pPr>
            <a:r>
              <a:rPr lang="zh-CN" altLang="en-US" smtClean="0">
                <a:solidFill>
                  <a:schemeClr val="bg1"/>
                </a:solidFill>
                <a:latin typeface="微软雅黑"/>
              </a:rPr>
              <a:t>  （</a:t>
            </a:r>
            <a:r>
              <a:rPr lang="en-US" altLang="zh-CN" smtClean="0">
                <a:solidFill>
                  <a:schemeClr val="bg1"/>
                </a:solidFill>
                <a:latin typeface="微软雅黑"/>
              </a:rPr>
              <a:t>1</a:t>
            </a:r>
            <a:r>
              <a:rPr lang="zh-CN" altLang="en-US" smtClean="0">
                <a:solidFill>
                  <a:schemeClr val="bg1"/>
                </a:solidFill>
                <a:latin typeface="微软雅黑"/>
              </a:rPr>
              <a:t>）有效数字</a:t>
            </a:r>
            <a:endParaRPr lang="en-US" altLang="zh-CN" smtClean="0">
              <a:solidFill>
                <a:schemeClr val="bg1"/>
              </a:solidFill>
              <a:latin typeface="微软雅黑"/>
            </a:endParaRPr>
          </a:p>
          <a:p>
            <a:pPr eaLnBrk="1" hangingPunct="1">
              <a:buFont typeface="Arial" charset="0"/>
              <a:buNone/>
            </a:pPr>
            <a:r>
              <a:rPr lang="en-US" altLang="zh-CN" smtClean="0">
                <a:solidFill>
                  <a:schemeClr val="bg1"/>
                </a:solidFill>
                <a:latin typeface="微软雅黑"/>
              </a:rPr>
              <a:t>  </a:t>
            </a:r>
            <a:r>
              <a:rPr lang="zh-CN" altLang="en-US" smtClean="0">
                <a:solidFill>
                  <a:schemeClr val="bg1"/>
                </a:solidFill>
                <a:latin typeface="微软雅黑"/>
              </a:rPr>
              <a:t>（</a:t>
            </a:r>
            <a:r>
              <a:rPr lang="en-US" altLang="zh-CN" smtClean="0">
                <a:solidFill>
                  <a:schemeClr val="bg1"/>
                </a:solidFill>
                <a:latin typeface="微软雅黑"/>
              </a:rPr>
              <a:t>2</a:t>
            </a:r>
            <a:r>
              <a:rPr lang="zh-CN" altLang="en-US" smtClean="0">
                <a:solidFill>
                  <a:schemeClr val="bg1"/>
                </a:solidFill>
                <a:latin typeface="微软雅黑"/>
              </a:rPr>
              <a:t>）不确定度评定</a:t>
            </a:r>
            <a:endParaRPr lang="en-US" altLang="zh-CN" smtClean="0">
              <a:solidFill>
                <a:schemeClr val="bg1"/>
              </a:solidFill>
              <a:latin typeface="微软雅黑"/>
            </a:endParaRPr>
          </a:p>
          <a:p>
            <a:pPr eaLnBrk="1" hangingPunct="1">
              <a:buFont typeface="Arial" charset="0"/>
              <a:buNone/>
            </a:pPr>
            <a:r>
              <a:rPr lang="en-US" altLang="zh-CN" smtClean="0">
                <a:solidFill>
                  <a:schemeClr val="bg1"/>
                </a:solidFill>
                <a:latin typeface="微软雅黑"/>
              </a:rPr>
              <a:t>  </a:t>
            </a:r>
            <a:r>
              <a:rPr lang="zh-CN" altLang="en-US" smtClean="0">
                <a:solidFill>
                  <a:schemeClr val="bg1"/>
                </a:solidFill>
                <a:latin typeface="微软雅黑"/>
              </a:rPr>
              <a:t>（</a:t>
            </a:r>
            <a:r>
              <a:rPr lang="en-US" altLang="zh-CN" smtClean="0">
                <a:solidFill>
                  <a:schemeClr val="bg1"/>
                </a:solidFill>
                <a:latin typeface="微软雅黑"/>
              </a:rPr>
              <a:t>3</a:t>
            </a:r>
            <a:r>
              <a:rPr lang="zh-CN" altLang="en-US" smtClean="0">
                <a:solidFill>
                  <a:schemeClr val="bg1"/>
                </a:solidFill>
                <a:latin typeface="微软雅黑"/>
              </a:rPr>
              <a:t>）作图</a:t>
            </a:r>
            <a:endParaRPr lang="en-US" altLang="zh-CN" smtClean="0">
              <a:solidFill>
                <a:schemeClr val="bg1"/>
              </a:solidFill>
              <a:latin typeface="微软雅黑"/>
            </a:endParaRPr>
          </a:p>
          <a:p>
            <a:pPr eaLnBrk="1" hangingPunct="1">
              <a:buFont typeface="Arial" charset="0"/>
              <a:buNone/>
            </a:pPr>
            <a:r>
              <a:rPr lang="en-US" altLang="zh-CN" smtClean="0">
                <a:solidFill>
                  <a:schemeClr val="bg1"/>
                </a:solidFill>
                <a:latin typeface="微软雅黑"/>
              </a:rPr>
              <a:t>  </a:t>
            </a:r>
            <a:r>
              <a:rPr lang="zh-CN" altLang="en-US" smtClean="0">
                <a:solidFill>
                  <a:schemeClr val="bg1"/>
                </a:solidFill>
                <a:latin typeface="微软雅黑"/>
              </a:rPr>
              <a:t>（</a:t>
            </a:r>
            <a:r>
              <a:rPr lang="en-US" altLang="zh-CN" smtClean="0">
                <a:solidFill>
                  <a:schemeClr val="bg1"/>
                </a:solidFill>
                <a:latin typeface="微软雅黑"/>
              </a:rPr>
              <a:t>4</a:t>
            </a:r>
            <a:r>
              <a:rPr lang="zh-CN" altLang="en-US" smtClean="0">
                <a:solidFill>
                  <a:schemeClr val="bg1"/>
                </a:solidFill>
                <a:latin typeface="微软雅黑"/>
              </a:rPr>
              <a:t>）最小二乘法</a:t>
            </a:r>
            <a:endParaRPr lang="en-US" altLang="zh-CN" smtClean="0">
              <a:solidFill>
                <a:schemeClr val="bg1"/>
              </a:solidFill>
              <a:latin typeface="微软雅黑"/>
            </a:endParaRPr>
          </a:p>
          <a:p>
            <a:pPr eaLnBrk="1" hangingPunct="1">
              <a:lnSpc>
                <a:spcPct val="150000"/>
              </a:lnSpc>
              <a:buFont typeface="Arial" charset="0"/>
              <a:buNone/>
            </a:pPr>
            <a:r>
              <a:rPr lang="zh-CN" altLang="en-US" smtClean="0">
                <a:solidFill>
                  <a:schemeClr val="bg1"/>
                </a:solidFill>
                <a:latin typeface="微软雅黑"/>
              </a:rPr>
              <a:t>课本第</a:t>
            </a:r>
            <a:r>
              <a:rPr lang="en-US" altLang="zh-CN" smtClean="0">
                <a:solidFill>
                  <a:schemeClr val="bg1"/>
                </a:solidFill>
                <a:latin typeface="微软雅黑"/>
              </a:rPr>
              <a:t>10-19</a:t>
            </a:r>
            <a:r>
              <a:rPr lang="zh-CN" altLang="en-US" smtClean="0">
                <a:solidFill>
                  <a:schemeClr val="bg1"/>
                </a:solidFill>
                <a:latin typeface="微软雅黑"/>
              </a:rPr>
              <a:t>页，补充教材第</a:t>
            </a:r>
            <a:r>
              <a:rPr lang="en-US" altLang="zh-CN" smtClean="0">
                <a:solidFill>
                  <a:schemeClr val="bg1"/>
                </a:solidFill>
                <a:latin typeface="微软雅黑"/>
              </a:rPr>
              <a:t>3-6</a:t>
            </a:r>
            <a:r>
              <a:rPr lang="zh-CN" altLang="en-US" smtClean="0">
                <a:solidFill>
                  <a:schemeClr val="bg1"/>
                </a:solidFill>
                <a:latin typeface="微软雅黑"/>
              </a:rPr>
              <a:t>页</a:t>
            </a:r>
            <a:endParaRPr lang="en-US" altLang="zh-CN" sz="2800" smtClean="0">
              <a:solidFill>
                <a:schemeClr val="bg1"/>
              </a:solidFill>
              <a:latin typeface="微软雅黑"/>
            </a:endParaRPr>
          </a:p>
          <a:p>
            <a:pPr eaLnBrk="1" hangingPunct="1">
              <a:buFont typeface="Arial" charset="0"/>
              <a:buNone/>
            </a:pPr>
            <a:endParaRPr lang="zh-CN" altLang="en-US" smtClean="0">
              <a:solidFill>
                <a:schemeClr val="bg1"/>
              </a:solidFill>
              <a:latin typeface="微软雅黑"/>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288" y="214313"/>
            <a:ext cx="6650037" cy="830262"/>
          </a:xfrm>
          <a:prstGeom prst="rect">
            <a:avLst/>
          </a:prstGeom>
        </p:spPr>
        <p:txBody>
          <a:bodyPr>
            <a:spAutoFit/>
          </a:bodyPr>
          <a:lstStyle/>
          <a:p>
            <a:pPr>
              <a:defRPr/>
            </a:pPr>
            <a:r>
              <a:rPr lang="en-US" altLang="zh-CN" sz="4800" b="1" dirty="0">
                <a:solidFill>
                  <a:schemeClr val="bg1"/>
                </a:solidFill>
                <a:latin typeface="+mj-ea"/>
                <a:ea typeface="+mj-ea"/>
              </a:rPr>
              <a:t>3.3 </a:t>
            </a:r>
            <a:r>
              <a:rPr lang="zh-CN" altLang="en-US" sz="4800" b="1" dirty="0">
                <a:solidFill>
                  <a:schemeClr val="bg1"/>
                </a:solidFill>
                <a:latin typeface="+mj-ea"/>
                <a:ea typeface="+mj-ea"/>
              </a:rPr>
              <a:t>实验后</a:t>
            </a:r>
            <a:r>
              <a:rPr lang="en-US" altLang="zh-CN" sz="4800" b="1" dirty="0">
                <a:solidFill>
                  <a:schemeClr val="bg1"/>
                </a:solidFill>
                <a:latin typeface="+mj-ea"/>
                <a:ea typeface="+mj-ea"/>
              </a:rPr>
              <a:t>—</a:t>
            </a:r>
            <a:r>
              <a:rPr lang="zh-CN" altLang="en-US" sz="4800" b="1" dirty="0">
                <a:solidFill>
                  <a:schemeClr val="bg1"/>
                </a:solidFill>
                <a:latin typeface="+mj-ea"/>
                <a:ea typeface="+mj-ea"/>
              </a:rPr>
              <a:t>实验报告</a:t>
            </a:r>
            <a:endParaRPr lang="zh-CN" altLang="en-US" sz="4800" dirty="0">
              <a:solidFill>
                <a:schemeClr val="bg1"/>
              </a:solidFill>
              <a:latin typeface="+mj-ea"/>
              <a:ea typeface="+mj-ea"/>
            </a:endParaRPr>
          </a:p>
        </p:txBody>
      </p:sp>
      <p:sp>
        <p:nvSpPr>
          <p:cNvPr id="6" name="矩形 5"/>
          <p:cNvSpPr/>
          <p:nvPr/>
        </p:nvSpPr>
        <p:spPr>
          <a:xfrm>
            <a:off x="785813" y="1143000"/>
            <a:ext cx="7643812" cy="5429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357313" y="3571875"/>
            <a:ext cx="6500812" cy="22860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cxnSp>
        <p:nvCxnSpPr>
          <p:cNvPr id="8" name="直接连接符 7"/>
          <p:cNvCxnSpPr/>
          <p:nvPr/>
        </p:nvCxnSpPr>
        <p:spPr>
          <a:xfrm rot="5400000" flipH="1" flipV="1">
            <a:off x="355600" y="2143125"/>
            <a:ext cx="2001838" cy="15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flipH="1" flipV="1">
            <a:off x="6857207" y="2142331"/>
            <a:ext cx="2000250" cy="158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57313" y="1500188"/>
            <a:ext cx="6500812" cy="385762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0000"/>
              </a:solidFill>
            </a:endParaRPr>
          </a:p>
        </p:txBody>
      </p:sp>
      <p:sp>
        <p:nvSpPr>
          <p:cNvPr id="14" name="TextBox 13"/>
          <p:cNvSpPr txBox="1"/>
          <p:nvPr/>
        </p:nvSpPr>
        <p:spPr>
          <a:xfrm>
            <a:off x="1357313" y="1500188"/>
            <a:ext cx="2122487" cy="461962"/>
          </a:xfrm>
          <a:prstGeom prst="rect">
            <a:avLst/>
          </a:prstGeom>
          <a:noFill/>
        </p:spPr>
        <p:txBody>
          <a:bodyPr wrap="none">
            <a:spAutoFit/>
          </a:bodyPr>
          <a:lstStyle/>
          <a:p>
            <a:pPr>
              <a:defRPr/>
            </a:pPr>
            <a:r>
              <a:rPr lang="zh-CN" altLang="en-US" sz="2400" dirty="0">
                <a:solidFill>
                  <a:srgbClr val="000000"/>
                </a:solidFill>
                <a:latin typeface="+mn-ea"/>
                <a:ea typeface="+mn-ea"/>
              </a:rPr>
              <a:t>八、 </a:t>
            </a:r>
            <a:r>
              <a:rPr lang="zh-CN" altLang="en-US" sz="2400" b="1" dirty="0">
                <a:solidFill>
                  <a:srgbClr val="000000"/>
                </a:solidFill>
                <a:latin typeface="+mn-ea"/>
                <a:ea typeface="+mn-ea"/>
              </a:rPr>
              <a:t>实验结论</a:t>
            </a:r>
          </a:p>
        </p:txBody>
      </p:sp>
      <p:sp>
        <p:nvSpPr>
          <p:cNvPr id="15" name="TextBox 14"/>
          <p:cNvSpPr txBox="1"/>
          <p:nvPr/>
        </p:nvSpPr>
        <p:spPr>
          <a:xfrm>
            <a:off x="1428750" y="3571875"/>
            <a:ext cx="2338388" cy="461963"/>
          </a:xfrm>
          <a:prstGeom prst="rect">
            <a:avLst/>
          </a:prstGeom>
          <a:noFill/>
        </p:spPr>
        <p:txBody>
          <a:bodyPr wrap="none">
            <a:spAutoFit/>
          </a:bodyPr>
          <a:lstStyle/>
          <a:p>
            <a:pPr>
              <a:defRPr/>
            </a:pPr>
            <a:r>
              <a:rPr lang="zh-CN" altLang="en-US" sz="2400" b="1" dirty="0">
                <a:solidFill>
                  <a:srgbClr val="000000"/>
                </a:solidFill>
                <a:latin typeface="+mn-ea"/>
                <a:ea typeface="+mn-ea"/>
              </a:rPr>
              <a:t>实验体会及建议</a:t>
            </a:r>
          </a:p>
        </p:txBody>
      </p:sp>
      <p:sp>
        <p:nvSpPr>
          <p:cNvPr id="76809" name="TextBox 4"/>
          <p:cNvSpPr txBox="1">
            <a:spLocks noChangeArrowheads="1"/>
          </p:cNvSpPr>
          <p:nvPr/>
        </p:nvSpPr>
        <p:spPr bwMode="auto">
          <a:xfrm>
            <a:off x="1714500" y="2000250"/>
            <a:ext cx="5857875" cy="1200150"/>
          </a:xfrm>
          <a:prstGeom prst="rect">
            <a:avLst/>
          </a:prstGeom>
          <a:noFill/>
          <a:ln w="9525">
            <a:noFill/>
            <a:miter lim="800000"/>
            <a:headEnd/>
            <a:tailEnd/>
          </a:ln>
        </p:spPr>
        <p:txBody>
          <a:bodyPr>
            <a:spAutoFit/>
          </a:bodyPr>
          <a:lstStyle/>
          <a:p>
            <a:r>
              <a:rPr lang="zh-CN" altLang="en-US" sz="3600" b="1">
                <a:solidFill>
                  <a:srgbClr val="FF0000"/>
                </a:solidFill>
                <a:latin typeface="微软雅黑"/>
                <a:ea typeface="微软雅黑"/>
                <a:cs typeface="微软雅黑"/>
              </a:rPr>
              <a:t>结合实验目的给出定量结果及物理结论</a:t>
            </a:r>
          </a:p>
        </p:txBody>
      </p:sp>
      <p:sp>
        <p:nvSpPr>
          <p:cNvPr id="16" name="TextBox 15"/>
          <p:cNvSpPr txBox="1"/>
          <p:nvPr/>
        </p:nvSpPr>
        <p:spPr>
          <a:xfrm>
            <a:off x="4214813" y="5416550"/>
            <a:ext cx="2995612" cy="369888"/>
          </a:xfrm>
          <a:prstGeom prst="rect">
            <a:avLst/>
          </a:prstGeom>
          <a:noFill/>
        </p:spPr>
        <p:txBody>
          <a:bodyPr wrap="none">
            <a:spAutoFit/>
          </a:bodyPr>
          <a:lstStyle/>
          <a:p>
            <a:pPr>
              <a:defRPr/>
            </a:pPr>
            <a:r>
              <a:rPr lang="zh-CN" altLang="en-US" dirty="0">
                <a:solidFill>
                  <a:srgbClr val="000000"/>
                </a:solidFill>
                <a:latin typeface="+mn-ea"/>
                <a:ea typeface="+mn-ea"/>
              </a:rPr>
              <a:t>教师签名：              日期：</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611188" y="1557338"/>
            <a:ext cx="7848600" cy="3292475"/>
          </a:xfrm>
          <a:prstGeom prst="rect">
            <a:avLst/>
          </a:prstGeom>
          <a:noFill/>
          <a:ln w="19050">
            <a:solidFill>
              <a:schemeClr val="bg1"/>
            </a:solidFill>
            <a:miter lim="800000"/>
            <a:headEnd/>
            <a:tailEnd/>
          </a:ln>
        </p:spPr>
        <p:txBody>
          <a:bodyPr>
            <a:spAutoFit/>
          </a:bodyPr>
          <a:lstStyle/>
          <a:p>
            <a:pPr>
              <a:defRPr/>
            </a:pPr>
            <a:endParaRPr lang="en-US" altLang="zh-CN" sz="2400" b="1">
              <a:solidFill>
                <a:srgbClr val="FFC000"/>
              </a:solidFill>
              <a:latin typeface="+mj-ea"/>
              <a:ea typeface="+mj-ea"/>
            </a:endParaRPr>
          </a:p>
          <a:p>
            <a:pPr algn="just">
              <a:lnSpc>
                <a:spcPct val="110000"/>
              </a:lnSpc>
              <a:spcBef>
                <a:spcPts val="600"/>
              </a:spcBef>
              <a:spcAft>
                <a:spcPts val="600"/>
              </a:spcAft>
              <a:buFont typeface="Wingdings" pitchFamily="2" charset="2"/>
              <a:buNone/>
              <a:defRPr/>
            </a:pPr>
            <a:r>
              <a:rPr lang="zh-CN" altLang="en-US" sz="2800" b="1">
                <a:solidFill>
                  <a:srgbClr val="FFFF00"/>
                </a:solidFill>
                <a:latin typeface="+mj-ea"/>
                <a:ea typeface="+mj-ea"/>
              </a:rPr>
              <a:t>交取实验报告的时间</a:t>
            </a:r>
          </a:p>
          <a:p>
            <a:pPr algn="just">
              <a:lnSpc>
                <a:spcPct val="110000"/>
              </a:lnSpc>
              <a:spcBef>
                <a:spcPts val="600"/>
              </a:spcBef>
              <a:spcAft>
                <a:spcPts val="600"/>
              </a:spcAft>
              <a:buFont typeface="Wingdings" pitchFamily="2" charset="2"/>
              <a:buNone/>
              <a:defRPr/>
            </a:pPr>
            <a:r>
              <a:rPr lang="zh-CN" altLang="en-US" sz="2400" b="1">
                <a:solidFill>
                  <a:schemeClr val="bg1"/>
                </a:solidFill>
                <a:latin typeface="+mj-ea"/>
                <a:ea typeface="+mj-ea"/>
              </a:rPr>
              <a:t>完成实验后</a:t>
            </a:r>
            <a:r>
              <a:rPr lang="zh-CN" altLang="en-US" sz="2400" b="1">
                <a:solidFill>
                  <a:srgbClr val="FFFF00"/>
                </a:solidFill>
                <a:latin typeface="+mj-ea"/>
                <a:ea typeface="+mj-ea"/>
              </a:rPr>
              <a:t>48小时</a:t>
            </a:r>
            <a:r>
              <a:rPr lang="zh-CN" altLang="en-US" sz="2400" b="1">
                <a:solidFill>
                  <a:schemeClr val="bg1"/>
                </a:solidFill>
                <a:latin typeface="+mj-ea"/>
                <a:ea typeface="+mj-ea"/>
              </a:rPr>
              <a:t>内将报告交至指定信箱，下次实验时取报告。</a:t>
            </a:r>
          </a:p>
          <a:p>
            <a:pPr algn="just">
              <a:lnSpc>
                <a:spcPct val="110000"/>
              </a:lnSpc>
              <a:spcBef>
                <a:spcPts val="600"/>
              </a:spcBef>
              <a:spcAft>
                <a:spcPts val="600"/>
              </a:spcAft>
              <a:buFont typeface="Wingdings" pitchFamily="2" charset="2"/>
              <a:buNone/>
              <a:defRPr/>
            </a:pPr>
            <a:r>
              <a:rPr lang="zh-CN" altLang="en-US" sz="3200" b="1">
                <a:solidFill>
                  <a:srgbClr val="EAEF25"/>
                </a:solidFill>
                <a:latin typeface="+mj-ea"/>
                <a:ea typeface="+mj-ea"/>
              </a:rPr>
              <a:t>注意：报告和作业两周内不交</a:t>
            </a:r>
            <a:r>
              <a:rPr lang="en-US" altLang="zh-CN" sz="3200" b="1">
                <a:solidFill>
                  <a:srgbClr val="EAEF25"/>
                </a:solidFill>
                <a:latin typeface="+mj-ea"/>
                <a:ea typeface="+mj-ea"/>
              </a:rPr>
              <a:t>0</a:t>
            </a:r>
            <a:r>
              <a:rPr lang="zh-CN" altLang="en-US" sz="3200" b="1">
                <a:solidFill>
                  <a:srgbClr val="EAEF25"/>
                </a:solidFill>
                <a:latin typeface="+mj-ea"/>
                <a:ea typeface="+mj-ea"/>
              </a:rPr>
              <a:t>分处理！</a:t>
            </a:r>
          </a:p>
          <a:p>
            <a:pPr>
              <a:defRPr/>
            </a:pPr>
            <a:endParaRPr lang="zh-CN" altLang="en-US" b="1">
              <a:solidFill>
                <a:schemeClr val="hlink"/>
              </a:solidFill>
              <a:latin typeface="+mj-ea"/>
              <a:ea typeface="+mj-ea"/>
            </a:endParaRPr>
          </a:p>
          <a:p>
            <a:pPr>
              <a:defRPr/>
            </a:pPr>
            <a:endParaRPr lang="zh-CN" altLang="en-US">
              <a:latin typeface="+mj-ea"/>
              <a:ea typeface="+mj-ea"/>
            </a:endParaRPr>
          </a:p>
        </p:txBody>
      </p:sp>
      <p:sp>
        <p:nvSpPr>
          <p:cNvPr id="5" name="矩形 4"/>
          <p:cNvSpPr/>
          <p:nvPr/>
        </p:nvSpPr>
        <p:spPr>
          <a:xfrm>
            <a:off x="539750" y="363538"/>
            <a:ext cx="7632700" cy="923925"/>
          </a:xfrm>
          <a:prstGeom prst="rect">
            <a:avLst/>
          </a:prstGeom>
        </p:spPr>
        <p:txBody>
          <a:bodyPr>
            <a:spAutoFit/>
          </a:bodyPr>
          <a:lstStyle/>
          <a:p>
            <a:pPr>
              <a:defRPr/>
            </a:pPr>
            <a:r>
              <a:rPr lang="en-US" altLang="zh-CN" sz="5400" b="1" dirty="0">
                <a:solidFill>
                  <a:schemeClr val="bg1"/>
                </a:solidFill>
                <a:latin typeface="+mj-ea"/>
                <a:ea typeface="+mj-ea"/>
              </a:rPr>
              <a:t>3.3 </a:t>
            </a:r>
            <a:r>
              <a:rPr lang="zh-CN" altLang="en-US" sz="5400" b="1" dirty="0">
                <a:solidFill>
                  <a:schemeClr val="bg1"/>
                </a:solidFill>
                <a:latin typeface="+mj-ea"/>
                <a:ea typeface="+mj-ea"/>
              </a:rPr>
              <a:t>实验后</a:t>
            </a:r>
            <a:r>
              <a:rPr lang="en-US" altLang="zh-CN" sz="5400" b="1" dirty="0">
                <a:solidFill>
                  <a:schemeClr val="bg1"/>
                </a:solidFill>
                <a:latin typeface="+mj-ea"/>
                <a:ea typeface="+mj-ea"/>
              </a:rPr>
              <a:t>—</a:t>
            </a:r>
            <a:r>
              <a:rPr lang="zh-CN" altLang="en-US" sz="5400" b="1" dirty="0">
                <a:solidFill>
                  <a:schemeClr val="bg1"/>
                </a:solidFill>
                <a:latin typeface="+mj-ea"/>
                <a:ea typeface="+mj-ea"/>
              </a:rPr>
              <a:t>实验报告</a:t>
            </a:r>
            <a:endParaRPr lang="zh-CN" altLang="en-US" sz="5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4294967295"/>
          </p:nvPr>
        </p:nvSpPr>
        <p:spPr>
          <a:xfrm>
            <a:off x="1403350" y="1557338"/>
            <a:ext cx="6059488" cy="4525962"/>
          </a:xfrm>
        </p:spPr>
        <p:txBody>
          <a:bodyPr/>
          <a:lstStyle/>
          <a:p>
            <a:pPr marL="0" indent="0" eaLnBrk="1" hangingPunct="1">
              <a:buFont typeface="Arial" charset="0"/>
              <a:buNone/>
              <a:defRPr/>
            </a:pPr>
            <a:r>
              <a:rPr lang="en-US" altLang="zh-CN" sz="4000" dirty="0">
                <a:solidFill>
                  <a:schemeClr val="bg1"/>
                </a:solidFill>
                <a:latin typeface="+mj-ea"/>
                <a:ea typeface="+mj-ea"/>
                <a:cs typeface="+mn-cs"/>
              </a:rPr>
              <a:t>4.1 </a:t>
            </a:r>
            <a:r>
              <a:rPr lang="zh-CN" altLang="en-US" sz="4000" dirty="0">
                <a:solidFill>
                  <a:schemeClr val="bg1"/>
                </a:solidFill>
                <a:latin typeface="+mj-ea"/>
                <a:ea typeface="+mj-ea"/>
                <a:cs typeface="+mn-cs"/>
              </a:rPr>
              <a:t>基本要求</a:t>
            </a:r>
            <a:endParaRPr lang="en-US" altLang="zh-CN" sz="4000" dirty="0">
              <a:solidFill>
                <a:schemeClr val="bg1"/>
              </a:solidFill>
              <a:latin typeface="+mj-ea"/>
              <a:ea typeface="+mj-ea"/>
              <a:cs typeface="+mn-cs"/>
            </a:endParaRPr>
          </a:p>
          <a:p>
            <a:pPr marL="0" indent="0" eaLnBrk="1" hangingPunct="1">
              <a:buFont typeface="Arial" charset="0"/>
              <a:buNone/>
              <a:defRPr/>
            </a:pPr>
            <a:r>
              <a:rPr lang="en-US" altLang="zh-CN" sz="4000" dirty="0">
                <a:solidFill>
                  <a:schemeClr val="bg1"/>
                </a:solidFill>
                <a:latin typeface="+mj-ea"/>
                <a:ea typeface="+mj-ea"/>
                <a:cs typeface="+mn-cs"/>
              </a:rPr>
              <a:t>4.2 </a:t>
            </a:r>
            <a:r>
              <a:rPr lang="zh-CN" altLang="en-US" sz="4000" dirty="0">
                <a:solidFill>
                  <a:schemeClr val="bg1"/>
                </a:solidFill>
                <a:latin typeface="+mj-ea"/>
                <a:ea typeface="+mj-ea"/>
                <a:cs typeface="+mn-cs"/>
              </a:rPr>
              <a:t>友情提示</a:t>
            </a:r>
            <a:endParaRPr lang="en-US" altLang="zh-CN" sz="4000" dirty="0">
              <a:solidFill>
                <a:schemeClr val="bg1"/>
              </a:solidFill>
              <a:latin typeface="+mj-ea"/>
              <a:ea typeface="+mj-ea"/>
              <a:cs typeface="+mn-cs"/>
            </a:endParaRPr>
          </a:p>
          <a:p>
            <a:pPr marL="0" indent="0" eaLnBrk="1" hangingPunct="1">
              <a:buFont typeface="Arial" charset="0"/>
              <a:buNone/>
              <a:defRPr/>
            </a:pPr>
            <a:r>
              <a:rPr lang="en-US" altLang="zh-CN" sz="4000" dirty="0">
                <a:solidFill>
                  <a:schemeClr val="bg1"/>
                </a:solidFill>
                <a:latin typeface="+mj-ea"/>
                <a:ea typeface="+mj-ea"/>
                <a:cs typeface="+mn-cs"/>
              </a:rPr>
              <a:t>4.3 </a:t>
            </a:r>
            <a:r>
              <a:rPr lang="zh-CN" altLang="en-US" sz="4000" dirty="0">
                <a:solidFill>
                  <a:schemeClr val="bg1"/>
                </a:solidFill>
                <a:latin typeface="+mj-ea"/>
                <a:ea typeface="+mj-ea"/>
                <a:cs typeface="+mn-cs"/>
              </a:rPr>
              <a:t>常见的一些问题</a:t>
            </a:r>
            <a:endParaRPr lang="en-US" altLang="zh-CN" sz="4000" dirty="0">
              <a:solidFill>
                <a:schemeClr val="bg1"/>
              </a:solidFill>
              <a:latin typeface="+mj-ea"/>
              <a:ea typeface="+mj-ea"/>
              <a:cs typeface="+mn-cs"/>
            </a:endParaRPr>
          </a:p>
          <a:p>
            <a:pPr marL="0" indent="0" eaLnBrk="1" hangingPunct="1">
              <a:buFont typeface="Arial" charset="0"/>
              <a:buNone/>
              <a:defRPr/>
            </a:pPr>
            <a:r>
              <a:rPr lang="en-US" altLang="zh-CN" sz="4000" dirty="0">
                <a:solidFill>
                  <a:schemeClr val="bg1"/>
                </a:solidFill>
                <a:latin typeface="+mj-ea"/>
                <a:ea typeface="+mj-ea"/>
                <a:cs typeface="+mn-cs"/>
              </a:rPr>
              <a:t>4.4 </a:t>
            </a:r>
            <a:r>
              <a:rPr lang="zh-CN" altLang="en-US" sz="4000" dirty="0">
                <a:solidFill>
                  <a:schemeClr val="bg1"/>
                </a:solidFill>
                <a:latin typeface="+mj-ea"/>
                <a:ea typeface="+mj-ea"/>
                <a:cs typeface="+mn-cs"/>
              </a:rPr>
              <a:t>以往不及格的情况</a:t>
            </a:r>
            <a:endParaRPr lang="en-US" altLang="zh-CN" sz="4000" dirty="0">
              <a:solidFill>
                <a:schemeClr val="bg1"/>
              </a:solidFill>
              <a:latin typeface="+mj-ea"/>
              <a:ea typeface="+mj-ea"/>
              <a:cs typeface="+mn-cs"/>
            </a:endParaRPr>
          </a:p>
          <a:p>
            <a:pPr marL="0" indent="0" eaLnBrk="1" hangingPunct="1">
              <a:buFont typeface="Arial" charset="0"/>
              <a:buNone/>
              <a:defRPr/>
            </a:pPr>
            <a:r>
              <a:rPr lang="en-US" altLang="zh-CN" sz="4000" dirty="0">
                <a:solidFill>
                  <a:schemeClr val="bg1"/>
                </a:solidFill>
                <a:latin typeface="+mj-ea"/>
                <a:ea typeface="+mj-ea"/>
                <a:cs typeface="+mn-cs"/>
              </a:rPr>
              <a:t>4</a:t>
            </a:r>
            <a:r>
              <a:rPr lang="en-US" altLang="zh-CN" sz="4000" dirty="0" smtClean="0">
                <a:solidFill>
                  <a:schemeClr val="bg1"/>
                </a:solidFill>
                <a:latin typeface="+mj-ea"/>
                <a:ea typeface="+mj-ea"/>
                <a:cs typeface="+mn-cs"/>
              </a:rPr>
              <a:t>.5 </a:t>
            </a:r>
            <a:r>
              <a:rPr lang="zh-CN" altLang="en-US" sz="4000" dirty="0" smtClean="0">
                <a:solidFill>
                  <a:schemeClr val="bg1"/>
                </a:solidFill>
                <a:latin typeface="+mj-ea"/>
                <a:ea typeface="+mj-ea"/>
                <a:cs typeface="+mn-cs"/>
              </a:rPr>
              <a:t>课程安排</a:t>
            </a:r>
            <a:endParaRPr lang="zh-CN" altLang="en-US" dirty="0">
              <a:latin typeface="+mj-ea"/>
              <a:ea typeface="+mj-ea"/>
              <a:cs typeface="+mn-cs"/>
            </a:endParaRPr>
          </a:p>
        </p:txBody>
      </p:sp>
      <p:sp>
        <p:nvSpPr>
          <p:cNvPr id="5" name="标题 1"/>
          <p:cNvSpPr txBox="1">
            <a:spLocks/>
          </p:cNvSpPr>
          <p:nvPr/>
        </p:nvSpPr>
        <p:spPr bwMode="auto">
          <a:xfrm>
            <a:off x="611188" y="188913"/>
            <a:ext cx="7848600" cy="1143000"/>
          </a:xfrm>
          <a:prstGeom prst="rect">
            <a:avLst/>
          </a:prstGeom>
          <a:noFill/>
          <a:ln>
            <a:noFill/>
          </a:ln>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defRPr/>
            </a:pPr>
            <a:r>
              <a:rPr lang="en-US" altLang="zh-CN" sz="4800" b="1" dirty="0" smtClean="0">
                <a:solidFill>
                  <a:schemeClr val="bg1"/>
                </a:solidFill>
              </a:rPr>
              <a:t>4</a:t>
            </a:r>
            <a:r>
              <a:rPr lang="zh-CN" altLang="en-US" sz="4800" b="1" dirty="0" smtClean="0">
                <a:solidFill>
                  <a:schemeClr val="bg1"/>
                </a:solidFill>
              </a:rPr>
              <a:t>、</a:t>
            </a:r>
            <a:r>
              <a:rPr lang="zh-CN" altLang="en-US" sz="4800" b="1" dirty="0" smtClean="0">
                <a:solidFill>
                  <a:schemeClr val="bg1"/>
                </a:solidFill>
                <a:latin typeface="+mn-ea"/>
              </a:rPr>
              <a:t>基础物理实验课的要求</a:t>
            </a:r>
            <a:endParaRPr lang="zh-CN" altLang="en-US" sz="48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eaLnBrk="1" hangingPunct="1"/>
            <a:r>
              <a:rPr lang="zh-CN" altLang="en-US" sz="5400" b="1" smtClean="0">
                <a:solidFill>
                  <a:schemeClr val="bg1"/>
                </a:solidFill>
                <a:latin typeface="微软雅黑"/>
              </a:rPr>
              <a:t>绪论课</a:t>
            </a:r>
            <a:r>
              <a:rPr lang="en-US" altLang="zh-CN" sz="5400" b="1" smtClean="0">
                <a:solidFill>
                  <a:schemeClr val="bg1"/>
                </a:solidFill>
                <a:latin typeface="微软雅黑"/>
              </a:rPr>
              <a:t>(</a:t>
            </a:r>
            <a:r>
              <a:rPr lang="zh-CN" altLang="en-US" sz="5400" b="1" smtClean="0">
                <a:solidFill>
                  <a:schemeClr val="bg1"/>
                </a:solidFill>
                <a:latin typeface="微软雅黑"/>
              </a:rPr>
              <a:t>一</a:t>
            </a:r>
            <a:r>
              <a:rPr lang="en-US" altLang="zh-CN" sz="5400" b="1" smtClean="0">
                <a:solidFill>
                  <a:schemeClr val="bg1"/>
                </a:solidFill>
                <a:latin typeface="微软雅黑"/>
              </a:rPr>
              <a:t>)</a:t>
            </a:r>
            <a:r>
              <a:rPr lang="zh-CN" altLang="en-US" sz="5400" b="1" smtClean="0">
                <a:solidFill>
                  <a:schemeClr val="bg1"/>
                </a:solidFill>
                <a:latin typeface="微软雅黑"/>
              </a:rPr>
              <a:t>的主要内容</a:t>
            </a:r>
          </a:p>
        </p:txBody>
      </p:sp>
      <p:sp>
        <p:nvSpPr>
          <p:cNvPr id="6" name="内容占位符 2"/>
          <p:cNvSpPr>
            <a:spLocks noGrp="1"/>
          </p:cNvSpPr>
          <p:nvPr>
            <p:ph idx="1"/>
          </p:nvPr>
        </p:nvSpPr>
        <p:spPr/>
        <p:txBody>
          <a:bodyPr/>
          <a:lstStyle/>
          <a:p>
            <a:pPr marL="0" indent="0" eaLnBrk="1" hangingPunct="1">
              <a:buFont typeface="Arial" charset="0"/>
              <a:buNone/>
            </a:pPr>
            <a:r>
              <a:rPr lang="en-US" altLang="zh-CN" sz="4800" smtClean="0">
                <a:solidFill>
                  <a:schemeClr val="bg1"/>
                </a:solidFill>
                <a:latin typeface="微软雅黑"/>
              </a:rPr>
              <a:t>1</a:t>
            </a:r>
            <a:r>
              <a:rPr lang="zh-CN" altLang="en-US" sz="4800" smtClean="0">
                <a:solidFill>
                  <a:schemeClr val="bg1"/>
                </a:solidFill>
                <a:latin typeface="微软雅黑"/>
              </a:rPr>
              <a:t>、课程学习目标</a:t>
            </a:r>
            <a:endParaRPr lang="en-US" altLang="zh-CN" sz="4800" smtClean="0">
              <a:solidFill>
                <a:schemeClr val="bg1"/>
              </a:solidFill>
              <a:latin typeface="微软雅黑"/>
            </a:endParaRPr>
          </a:p>
          <a:p>
            <a:pPr marL="0" indent="0" eaLnBrk="1" hangingPunct="1">
              <a:buFont typeface="Arial" charset="0"/>
              <a:buNone/>
            </a:pPr>
            <a:r>
              <a:rPr lang="en-US" altLang="zh-CN" sz="4800" smtClean="0">
                <a:solidFill>
                  <a:schemeClr val="bg1"/>
                </a:solidFill>
                <a:latin typeface="微软雅黑"/>
              </a:rPr>
              <a:t>2</a:t>
            </a:r>
            <a:r>
              <a:rPr lang="zh-CN" altLang="en-US" sz="4800" smtClean="0">
                <a:solidFill>
                  <a:schemeClr val="bg1"/>
                </a:solidFill>
                <a:latin typeface="微软雅黑"/>
              </a:rPr>
              <a:t>、</a:t>
            </a:r>
            <a:r>
              <a:rPr lang="zh-CN" altLang="zh-CN" sz="4800" smtClean="0">
                <a:solidFill>
                  <a:schemeClr val="bg1"/>
                </a:solidFill>
                <a:latin typeface="微软雅黑"/>
              </a:rPr>
              <a:t>物理实验的重要性</a:t>
            </a:r>
            <a:endParaRPr lang="en-US" altLang="zh-CN" sz="4800" smtClean="0">
              <a:solidFill>
                <a:schemeClr val="bg1"/>
              </a:solidFill>
              <a:latin typeface="微软雅黑"/>
            </a:endParaRPr>
          </a:p>
          <a:p>
            <a:pPr marL="0" indent="0" eaLnBrk="1" hangingPunct="1">
              <a:buFont typeface="Arial" charset="0"/>
              <a:buNone/>
            </a:pPr>
            <a:r>
              <a:rPr lang="en-US" altLang="zh-CN" sz="4800" smtClean="0">
                <a:solidFill>
                  <a:schemeClr val="bg1"/>
                </a:solidFill>
                <a:latin typeface="微软雅黑"/>
              </a:rPr>
              <a:t>3</a:t>
            </a:r>
            <a:r>
              <a:rPr lang="zh-CN" altLang="en-US" sz="4800" smtClean="0">
                <a:solidFill>
                  <a:schemeClr val="bg1"/>
                </a:solidFill>
                <a:latin typeface="微软雅黑"/>
              </a:rPr>
              <a:t>、如何做物理实验</a:t>
            </a:r>
            <a:endParaRPr lang="en-US" altLang="zh-CN" sz="4800" smtClean="0">
              <a:solidFill>
                <a:schemeClr val="bg1"/>
              </a:solidFill>
              <a:latin typeface="微软雅黑"/>
            </a:endParaRPr>
          </a:p>
          <a:p>
            <a:pPr marL="0" indent="0" eaLnBrk="1" hangingPunct="1">
              <a:buFont typeface="Arial" charset="0"/>
              <a:buNone/>
            </a:pPr>
            <a:r>
              <a:rPr lang="en-US" altLang="zh-CN" sz="4800" smtClean="0">
                <a:solidFill>
                  <a:schemeClr val="bg1"/>
                </a:solidFill>
                <a:latin typeface="微软雅黑"/>
              </a:rPr>
              <a:t>4</a:t>
            </a:r>
            <a:r>
              <a:rPr lang="zh-CN" altLang="en-US" sz="4800" smtClean="0">
                <a:solidFill>
                  <a:schemeClr val="bg1"/>
                </a:solidFill>
                <a:latin typeface="微软雅黑"/>
              </a:rPr>
              <a:t>、基础物理实验课的要求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linds(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linds(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blinds(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blinds(horizontal)">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pPr algn="l" eaLnBrk="1" hangingPunct="1">
              <a:defRPr/>
            </a:pPr>
            <a:r>
              <a:rPr lang="en-US" altLang="zh-CN" sz="5400" b="1" dirty="0" smtClean="0">
                <a:solidFill>
                  <a:schemeClr val="bg1"/>
                </a:solidFill>
                <a:latin typeface="+mj-ea"/>
                <a:cs typeface="+mj-cs"/>
              </a:rPr>
              <a:t>4.1 </a:t>
            </a:r>
            <a:r>
              <a:rPr lang="zh-CN" altLang="en-US" sz="5400" b="1" dirty="0" smtClean="0">
                <a:solidFill>
                  <a:schemeClr val="bg1"/>
                </a:solidFill>
                <a:latin typeface="+mj-ea"/>
                <a:cs typeface="+mj-cs"/>
              </a:rPr>
              <a:t>基本要求</a:t>
            </a:r>
            <a:endParaRPr lang="zh-CN" altLang="en-US" sz="5400" b="1" dirty="0">
              <a:solidFill>
                <a:schemeClr val="bg1"/>
              </a:solidFill>
              <a:latin typeface="+mj-ea"/>
              <a:cs typeface="+mj-cs"/>
            </a:endParaRPr>
          </a:p>
        </p:txBody>
      </p:sp>
      <p:sp>
        <p:nvSpPr>
          <p:cNvPr id="57347" name="内容占位符 2"/>
          <p:cNvSpPr>
            <a:spLocks noGrp="1"/>
          </p:cNvSpPr>
          <p:nvPr>
            <p:ph idx="4294967295"/>
          </p:nvPr>
        </p:nvSpPr>
        <p:spPr/>
        <p:txBody>
          <a:bodyPr/>
          <a:lstStyle/>
          <a:p>
            <a:pPr marL="514350" indent="-514350" algn="just" eaLnBrk="1" hangingPunct="1">
              <a:lnSpc>
                <a:spcPct val="120000"/>
              </a:lnSpc>
              <a:buFont typeface="+mj-lt"/>
              <a:buAutoNum type="arabicPeriod"/>
              <a:defRPr/>
            </a:pPr>
            <a:r>
              <a:rPr lang="zh-CN" altLang="zh-CN" sz="2800" dirty="0" smtClean="0">
                <a:solidFill>
                  <a:schemeClr val="bg1"/>
                </a:solidFill>
                <a:latin typeface="+mj-ea"/>
                <a:cs typeface="+mn-cs"/>
              </a:rPr>
              <a:t>学生在实验前应认真</a:t>
            </a:r>
            <a:r>
              <a:rPr lang="zh-CN" altLang="zh-CN" sz="2800" b="1" dirty="0" smtClean="0">
                <a:solidFill>
                  <a:srgbClr val="FFC000"/>
                </a:solidFill>
                <a:latin typeface="+mj-ea"/>
                <a:cs typeface="+mn-cs"/>
              </a:rPr>
              <a:t>预习实验内容</a:t>
            </a:r>
            <a:r>
              <a:rPr lang="zh-CN" altLang="zh-CN" sz="2800" dirty="0" smtClean="0">
                <a:solidFill>
                  <a:schemeClr val="bg1"/>
                </a:solidFill>
                <a:latin typeface="+mj-ea"/>
                <a:cs typeface="+mn-cs"/>
              </a:rPr>
              <a:t>，明确实验目的、要求和步骤，并写好实验预习报告。</a:t>
            </a:r>
            <a:endParaRPr lang="en-US" altLang="zh-CN" sz="2800" dirty="0" smtClean="0">
              <a:solidFill>
                <a:schemeClr val="bg1"/>
              </a:solidFill>
              <a:latin typeface="+mj-ea"/>
              <a:cs typeface="+mn-cs"/>
            </a:endParaRPr>
          </a:p>
          <a:p>
            <a:pPr marL="514350" indent="-514350" algn="just" eaLnBrk="1" hangingPunct="1">
              <a:lnSpc>
                <a:spcPct val="120000"/>
              </a:lnSpc>
              <a:buFont typeface="Arial" charset="0"/>
              <a:buNone/>
              <a:defRPr/>
            </a:pPr>
            <a:r>
              <a:rPr lang="en-US" altLang="zh-CN" sz="2800" dirty="0" smtClean="0">
                <a:solidFill>
                  <a:schemeClr val="bg1"/>
                </a:solidFill>
                <a:latin typeface="+mj-ea"/>
                <a:cs typeface="+mn-cs"/>
              </a:rPr>
              <a:t>     </a:t>
            </a:r>
            <a:r>
              <a:rPr lang="zh-CN" altLang="en-US" sz="2400" dirty="0" smtClean="0">
                <a:solidFill>
                  <a:schemeClr val="bg1"/>
                </a:solidFill>
                <a:latin typeface="+mj-ea"/>
                <a:cs typeface="+mn-cs"/>
              </a:rPr>
              <a:t>没有预习报告不允许做实验。</a:t>
            </a:r>
            <a:endParaRPr lang="zh-CN" altLang="zh-CN" sz="2800" dirty="0" smtClean="0">
              <a:solidFill>
                <a:schemeClr val="bg1"/>
              </a:solidFill>
              <a:latin typeface="+mj-ea"/>
              <a:cs typeface="+mn-cs"/>
            </a:endParaRPr>
          </a:p>
          <a:p>
            <a:pPr marL="514350" indent="-514350" algn="just" eaLnBrk="1" hangingPunct="1">
              <a:lnSpc>
                <a:spcPct val="120000"/>
              </a:lnSpc>
              <a:buFont typeface="+mj-lt"/>
              <a:buAutoNum type="arabicPeriod" startAt="2"/>
              <a:defRPr/>
            </a:pPr>
            <a:r>
              <a:rPr lang="zh-CN" altLang="en-US" sz="2800" dirty="0" smtClean="0">
                <a:solidFill>
                  <a:schemeClr val="bg1"/>
                </a:solidFill>
                <a:latin typeface="+mj-ea"/>
                <a:ea typeface="+mj-ea"/>
                <a:cs typeface="+mn-cs"/>
              </a:rPr>
              <a:t>按时到实验室，</a:t>
            </a:r>
            <a:r>
              <a:rPr lang="zh-CN" altLang="en-US" sz="2800" b="1" dirty="0" smtClean="0">
                <a:solidFill>
                  <a:srgbClr val="FFC000"/>
                </a:solidFill>
                <a:latin typeface="+mj-ea"/>
                <a:ea typeface="+mj-ea"/>
                <a:cs typeface="+mn-cs"/>
              </a:rPr>
              <a:t>不得迟到和无故缺席</a:t>
            </a:r>
            <a:r>
              <a:rPr lang="zh-CN" altLang="en-US" sz="2800" dirty="0" smtClean="0">
                <a:solidFill>
                  <a:schemeClr val="bg1"/>
                </a:solidFill>
                <a:latin typeface="+mj-ea"/>
                <a:ea typeface="+mj-ea"/>
                <a:cs typeface="+mn-cs"/>
              </a:rPr>
              <a:t>。</a:t>
            </a:r>
            <a:endParaRPr lang="en-US" altLang="zh-CN" sz="2800" dirty="0" smtClean="0">
              <a:solidFill>
                <a:schemeClr val="bg1"/>
              </a:solidFill>
              <a:latin typeface="+mj-ea"/>
              <a:ea typeface="+mj-ea"/>
              <a:cs typeface="+mn-cs"/>
            </a:endParaRPr>
          </a:p>
          <a:p>
            <a:pPr marL="514350" indent="-514350" algn="just" eaLnBrk="1" hangingPunct="1">
              <a:lnSpc>
                <a:spcPct val="120000"/>
              </a:lnSpc>
              <a:buFont typeface="Arial" charset="0"/>
              <a:buNone/>
              <a:defRPr/>
            </a:pPr>
            <a:r>
              <a:rPr lang="en-US" altLang="zh-CN" sz="2800" dirty="0" smtClean="0">
                <a:solidFill>
                  <a:schemeClr val="bg1"/>
                </a:solidFill>
                <a:latin typeface="+mj-ea"/>
                <a:ea typeface="+mj-ea"/>
                <a:cs typeface="+mn-cs"/>
              </a:rPr>
              <a:t>   </a:t>
            </a:r>
            <a:r>
              <a:rPr lang="zh-CN" altLang="en-US" sz="2400" dirty="0" smtClean="0">
                <a:solidFill>
                  <a:schemeClr val="bg1"/>
                </a:solidFill>
                <a:latin typeface="+mj-ea"/>
                <a:ea typeface="+mj-ea"/>
                <a:cs typeface="+mn-cs"/>
              </a:rPr>
              <a:t>  </a:t>
            </a:r>
            <a:r>
              <a:rPr lang="zh-CN" altLang="zh-CN" sz="2400" dirty="0" smtClean="0">
                <a:solidFill>
                  <a:schemeClr val="bg1"/>
                </a:solidFill>
                <a:latin typeface="+mj-ea"/>
                <a:cs typeface="+mn-cs"/>
              </a:rPr>
              <a:t>迟到扣0.5分，迟到30分钟以上则不允许做实验，该次实验成绩为0分</a:t>
            </a:r>
            <a:r>
              <a:rPr lang="zh-CN" altLang="en-US" sz="2400" dirty="0" smtClean="0">
                <a:solidFill>
                  <a:schemeClr val="bg1"/>
                </a:solidFill>
                <a:latin typeface="+mj-ea"/>
                <a:cs typeface="+mn-cs"/>
              </a:rPr>
              <a:t>；</a:t>
            </a:r>
            <a:r>
              <a:rPr lang="zh-CN" altLang="en-US" sz="2400" kern="0" dirty="0" smtClean="0">
                <a:solidFill>
                  <a:schemeClr val="bg1"/>
                </a:solidFill>
                <a:latin typeface="微软雅黑" panose="020B0503020204020204" pitchFamily="34" charset="-122"/>
                <a:cs typeface="+mn-cs"/>
              </a:rPr>
              <a:t>病假、事假以盖有该学生所在院系图章的请假条为准。事先请假的，补做实验的分数照常；事后补假的，补做实验的分数按</a:t>
            </a:r>
            <a:r>
              <a:rPr lang="en-US" altLang="zh-CN" sz="2400" kern="0" dirty="0" smtClean="0">
                <a:solidFill>
                  <a:schemeClr val="bg1"/>
                </a:solidFill>
                <a:latin typeface="微软雅黑" panose="020B0503020204020204" pitchFamily="34" charset="-122"/>
                <a:cs typeface="+mn-cs"/>
              </a:rPr>
              <a:t>80%</a:t>
            </a:r>
            <a:r>
              <a:rPr lang="zh-CN" altLang="en-US" sz="2400" kern="0" dirty="0" smtClean="0">
                <a:solidFill>
                  <a:schemeClr val="bg1"/>
                </a:solidFill>
                <a:latin typeface="微软雅黑" panose="020B0503020204020204" pitchFamily="34" charset="-122"/>
                <a:cs typeface="+mn-cs"/>
              </a:rPr>
              <a:t>计入成绩。请假但未补做的，该实验</a:t>
            </a:r>
            <a:r>
              <a:rPr lang="en-US" altLang="zh-CN" sz="2400" kern="0" dirty="0" smtClean="0">
                <a:solidFill>
                  <a:schemeClr val="bg1"/>
                </a:solidFill>
                <a:latin typeface="微软雅黑" panose="020B0503020204020204" pitchFamily="34" charset="-122"/>
                <a:cs typeface="+mn-cs"/>
              </a:rPr>
              <a:t>0</a:t>
            </a:r>
            <a:r>
              <a:rPr lang="zh-CN" altLang="en-US" sz="2400" kern="0" dirty="0" smtClean="0">
                <a:solidFill>
                  <a:schemeClr val="bg1"/>
                </a:solidFill>
                <a:latin typeface="微软雅黑" panose="020B0503020204020204" pitchFamily="34" charset="-122"/>
                <a:cs typeface="+mn-cs"/>
              </a:rPr>
              <a:t>分。无故缺席，以旷课论处，该实验</a:t>
            </a:r>
            <a:r>
              <a:rPr lang="en-US" altLang="zh-CN" sz="2400" kern="0" dirty="0" smtClean="0">
                <a:solidFill>
                  <a:schemeClr val="bg1"/>
                </a:solidFill>
                <a:latin typeface="微软雅黑" panose="020B0503020204020204" pitchFamily="34" charset="-122"/>
                <a:cs typeface="+mn-cs"/>
              </a:rPr>
              <a:t>0</a:t>
            </a:r>
            <a:r>
              <a:rPr lang="zh-CN" altLang="en-US" sz="2400" kern="0" dirty="0" smtClean="0">
                <a:solidFill>
                  <a:schemeClr val="bg1"/>
                </a:solidFill>
                <a:latin typeface="微软雅黑" panose="020B0503020204020204" pitchFamily="34" charset="-122"/>
                <a:cs typeface="+mn-cs"/>
              </a:rPr>
              <a:t>分。</a:t>
            </a:r>
            <a:endParaRPr lang="zh-CN" altLang="en-US" sz="2800" dirty="0" smtClean="0">
              <a:solidFill>
                <a:schemeClr val="bg1"/>
              </a:solidFill>
              <a:latin typeface="+mj-ea"/>
              <a:ea typeface="+mj-ea"/>
              <a:cs typeface="+mn-cs"/>
            </a:endParaRPr>
          </a:p>
        </p:txBody>
      </p:sp>
      <p:sp>
        <p:nvSpPr>
          <p:cNvPr id="5" name="爆炸形 1 4"/>
          <p:cNvSpPr/>
          <p:nvPr/>
        </p:nvSpPr>
        <p:spPr>
          <a:xfrm>
            <a:off x="4857750" y="0"/>
            <a:ext cx="3286125" cy="1643063"/>
          </a:xfrm>
          <a:prstGeom prst="irregularSeal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bg2">
                    <a:lumMod val="50000"/>
                  </a:schemeClr>
                </a:solidFill>
              </a:rPr>
              <a:t>实验前</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pPr algn="l" eaLnBrk="1" hangingPunct="1">
              <a:defRPr/>
            </a:pPr>
            <a:r>
              <a:rPr lang="en-US" altLang="zh-CN" sz="5400" b="1" dirty="0" smtClean="0">
                <a:solidFill>
                  <a:schemeClr val="bg1"/>
                </a:solidFill>
                <a:latin typeface="+mj-ea"/>
                <a:cs typeface="+mj-cs"/>
              </a:rPr>
              <a:t>4.1 </a:t>
            </a:r>
            <a:r>
              <a:rPr lang="zh-CN" altLang="en-US" sz="5400" b="1" dirty="0" smtClean="0">
                <a:solidFill>
                  <a:schemeClr val="bg1"/>
                </a:solidFill>
                <a:latin typeface="+mj-ea"/>
                <a:cs typeface="+mj-cs"/>
              </a:rPr>
              <a:t>基本要求</a:t>
            </a:r>
            <a:endParaRPr lang="zh-CN" altLang="en-US" sz="5400" b="1" dirty="0">
              <a:solidFill>
                <a:schemeClr val="bg1"/>
              </a:solidFill>
              <a:latin typeface="+mj-ea"/>
              <a:cs typeface="+mj-cs"/>
            </a:endParaRPr>
          </a:p>
        </p:txBody>
      </p:sp>
      <p:sp>
        <p:nvSpPr>
          <p:cNvPr id="57347" name="内容占位符 2"/>
          <p:cNvSpPr>
            <a:spLocks noGrp="1"/>
          </p:cNvSpPr>
          <p:nvPr>
            <p:ph idx="4294967295"/>
          </p:nvPr>
        </p:nvSpPr>
        <p:spPr/>
        <p:txBody>
          <a:bodyPr/>
          <a:lstStyle/>
          <a:p>
            <a:pPr marL="514350" indent="-514350" algn="just" eaLnBrk="1" hangingPunct="1">
              <a:lnSpc>
                <a:spcPct val="120000"/>
              </a:lnSpc>
              <a:buFont typeface="+mj-lt"/>
              <a:buAutoNum type="arabicPeriod" startAt="3"/>
              <a:defRPr/>
            </a:pPr>
            <a:r>
              <a:rPr lang="zh-CN" altLang="en-US" sz="2800" kern="0" dirty="0" smtClean="0">
                <a:solidFill>
                  <a:schemeClr val="bg1"/>
                </a:solidFill>
                <a:latin typeface="微软雅黑" panose="020B0503020204020204" pitchFamily="34" charset="-122"/>
                <a:cs typeface="+mn-cs"/>
              </a:rPr>
              <a:t>实验数据的记录</a:t>
            </a:r>
            <a:r>
              <a:rPr lang="zh-CN" altLang="en-US" sz="2800" b="1" kern="0" dirty="0" smtClean="0">
                <a:solidFill>
                  <a:srgbClr val="FFC000"/>
                </a:solidFill>
                <a:latin typeface="微软雅黑" panose="020B0503020204020204" pitchFamily="34" charset="-122"/>
                <a:cs typeface="+mn-cs"/>
              </a:rPr>
              <a:t>不准用铅笔</a:t>
            </a:r>
            <a:r>
              <a:rPr lang="zh-CN" altLang="en-US" sz="2800" kern="0" dirty="0" smtClean="0">
                <a:solidFill>
                  <a:schemeClr val="bg1"/>
                </a:solidFill>
                <a:latin typeface="微软雅黑" panose="020B0503020204020204" pitchFamily="34" charset="-122"/>
                <a:cs typeface="+mn-cs"/>
              </a:rPr>
              <a:t>。数据测错或写错后可以划去重写，并注明原因；但</a:t>
            </a:r>
            <a:r>
              <a:rPr lang="zh-CN" altLang="en-US" sz="2800" kern="0" dirty="0" smtClean="0">
                <a:solidFill>
                  <a:srgbClr val="FFC000"/>
                </a:solidFill>
                <a:latin typeface="微软雅黑" panose="020B0503020204020204" pitchFamily="34" charset="-122"/>
                <a:cs typeface="+mn-cs"/>
              </a:rPr>
              <a:t>不可用涂改液或硬橡皮等方法把原数据抹去</a:t>
            </a:r>
            <a:r>
              <a:rPr lang="zh-CN" altLang="en-US" sz="2800" kern="0" dirty="0" smtClean="0">
                <a:solidFill>
                  <a:schemeClr val="bg1"/>
                </a:solidFill>
                <a:latin typeface="微软雅黑" panose="020B0503020204020204" pitchFamily="34" charset="-122"/>
                <a:cs typeface="+mn-cs"/>
              </a:rPr>
              <a:t>。实验中改过的数据应由老师认可；其余实验</a:t>
            </a:r>
            <a:r>
              <a:rPr lang="zh-CN" altLang="en-US" sz="2800" kern="0" dirty="0" smtClean="0">
                <a:solidFill>
                  <a:srgbClr val="FFC000"/>
                </a:solidFill>
                <a:latin typeface="微软雅黑" panose="020B0503020204020204" pitchFamily="34" charset="-122"/>
                <a:cs typeface="+mn-cs"/>
              </a:rPr>
              <a:t>数据不准任意修改</a:t>
            </a:r>
            <a:r>
              <a:rPr lang="zh-CN" altLang="en-US" sz="2800" kern="0" dirty="0" smtClean="0">
                <a:solidFill>
                  <a:schemeClr val="bg1"/>
                </a:solidFill>
                <a:latin typeface="微软雅黑" panose="020B0503020204020204" pitchFamily="34" charset="-122"/>
                <a:cs typeface="+mn-cs"/>
              </a:rPr>
              <a:t>。</a:t>
            </a:r>
            <a:endParaRPr lang="en-US" altLang="zh-CN"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Arial" charset="0"/>
              <a:buNone/>
              <a:defRPr/>
            </a:pPr>
            <a:r>
              <a:rPr lang="zh-CN" altLang="en-US" sz="2800" kern="0" dirty="0" smtClean="0">
                <a:solidFill>
                  <a:schemeClr val="bg1"/>
                </a:solidFill>
                <a:latin typeface="微软雅黑" panose="020B0503020204020204" pitchFamily="34" charset="-122"/>
                <a:cs typeface="+mn-cs"/>
              </a:rPr>
              <a:t>     </a:t>
            </a:r>
            <a:r>
              <a:rPr lang="zh-CN" altLang="en-US" sz="2400" kern="0" dirty="0" smtClean="0">
                <a:solidFill>
                  <a:schemeClr val="bg1"/>
                </a:solidFill>
                <a:latin typeface="微软雅黑" panose="020B0503020204020204" pitchFamily="34" charset="-122"/>
                <a:cs typeface="+mn-cs"/>
              </a:rPr>
              <a:t>若发现在实验中或实验考核中有篡改、抄袭、伪造数据等</a:t>
            </a:r>
            <a:r>
              <a:rPr lang="zh-CN" altLang="en-US" sz="2400" kern="0" dirty="0" smtClean="0">
                <a:solidFill>
                  <a:srgbClr val="FFC000"/>
                </a:solidFill>
                <a:latin typeface="微软雅黑" panose="020B0503020204020204" pitchFamily="34" charset="-122"/>
                <a:cs typeface="+mn-cs"/>
              </a:rPr>
              <a:t>舞弊行为</a:t>
            </a:r>
            <a:r>
              <a:rPr lang="zh-CN" altLang="en-US" sz="2400" kern="0" dirty="0" smtClean="0">
                <a:solidFill>
                  <a:schemeClr val="bg1"/>
                </a:solidFill>
                <a:latin typeface="微软雅黑" panose="020B0503020204020204" pitchFamily="34" charset="-122"/>
                <a:cs typeface="+mn-cs"/>
              </a:rPr>
              <a:t>，由任课老师或监考教师提供证据并由有关领导确认后，视情节轻重，分别处以本实验成绩</a:t>
            </a:r>
            <a:r>
              <a:rPr lang="en-US" altLang="zh-CN" sz="2400" kern="0" dirty="0" smtClean="0">
                <a:solidFill>
                  <a:srgbClr val="FFC000"/>
                </a:solidFill>
                <a:latin typeface="微软雅黑" panose="020B0503020204020204" pitchFamily="34" charset="-122"/>
                <a:cs typeface="+mn-cs"/>
              </a:rPr>
              <a:t>0</a:t>
            </a:r>
            <a:r>
              <a:rPr lang="zh-CN" altLang="en-US" sz="2400" kern="0" dirty="0" smtClean="0">
                <a:solidFill>
                  <a:srgbClr val="FFC000"/>
                </a:solidFill>
                <a:latin typeface="微软雅黑" panose="020B0503020204020204" pitchFamily="34" charset="-122"/>
                <a:cs typeface="+mn-cs"/>
              </a:rPr>
              <a:t>分</a:t>
            </a:r>
            <a:r>
              <a:rPr lang="zh-CN" altLang="en-US" sz="2400" kern="0" dirty="0" smtClean="0">
                <a:solidFill>
                  <a:schemeClr val="bg1"/>
                </a:solidFill>
                <a:latin typeface="微软雅黑" panose="020B0503020204020204" pitchFamily="34" charset="-122"/>
                <a:cs typeface="+mn-cs"/>
              </a:rPr>
              <a:t>、本循环实验（</a:t>
            </a:r>
            <a:r>
              <a:rPr lang="en-US" altLang="zh-CN" sz="2400" kern="0" dirty="0" smtClean="0">
                <a:solidFill>
                  <a:schemeClr val="bg1"/>
                </a:solidFill>
                <a:latin typeface="微软雅黑" panose="020B0503020204020204" pitchFamily="34" charset="-122"/>
                <a:cs typeface="+mn-cs"/>
              </a:rPr>
              <a:t>2</a:t>
            </a:r>
            <a:r>
              <a:rPr lang="zh-CN" altLang="en-US" sz="2400" kern="0" dirty="0" smtClean="0">
                <a:solidFill>
                  <a:schemeClr val="bg1"/>
                </a:solidFill>
                <a:latin typeface="微软雅黑" panose="020B0503020204020204" pitchFamily="34" charset="-122"/>
                <a:cs typeface="+mn-cs"/>
              </a:rPr>
              <a:t>次实验的总分）</a:t>
            </a:r>
            <a:r>
              <a:rPr lang="en-US" altLang="zh-CN" sz="2400" kern="0" dirty="0" smtClean="0">
                <a:solidFill>
                  <a:srgbClr val="FFC000"/>
                </a:solidFill>
                <a:latin typeface="微软雅黑" panose="020B0503020204020204" pitchFamily="34" charset="-122"/>
                <a:cs typeface="+mn-cs"/>
              </a:rPr>
              <a:t>0</a:t>
            </a:r>
            <a:r>
              <a:rPr lang="zh-CN" altLang="en-US" sz="2400" kern="0" dirty="0" smtClean="0">
                <a:solidFill>
                  <a:srgbClr val="FFC000"/>
                </a:solidFill>
                <a:latin typeface="微软雅黑" panose="020B0503020204020204" pitchFamily="34" charset="-122"/>
                <a:cs typeface="+mn-cs"/>
              </a:rPr>
              <a:t>分</a:t>
            </a:r>
            <a:r>
              <a:rPr lang="zh-CN" altLang="en-US" sz="2400" kern="0" dirty="0" smtClean="0">
                <a:solidFill>
                  <a:schemeClr val="bg1"/>
                </a:solidFill>
                <a:latin typeface="微软雅黑" panose="020B0503020204020204" pitchFamily="34" charset="-122"/>
                <a:cs typeface="+mn-cs"/>
              </a:rPr>
              <a:t>、本学期实验课</a:t>
            </a:r>
            <a:r>
              <a:rPr lang="en-US" altLang="zh-CN" sz="2400" kern="0" dirty="0" smtClean="0">
                <a:solidFill>
                  <a:srgbClr val="FFC000"/>
                </a:solidFill>
                <a:latin typeface="微软雅黑" panose="020B0503020204020204" pitchFamily="34" charset="-122"/>
                <a:cs typeface="+mn-cs"/>
              </a:rPr>
              <a:t>0</a:t>
            </a:r>
            <a:r>
              <a:rPr lang="zh-CN" altLang="en-US" sz="2400" kern="0" dirty="0" smtClean="0">
                <a:solidFill>
                  <a:srgbClr val="FFC000"/>
                </a:solidFill>
                <a:latin typeface="微软雅黑" panose="020B0503020204020204" pitchFamily="34" charset="-122"/>
                <a:cs typeface="+mn-cs"/>
              </a:rPr>
              <a:t>分</a:t>
            </a:r>
            <a:r>
              <a:rPr lang="zh-CN" altLang="en-US" sz="2400" kern="0" dirty="0" smtClean="0">
                <a:solidFill>
                  <a:schemeClr val="bg1"/>
                </a:solidFill>
                <a:latin typeface="微软雅黑" panose="020B0503020204020204" pitchFamily="34" charset="-122"/>
                <a:cs typeface="+mn-cs"/>
              </a:rPr>
              <a:t>，并参照有关规定给予</a:t>
            </a:r>
            <a:r>
              <a:rPr lang="zh-CN" altLang="en-US" sz="2400" kern="0" dirty="0" smtClean="0">
                <a:solidFill>
                  <a:srgbClr val="FFC000"/>
                </a:solidFill>
                <a:latin typeface="微软雅黑" panose="020B0503020204020204" pitchFamily="34" charset="-122"/>
                <a:cs typeface="+mn-cs"/>
              </a:rPr>
              <a:t>行政处分</a:t>
            </a:r>
            <a:r>
              <a:rPr lang="zh-CN" altLang="en-US" sz="2400" kern="0" dirty="0" smtClean="0">
                <a:solidFill>
                  <a:schemeClr val="bg1"/>
                </a:solidFill>
                <a:latin typeface="微软雅黑" panose="020B0503020204020204" pitchFamily="34" charset="-122"/>
                <a:cs typeface="+mn-cs"/>
              </a:rPr>
              <a:t>。</a:t>
            </a:r>
            <a:endParaRPr lang="zh-CN" altLang="en-US"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Arial" charset="0"/>
              <a:buNone/>
              <a:defRPr/>
            </a:pPr>
            <a:endParaRPr lang="zh-CN" altLang="en-US"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Arial" charset="0"/>
              <a:buNone/>
              <a:defRPr/>
            </a:pPr>
            <a:r>
              <a:rPr lang="en-US" altLang="zh-CN" sz="2800" dirty="0" smtClean="0">
                <a:solidFill>
                  <a:schemeClr val="bg1"/>
                </a:solidFill>
                <a:latin typeface="+mj-ea"/>
                <a:cs typeface="+mn-cs"/>
              </a:rPr>
              <a:t>     </a:t>
            </a:r>
            <a:endParaRPr lang="zh-CN" altLang="zh-CN" sz="2800" dirty="0" smtClean="0">
              <a:solidFill>
                <a:schemeClr val="bg1"/>
              </a:solidFill>
              <a:latin typeface="+mj-ea"/>
              <a:cs typeface="+mn-cs"/>
            </a:endParaRPr>
          </a:p>
        </p:txBody>
      </p:sp>
      <p:sp>
        <p:nvSpPr>
          <p:cNvPr id="5" name="爆炸形 1 4"/>
          <p:cNvSpPr/>
          <p:nvPr/>
        </p:nvSpPr>
        <p:spPr>
          <a:xfrm>
            <a:off x="4857750" y="0"/>
            <a:ext cx="3286125" cy="1643063"/>
          </a:xfrm>
          <a:prstGeom prst="irregularSeal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bg2">
                    <a:lumMod val="50000"/>
                  </a:schemeClr>
                </a:solidFill>
              </a:rPr>
              <a:t>实验中</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pPr algn="l" eaLnBrk="1" hangingPunct="1">
              <a:defRPr/>
            </a:pPr>
            <a:r>
              <a:rPr lang="en-US" altLang="zh-CN" sz="5400" b="1" dirty="0" smtClean="0">
                <a:solidFill>
                  <a:schemeClr val="bg1"/>
                </a:solidFill>
                <a:latin typeface="+mj-ea"/>
                <a:cs typeface="+mj-cs"/>
              </a:rPr>
              <a:t>4.1 </a:t>
            </a:r>
            <a:r>
              <a:rPr lang="zh-CN" altLang="en-US" sz="5400" b="1" dirty="0">
                <a:solidFill>
                  <a:schemeClr val="bg1"/>
                </a:solidFill>
                <a:latin typeface="+mj-ea"/>
                <a:cs typeface="+mj-cs"/>
              </a:rPr>
              <a:t>基本要求</a:t>
            </a:r>
          </a:p>
        </p:txBody>
      </p:sp>
      <p:sp>
        <p:nvSpPr>
          <p:cNvPr id="57347" name="内容占位符 2"/>
          <p:cNvSpPr>
            <a:spLocks noGrp="1"/>
          </p:cNvSpPr>
          <p:nvPr>
            <p:ph idx="4294967295"/>
          </p:nvPr>
        </p:nvSpPr>
        <p:spPr/>
        <p:txBody>
          <a:bodyPr/>
          <a:lstStyle/>
          <a:p>
            <a:pPr marL="514350" indent="-514350" algn="just" eaLnBrk="1" hangingPunct="1">
              <a:lnSpc>
                <a:spcPct val="120000"/>
              </a:lnSpc>
              <a:buFont typeface="+mj-lt"/>
              <a:buAutoNum type="arabicPeriod" startAt="4"/>
              <a:defRPr/>
            </a:pPr>
            <a:r>
              <a:rPr lang="zh-CN" altLang="en-US" sz="2800" kern="0" dirty="0" smtClean="0">
                <a:solidFill>
                  <a:schemeClr val="bg1"/>
                </a:solidFill>
                <a:latin typeface="微软雅黑" panose="020B0503020204020204" pitchFamily="34" charset="-122"/>
                <a:cs typeface="+mn-cs"/>
              </a:rPr>
              <a:t>实验时应</a:t>
            </a:r>
            <a:r>
              <a:rPr lang="zh-CN" altLang="en-US" sz="2800" kern="0" dirty="0" smtClean="0">
                <a:solidFill>
                  <a:srgbClr val="FFC000"/>
                </a:solidFill>
                <a:latin typeface="微软雅黑" panose="020B0503020204020204" pitchFamily="34" charset="-122"/>
                <a:cs typeface="+mn-cs"/>
              </a:rPr>
              <a:t>积极思考</a:t>
            </a:r>
            <a:r>
              <a:rPr lang="zh-CN" altLang="en-US" sz="2800" kern="0" dirty="0" smtClean="0">
                <a:solidFill>
                  <a:schemeClr val="bg1"/>
                </a:solidFill>
                <a:latin typeface="微软雅黑" panose="020B0503020204020204" pitchFamily="34" charset="-122"/>
                <a:cs typeface="+mn-cs"/>
              </a:rPr>
              <a:t>，</a:t>
            </a:r>
            <a:r>
              <a:rPr lang="zh-CN" altLang="en-US" sz="2800" kern="0" dirty="0" smtClean="0">
                <a:solidFill>
                  <a:srgbClr val="FFC000"/>
                </a:solidFill>
                <a:latin typeface="微软雅黑" panose="020B0503020204020204" pitchFamily="34" charset="-122"/>
                <a:cs typeface="+mn-cs"/>
              </a:rPr>
              <a:t>如实记录</a:t>
            </a:r>
            <a:r>
              <a:rPr lang="zh-CN" altLang="en-US" sz="2800" kern="0" dirty="0" smtClean="0">
                <a:solidFill>
                  <a:schemeClr val="bg1"/>
                </a:solidFill>
                <a:latin typeface="微软雅黑" panose="020B0503020204020204" pitchFamily="34" charset="-122"/>
                <a:cs typeface="+mn-cs"/>
              </a:rPr>
              <a:t>各种实验数据和现象。</a:t>
            </a:r>
            <a:r>
              <a:rPr lang="zh-CN" altLang="en-US" sz="2800" kern="0" dirty="0" smtClean="0">
                <a:solidFill>
                  <a:srgbClr val="FFC000"/>
                </a:solidFill>
                <a:latin typeface="微软雅黑" panose="020B0503020204020204" pitchFamily="34" charset="-122"/>
                <a:cs typeface="+mn-cs"/>
              </a:rPr>
              <a:t>实验过程中不得携带他人报告</a:t>
            </a:r>
            <a:r>
              <a:rPr lang="zh-CN" altLang="en-US" sz="2800" kern="0" dirty="0" smtClean="0">
                <a:solidFill>
                  <a:schemeClr val="bg1"/>
                </a:solidFill>
                <a:latin typeface="微软雅黑" panose="020B0503020204020204" pitchFamily="34" charset="-122"/>
                <a:cs typeface="+mn-cs"/>
              </a:rPr>
              <a:t>，否则实验成绩计</a:t>
            </a:r>
            <a:r>
              <a:rPr lang="en-US" altLang="zh-CN" sz="2800" kern="0" dirty="0" smtClean="0">
                <a:solidFill>
                  <a:srgbClr val="FFC000"/>
                </a:solidFill>
                <a:latin typeface="微软雅黑" panose="020B0503020204020204" pitchFamily="34" charset="-122"/>
                <a:cs typeface="+mn-cs"/>
              </a:rPr>
              <a:t>0</a:t>
            </a:r>
            <a:r>
              <a:rPr lang="zh-CN" altLang="en-US" sz="2800" kern="0" dirty="0" smtClean="0">
                <a:solidFill>
                  <a:srgbClr val="FFC000"/>
                </a:solidFill>
                <a:latin typeface="微软雅黑" panose="020B0503020204020204" pitchFamily="34" charset="-122"/>
                <a:cs typeface="+mn-cs"/>
              </a:rPr>
              <a:t>分</a:t>
            </a:r>
            <a:r>
              <a:rPr lang="zh-CN" altLang="en-US" sz="2800" kern="0" dirty="0" smtClean="0">
                <a:solidFill>
                  <a:schemeClr val="bg1"/>
                </a:solidFill>
                <a:latin typeface="微软雅黑" panose="020B0503020204020204" pitchFamily="34" charset="-122"/>
                <a:cs typeface="+mn-cs"/>
              </a:rPr>
              <a:t>。</a:t>
            </a:r>
            <a:endParaRPr lang="en-US" altLang="zh-CN"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mj-lt"/>
              <a:buAutoNum type="arabicPeriod" startAt="4"/>
              <a:defRPr/>
            </a:pPr>
            <a:r>
              <a:rPr lang="zh-CN" altLang="en-US" sz="2800" kern="0" dirty="0" smtClean="0">
                <a:solidFill>
                  <a:schemeClr val="bg1"/>
                </a:solidFill>
                <a:latin typeface="微软雅黑" panose="020B0503020204020204" pitchFamily="34" charset="-122"/>
                <a:cs typeface="+mn-cs"/>
              </a:rPr>
              <a:t>实验中应注意安全并爱护仪器设备。</a:t>
            </a:r>
            <a:endParaRPr lang="en-US" altLang="zh-CN"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mj-lt"/>
              <a:buAutoNum type="arabicPeriod" startAt="4"/>
              <a:defRPr/>
            </a:pPr>
            <a:r>
              <a:rPr lang="zh-CN" altLang="en-US" sz="2800" kern="0" dirty="0" smtClean="0">
                <a:solidFill>
                  <a:schemeClr val="bg1"/>
                </a:solidFill>
                <a:latin typeface="微软雅黑" panose="020B0503020204020204" pitchFamily="34" charset="-122"/>
                <a:cs typeface="+mn-cs"/>
              </a:rPr>
              <a:t>实验结束，要由指导教师签字认可后，把仪器、工具、元件等整理好，方可离开实验室。</a:t>
            </a:r>
            <a:endParaRPr lang="en-US" altLang="zh-CN"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mj-lt"/>
              <a:buAutoNum type="arabicPeriod" startAt="4"/>
              <a:defRPr/>
            </a:pPr>
            <a:endParaRPr lang="zh-CN" altLang="en-US" sz="2800" kern="0" dirty="0" smtClean="0">
              <a:solidFill>
                <a:schemeClr val="bg1"/>
              </a:solidFill>
              <a:latin typeface="微软雅黑" panose="020B0503020204020204" pitchFamily="34" charset="-122"/>
              <a:cs typeface="+mn-cs"/>
            </a:endParaRPr>
          </a:p>
          <a:p>
            <a:pPr marL="514350" indent="-514350" algn="just" eaLnBrk="1" hangingPunct="1">
              <a:lnSpc>
                <a:spcPct val="120000"/>
              </a:lnSpc>
              <a:buFont typeface="Arial" charset="0"/>
              <a:buNone/>
              <a:defRPr/>
            </a:pPr>
            <a:r>
              <a:rPr lang="en-US" altLang="zh-CN" sz="2800" dirty="0" smtClean="0">
                <a:solidFill>
                  <a:schemeClr val="bg1"/>
                </a:solidFill>
                <a:latin typeface="+mj-ea"/>
                <a:cs typeface="+mn-cs"/>
              </a:rPr>
              <a:t>     </a:t>
            </a:r>
            <a:endParaRPr lang="zh-CN" altLang="zh-CN" sz="2800" dirty="0" smtClean="0">
              <a:solidFill>
                <a:schemeClr val="bg1"/>
              </a:solidFill>
              <a:latin typeface="+mj-ea"/>
              <a:cs typeface="+mn-cs"/>
            </a:endParaRPr>
          </a:p>
        </p:txBody>
      </p:sp>
      <p:sp>
        <p:nvSpPr>
          <p:cNvPr id="5" name="爆炸形 1 4"/>
          <p:cNvSpPr/>
          <p:nvPr/>
        </p:nvSpPr>
        <p:spPr>
          <a:xfrm>
            <a:off x="4857750" y="0"/>
            <a:ext cx="3286125" cy="1643063"/>
          </a:xfrm>
          <a:prstGeom prst="irregularSeal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bg2">
                    <a:lumMod val="50000"/>
                  </a:schemeClr>
                </a:solidFill>
              </a:rPr>
              <a:t>实验中</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pPr algn="l" eaLnBrk="1" hangingPunct="1">
              <a:defRPr/>
            </a:pPr>
            <a:r>
              <a:rPr lang="en-US" altLang="zh-CN" sz="5400" b="1" dirty="0" smtClean="0">
                <a:solidFill>
                  <a:schemeClr val="bg1"/>
                </a:solidFill>
                <a:latin typeface="+mj-ea"/>
                <a:cs typeface="+mj-cs"/>
              </a:rPr>
              <a:t>4.1 </a:t>
            </a:r>
            <a:r>
              <a:rPr lang="zh-CN" altLang="en-US" sz="5400" b="1" dirty="0">
                <a:solidFill>
                  <a:schemeClr val="bg1"/>
                </a:solidFill>
                <a:latin typeface="+mj-ea"/>
                <a:cs typeface="+mj-cs"/>
              </a:rPr>
              <a:t>基本要求</a:t>
            </a:r>
          </a:p>
        </p:txBody>
      </p:sp>
      <p:sp>
        <p:nvSpPr>
          <p:cNvPr id="57347" name="内容占位符 2"/>
          <p:cNvSpPr>
            <a:spLocks noGrp="1"/>
          </p:cNvSpPr>
          <p:nvPr>
            <p:ph idx="4294967295"/>
          </p:nvPr>
        </p:nvSpPr>
        <p:spPr/>
        <p:txBody>
          <a:bodyPr/>
          <a:lstStyle/>
          <a:p>
            <a:pPr marL="514350" indent="-514350" algn="just" eaLnBrk="1" hangingPunct="1">
              <a:lnSpc>
                <a:spcPct val="120000"/>
              </a:lnSpc>
              <a:buFont typeface="+mj-lt"/>
              <a:buAutoNum type="arabicPeriod" startAt="7"/>
              <a:defRPr/>
            </a:pPr>
            <a:r>
              <a:rPr lang="zh-CN" altLang="en-US" sz="2800" dirty="0" smtClean="0">
                <a:solidFill>
                  <a:schemeClr val="bg1"/>
                </a:solidFill>
                <a:latin typeface="+mj-ea"/>
                <a:cs typeface="+mn-cs"/>
              </a:rPr>
              <a:t>按要求独立书写</a:t>
            </a:r>
            <a:r>
              <a:rPr lang="zh-CN" altLang="zh-CN" sz="2800" dirty="0" smtClean="0">
                <a:solidFill>
                  <a:schemeClr val="bg1"/>
                </a:solidFill>
                <a:latin typeface="+mj-ea"/>
                <a:cs typeface="+mn-cs"/>
              </a:rPr>
              <a:t>实验报告</a:t>
            </a:r>
            <a:r>
              <a:rPr lang="zh-CN" altLang="en-US" sz="2800" dirty="0" smtClean="0">
                <a:solidFill>
                  <a:schemeClr val="bg1"/>
                </a:solidFill>
                <a:latin typeface="+mj-ea"/>
                <a:cs typeface="+mn-cs"/>
              </a:rPr>
              <a:t>，不得抄袭别人的报告，引用需注明出处</a:t>
            </a:r>
            <a:r>
              <a:rPr lang="zh-CN" altLang="zh-CN" sz="2800" dirty="0" smtClean="0">
                <a:solidFill>
                  <a:schemeClr val="bg1"/>
                </a:solidFill>
                <a:latin typeface="+mj-ea"/>
                <a:cs typeface="+mn-cs"/>
              </a:rPr>
              <a:t>。</a:t>
            </a:r>
            <a:endParaRPr lang="en-US" altLang="zh-CN" sz="2800" dirty="0" smtClean="0">
              <a:solidFill>
                <a:schemeClr val="bg1"/>
              </a:solidFill>
              <a:latin typeface="+mj-ea"/>
              <a:cs typeface="+mn-cs"/>
            </a:endParaRPr>
          </a:p>
          <a:p>
            <a:pPr marL="514350" indent="-514350" algn="just" eaLnBrk="1" hangingPunct="1">
              <a:lnSpc>
                <a:spcPct val="120000"/>
              </a:lnSpc>
              <a:buFont typeface="+mj-lt"/>
              <a:buAutoNum type="arabicPeriod" startAt="7"/>
              <a:defRPr/>
            </a:pPr>
            <a:r>
              <a:rPr lang="zh-CN" altLang="en-US" sz="2800" dirty="0" smtClean="0">
                <a:solidFill>
                  <a:schemeClr val="bg1"/>
                </a:solidFill>
                <a:latin typeface="+mj-ea"/>
                <a:ea typeface="+mj-ea"/>
                <a:cs typeface="+mn-cs"/>
              </a:rPr>
              <a:t>按时（实验结束后</a:t>
            </a:r>
            <a:r>
              <a:rPr lang="en-US" altLang="zh-CN" sz="2800" dirty="0" smtClean="0">
                <a:solidFill>
                  <a:schemeClr val="bg1"/>
                </a:solidFill>
                <a:latin typeface="+mj-ea"/>
                <a:ea typeface="+mj-ea"/>
                <a:cs typeface="+mn-cs"/>
              </a:rPr>
              <a:t>48</a:t>
            </a:r>
            <a:r>
              <a:rPr lang="zh-CN" altLang="en-US" sz="2800" dirty="0" smtClean="0">
                <a:solidFill>
                  <a:schemeClr val="bg1"/>
                </a:solidFill>
                <a:latin typeface="+mj-ea"/>
                <a:ea typeface="+mj-ea"/>
                <a:cs typeface="+mn-cs"/>
              </a:rPr>
              <a:t>小时内）将报告交到指定信箱。</a:t>
            </a:r>
            <a:endParaRPr lang="en-US" altLang="zh-CN" sz="2800" dirty="0" smtClean="0">
              <a:solidFill>
                <a:schemeClr val="bg1"/>
              </a:solidFill>
              <a:latin typeface="+mj-ea"/>
              <a:ea typeface="+mj-ea"/>
              <a:cs typeface="+mn-cs"/>
            </a:endParaRPr>
          </a:p>
          <a:p>
            <a:pPr marL="514350" indent="-514350" algn="just" eaLnBrk="1" hangingPunct="1">
              <a:lnSpc>
                <a:spcPct val="120000"/>
              </a:lnSpc>
              <a:buFont typeface="Arial" charset="0"/>
              <a:buNone/>
              <a:defRPr/>
            </a:pPr>
            <a:r>
              <a:rPr lang="en-US" altLang="zh-CN" sz="2800" dirty="0" smtClean="0">
                <a:solidFill>
                  <a:schemeClr val="bg1"/>
                </a:solidFill>
                <a:latin typeface="+mj-ea"/>
                <a:ea typeface="+mj-ea"/>
                <a:cs typeface="+mn-cs"/>
              </a:rPr>
              <a:t>   </a:t>
            </a:r>
            <a:r>
              <a:rPr lang="zh-CN" altLang="en-US" sz="2400" dirty="0" smtClean="0">
                <a:solidFill>
                  <a:schemeClr val="bg1"/>
                </a:solidFill>
                <a:latin typeface="+mj-ea"/>
                <a:ea typeface="+mj-ea"/>
                <a:cs typeface="+mn-cs"/>
              </a:rPr>
              <a:t>  </a:t>
            </a:r>
            <a:r>
              <a:rPr lang="zh-CN" altLang="zh-CN" sz="2400" dirty="0" smtClean="0">
                <a:solidFill>
                  <a:schemeClr val="bg1"/>
                </a:solidFill>
                <a:latin typeface="+mj-ea"/>
                <a:cs typeface="+mn-cs"/>
              </a:rPr>
              <a:t>迟</a:t>
            </a:r>
            <a:r>
              <a:rPr lang="zh-CN" altLang="en-US" sz="2400" dirty="0" smtClean="0">
                <a:solidFill>
                  <a:schemeClr val="bg1"/>
                </a:solidFill>
                <a:latin typeface="+mj-ea"/>
                <a:cs typeface="+mn-cs"/>
              </a:rPr>
              <a:t>交报告</a:t>
            </a:r>
            <a:r>
              <a:rPr lang="zh-CN" altLang="en-US" sz="2400" kern="0" dirty="0" smtClean="0">
                <a:solidFill>
                  <a:schemeClr val="bg1"/>
                </a:solidFill>
                <a:latin typeface="微软雅黑" panose="020B0503020204020204" pitchFamily="34" charset="-122"/>
                <a:cs typeface="+mn-cs"/>
              </a:rPr>
              <a:t>分数按</a:t>
            </a:r>
            <a:r>
              <a:rPr lang="en-US" altLang="zh-CN" sz="2400" kern="0" dirty="0" smtClean="0">
                <a:solidFill>
                  <a:schemeClr val="bg1"/>
                </a:solidFill>
                <a:latin typeface="微软雅黑" panose="020B0503020204020204" pitchFamily="34" charset="-122"/>
                <a:cs typeface="+mn-cs"/>
              </a:rPr>
              <a:t>80%</a:t>
            </a:r>
            <a:r>
              <a:rPr lang="zh-CN" altLang="en-US" sz="2400" kern="0" dirty="0" smtClean="0">
                <a:solidFill>
                  <a:schemeClr val="bg1"/>
                </a:solidFill>
                <a:latin typeface="微软雅黑" panose="020B0503020204020204" pitchFamily="34" charset="-122"/>
                <a:cs typeface="+mn-cs"/>
              </a:rPr>
              <a:t>计入成绩，超过</a:t>
            </a:r>
            <a:r>
              <a:rPr lang="en-US" altLang="zh-CN" sz="2400" kern="0" dirty="0" smtClean="0">
                <a:solidFill>
                  <a:schemeClr val="bg1"/>
                </a:solidFill>
                <a:latin typeface="微软雅黑" panose="020B0503020204020204" pitchFamily="34" charset="-122"/>
                <a:cs typeface="+mn-cs"/>
              </a:rPr>
              <a:t>2</a:t>
            </a:r>
            <a:r>
              <a:rPr lang="zh-CN" altLang="en-US" sz="2400" kern="0" dirty="0" smtClean="0">
                <a:solidFill>
                  <a:schemeClr val="bg1"/>
                </a:solidFill>
                <a:latin typeface="微软雅黑" panose="020B0503020204020204" pitchFamily="34" charset="-122"/>
                <a:cs typeface="+mn-cs"/>
              </a:rPr>
              <a:t>周不交报告，则该实验报告为</a:t>
            </a:r>
            <a:r>
              <a:rPr lang="en-US" altLang="zh-CN" sz="2400" kern="0" dirty="0" smtClean="0">
                <a:solidFill>
                  <a:schemeClr val="bg1"/>
                </a:solidFill>
                <a:latin typeface="微软雅黑" panose="020B0503020204020204" pitchFamily="34" charset="-122"/>
                <a:cs typeface="+mn-cs"/>
              </a:rPr>
              <a:t>0</a:t>
            </a:r>
            <a:r>
              <a:rPr lang="zh-CN" altLang="en-US" sz="2400" kern="0" dirty="0" smtClean="0">
                <a:solidFill>
                  <a:schemeClr val="bg1"/>
                </a:solidFill>
                <a:latin typeface="微软雅黑" panose="020B0503020204020204" pitchFamily="34" charset="-122"/>
                <a:cs typeface="+mn-cs"/>
              </a:rPr>
              <a:t>分。</a:t>
            </a:r>
            <a:endParaRPr lang="zh-CN" altLang="en-US" sz="2800" dirty="0" smtClean="0">
              <a:solidFill>
                <a:schemeClr val="bg1"/>
              </a:solidFill>
              <a:latin typeface="+mj-ea"/>
              <a:ea typeface="+mj-ea"/>
              <a:cs typeface="+mn-cs"/>
            </a:endParaRPr>
          </a:p>
        </p:txBody>
      </p:sp>
      <p:sp>
        <p:nvSpPr>
          <p:cNvPr id="5" name="爆炸形 1 4"/>
          <p:cNvSpPr/>
          <p:nvPr/>
        </p:nvSpPr>
        <p:spPr>
          <a:xfrm>
            <a:off x="4857750" y="0"/>
            <a:ext cx="3286125" cy="1643063"/>
          </a:xfrm>
          <a:prstGeom prst="irregularSeal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bg2">
                    <a:lumMod val="50000"/>
                  </a:schemeClr>
                </a:solidFill>
              </a:rPr>
              <a:t>实验后</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idx="4294967295"/>
          </p:nvPr>
        </p:nvSpPr>
        <p:spPr>
          <a:xfrm>
            <a:off x="468313" y="404813"/>
            <a:ext cx="8229600" cy="1143000"/>
          </a:xfrm>
        </p:spPr>
        <p:txBody>
          <a:bodyPr/>
          <a:lstStyle/>
          <a:p>
            <a:pPr algn="l"/>
            <a:r>
              <a:rPr lang="en-US" altLang="zh-CN" sz="5400" b="1" smtClean="0">
                <a:solidFill>
                  <a:schemeClr val="bg1"/>
                </a:solidFill>
              </a:rPr>
              <a:t>4.2 </a:t>
            </a:r>
            <a:r>
              <a:rPr lang="zh-CN" altLang="en-US" sz="5400" b="1" smtClean="0">
                <a:solidFill>
                  <a:schemeClr val="bg1"/>
                </a:solidFill>
              </a:rPr>
              <a:t>友情提示</a:t>
            </a:r>
          </a:p>
        </p:txBody>
      </p:sp>
      <p:sp>
        <p:nvSpPr>
          <p:cNvPr id="14339" name="Rectangle 3"/>
          <p:cNvSpPr>
            <a:spLocks noGrp="1"/>
          </p:cNvSpPr>
          <p:nvPr>
            <p:ph type="body" idx="4294967295"/>
          </p:nvPr>
        </p:nvSpPr>
        <p:spPr>
          <a:xfrm>
            <a:off x="395288" y="1898650"/>
            <a:ext cx="8229600" cy="3816350"/>
          </a:xfrm>
        </p:spPr>
        <p:txBody>
          <a:bodyPr/>
          <a:lstStyle/>
          <a:p>
            <a:pPr>
              <a:buFont typeface="Arial" pitchFamily="34" charset="0"/>
              <a:buChar char="•"/>
              <a:defRPr/>
            </a:pPr>
            <a:r>
              <a:rPr lang="zh-CN" altLang="en-US" sz="4000" dirty="0">
                <a:solidFill>
                  <a:schemeClr val="bg1"/>
                </a:solidFill>
                <a:latin typeface="+mj-ea"/>
                <a:ea typeface="+mj-ea"/>
                <a:cs typeface="+mn-cs"/>
              </a:rPr>
              <a:t>本课程是</a:t>
            </a:r>
            <a:r>
              <a:rPr lang="zh-CN" altLang="en-US" sz="4000" dirty="0">
                <a:solidFill>
                  <a:srgbClr val="FFC000"/>
                </a:solidFill>
                <a:latin typeface="+mj-ea"/>
                <a:ea typeface="+mj-ea"/>
                <a:cs typeface="+mn-cs"/>
              </a:rPr>
              <a:t>必修</a:t>
            </a:r>
            <a:r>
              <a:rPr lang="zh-CN" altLang="en-US" sz="4000" dirty="0">
                <a:solidFill>
                  <a:schemeClr val="bg1"/>
                </a:solidFill>
                <a:latin typeface="+mj-ea"/>
                <a:ea typeface="+mj-ea"/>
                <a:cs typeface="+mn-cs"/>
              </a:rPr>
              <a:t>课程；</a:t>
            </a:r>
          </a:p>
          <a:p>
            <a:pPr>
              <a:buFont typeface="Arial" pitchFamily="34" charset="0"/>
              <a:buChar char="•"/>
              <a:defRPr/>
            </a:pPr>
            <a:r>
              <a:rPr lang="zh-CN" altLang="en-US" sz="4000" dirty="0">
                <a:solidFill>
                  <a:schemeClr val="bg1"/>
                </a:solidFill>
                <a:latin typeface="+mj-ea"/>
                <a:ea typeface="+mj-ea"/>
                <a:cs typeface="+mn-cs"/>
              </a:rPr>
              <a:t>本课程没有补考；</a:t>
            </a:r>
          </a:p>
          <a:p>
            <a:pPr>
              <a:buFont typeface="Arial" pitchFamily="34" charset="0"/>
              <a:buChar char="•"/>
              <a:defRPr/>
            </a:pPr>
            <a:r>
              <a:rPr lang="zh-CN" altLang="en-US" sz="4000" dirty="0">
                <a:solidFill>
                  <a:schemeClr val="bg1"/>
                </a:solidFill>
                <a:latin typeface="+mj-ea"/>
                <a:ea typeface="+mj-ea"/>
                <a:cs typeface="+mn-cs"/>
              </a:rPr>
              <a:t>若不及格必须在修业时限（</a:t>
            </a:r>
            <a:r>
              <a:rPr lang="en-US" altLang="zh-CN" sz="4000" dirty="0">
                <a:solidFill>
                  <a:schemeClr val="bg1"/>
                </a:solidFill>
                <a:latin typeface="+mj-ea"/>
                <a:ea typeface="+mj-ea"/>
                <a:cs typeface="+mn-cs"/>
              </a:rPr>
              <a:t>6</a:t>
            </a:r>
            <a:r>
              <a:rPr lang="zh-CN" altLang="en-US" sz="4000" dirty="0">
                <a:solidFill>
                  <a:schemeClr val="bg1"/>
                </a:solidFill>
                <a:latin typeface="+mj-ea"/>
                <a:ea typeface="+mj-ea"/>
                <a:cs typeface="+mn-cs"/>
              </a:rPr>
              <a:t>年）内</a:t>
            </a:r>
            <a:r>
              <a:rPr lang="zh-CN" altLang="en-US" sz="4000" dirty="0">
                <a:solidFill>
                  <a:srgbClr val="FFC000"/>
                </a:solidFill>
                <a:latin typeface="+mj-ea"/>
                <a:ea typeface="+mj-ea"/>
                <a:cs typeface="+mn-cs"/>
              </a:rPr>
              <a:t>全部重修</a:t>
            </a:r>
            <a:r>
              <a:rPr lang="zh-CN" altLang="en-US" sz="4000" dirty="0">
                <a:solidFill>
                  <a:schemeClr val="bg1"/>
                </a:solidFill>
                <a:latin typeface="+mj-ea"/>
                <a:ea typeface="+mj-ea"/>
                <a:cs typeface="+mn-cs"/>
              </a:rPr>
              <a:t>（不允许部分重修）；</a:t>
            </a:r>
          </a:p>
          <a:p>
            <a:pPr>
              <a:buFont typeface="Arial" pitchFamily="34" charset="0"/>
              <a:buChar char="•"/>
              <a:defRPr/>
            </a:pPr>
            <a:r>
              <a:rPr lang="zh-CN" altLang="en-US" sz="4000" dirty="0">
                <a:solidFill>
                  <a:schemeClr val="bg1"/>
                </a:solidFill>
                <a:latin typeface="+mj-ea"/>
                <a:ea typeface="+mj-ea"/>
                <a:cs typeface="+mn-cs"/>
              </a:rPr>
              <a:t>本课程重修不允许免听。</a:t>
            </a:r>
          </a:p>
          <a:p>
            <a:pPr marL="0" indent="0">
              <a:buFont typeface="Arial" pitchFamily="34" charset="0"/>
              <a:buNone/>
              <a:defRPr/>
            </a:pPr>
            <a:endParaRPr lang="zh-CN" altLang="en-US" dirty="0">
              <a:solidFill>
                <a:schemeClr val="bg1"/>
              </a:solidFill>
              <a:latin typeface="+mj-ea"/>
              <a:ea typeface="+mj-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a:xfrm>
            <a:off x="179388" y="260350"/>
            <a:ext cx="9432925" cy="1143000"/>
          </a:xfrm>
        </p:spPr>
        <p:txBody>
          <a:bodyPr/>
          <a:lstStyle/>
          <a:p>
            <a:pPr algn="l"/>
            <a:r>
              <a:rPr lang="en-US" altLang="zh-CN" sz="5400" b="1" smtClean="0">
                <a:solidFill>
                  <a:schemeClr val="bg1"/>
                </a:solidFill>
                <a:latin typeface="微软雅黑"/>
              </a:rPr>
              <a:t>4.3 </a:t>
            </a:r>
            <a:r>
              <a:rPr lang="zh-CN" altLang="en-US" sz="5400" b="1" smtClean="0">
                <a:solidFill>
                  <a:schemeClr val="bg1"/>
                </a:solidFill>
                <a:latin typeface="微软雅黑"/>
              </a:rPr>
              <a:t>实验中遇到问题怎么办？</a:t>
            </a:r>
          </a:p>
        </p:txBody>
      </p:sp>
      <p:sp>
        <p:nvSpPr>
          <p:cNvPr id="99330" name="内容占位符 2"/>
          <p:cNvSpPr>
            <a:spLocks noGrp="1"/>
          </p:cNvSpPr>
          <p:nvPr>
            <p:ph idx="1"/>
          </p:nvPr>
        </p:nvSpPr>
        <p:spPr>
          <a:xfrm>
            <a:off x="457200" y="1600200"/>
            <a:ext cx="8686800" cy="4525963"/>
          </a:xfrm>
        </p:spPr>
        <p:txBody>
          <a:bodyPr/>
          <a:lstStyle/>
          <a:p>
            <a:r>
              <a:rPr lang="zh-CN" altLang="en-US" smtClean="0">
                <a:latin typeface="微软雅黑"/>
              </a:rPr>
              <a:t>没有及时选课</a:t>
            </a:r>
            <a:r>
              <a:rPr lang="en-US" altLang="zh-CN" smtClean="0">
                <a:latin typeface="微软雅黑"/>
              </a:rPr>
              <a:t>—</a:t>
            </a:r>
            <a:r>
              <a:rPr lang="zh-CN" altLang="en-US" sz="2400" smtClean="0">
                <a:solidFill>
                  <a:srgbClr val="FFC000"/>
                </a:solidFill>
                <a:latin typeface="微软雅黑"/>
              </a:rPr>
              <a:t>前</a:t>
            </a:r>
            <a:r>
              <a:rPr lang="en-US" altLang="zh-CN" sz="2400" smtClean="0">
                <a:solidFill>
                  <a:srgbClr val="FFC000"/>
                </a:solidFill>
                <a:latin typeface="微软雅黑"/>
              </a:rPr>
              <a:t>2</a:t>
            </a:r>
            <a:r>
              <a:rPr lang="zh-CN" altLang="en-US" sz="2400" smtClean="0">
                <a:solidFill>
                  <a:srgbClr val="FFC000"/>
                </a:solidFill>
                <a:latin typeface="微软雅黑"/>
              </a:rPr>
              <a:t>周绪论，可选任一时段旁听</a:t>
            </a:r>
            <a:endParaRPr lang="en-US" altLang="zh-CN" smtClean="0">
              <a:solidFill>
                <a:srgbClr val="FFC000"/>
              </a:solidFill>
              <a:latin typeface="微软雅黑"/>
            </a:endParaRPr>
          </a:p>
          <a:p>
            <a:r>
              <a:rPr lang="zh-CN" altLang="en-US" smtClean="0">
                <a:latin typeface="微软雅黑"/>
              </a:rPr>
              <a:t>因故无法按时上课</a:t>
            </a:r>
            <a:endParaRPr lang="en-US" altLang="zh-CN" smtClean="0">
              <a:latin typeface="微软雅黑"/>
            </a:endParaRPr>
          </a:p>
          <a:p>
            <a:r>
              <a:rPr lang="zh-CN" altLang="en-US" smtClean="0">
                <a:latin typeface="微软雅黑"/>
              </a:rPr>
              <a:t>如何补实验？</a:t>
            </a:r>
            <a:endParaRPr lang="en-US" altLang="zh-CN" smtClean="0">
              <a:latin typeface="微软雅黑"/>
            </a:endParaRPr>
          </a:p>
          <a:p>
            <a:r>
              <a:rPr lang="zh-CN" altLang="en-US" smtClean="0">
                <a:latin typeface="微软雅黑"/>
              </a:rPr>
              <a:t>没有收到报告</a:t>
            </a:r>
            <a:endParaRPr lang="en-US" altLang="zh-CN" smtClean="0">
              <a:latin typeface="微软雅黑"/>
            </a:endParaRPr>
          </a:p>
          <a:p>
            <a:r>
              <a:rPr lang="zh-CN" altLang="en-US" smtClean="0">
                <a:latin typeface="微软雅黑"/>
              </a:rPr>
              <a:t>对老师批改的报告有疑问</a:t>
            </a:r>
            <a:r>
              <a:rPr lang="en-US" altLang="zh-CN" smtClean="0">
                <a:latin typeface="微软雅黑"/>
              </a:rPr>
              <a:t>—</a:t>
            </a:r>
          </a:p>
          <a:p>
            <a:r>
              <a:rPr lang="zh-CN" altLang="en-US" smtClean="0">
                <a:latin typeface="微软雅黑"/>
              </a:rPr>
              <a:t>如何联系到任课教师</a:t>
            </a:r>
            <a:r>
              <a:rPr lang="en-US" altLang="zh-CN" smtClean="0">
                <a:latin typeface="微软雅黑"/>
              </a:rPr>
              <a:t>—</a:t>
            </a:r>
            <a:r>
              <a:rPr lang="zh-CN" altLang="en-US" sz="2400" smtClean="0">
                <a:solidFill>
                  <a:srgbClr val="FFC000"/>
                </a:solidFill>
                <a:latin typeface="微软雅黑"/>
              </a:rPr>
              <a:t>网站教师通讯录或去</a:t>
            </a:r>
            <a:r>
              <a:rPr lang="en-US" altLang="zh-CN" sz="2400" smtClean="0">
                <a:solidFill>
                  <a:srgbClr val="FFC000"/>
                </a:solidFill>
                <a:latin typeface="微软雅黑"/>
              </a:rPr>
              <a:t>803</a:t>
            </a:r>
            <a:r>
              <a:rPr lang="zh-CN" altLang="en-US" sz="2400" smtClean="0">
                <a:solidFill>
                  <a:srgbClr val="FFC000"/>
                </a:solidFill>
                <a:latin typeface="微软雅黑"/>
              </a:rPr>
              <a:t>询问</a:t>
            </a:r>
            <a:endParaRPr lang="en-US" altLang="zh-CN" smtClean="0">
              <a:solidFill>
                <a:srgbClr val="FFC000"/>
              </a:solidFill>
              <a:latin typeface="微软雅黑"/>
            </a:endParaRPr>
          </a:p>
          <a:p>
            <a:r>
              <a:rPr lang="zh-CN" altLang="en-US" smtClean="0">
                <a:latin typeface="微软雅黑"/>
              </a:rPr>
              <a:t>因故无法参加考试</a:t>
            </a:r>
            <a:r>
              <a:rPr lang="en-US" altLang="zh-CN" smtClean="0">
                <a:latin typeface="微软雅黑"/>
              </a:rPr>
              <a:t>—</a:t>
            </a:r>
            <a:r>
              <a:rPr lang="zh-CN" altLang="en-US" sz="2400" smtClean="0">
                <a:solidFill>
                  <a:srgbClr val="FFC000"/>
                </a:solidFill>
                <a:latin typeface="微软雅黑"/>
              </a:rPr>
              <a:t>提前去院系办理缓考</a:t>
            </a:r>
            <a:endParaRPr lang="en-US" altLang="zh-CN" smtClean="0">
              <a:solidFill>
                <a:srgbClr val="FFC000"/>
              </a:solidFill>
              <a:latin typeface="微软雅黑"/>
            </a:endParaRPr>
          </a:p>
          <a:p>
            <a:pPr>
              <a:buFont typeface="Arial" charset="0"/>
              <a:buNone/>
            </a:pPr>
            <a:r>
              <a:rPr lang="zh-CN" altLang="en-US" smtClean="0">
                <a:latin typeface="微软雅黑"/>
              </a:rPr>
              <a:t>。。。。。。</a:t>
            </a:r>
          </a:p>
        </p:txBody>
      </p:sp>
      <p:sp>
        <p:nvSpPr>
          <p:cNvPr id="5" name="右大括号 4"/>
          <p:cNvSpPr/>
          <p:nvPr/>
        </p:nvSpPr>
        <p:spPr>
          <a:xfrm>
            <a:off x="4286250" y="2428875"/>
            <a:ext cx="357188" cy="1357313"/>
          </a:xfrm>
          <a:prstGeom prst="rightBrace">
            <a:avLst/>
          </a:prstGeom>
          <a:ln w="28575">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 name="TextBox 6"/>
          <p:cNvSpPr txBox="1"/>
          <p:nvPr/>
        </p:nvSpPr>
        <p:spPr>
          <a:xfrm>
            <a:off x="4714875" y="2857500"/>
            <a:ext cx="2954338" cy="461963"/>
          </a:xfrm>
          <a:prstGeom prst="rect">
            <a:avLst/>
          </a:prstGeom>
          <a:noFill/>
        </p:spPr>
        <p:txBody>
          <a:bodyPr wrap="none">
            <a:spAutoFit/>
          </a:bodyPr>
          <a:lstStyle/>
          <a:p>
            <a:pPr>
              <a:defRPr/>
            </a:pPr>
            <a:r>
              <a:rPr lang="zh-CN" altLang="en-US" sz="2400" dirty="0">
                <a:solidFill>
                  <a:srgbClr val="FFC000"/>
                </a:solidFill>
                <a:latin typeface="+mn-ea"/>
                <a:ea typeface="+mn-ea"/>
              </a:rPr>
              <a:t>请及时联系任课教师</a:t>
            </a:r>
          </a:p>
        </p:txBody>
      </p:sp>
      <p:sp>
        <p:nvSpPr>
          <p:cNvPr id="99333" name="TextBox 7"/>
          <p:cNvSpPr txBox="1">
            <a:spLocks noChangeArrowheads="1"/>
          </p:cNvSpPr>
          <p:nvPr/>
        </p:nvSpPr>
        <p:spPr bwMode="auto">
          <a:xfrm>
            <a:off x="5786438" y="3813175"/>
            <a:ext cx="3143250" cy="830263"/>
          </a:xfrm>
          <a:prstGeom prst="rect">
            <a:avLst/>
          </a:prstGeom>
          <a:noFill/>
          <a:ln w="9525">
            <a:noFill/>
            <a:miter lim="800000"/>
            <a:headEnd/>
            <a:tailEnd/>
          </a:ln>
        </p:spPr>
        <p:txBody>
          <a:bodyPr>
            <a:spAutoFit/>
          </a:bodyPr>
          <a:lstStyle/>
          <a:p>
            <a:r>
              <a:rPr lang="zh-CN" altLang="en-US" sz="2400">
                <a:solidFill>
                  <a:srgbClr val="FFC000"/>
                </a:solidFill>
                <a:latin typeface="微软雅黑"/>
                <a:ea typeface="微软雅黑"/>
                <a:cs typeface="微软雅黑"/>
              </a:rPr>
              <a:t>可以联系任课教师</a:t>
            </a:r>
            <a:endParaRPr lang="en-US" altLang="zh-CN" sz="2400">
              <a:solidFill>
                <a:srgbClr val="FFC000"/>
              </a:solidFill>
              <a:latin typeface="微软雅黑"/>
              <a:ea typeface="微软雅黑"/>
              <a:cs typeface="微软雅黑"/>
            </a:endParaRPr>
          </a:p>
          <a:p>
            <a:r>
              <a:rPr lang="en-US" altLang="zh-CN" sz="2400">
                <a:solidFill>
                  <a:srgbClr val="FFC000"/>
                </a:solidFill>
                <a:latin typeface="微软雅黑"/>
                <a:ea typeface="微软雅黑"/>
                <a:cs typeface="微软雅黑"/>
              </a:rPr>
              <a:t> </a:t>
            </a:r>
            <a:r>
              <a:rPr lang="zh-CN" altLang="en-US" sz="2400">
                <a:solidFill>
                  <a:srgbClr val="FFC000"/>
                </a:solidFill>
                <a:latin typeface="微软雅黑"/>
                <a:ea typeface="微软雅黑"/>
                <a:cs typeface="微软雅黑"/>
              </a:rPr>
              <a:t>或者课程负责人</a:t>
            </a:r>
            <a:endParaRPr lang="zh-CN" altLang="en-US" sz="2400">
              <a:solidFill>
                <a:srgbClr val="FFC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idx="4294967295"/>
          </p:nvPr>
        </p:nvSpPr>
        <p:spPr/>
        <p:txBody>
          <a:bodyPr/>
          <a:lstStyle/>
          <a:p>
            <a:pPr algn="l"/>
            <a:r>
              <a:rPr lang="en-US" altLang="zh-CN" sz="5400" b="1" smtClean="0">
                <a:solidFill>
                  <a:schemeClr val="bg1"/>
                </a:solidFill>
              </a:rPr>
              <a:t>4.4 </a:t>
            </a:r>
            <a:r>
              <a:rPr lang="zh-CN" altLang="en-US" sz="5400" b="1" smtClean="0">
                <a:solidFill>
                  <a:schemeClr val="bg1"/>
                </a:solidFill>
              </a:rPr>
              <a:t>以往不及格的情况</a:t>
            </a:r>
          </a:p>
        </p:txBody>
      </p:sp>
      <p:sp>
        <p:nvSpPr>
          <p:cNvPr id="61443" name="Rectangle 3"/>
          <p:cNvSpPr>
            <a:spLocks noGrp="1"/>
          </p:cNvSpPr>
          <p:nvPr>
            <p:ph type="body" idx="4294967295"/>
          </p:nvPr>
        </p:nvSpPr>
        <p:spPr/>
        <p:txBody>
          <a:bodyPr/>
          <a:lstStyle/>
          <a:p>
            <a:pPr>
              <a:defRPr/>
            </a:pPr>
            <a:r>
              <a:rPr lang="zh-CN" altLang="en-US" dirty="0" smtClean="0">
                <a:solidFill>
                  <a:schemeClr val="bg1"/>
                </a:solidFill>
                <a:latin typeface="+mj-ea"/>
                <a:ea typeface="+mj-ea"/>
                <a:cs typeface="+mn-cs"/>
              </a:rPr>
              <a:t>数据处理作业、报告</a:t>
            </a:r>
            <a:r>
              <a:rPr lang="zh-CN" altLang="en-US" dirty="0" smtClean="0">
                <a:solidFill>
                  <a:srgbClr val="FFC000"/>
                </a:solidFill>
                <a:latin typeface="+mj-ea"/>
                <a:ea typeface="+mj-ea"/>
                <a:cs typeface="+mn-cs"/>
              </a:rPr>
              <a:t>不交</a:t>
            </a:r>
            <a:r>
              <a:rPr lang="zh-CN" altLang="en-US" dirty="0" smtClean="0">
                <a:solidFill>
                  <a:schemeClr val="bg1"/>
                </a:solidFill>
                <a:latin typeface="+mj-ea"/>
                <a:ea typeface="+mj-ea"/>
                <a:cs typeface="+mn-cs"/>
              </a:rPr>
              <a:t>或</a:t>
            </a:r>
            <a:r>
              <a:rPr lang="zh-CN" altLang="en-US" dirty="0" smtClean="0">
                <a:solidFill>
                  <a:srgbClr val="FFC000"/>
                </a:solidFill>
                <a:latin typeface="+mj-ea"/>
                <a:ea typeface="+mj-ea"/>
                <a:cs typeface="+mn-cs"/>
              </a:rPr>
              <a:t>超期</a:t>
            </a:r>
            <a:r>
              <a:rPr lang="zh-CN" altLang="en-US" dirty="0" smtClean="0">
                <a:solidFill>
                  <a:schemeClr val="bg1"/>
                </a:solidFill>
                <a:latin typeface="+mj-ea"/>
                <a:ea typeface="+mj-ea"/>
                <a:cs typeface="+mn-cs"/>
              </a:rPr>
              <a:t>交；</a:t>
            </a:r>
          </a:p>
          <a:p>
            <a:pPr>
              <a:defRPr/>
            </a:pPr>
            <a:r>
              <a:rPr lang="zh-CN" altLang="en-US" dirty="0" smtClean="0">
                <a:solidFill>
                  <a:schemeClr val="bg1"/>
                </a:solidFill>
                <a:latin typeface="+mj-ea"/>
                <a:ea typeface="+mj-ea"/>
                <a:cs typeface="+mn-cs"/>
              </a:rPr>
              <a:t>有</a:t>
            </a:r>
            <a:r>
              <a:rPr lang="zh-CN" altLang="en-US" dirty="0" smtClean="0">
                <a:solidFill>
                  <a:srgbClr val="FFC000"/>
                </a:solidFill>
                <a:latin typeface="+mj-ea"/>
                <a:ea typeface="+mj-ea"/>
                <a:cs typeface="+mn-cs"/>
              </a:rPr>
              <a:t>旷课</a:t>
            </a:r>
            <a:r>
              <a:rPr lang="zh-CN" altLang="en-US" dirty="0" smtClean="0">
                <a:solidFill>
                  <a:schemeClr val="bg1"/>
                </a:solidFill>
                <a:latin typeface="+mj-ea"/>
                <a:ea typeface="+mj-ea"/>
                <a:cs typeface="+mn-cs"/>
              </a:rPr>
              <a:t>；</a:t>
            </a:r>
          </a:p>
          <a:p>
            <a:pPr>
              <a:defRPr/>
            </a:pPr>
            <a:r>
              <a:rPr lang="zh-CN" altLang="en-US" dirty="0" smtClean="0">
                <a:solidFill>
                  <a:schemeClr val="bg1"/>
                </a:solidFill>
                <a:latin typeface="+mj-ea"/>
                <a:ea typeface="+mj-ea"/>
                <a:cs typeface="+mn-cs"/>
              </a:rPr>
              <a:t>不参加期末</a:t>
            </a:r>
            <a:r>
              <a:rPr lang="zh-CN" altLang="en-US" dirty="0" smtClean="0">
                <a:solidFill>
                  <a:srgbClr val="FFC000"/>
                </a:solidFill>
                <a:latin typeface="+mj-ea"/>
                <a:ea typeface="+mj-ea"/>
                <a:cs typeface="+mn-cs"/>
              </a:rPr>
              <a:t>考试</a:t>
            </a:r>
            <a:r>
              <a:rPr lang="zh-CN" altLang="en-US" dirty="0" smtClean="0">
                <a:solidFill>
                  <a:schemeClr val="bg1"/>
                </a:solidFill>
                <a:latin typeface="+mj-ea"/>
                <a:ea typeface="+mj-ea"/>
                <a:cs typeface="+mn-cs"/>
              </a:rPr>
              <a:t>；</a:t>
            </a:r>
          </a:p>
          <a:p>
            <a:pPr>
              <a:defRPr/>
            </a:pPr>
            <a:r>
              <a:rPr lang="zh-CN" altLang="en-US" dirty="0" smtClean="0">
                <a:solidFill>
                  <a:srgbClr val="FFC000"/>
                </a:solidFill>
                <a:latin typeface="+mj-ea"/>
                <a:ea typeface="+mj-ea"/>
                <a:cs typeface="+mn-cs"/>
              </a:rPr>
              <a:t>报告</a:t>
            </a:r>
            <a:r>
              <a:rPr lang="zh-CN" altLang="en-US" dirty="0" smtClean="0">
                <a:solidFill>
                  <a:schemeClr val="bg1"/>
                </a:solidFill>
                <a:latin typeface="+mj-ea"/>
                <a:ea typeface="+mj-ea"/>
                <a:cs typeface="+mn-cs"/>
              </a:rPr>
              <a:t>太差：如报告内容不完整，或主要内容错误率超过</a:t>
            </a:r>
            <a:r>
              <a:rPr lang="en-US" altLang="zh-CN" dirty="0" smtClean="0">
                <a:solidFill>
                  <a:schemeClr val="bg1"/>
                </a:solidFill>
                <a:latin typeface="+mj-ea"/>
                <a:ea typeface="+mj-ea"/>
                <a:cs typeface="+mn-cs"/>
              </a:rPr>
              <a:t>2/5</a:t>
            </a:r>
            <a:r>
              <a:rPr lang="zh-CN" altLang="en-US" dirty="0" smtClean="0">
                <a:solidFill>
                  <a:schemeClr val="bg1"/>
                </a:solidFill>
                <a:latin typeface="+mj-ea"/>
                <a:ea typeface="+mj-ea"/>
                <a:cs typeface="+mn-cs"/>
              </a:rPr>
              <a:t>；</a:t>
            </a:r>
          </a:p>
          <a:p>
            <a:pPr>
              <a:defRPr/>
            </a:pPr>
            <a:r>
              <a:rPr lang="zh-CN" altLang="en-US" dirty="0" smtClean="0">
                <a:solidFill>
                  <a:schemeClr val="bg1"/>
                </a:solidFill>
                <a:latin typeface="+mj-ea"/>
                <a:ea typeface="+mj-ea"/>
                <a:cs typeface="+mn-cs"/>
              </a:rPr>
              <a:t>相当比例的内容是</a:t>
            </a:r>
            <a:r>
              <a:rPr lang="zh-CN" altLang="en-US" dirty="0" smtClean="0">
                <a:solidFill>
                  <a:srgbClr val="FFC000"/>
                </a:solidFill>
                <a:latin typeface="+mj-ea"/>
                <a:ea typeface="+mj-ea"/>
                <a:cs typeface="+mn-cs"/>
              </a:rPr>
              <a:t>抄袭或下载</a:t>
            </a:r>
            <a:r>
              <a:rPr lang="zh-CN" altLang="en-US" dirty="0" smtClean="0">
                <a:solidFill>
                  <a:schemeClr val="bg1"/>
                </a:solidFill>
                <a:latin typeface="+mj-ea"/>
                <a:ea typeface="+mj-ea"/>
                <a:cs typeface="+mn-cs"/>
              </a:rPr>
              <a:t>的。</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p:txBody>
          <a:bodyPr/>
          <a:lstStyle/>
          <a:p>
            <a:pPr algn="l" eaLnBrk="1" hangingPunct="1">
              <a:defRPr/>
            </a:pPr>
            <a:r>
              <a:rPr lang="en-US" altLang="zh-CN" sz="5400" b="1" dirty="0" smtClean="0">
                <a:solidFill>
                  <a:schemeClr val="bg1"/>
                </a:solidFill>
                <a:latin typeface="+mj-ea"/>
                <a:cs typeface="+mj-cs"/>
              </a:rPr>
              <a:t>4.5 </a:t>
            </a:r>
            <a:r>
              <a:rPr lang="zh-CN" altLang="en-US" sz="5400" b="1" dirty="0" smtClean="0">
                <a:solidFill>
                  <a:schemeClr val="bg1"/>
                </a:solidFill>
                <a:latin typeface="+mj-ea"/>
                <a:cs typeface="+mj-cs"/>
              </a:rPr>
              <a:t>课程总体安排</a:t>
            </a:r>
            <a:endParaRPr lang="zh-CN" altLang="en-US" sz="5400" dirty="0" smtClean="0">
              <a:solidFill>
                <a:schemeClr val="bg1"/>
              </a:solidFill>
              <a:latin typeface="+mj-ea"/>
              <a:cs typeface="+mj-cs"/>
            </a:endParaRPr>
          </a:p>
        </p:txBody>
      </p:sp>
      <p:sp>
        <p:nvSpPr>
          <p:cNvPr id="101378" name="内容占位符 2"/>
          <p:cNvSpPr>
            <a:spLocks noGrp="1"/>
          </p:cNvSpPr>
          <p:nvPr>
            <p:ph idx="4294967295"/>
          </p:nvPr>
        </p:nvSpPr>
        <p:spPr/>
        <p:txBody>
          <a:bodyPr/>
          <a:lstStyle/>
          <a:p>
            <a:pPr eaLnBrk="1" hangingPunct="1">
              <a:lnSpc>
                <a:spcPct val="125000"/>
              </a:lnSpc>
            </a:pPr>
            <a:r>
              <a:rPr lang="zh-CN" altLang="zh-CN" smtClean="0">
                <a:solidFill>
                  <a:schemeClr val="bg1"/>
                </a:solidFill>
                <a:latin typeface="微软雅黑"/>
              </a:rPr>
              <a:t>第1周：讲课—</a:t>
            </a:r>
            <a:r>
              <a:rPr lang="zh-CN" altLang="en-US" smtClean="0">
                <a:solidFill>
                  <a:schemeClr val="bg1"/>
                </a:solidFill>
                <a:latin typeface="微软雅黑"/>
              </a:rPr>
              <a:t>绪论</a:t>
            </a:r>
            <a:endParaRPr lang="zh-CN" altLang="zh-CN" smtClean="0">
              <a:solidFill>
                <a:schemeClr val="bg1"/>
              </a:solidFill>
              <a:latin typeface="微软雅黑"/>
            </a:endParaRPr>
          </a:p>
          <a:p>
            <a:pPr eaLnBrk="1" hangingPunct="1">
              <a:lnSpc>
                <a:spcPct val="125000"/>
              </a:lnSpc>
            </a:pPr>
            <a:r>
              <a:rPr lang="zh-CN" altLang="zh-CN" smtClean="0">
                <a:solidFill>
                  <a:schemeClr val="bg1"/>
                </a:solidFill>
                <a:latin typeface="微软雅黑"/>
              </a:rPr>
              <a:t>第</a:t>
            </a:r>
            <a:r>
              <a:rPr lang="en-US" altLang="zh-CN" smtClean="0">
                <a:solidFill>
                  <a:schemeClr val="bg1"/>
                </a:solidFill>
                <a:latin typeface="微软雅黑"/>
              </a:rPr>
              <a:t>2</a:t>
            </a:r>
            <a:r>
              <a:rPr lang="zh-CN" altLang="zh-CN" smtClean="0">
                <a:solidFill>
                  <a:schemeClr val="bg1"/>
                </a:solidFill>
                <a:latin typeface="微软雅黑"/>
              </a:rPr>
              <a:t>周：讲课—</a:t>
            </a:r>
            <a:r>
              <a:rPr lang="zh-CN" altLang="en-US" smtClean="0">
                <a:solidFill>
                  <a:schemeClr val="bg1"/>
                </a:solidFill>
                <a:latin typeface="微软雅黑"/>
              </a:rPr>
              <a:t>数据处理</a:t>
            </a:r>
            <a:endParaRPr lang="zh-CN" altLang="zh-CN" smtClean="0">
              <a:solidFill>
                <a:schemeClr val="bg1"/>
              </a:solidFill>
              <a:latin typeface="微软雅黑"/>
            </a:endParaRPr>
          </a:p>
          <a:p>
            <a:pPr eaLnBrk="1" hangingPunct="1">
              <a:lnSpc>
                <a:spcPct val="125000"/>
              </a:lnSpc>
            </a:pPr>
            <a:r>
              <a:rPr lang="zh-CN" altLang="zh-CN" smtClean="0">
                <a:solidFill>
                  <a:schemeClr val="bg1"/>
                </a:solidFill>
                <a:latin typeface="微软雅黑"/>
              </a:rPr>
              <a:t>第</a:t>
            </a:r>
            <a:r>
              <a:rPr lang="en-US" altLang="zh-CN" smtClean="0">
                <a:solidFill>
                  <a:schemeClr val="bg1"/>
                </a:solidFill>
                <a:latin typeface="微软雅黑"/>
              </a:rPr>
              <a:t>3</a:t>
            </a:r>
            <a:r>
              <a:rPr lang="zh-CN" altLang="zh-CN" smtClean="0">
                <a:solidFill>
                  <a:schemeClr val="bg1"/>
                </a:solidFill>
                <a:latin typeface="微软雅黑"/>
              </a:rPr>
              <a:t>－</a:t>
            </a:r>
            <a:r>
              <a:rPr lang="en-US" altLang="zh-CN" smtClean="0">
                <a:solidFill>
                  <a:schemeClr val="bg1"/>
                </a:solidFill>
                <a:latin typeface="微软雅黑"/>
              </a:rPr>
              <a:t>16</a:t>
            </a:r>
            <a:r>
              <a:rPr lang="zh-CN" altLang="zh-CN" smtClean="0">
                <a:solidFill>
                  <a:schemeClr val="bg1"/>
                </a:solidFill>
                <a:latin typeface="微软雅黑"/>
              </a:rPr>
              <a:t>周：</a:t>
            </a:r>
            <a:r>
              <a:rPr lang="en-US" altLang="zh-CN" smtClean="0">
                <a:solidFill>
                  <a:schemeClr val="bg1"/>
                </a:solidFill>
                <a:latin typeface="微软雅黑"/>
              </a:rPr>
              <a:t>12</a:t>
            </a:r>
            <a:r>
              <a:rPr lang="zh-CN" altLang="en-US" smtClean="0">
                <a:solidFill>
                  <a:schemeClr val="bg1"/>
                </a:solidFill>
                <a:latin typeface="微软雅黑"/>
              </a:rPr>
              <a:t>次</a:t>
            </a:r>
            <a:r>
              <a:rPr lang="zh-CN" altLang="zh-CN" b="1" smtClean="0">
                <a:solidFill>
                  <a:srgbClr val="FFC000"/>
                </a:solidFill>
                <a:latin typeface="微软雅黑"/>
              </a:rPr>
              <a:t>实验</a:t>
            </a:r>
            <a:r>
              <a:rPr lang="zh-CN" altLang="en-US" b="1" smtClean="0">
                <a:solidFill>
                  <a:srgbClr val="FFC000"/>
                </a:solidFill>
                <a:latin typeface="微软雅黑"/>
              </a:rPr>
              <a:t>课</a:t>
            </a:r>
            <a:endParaRPr lang="en-US" altLang="zh-CN" b="1" smtClean="0">
              <a:solidFill>
                <a:srgbClr val="FFC000"/>
              </a:solidFill>
              <a:latin typeface="微软雅黑"/>
            </a:endParaRPr>
          </a:p>
          <a:p>
            <a:pPr eaLnBrk="1" hangingPunct="1">
              <a:lnSpc>
                <a:spcPct val="125000"/>
              </a:lnSpc>
            </a:pPr>
            <a:r>
              <a:rPr lang="zh-CN" altLang="zh-CN" smtClean="0">
                <a:solidFill>
                  <a:schemeClr val="bg1"/>
                </a:solidFill>
                <a:latin typeface="微软雅黑"/>
              </a:rPr>
              <a:t>第1</a:t>
            </a:r>
            <a:r>
              <a:rPr lang="en-US" altLang="zh-CN" smtClean="0">
                <a:solidFill>
                  <a:schemeClr val="bg1"/>
                </a:solidFill>
                <a:latin typeface="微软雅黑"/>
              </a:rPr>
              <a:t>7</a:t>
            </a:r>
            <a:r>
              <a:rPr lang="zh-CN" altLang="zh-CN" smtClean="0">
                <a:solidFill>
                  <a:schemeClr val="bg1"/>
                </a:solidFill>
                <a:latin typeface="微软雅黑"/>
              </a:rPr>
              <a:t>周：</a:t>
            </a:r>
            <a:r>
              <a:rPr lang="zh-CN" altLang="en-US" smtClean="0">
                <a:solidFill>
                  <a:schemeClr val="bg1"/>
                </a:solidFill>
                <a:latin typeface="微软雅黑"/>
              </a:rPr>
              <a:t>答疑、</a:t>
            </a:r>
            <a:r>
              <a:rPr lang="zh-CN" altLang="zh-CN" smtClean="0">
                <a:solidFill>
                  <a:schemeClr val="bg1"/>
                </a:solidFill>
                <a:latin typeface="微软雅黑"/>
              </a:rPr>
              <a:t>考试</a:t>
            </a:r>
            <a:r>
              <a:rPr lang="zh-CN" altLang="en-US" smtClean="0">
                <a:solidFill>
                  <a:schemeClr val="bg1"/>
                </a:solidFill>
                <a:latin typeface="微软雅黑"/>
              </a:rPr>
              <a:t>（</a:t>
            </a:r>
            <a:r>
              <a:rPr lang="zh-CN" altLang="zh-CN" sz="2800" smtClean="0">
                <a:solidFill>
                  <a:schemeClr val="bg1"/>
                </a:solidFill>
                <a:latin typeface="微软雅黑"/>
              </a:rPr>
              <a:t>笔试</a:t>
            </a:r>
            <a:r>
              <a:rPr lang="zh-CN" altLang="en-US" smtClean="0">
                <a:solidFill>
                  <a:schemeClr val="bg1"/>
                </a:solidFill>
                <a:latin typeface="微软雅黑"/>
              </a:rPr>
              <a:t>）</a:t>
            </a:r>
            <a:endParaRPr lang="zh-CN" altLang="zh-CN" smtClean="0">
              <a:solidFill>
                <a:schemeClr val="bg1"/>
              </a:solidFill>
              <a:latin typeface="微软雅黑"/>
            </a:endParaRPr>
          </a:p>
          <a:p>
            <a:pPr eaLnBrk="1" hangingPunct="1">
              <a:lnSpc>
                <a:spcPct val="125000"/>
              </a:lnSpc>
            </a:pPr>
            <a:r>
              <a:rPr lang="zh-CN" altLang="zh-CN" smtClean="0">
                <a:solidFill>
                  <a:schemeClr val="bg1"/>
                </a:solidFill>
                <a:latin typeface="微软雅黑"/>
              </a:rPr>
              <a:t>更多的信息请登陆本实验中心网站：</a:t>
            </a:r>
            <a:r>
              <a:rPr lang="en-US" altLang="zh-CN" smtClean="0">
                <a:solidFill>
                  <a:schemeClr val="bg1"/>
                </a:solidFill>
                <a:latin typeface="微软雅黑"/>
              </a:rPr>
              <a:t>         </a:t>
            </a:r>
            <a:r>
              <a:rPr lang="zh-CN" altLang="zh-CN" sz="4000" u="sng" smtClean="0">
                <a:solidFill>
                  <a:srgbClr val="FFC000"/>
                </a:solidFill>
                <a:latin typeface="微软雅黑"/>
                <a:cs typeface="Times New Roman" pitchFamily="18" charset="0"/>
              </a:rPr>
              <a:t>http://phylab.fudan.edu.cn</a:t>
            </a:r>
            <a:endParaRPr lang="zh-CN" altLang="en-US" sz="4000" u="sng" smtClean="0">
              <a:solidFill>
                <a:srgbClr val="FFC000"/>
              </a:solidFill>
              <a:latin typeface="微软雅黑"/>
              <a:cs typeface="Times New Roman" pitchFamily="18" charset="0"/>
            </a:endParaRPr>
          </a:p>
        </p:txBody>
      </p:sp>
      <p:pic>
        <p:nvPicPr>
          <p:cNvPr id="101379" name="图片 3" descr="ab216c9cb9304216016df35ea3bb98b8.media.128x128.png"/>
          <p:cNvPicPr>
            <a:picLocks noChangeAspect="1"/>
          </p:cNvPicPr>
          <p:nvPr/>
        </p:nvPicPr>
        <p:blipFill>
          <a:blip r:embed="rId3"/>
          <a:srcRect/>
          <a:stretch>
            <a:fillRect/>
          </a:stretch>
        </p:blipFill>
        <p:spPr bwMode="auto">
          <a:xfrm>
            <a:off x="7500938" y="45720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457200" y="357188"/>
            <a:ext cx="8229600" cy="1143000"/>
          </a:xfrm>
        </p:spPr>
        <p:txBody>
          <a:bodyPr/>
          <a:lstStyle/>
          <a:p>
            <a:pPr eaLnBrk="1" hangingPunct="1">
              <a:defRPr/>
            </a:pPr>
            <a:r>
              <a:rPr lang="zh-CN" altLang="en-US" sz="5400" b="1" dirty="0">
                <a:solidFill>
                  <a:schemeClr val="bg1"/>
                </a:solidFill>
                <a:latin typeface="+mj-ea"/>
                <a:cs typeface="+mj-cs"/>
              </a:rPr>
              <a:t>实验室</a:t>
            </a:r>
            <a:r>
              <a:rPr lang="zh-CN" altLang="en-US" sz="5400" b="1" dirty="0">
                <a:solidFill>
                  <a:srgbClr val="FFFF00"/>
                </a:solidFill>
                <a:latin typeface="+mj-ea"/>
                <a:cs typeface="+mj-cs"/>
              </a:rPr>
              <a:t>开放</a:t>
            </a:r>
            <a:r>
              <a:rPr lang="zh-CN" altLang="en-US" sz="5400" b="1" dirty="0">
                <a:solidFill>
                  <a:schemeClr val="bg1"/>
                </a:solidFill>
                <a:latin typeface="+mj-ea"/>
                <a:cs typeface="+mj-cs"/>
              </a:rPr>
              <a:t>时间</a:t>
            </a:r>
          </a:p>
        </p:txBody>
      </p:sp>
      <p:sp>
        <p:nvSpPr>
          <p:cNvPr id="62467" name="内容占位符 2"/>
          <p:cNvSpPr>
            <a:spLocks noGrp="1"/>
          </p:cNvSpPr>
          <p:nvPr>
            <p:ph idx="4294967295"/>
          </p:nvPr>
        </p:nvSpPr>
        <p:spPr/>
        <p:txBody>
          <a:bodyPr/>
          <a:lstStyle/>
          <a:p>
            <a:pPr eaLnBrk="1" hangingPunct="1">
              <a:lnSpc>
                <a:spcPct val="90000"/>
              </a:lnSpc>
              <a:buFont typeface="Arial" charset="0"/>
              <a:buNone/>
            </a:pPr>
            <a:r>
              <a:rPr lang="en-US" altLang="zh-CN" dirty="0" smtClean="0">
                <a:latin typeface="微软雅黑"/>
              </a:rPr>
              <a:t>  </a:t>
            </a:r>
          </a:p>
          <a:p>
            <a:pPr algn="ctr" eaLnBrk="1" hangingPunct="1">
              <a:lnSpc>
                <a:spcPct val="110000"/>
              </a:lnSpc>
              <a:buFont typeface="Arial" charset="0"/>
              <a:buNone/>
            </a:pPr>
            <a:r>
              <a:rPr lang="zh-CN" altLang="zh-CN" sz="4000" dirty="0" smtClean="0">
                <a:solidFill>
                  <a:schemeClr val="bg1"/>
                </a:solidFill>
                <a:latin typeface="微软雅黑"/>
              </a:rPr>
              <a:t>从</a:t>
            </a:r>
            <a:r>
              <a:rPr lang="zh-CN" altLang="zh-CN" sz="4000" dirty="0" smtClean="0">
                <a:solidFill>
                  <a:srgbClr val="FFC000"/>
                </a:solidFill>
                <a:latin typeface="微软雅黑"/>
              </a:rPr>
              <a:t>第三周开始</a:t>
            </a:r>
            <a:endParaRPr lang="en-US" altLang="zh-CN" sz="4000" dirty="0" smtClean="0">
              <a:solidFill>
                <a:srgbClr val="FFC000"/>
              </a:solidFill>
              <a:latin typeface="微软雅黑"/>
            </a:endParaRPr>
          </a:p>
          <a:p>
            <a:pPr algn="ctr" eaLnBrk="1" hangingPunct="1">
              <a:lnSpc>
                <a:spcPct val="110000"/>
              </a:lnSpc>
              <a:buFont typeface="Arial" charset="0"/>
              <a:buNone/>
            </a:pPr>
            <a:r>
              <a:rPr lang="zh-CN" altLang="zh-CN" sz="4000" dirty="0" smtClean="0">
                <a:solidFill>
                  <a:srgbClr val="FFFF00"/>
                </a:solidFill>
                <a:latin typeface="微软雅黑"/>
              </a:rPr>
              <a:t>每周二</a:t>
            </a:r>
            <a:r>
              <a:rPr lang="zh-CN" altLang="zh-CN" sz="4000" dirty="0" smtClean="0">
                <a:solidFill>
                  <a:schemeClr val="bg1"/>
                </a:solidFill>
                <a:latin typeface="微软雅黑"/>
              </a:rPr>
              <a:t>下午</a:t>
            </a:r>
            <a:r>
              <a:rPr lang="zh-CN" altLang="zh-CN" sz="4000" dirty="0" smtClean="0">
                <a:solidFill>
                  <a:schemeClr val="bg1"/>
                </a:solidFill>
                <a:latin typeface="微软雅黑"/>
                <a:cs typeface="Times New Roman" pitchFamily="18" charset="0"/>
              </a:rPr>
              <a:t>13</a:t>
            </a:r>
            <a:r>
              <a:rPr lang="en-US" altLang="zh-CN" sz="4000" dirty="0" smtClean="0">
                <a:solidFill>
                  <a:schemeClr val="bg1"/>
                </a:solidFill>
                <a:latin typeface="微软雅黑"/>
                <a:cs typeface="Times New Roman" pitchFamily="18" charset="0"/>
              </a:rPr>
              <a:t>:00</a:t>
            </a:r>
            <a:r>
              <a:rPr lang="zh-CN" altLang="zh-CN" sz="4000" dirty="0" smtClean="0">
                <a:solidFill>
                  <a:schemeClr val="bg1"/>
                </a:solidFill>
                <a:latin typeface="微软雅黑"/>
                <a:cs typeface="Times New Roman" pitchFamily="18" charset="0"/>
              </a:rPr>
              <a:t>-1</a:t>
            </a:r>
            <a:r>
              <a:rPr lang="en-US" altLang="zh-CN" sz="4000" dirty="0" smtClean="0">
                <a:solidFill>
                  <a:schemeClr val="bg1"/>
                </a:solidFill>
                <a:latin typeface="微软雅黑"/>
                <a:cs typeface="Times New Roman" pitchFamily="18" charset="0"/>
              </a:rPr>
              <a:t>5:</a:t>
            </a:r>
            <a:r>
              <a:rPr lang="zh-CN" altLang="en-US" sz="4000" dirty="0" smtClean="0">
                <a:solidFill>
                  <a:schemeClr val="bg1"/>
                </a:solidFill>
                <a:latin typeface="微软雅黑"/>
                <a:cs typeface="Times New Roman" pitchFamily="18" charset="0"/>
              </a:rPr>
              <a:t>0</a:t>
            </a:r>
            <a:r>
              <a:rPr lang="zh-CN" altLang="zh-CN" sz="4000" dirty="0" smtClean="0">
                <a:solidFill>
                  <a:schemeClr val="bg1"/>
                </a:solidFill>
                <a:latin typeface="微软雅黑"/>
                <a:cs typeface="Times New Roman" pitchFamily="18" charset="0"/>
              </a:rPr>
              <a:t>0</a:t>
            </a:r>
          </a:p>
          <a:p>
            <a:pPr algn="ctr" eaLnBrk="1" hangingPunct="1">
              <a:lnSpc>
                <a:spcPct val="110000"/>
              </a:lnSpc>
              <a:buFontTx/>
              <a:buNone/>
            </a:pPr>
            <a:r>
              <a:rPr lang="zh-CN" altLang="zh-CN" sz="4000" dirty="0" smtClean="0">
                <a:solidFill>
                  <a:schemeClr val="bg1"/>
                </a:solidFill>
                <a:latin typeface="微软雅黑"/>
              </a:rPr>
              <a:t>实验室开放</a:t>
            </a:r>
            <a:endParaRPr lang="en-US" altLang="zh-CN" sz="4000" dirty="0" smtClean="0">
              <a:solidFill>
                <a:schemeClr val="bg1"/>
              </a:solidFill>
              <a:latin typeface="微软雅黑"/>
            </a:endParaRPr>
          </a:p>
          <a:p>
            <a:pPr algn="ctr" eaLnBrk="1" hangingPunct="1">
              <a:lnSpc>
                <a:spcPct val="90000"/>
              </a:lnSpc>
              <a:buFontTx/>
              <a:buNone/>
            </a:pPr>
            <a:endParaRPr lang="en-US" altLang="zh-CN" sz="2400" dirty="0" smtClean="0">
              <a:solidFill>
                <a:schemeClr val="bg1"/>
              </a:solidFill>
              <a:latin typeface="微软雅黑"/>
            </a:endParaRPr>
          </a:p>
          <a:p>
            <a:pPr algn="ctr" eaLnBrk="1" hangingPunct="1">
              <a:lnSpc>
                <a:spcPct val="90000"/>
              </a:lnSpc>
              <a:buFontTx/>
              <a:buNone/>
            </a:pPr>
            <a:r>
              <a:rPr lang="zh-CN" altLang="zh-CN" sz="4000" dirty="0" smtClean="0">
                <a:solidFill>
                  <a:schemeClr val="bg1"/>
                </a:solidFill>
                <a:latin typeface="微软雅黑"/>
              </a:rPr>
              <a:t>欢迎同学前来预习、答疑</a:t>
            </a:r>
            <a:endParaRPr lang="en-US" altLang="zh-CN" sz="4000" dirty="0" smtClean="0">
              <a:solidFill>
                <a:schemeClr val="bg1"/>
              </a:solidFill>
              <a:latin typeface="微软雅黑"/>
            </a:endParaRPr>
          </a:p>
          <a:p>
            <a:pPr eaLnBrk="1" hangingPunct="1">
              <a:lnSpc>
                <a:spcPct val="90000"/>
              </a:lnSpc>
              <a:buFontTx/>
              <a:buNone/>
            </a:pPr>
            <a:endParaRPr lang="en-US" altLang="zh-CN" dirty="0" smtClean="0">
              <a:latin typeface="微软雅黑"/>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1"/>
          <p:cNvSpPr>
            <a:spLocks noChangeArrowheads="1"/>
          </p:cNvSpPr>
          <p:nvPr/>
        </p:nvSpPr>
        <p:spPr bwMode="auto">
          <a:xfrm>
            <a:off x="2535238" y="2214563"/>
            <a:ext cx="4608512"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1500" b="1">
                <a:solidFill>
                  <a:srgbClr val="FFFFFF"/>
                </a:solidFill>
                <a:latin typeface="微软雅黑" pitchFamily="34" charset="-122"/>
                <a:ea typeface="微软雅黑" pitchFamily="34" charset="-122"/>
                <a:sym typeface="微软雅黑" pitchFamily="34" charset="-122"/>
              </a:rPr>
              <a:t>谢谢！</a:t>
            </a:r>
          </a:p>
        </p:txBody>
      </p:sp>
      <p:sp>
        <p:nvSpPr>
          <p:cNvPr id="89091" name="灯片编号占位符 2"/>
          <p:cNvSpPr>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4D313F-E43B-493F-8DA7-24F6895FCBFE}" type="slidenum">
              <a:rPr lang="zh-CN" altLang="en-US"/>
              <a:pPr/>
              <a:t>59</a:t>
            </a:fld>
            <a:endParaRPr lang="zh-CN" altLang="en-US"/>
          </a:p>
        </p:txBody>
      </p:sp>
    </p:spTree>
    <p:extLst>
      <p:ext uri="{BB962C8B-B14F-4D97-AF65-F5344CB8AC3E}">
        <p14:creationId xmlns:p14="http://schemas.microsoft.com/office/powerpoint/2010/main" val="4023409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pPr eaLnBrk="1" hangingPunct="1"/>
            <a:r>
              <a:rPr lang="en-US" altLang="zh-CN" sz="5400" b="1" smtClean="0">
                <a:solidFill>
                  <a:schemeClr val="bg1"/>
                </a:solidFill>
              </a:rPr>
              <a:t>1. </a:t>
            </a:r>
            <a:r>
              <a:rPr lang="zh-CN" altLang="en-US" sz="5400" b="1" smtClean="0">
                <a:solidFill>
                  <a:schemeClr val="bg1"/>
                </a:solidFill>
              </a:rPr>
              <a:t>本课程学习目标</a:t>
            </a:r>
          </a:p>
        </p:txBody>
      </p:sp>
      <p:sp>
        <p:nvSpPr>
          <p:cNvPr id="4" name="矩形 3"/>
          <p:cNvSpPr/>
          <p:nvPr/>
        </p:nvSpPr>
        <p:spPr>
          <a:xfrm>
            <a:off x="3857620" y="3214686"/>
            <a:ext cx="1785950" cy="785818"/>
          </a:xfrm>
          <a:prstGeom prst="rect">
            <a:avLst/>
          </a:prstGeom>
          <a:solidFill>
            <a:srgbClr val="FFFF00"/>
          </a:solidFill>
          <a:effectLst>
            <a:innerShdw blurRad="254000" dist="50800" dir="16200000">
              <a:prstClr val="black">
                <a:alpha val="70000"/>
              </a:prstClr>
            </a:innerShdw>
          </a:effectLst>
          <a:scene3d>
            <a:camera prst="orthographicFront"/>
            <a:lightRig rig="chilly" dir="t">
              <a:rot lat="0" lon="0" rev="600000"/>
            </a:lightRig>
          </a:scene3d>
          <a:sp3d extrusionH="76200">
            <a:bevelT h="127000"/>
            <a:bevelB w="12700"/>
            <a:extrusionClr>
              <a:schemeClr val="bg2"/>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accent5">
                    <a:lumMod val="75000"/>
                  </a:schemeClr>
                </a:solidFill>
              </a:rPr>
              <a:t>课程目标</a:t>
            </a:r>
          </a:p>
        </p:txBody>
      </p:sp>
      <p:sp>
        <p:nvSpPr>
          <p:cNvPr id="5" name="线形标注 1 4"/>
          <p:cNvSpPr/>
          <p:nvPr/>
        </p:nvSpPr>
        <p:spPr>
          <a:xfrm>
            <a:off x="1142976" y="2000240"/>
            <a:ext cx="1857388" cy="785818"/>
          </a:xfrm>
          <a:prstGeom prst="borderCallout1">
            <a:avLst>
              <a:gd name="adj1" fmla="val 181257"/>
              <a:gd name="adj2" fmla="val 143501"/>
              <a:gd name="adj3" fmla="val 118519"/>
              <a:gd name="adj4" fmla="val 97611"/>
            </a:avLst>
          </a:prstGeom>
          <a:solidFill>
            <a:schemeClr val="bg2">
              <a:lumMod val="50000"/>
            </a:schemeClr>
          </a:solidFill>
          <a:effectLst>
            <a:innerShdw blurRad="254000" dist="50800" dir="135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1.</a:t>
            </a:r>
            <a:r>
              <a:rPr lang="zh-CN" altLang="en-US" sz="2400" b="1" dirty="0">
                <a:solidFill>
                  <a:srgbClr val="FFFF00"/>
                </a:solidFill>
              </a:rPr>
              <a:t>构建知识</a:t>
            </a:r>
          </a:p>
        </p:txBody>
      </p:sp>
      <p:sp>
        <p:nvSpPr>
          <p:cNvPr id="6" name="线形标注 1 5"/>
          <p:cNvSpPr/>
          <p:nvPr/>
        </p:nvSpPr>
        <p:spPr>
          <a:xfrm>
            <a:off x="3857620" y="2000240"/>
            <a:ext cx="1785950" cy="785818"/>
          </a:xfrm>
          <a:prstGeom prst="borderCallout1">
            <a:avLst>
              <a:gd name="adj1" fmla="val 147151"/>
              <a:gd name="adj2" fmla="val 49929"/>
              <a:gd name="adj3" fmla="val 100463"/>
              <a:gd name="adj4" fmla="val 49942"/>
            </a:avLst>
          </a:prstGeom>
          <a:solidFill>
            <a:schemeClr val="bg2">
              <a:lumMod val="50000"/>
            </a:schemeClr>
          </a:solidFill>
          <a:effectLst>
            <a:innerShdw blurRad="254000" dist="50800" dir="162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2.</a:t>
            </a:r>
            <a:r>
              <a:rPr lang="zh-CN" altLang="en-US" sz="2400" b="1" dirty="0">
                <a:solidFill>
                  <a:srgbClr val="FFFF00"/>
                </a:solidFill>
              </a:rPr>
              <a:t>建模</a:t>
            </a:r>
          </a:p>
        </p:txBody>
      </p:sp>
      <p:sp>
        <p:nvSpPr>
          <p:cNvPr id="7" name="线形标注 1 6"/>
          <p:cNvSpPr/>
          <p:nvPr/>
        </p:nvSpPr>
        <p:spPr>
          <a:xfrm>
            <a:off x="1142976" y="4357694"/>
            <a:ext cx="1857388" cy="785818"/>
          </a:xfrm>
          <a:prstGeom prst="borderCallout1">
            <a:avLst>
              <a:gd name="adj1" fmla="val -73337"/>
              <a:gd name="adj2" fmla="val 143886"/>
              <a:gd name="adj3" fmla="val -5869"/>
              <a:gd name="adj4" fmla="val 88784"/>
            </a:avLst>
          </a:prstGeom>
          <a:solidFill>
            <a:schemeClr val="bg2">
              <a:lumMod val="50000"/>
            </a:schemeClr>
          </a:solidFill>
          <a:effectLst>
            <a:innerShdw blurRad="254000" dist="50800" dir="81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4.</a:t>
            </a:r>
            <a:r>
              <a:rPr lang="zh-CN" altLang="en-US" sz="2400" b="1" dirty="0">
                <a:solidFill>
                  <a:srgbClr val="FFFF00"/>
                </a:solidFill>
              </a:rPr>
              <a:t>增强技能</a:t>
            </a:r>
          </a:p>
        </p:txBody>
      </p:sp>
      <p:sp>
        <p:nvSpPr>
          <p:cNvPr id="8" name="线形标注 1 7"/>
          <p:cNvSpPr/>
          <p:nvPr/>
        </p:nvSpPr>
        <p:spPr>
          <a:xfrm>
            <a:off x="6500826" y="2000240"/>
            <a:ext cx="1785950" cy="785818"/>
          </a:xfrm>
          <a:prstGeom prst="borderCallout1">
            <a:avLst>
              <a:gd name="adj1" fmla="val 181257"/>
              <a:gd name="adj2" fmla="val -41877"/>
              <a:gd name="adj3" fmla="val 106482"/>
              <a:gd name="adj4" fmla="val 9336"/>
            </a:avLst>
          </a:prstGeom>
          <a:solidFill>
            <a:schemeClr val="bg2">
              <a:lumMod val="50000"/>
            </a:schemeClr>
          </a:solidFill>
          <a:effectLst>
            <a:innerShdw blurRad="254000" dist="50800" dir="189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3.</a:t>
            </a:r>
            <a:r>
              <a:rPr lang="zh-CN" altLang="en-US" sz="2400" b="1" dirty="0">
                <a:solidFill>
                  <a:srgbClr val="FFFF00"/>
                </a:solidFill>
              </a:rPr>
              <a:t>设计实验</a:t>
            </a:r>
          </a:p>
        </p:txBody>
      </p:sp>
      <p:sp>
        <p:nvSpPr>
          <p:cNvPr id="9" name="线形标注 1 8"/>
          <p:cNvSpPr/>
          <p:nvPr/>
        </p:nvSpPr>
        <p:spPr>
          <a:xfrm>
            <a:off x="6572264" y="4429132"/>
            <a:ext cx="1785950" cy="785818"/>
          </a:xfrm>
          <a:prstGeom prst="borderCallout1">
            <a:avLst>
              <a:gd name="adj1" fmla="val -89588"/>
              <a:gd name="adj2" fmla="val -48056"/>
              <a:gd name="adj3" fmla="val -9881"/>
              <a:gd name="adj4" fmla="val 8453"/>
            </a:avLst>
          </a:prstGeom>
          <a:solidFill>
            <a:schemeClr val="bg2">
              <a:lumMod val="50000"/>
            </a:schemeClr>
          </a:solidFill>
          <a:effectLst>
            <a:innerShdw blurRad="254000" dist="50800" dir="27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6.</a:t>
            </a:r>
            <a:r>
              <a:rPr lang="zh-CN" altLang="en-US" sz="2400" b="1" dirty="0">
                <a:solidFill>
                  <a:srgbClr val="FFFF00"/>
                </a:solidFill>
              </a:rPr>
              <a:t>交流物理</a:t>
            </a:r>
          </a:p>
        </p:txBody>
      </p:sp>
      <p:pic>
        <p:nvPicPr>
          <p:cNvPr id="21522" name="Picture 2"/>
          <p:cNvPicPr>
            <a:picLocks noChangeAspect="1" noChangeArrowheads="1"/>
          </p:cNvPicPr>
          <p:nvPr/>
        </p:nvPicPr>
        <p:blipFill>
          <a:blip r:embed="rId2"/>
          <a:srcRect/>
          <a:stretch>
            <a:fillRect/>
          </a:stretch>
        </p:blipFill>
        <p:spPr bwMode="auto">
          <a:xfrm>
            <a:off x="-4932363" y="396875"/>
            <a:ext cx="4764088" cy="3571875"/>
          </a:xfrm>
          <a:prstGeom prst="rect">
            <a:avLst/>
          </a:prstGeom>
          <a:noFill/>
          <a:ln w="9525">
            <a:noFill/>
            <a:miter lim="800000"/>
            <a:headEnd/>
            <a:tailEnd/>
          </a:ln>
        </p:spPr>
      </p:pic>
      <p:sp>
        <p:nvSpPr>
          <p:cNvPr id="12" name="线形标注 1 11"/>
          <p:cNvSpPr/>
          <p:nvPr/>
        </p:nvSpPr>
        <p:spPr>
          <a:xfrm>
            <a:off x="3857620" y="4750603"/>
            <a:ext cx="1857388" cy="785818"/>
          </a:xfrm>
          <a:prstGeom prst="borderCallout1">
            <a:avLst>
              <a:gd name="adj1" fmla="val -90791"/>
              <a:gd name="adj2" fmla="val 47067"/>
              <a:gd name="adj3" fmla="val -5869"/>
              <a:gd name="adj4" fmla="val 47759"/>
            </a:avLst>
          </a:prstGeom>
          <a:solidFill>
            <a:schemeClr val="bg2">
              <a:lumMod val="50000"/>
            </a:schemeClr>
          </a:solidFill>
          <a:effectLst>
            <a:innerShdw blurRad="254000" dist="50800" dir="81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00"/>
                </a:solidFill>
              </a:rPr>
              <a:t>5.</a:t>
            </a:r>
            <a:r>
              <a:rPr lang="zh-CN" altLang="en-US" sz="2400" b="1" dirty="0">
                <a:solidFill>
                  <a:srgbClr val="FFFF00"/>
                </a:solidFill>
              </a:rPr>
              <a:t>数据分析与可视化</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z="5400" b="1" smtClean="0"/>
              <a:t>基础物理实验课学习目标</a:t>
            </a:r>
          </a:p>
        </p:txBody>
      </p:sp>
      <p:sp>
        <p:nvSpPr>
          <p:cNvPr id="25602" name="内容占位符 2"/>
          <p:cNvSpPr>
            <a:spLocks noGrp="1"/>
          </p:cNvSpPr>
          <p:nvPr>
            <p:ph idx="1"/>
          </p:nvPr>
        </p:nvSpPr>
        <p:spPr>
          <a:xfrm>
            <a:off x="457200" y="1412875"/>
            <a:ext cx="8686800" cy="4525963"/>
          </a:xfrm>
        </p:spPr>
        <p:txBody>
          <a:bodyPr/>
          <a:lstStyle/>
          <a:p>
            <a:pPr>
              <a:buFont typeface="Arial" charset="0"/>
              <a:buNone/>
            </a:pPr>
            <a:r>
              <a:rPr lang="en-US" altLang="zh-CN" smtClean="0"/>
              <a:t>1.</a:t>
            </a:r>
            <a:r>
              <a:rPr lang="zh-CN" altLang="en-US" smtClean="0">
                <a:solidFill>
                  <a:srgbClr val="FFC000"/>
                </a:solidFill>
              </a:rPr>
              <a:t>构建知识</a:t>
            </a:r>
            <a:r>
              <a:rPr lang="zh-CN" altLang="en-US" smtClean="0"/>
              <a:t>：</a:t>
            </a:r>
            <a:r>
              <a:rPr lang="zh-CN" altLang="en-US" sz="2800" smtClean="0"/>
              <a:t>了解通过实验归纳物理规律的过程</a:t>
            </a:r>
            <a:endParaRPr lang="en-US" altLang="zh-CN" sz="2800" smtClean="0"/>
          </a:p>
          <a:p>
            <a:pPr>
              <a:buFont typeface="Arial" charset="0"/>
              <a:buNone/>
            </a:pPr>
            <a:r>
              <a:rPr lang="en-US" altLang="zh-CN" smtClean="0"/>
              <a:t>2.</a:t>
            </a:r>
            <a:r>
              <a:rPr lang="zh-CN" altLang="en-US" smtClean="0">
                <a:solidFill>
                  <a:srgbClr val="FFC000"/>
                </a:solidFill>
              </a:rPr>
              <a:t>建模</a:t>
            </a:r>
            <a:r>
              <a:rPr lang="zh-CN" altLang="en-US" smtClean="0"/>
              <a:t>：</a:t>
            </a:r>
            <a:r>
              <a:rPr lang="zh-CN" altLang="en-US" sz="2800" smtClean="0"/>
              <a:t>不确定度评定的基本方法</a:t>
            </a:r>
            <a:endParaRPr lang="en-US" altLang="zh-CN" smtClean="0"/>
          </a:p>
          <a:p>
            <a:pPr>
              <a:buFont typeface="Arial" charset="0"/>
              <a:buNone/>
            </a:pPr>
            <a:r>
              <a:rPr lang="en-US" altLang="zh-CN" smtClean="0"/>
              <a:t>3.</a:t>
            </a:r>
            <a:r>
              <a:rPr lang="zh-CN" altLang="en-US" smtClean="0">
                <a:solidFill>
                  <a:srgbClr val="FFC000"/>
                </a:solidFill>
              </a:rPr>
              <a:t>设计实验</a:t>
            </a:r>
            <a:r>
              <a:rPr lang="zh-CN" altLang="en-US" smtClean="0"/>
              <a:t>：</a:t>
            </a:r>
            <a:r>
              <a:rPr lang="zh-CN" altLang="en-US" sz="2800" smtClean="0"/>
              <a:t>理解实验设计思路</a:t>
            </a:r>
            <a:endParaRPr lang="en-US" altLang="zh-CN" smtClean="0"/>
          </a:p>
          <a:p>
            <a:pPr>
              <a:buFont typeface="Arial" charset="0"/>
              <a:buNone/>
            </a:pPr>
            <a:r>
              <a:rPr lang="en-US" altLang="zh-CN" smtClean="0"/>
              <a:t>4.</a:t>
            </a:r>
            <a:r>
              <a:rPr lang="zh-CN" altLang="en-US" smtClean="0">
                <a:solidFill>
                  <a:srgbClr val="FFC000"/>
                </a:solidFill>
              </a:rPr>
              <a:t>增强技能</a:t>
            </a:r>
            <a:r>
              <a:rPr lang="zh-CN" altLang="en-US" smtClean="0"/>
              <a:t>：</a:t>
            </a:r>
            <a:r>
              <a:rPr lang="zh-CN" altLang="en-US" sz="2400" smtClean="0"/>
              <a:t>实验方法、基本仪器的使用、实验操作技巧</a:t>
            </a:r>
            <a:endParaRPr lang="en-US" altLang="zh-CN" sz="2400" smtClean="0"/>
          </a:p>
          <a:p>
            <a:pPr>
              <a:buFont typeface="Arial" charset="0"/>
              <a:buNone/>
            </a:pPr>
            <a:r>
              <a:rPr lang="en-US" altLang="zh-CN" smtClean="0"/>
              <a:t>5.</a:t>
            </a:r>
            <a:r>
              <a:rPr lang="zh-CN" altLang="en-US" smtClean="0">
                <a:solidFill>
                  <a:srgbClr val="FFC000"/>
                </a:solidFill>
              </a:rPr>
              <a:t>数据分析与可视化</a:t>
            </a:r>
            <a:r>
              <a:rPr lang="zh-CN" altLang="en-US" smtClean="0">
                <a:solidFill>
                  <a:schemeClr val="bg1"/>
                </a:solidFill>
              </a:rPr>
              <a:t>：</a:t>
            </a:r>
            <a:r>
              <a:rPr lang="zh-CN" altLang="en-US" sz="2400" smtClean="0">
                <a:solidFill>
                  <a:schemeClr val="bg1"/>
                </a:solidFill>
              </a:rPr>
              <a:t>有效数字、不确定度评定、作图最小二乘法数据拟合</a:t>
            </a:r>
            <a:endParaRPr lang="en-US" altLang="zh-CN" sz="2400" smtClean="0">
              <a:solidFill>
                <a:schemeClr val="bg1"/>
              </a:solidFill>
            </a:endParaRPr>
          </a:p>
          <a:p>
            <a:pPr>
              <a:buFont typeface="Arial" charset="0"/>
              <a:buNone/>
            </a:pPr>
            <a:r>
              <a:rPr lang="en-US" altLang="zh-CN" smtClean="0"/>
              <a:t>6.</a:t>
            </a:r>
            <a:r>
              <a:rPr lang="zh-CN" altLang="en-US" smtClean="0">
                <a:solidFill>
                  <a:srgbClr val="FFC000"/>
                </a:solidFill>
              </a:rPr>
              <a:t>交流物理</a:t>
            </a:r>
            <a:r>
              <a:rPr lang="zh-CN" altLang="en-US" smtClean="0"/>
              <a:t>：</a:t>
            </a:r>
            <a:r>
              <a:rPr lang="zh-CN" altLang="en-US" sz="2400" smtClean="0"/>
              <a:t>会做实验记录、书写实验报告、会用线性图及表格展示数据、会用科学术语提问回答问题、积极参加讨论</a:t>
            </a:r>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algn="l" eaLnBrk="1" hangingPunct="1"/>
            <a:r>
              <a:rPr lang="zh-CN" altLang="en-US" sz="5400" b="1" smtClean="0">
                <a:solidFill>
                  <a:schemeClr val="bg1"/>
                </a:solidFill>
                <a:latin typeface="微软雅黑"/>
              </a:rPr>
              <a:t>什么是基础物理实验</a:t>
            </a:r>
            <a:endParaRPr lang="zh-CN" altLang="en-US" sz="5400" b="1" smtClean="0">
              <a:solidFill>
                <a:schemeClr val="bg1"/>
              </a:solidFill>
            </a:endParaRPr>
          </a:p>
        </p:txBody>
      </p:sp>
      <p:sp>
        <p:nvSpPr>
          <p:cNvPr id="22530" name="内容占位符 3"/>
          <p:cNvSpPr>
            <a:spLocks noGrp="1"/>
          </p:cNvSpPr>
          <p:nvPr>
            <p:ph idx="1"/>
          </p:nvPr>
        </p:nvSpPr>
        <p:spPr/>
        <p:txBody>
          <a:bodyPr/>
          <a:lstStyle/>
          <a:p>
            <a:pPr eaLnBrk="1" hangingPunct="1">
              <a:lnSpc>
                <a:spcPct val="110000"/>
              </a:lnSpc>
            </a:pPr>
            <a:r>
              <a:rPr lang="zh-CN" altLang="zh-CN" sz="3600" smtClean="0">
                <a:solidFill>
                  <a:schemeClr val="bg1"/>
                </a:solidFill>
                <a:latin typeface="微软雅黑"/>
              </a:rPr>
              <a:t>最</a:t>
            </a:r>
            <a:r>
              <a:rPr lang="zh-CN" altLang="zh-CN" sz="3600" smtClean="0">
                <a:solidFill>
                  <a:srgbClr val="FFC000"/>
                </a:solidFill>
                <a:latin typeface="微软雅黑"/>
              </a:rPr>
              <a:t>基本</a:t>
            </a:r>
            <a:r>
              <a:rPr lang="zh-CN" altLang="zh-CN" sz="3600" smtClean="0">
                <a:solidFill>
                  <a:schemeClr val="bg1"/>
                </a:solidFill>
                <a:latin typeface="微软雅黑"/>
              </a:rPr>
              <a:t>的物理实验，包括力、热、电、光及近代物理实验。</a:t>
            </a:r>
          </a:p>
          <a:p>
            <a:pPr eaLnBrk="1" hangingPunct="1">
              <a:lnSpc>
                <a:spcPct val="110000"/>
              </a:lnSpc>
            </a:pPr>
            <a:r>
              <a:rPr lang="zh-CN" altLang="zh-CN" sz="3600" smtClean="0">
                <a:solidFill>
                  <a:schemeClr val="bg1"/>
                </a:solidFill>
                <a:latin typeface="微软雅黑"/>
              </a:rPr>
              <a:t>理科、工科、医科各专业都</a:t>
            </a:r>
            <a:r>
              <a:rPr lang="zh-CN" altLang="zh-CN" sz="3600" smtClean="0">
                <a:solidFill>
                  <a:srgbClr val="FFC000"/>
                </a:solidFill>
                <a:latin typeface="微软雅黑"/>
              </a:rPr>
              <a:t>普遍要做</a:t>
            </a:r>
            <a:r>
              <a:rPr lang="zh-CN" altLang="zh-CN" sz="3600" smtClean="0">
                <a:solidFill>
                  <a:schemeClr val="bg1"/>
                </a:solidFill>
                <a:latin typeface="微软雅黑"/>
              </a:rPr>
              <a:t>的物理实验。</a:t>
            </a:r>
          </a:p>
          <a:p>
            <a:pPr eaLnBrk="1" hangingPunct="1"/>
            <a:endParaRPr lang="zh-CN" altLang="en-US" sz="3600" smtClean="0">
              <a:solidFill>
                <a:schemeClr val="bg1"/>
              </a:solidFill>
              <a:latin typeface="微软雅黑"/>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pPr algn="l" eaLnBrk="1" hangingPunct="1"/>
            <a:r>
              <a:rPr lang="zh-CN" altLang="en-US" sz="5400" b="1" smtClean="0">
                <a:solidFill>
                  <a:schemeClr val="bg1"/>
                </a:solidFill>
                <a:latin typeface="微软雅黑"/>
              </a:rPr>
              <a:t>基础物理实验做什么</a:t>
            </a:r>
          </a:p>
        </p:txBody>
      </p:sp>
      <p:sp>
        <p:nvSpPr>
          <p:cNvPr id="23554" name="内容占位符 3"/>
          <p:cNvSpPr>
            <a:spLocks noGrp="1"/>
          </p:cNvSpPr>
          <p:nvPr>
            <p:ph idx="1"/>
          </p:nvPr>
        </p:nvSpPr>
        <p:spPr>
          <a:xfrm>
            <a:off x="357188" y="1600200"/>
            <a:ext cx="8686800" cy="4525963"/>
          </a:xfrm>
        </p:spPr>
        <p:txBody>
          <a:bodyPr/>
          <a:lstStyle/>
          <a:p>
            <a:pPr eaLnBrk="1" hangingPunct="1">
              <a:lnSpc>
                <a:spcPct val="140000"/>
              </a:lnSpc>
              <a:spcBef>
                <a:spcPct val="0"/>
              </a:spcBef>
              <a:buFont typeface="Arial" charset="0"/>
              <a:buNone/>
            </a:pPr>
            <a:r>
              <a:rPr lang="en-US" altLang="zh-CN" sz="2800" smtClean="0">
                <a:solidFill>
                  <a:schemeClr val="bg1"/>
                </a:solidFill>
                <a:latin typeface="微软雅黑"/>
              </a:rPr>
              <a:t>1</a:t>
            </a:r>
            <a:r>
              <a:rPr lang="zh-CN" altLang="en-US" sz="2800" smtClean="0">
                <a:solidFill>
                  <a:schemeClr val="bg1"/>
                </a:solidFill>
                <a:latin typeface="微软雅黑"/>
              </a:rPr>
              <a:t>、</a:t>
            </a:r>
            <a:r>
              <a:rPr lang="zh-CN" altLang="en-US" sz="2800" b="1" smtClean="0">
                <a:solidFill>
                  <a:srgbClr val="FFC000"/>
                </a:solidFill>
                <a:latin typeface="微软雅黑"/>
              </a:rPr>
              <a:t>力学</a:t>
            </a:r>
            <a:r>
              <a:rPr lang="zh-CN" altLang="en-US" sz="2800" smtClean="0">
                <a:solidFill>
                  <a:schemeClr val="bg1"/>
                </a:solidFill>
                <a:latin typeface="微软雅黑"/>
              </a:rPr>
              <a:t>：碰撞打靶、转动惯量</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2</a:t>
            </a:r>
            <a:r>
              <a:rPr lang="zh-CN" altLang="en-US" sz="2800" smtClean="0">
                <a:solidFill>
                  <a:schemeClr val="bg1"/>
                </a:solidFill>
                <a:latin typeface="微软雅黑"/>
              </a:rPr>
              <a:t>、</a:t>
            </a:r>
            <a:r>
              <a:rPr lang="zh-CN" altLang="en-US" sz="2800" b="1" smtClean="0">
                <a:solidFill>
                  <a:srgbClr val="FFC000"/>
                </a:solidFill>
                <a:latin typeface="微软雅黑"/>
              </a:rPr>
              <a:t>热学</a:t>
            </a:r>
            <a:r>
              <a:rPr lang="zh-CN" altLang="en-US" sz="2800" smtClean="0">
                <a:solidFill>
                  <a:schemeClr val="bg1"/>
                </a:solidFill>
                <a:latin typeface="微软雅黑"/>
              </a:rPr>
              <a:t>：液氮比汽化热</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3</a:t>
            </a:r>
            <a:r>
              <a:rPr lang="zh-CN" altLang="en-US" sz="2800" smtClean="0">
                <a:solidFill>
                  <a:schemeClr val="bg1"/>
                </a:solidFill>
                <a:latin typeface="微软雅黑"/>
              </a:rPr>
              <a:t>、</a:t>
            </a:r>
            <a:r>
              <a:rPr lang="zh-CN" altLang="en-US" sz="2800" b="1" smtClean="0">
                <a:solidFill>
                  <a:srgbClr val="FFC000"/>
                </a:solidFill>
                <a:latin typeface="微软雅黑"/>
              </a:rPr>
              <a:t>光学</a:t>
            </a:r>
            <a:r>
              <a:rPr lang="zh-CN" altLang="en-US" sz="2800" smtClean="0">
                <a:solidFill>
                  <a:schemeClr val="bg1"/>
                </a:solidFill>
                <a:latin typeface="微软雅黑"/>
              </a:rPr>
              <a:t>：透镜焦距测量、牛顿环、光的衍射</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4</a:t>
            </a:r>
            <a:r>
              <a:rPr lang="zh-CN" altLang="en-US" sz="2800" smtClean="0">
                <a:solidFill>
                  <a:schemeClr val="bg1"/>
                </a:solidFill>
                <a:latin typeface="微软雅黑"/>
              </a:rPr>
              <a:t>、</a:t>
            </a:r>
            <a:r>
              <a:rPr lang="zh-CN" altLang="en-US" sz="2800" b="1" smtClean="0">
                <a:solidFill>
                  <a:srgbClr val="FFC000"/>
                </a:solidFill>
                <a:latin typeface="微软雅黑"/>
              </a:rPr>
              <a:t>电磁学</a:t>
            </a:r>
            <a:r>
              <a:rPr lang="zh-CN" altLang="en-US" sz="2800" smtClean="0">
                <a:solidFill>
                  <a:schemeClr val="bg1"/>
                </a:solidFill>
                <a:latin typeface="微软雅黑"/>
              </a:rPr>
              <a:t>：圆线圈和亥姆霍兹线圈、</a:t>
            </a:r>
            <a:r>
              <a:rPr lang="en-US" altLang="zh-CN" sz="2800" smtClean="0">
                <a:solidFill>
                  <a:schemeClr val="bg1"/>
                </a:solidFill>
                <a:latin typeface="微软雅黑"/>
              </a:rPr>
              <a:t> </a:t>
            </a:r>
            <a:r>
              <a:rPr lang="zh-CN" altLang="en-US" sz="2800" smtClean="0">
                <a:solidFill>
                  <a:schemeClr val="bg1"/>
                </a:solidFill>
                <a:latin typeface="微软雅黑"/>
              </a:rPr>
              <a:t>谐振电路、电桥</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5</a:t>
            </a:r>
            <a:r>
              <a:rPr lang="zh-CN" altLang="en-US" sz="2800" smtClean="0">
                <a:solidFill>
                  <a:schemeClr val="bg1"/>
                </a:solidFill>
                <a:latin typeface="微软雅黑"/>
              </a:rPr>
              <a:t>、</a:t>
            </a:r>
            <a:r>
              <a:rPr lang="zh-CN" altLang="en-US" sz="2800" b="1" smtClean="0">
                <a:solidFill>
                  <a:srgbClr val="FFC000"/>
                </a:solidFill>
                <a:latin typeface="微软雅黑"/>
              </a:rPr>
              <a:t>近代前沿</a:t>
            </a:r>
            <a:r>
              <a:rPr lang="zh-CN" altLang="en-US" sz="2800" smtClean="0">
                <a:solidFill>
                  <a:schemeClr val="bg1"/>
                </a:solidFill>
                <a:latin typeface="微软雅黑"/>
              </a:rPr>
              <a:t>：量子论实验、</a:t>
            </a:r>
            <a:r>
              <a:rPr lang="en-US" altLang="zh-CN" sz="2800" smtClean="0">
                <a:solidFill>
                  <a:schemeClr val="bg1"/>
                </a:solidFill>
                <a:latin typeface="微软雅黑"/>
              </a:rPr>
              <a:t>X</a:t>
            </a:r>
            <a:r>
              <a:rPr lang="zh-CN" altLang="en-US" sz="2800" smtClean="0">
                <a:solidFill>
                  <a:schemeClr val="bg1"/>
                </a:solidFill>
                <a:latin typeface="微软雅黑"/>
              </a:rPr>
              <a:t>光实验、磁阻效应</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6</a:t>
            </a:r>
            <a:r>
              <a:rPr lang="zh-CN" altLang="en-US" sz="2800" smtClean="0">
                <a:solidFill>
                  <a:schemeClr val="bg1"/>
                </a:solidFill>
                <a:latin typeface="微软雅黑"/>
              </a:rPr>
              <a:t>、</a:t>
            </a:r>
            <a:r>
              <a:rPr lang="zh-CN" altLang="en-US" sz="2800" b="1" smtClean="0">
                <a:solidFill>
                  <a:srgbClr val="FFC000"/>
                </a:solidFill>
                <a:latin typeface="微软雅黑"/>
              </a:rPr>
              <a:t>现代测量技术</a:t>
            </a:r>
            <a:r>
              <a:rPr lang="zh-CN" altLang="en-US" sz="2800" smtClean="0">
                <a:solidFill>
                  <a:schemeClr val="bg1"/>
                </a:solidFill>
                <a:latin typeface="微软雅黑"/>
              </a:rPr>
              <a:t>：示波器的使用、计算机实测</a:t>
            </a:r>
            <a:endParaRPr lang="en-US" altLang="zh-CN" sz="2800" smtClean="0">
              <a:solidFill>
                <a:schemeClr val="bg1"/>
              </a:solidFill>
              <a:latin typeface="微软雅黑"/>
            </a:endParaRPr>
          </a:p>
          <a:p>
            <a:pPr eaLnBrk="1" hangingPunct="1">
              <a:lnSpc>
                <a:spcPct val="140000"/>
              </a:lnSpc>
              <a:spcBef>
                <a:spcPct val="0"/>
              </a:spcBef>
              <a:buFont typeface="Arial" charset="0"/>
              <a:buNone/>
            </a:pPr>
            <a:r>
              <a:rPr lang="en-US" altLang="zh-CN" sz="2800" smtClean="0">
                <a:solidFill>
                  <a:schemeClr val="bg1"/>
                </a:solidFill>
                <a:latin typeface="微软雅黑"/>
              </a:rPr>
              <a:t>7</a:t>
            </a:r>
            <a:r>
              <a:rPr lang="zh-CN" altLang="en-US" sz="2800" smtClean="0">
                <a:solidFill>
                  <a:schemeClr val="bg1"/>
                </a:solidFill>
                <a:latin typeface="微软雅黑"/>
              </a:rPr>
              <a:t>、</a:t>
            </a:r>
            <a:r>
              <a:rPr lang="zh-CN" altLang="en-US" sz="2800" b="1" smtClean="0">
                <a:solidFill>
                  <a:srgbClr val="FFC000"/>
                </a:solidFill>
                <a:latin typeface="微软雅黑"/>
              </a:rPr>
              <a:t>实验报告</a:t>
            </a:r>
            <a:r>
              <a:rPr lang="zh-CN" altLang="en-US" sz="2800" smtClean="0">
                <a:solidFill>
                  <a:schemeClr val="bg1"/>
                </a:solidFill>
                <a:latin typeface="微软雅黑"/>
              </a:rPr>
              <a:t>的书写、数据处理方法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
      <a:dk1>
        <a:srgbClr val="FFFFFF"/>
      </a:dk1>
      <a:lt1>
        <a:sysClr val="window" lastClr="FFFFFF"/>
      </a:lt1>
      <a:dk2>
        <a:srgbClr val="004646"/>
      </a:dk2>
      <a:lt2>
        <a:srgbClr val="E1F0FF"/>
      </a:lt2>
      <a:accent1>
        <a:srgbClr val="FFFFF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FFFFFF"/>
    </a:dk1>
    <a:lt1>
      <a:srgbClr val="FFFFFF"/>
    </a:lt1>
    <a:dk2>
      <a:srgbClr val="004646"/>
    </a:dk2>
    <a:lt2>
      <a:srgbClr val="E1F0FF"/>
    </a:lt2>
    <a:accent1>
      <a:srgbClr val="FFFFFF"/>
    </a:accent1>
    <a:accent2>
      <a:srgbClr val="268868"/>
    </a:accent2>
    <a:accent3>
      <a:srgbClr val="FFFFFF"/>
    </a:accent3>
    <a:accent4>
      <a:srgbClr val="DADADA"/>
    </a:accent4>
    <a:accent5>
      <a:srgbClr val="FFFFFF"/>
    </a:accent5>
    <a:accent6>
      <a:srgbClr val="217B5E"/>
    </a:accent6>
    <a:hlink>
      <a:srgbClr val="D9BE02"/>
    </a:hlink>
    <a:folHlink>
      <a:srgbClr val="F900F9"/>
    </a:folHlink>
  </a:clrScheme>
</a:themeOverride>
</file>

<file path=ppt/theme/themeOverride2.xml><?xml version="1.0" encoding="utf-8"?>
<a:themeOverride xmlns:a="http://schemas.openxmlformats.org/drawingml/2006/main">
  <a:clrScheme name="">
    <a:dk1>
      <a:srgbClr val="FFFFFF"/>
    </a:dk1>
    <a:lt1>
      <a:srgbClr val="FFFFFF"/>
    </a:lt1>
    <a:dk2>
      <a:srgbClr val="004646"/>
    </a:dk2>
    <a:lt2>
      <a:srgbClr val="E1F0FF"/>
    </a:lt2>
    <a:accent1>
      <a:srgbClr val="FFFFFF"/>
    </a:accent1>
    <a:accent2>
      <a:srgbClr val="268868"/>
    </a:accent2>
    <a:accent3>
      <a:srgbClr val="FFFFFF"/>
    </a:accent3>
    <a:accent4>
      <a:srgbClr val="DADADA"/>
    </a:accent4>
    <a:accent5>
      <a:srgbClr val="FFFFFF"/>
    </a:accent5>
    <a:accent6>
      <a:srgbClr val="217B5E"/>
    </a:accent6>
    <a:hlink>
      <a:srgbClr val="D9BE02"/>
    </a:hlink>
    <a:folHlink>
      <a:srgbClr val="F900F9"/>
    </a:folHlink>
  </a:clrScheme>
</a:themeOverride>
</file>

<file path=ppt/theme/themeOverride3.xml><?xml version="1.0" encoding="utf-8"?>
<a:themeOverride xmlns:a="http://schemas.openxmlformats.org/drawingml/2006/main">
  <a:clrScheme name="">
    <a:dk1>
      <a:srgbClr val="FFFFFF"/>
    </a:dk1>
    <a:lt1>
      <a:srgbClr val="FFFFFF"/>
    </a:lt1>
    <a:dk2>
      <a:srgbClr val="004646"/>
    </a:dk2>
    <a:lt2>
      <a:srgbClr val="E1F0FF"/>
    </a:lt2>
    <a:accent1>
      <a:srgbClr val="FFFFFF"/>
    </a:accent1>
    <a:accent2>
      <a:srgbClr val="268868"/>
    </a:accent2>
    <a:accent3>
      <a:srgbClr val="FFFFFF"/>
    </a:accent3>
    <a:accent4>
      <a:srgbClr val="DADADA"/>
    </a:accent4>
    <a:accent5>
      <a:srgbClr val="FFFFFF"/>
    </a:accent5>
    <a:accent6>
      <a:srgbClr val="217B5E"/>
    </a:accent6>
    <a:hlink>
      <a:srgbClr val="D9BE02"/>
    </a:hlink>
    <a:folHlink>
      <a:srgbClr val="F900F9"/>
    </a:folHlink>
  </a:clrScheme>
</a:themeOverride>
</file>

<file path=docProps/app.xml><?xml version="1.0" encoding="utf-8"?>
<Properties xmlns="http://schemas.openxmlformats.org/officeDocument/2006/extended-properties" xmlns:vt="http://schemas.openxmlformats.org/officeDocument/2006/docPropsVTypes">
  <Template/>
  <TotalTime>1862</TotalTime>
  <Words>3457</Words>
  <Application>Microsoft Office PowerPoint</Application>
  <PresentationFormat>全屏显示(4:3)</PresentationFormat>
  <Paragraphs>370</Paragraphs>
  <Slides>59</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Office 主题</vt:lpstr>
      <vt:lpstr>公式</vt:lpstr>
      <vt:lpstr>基础物理实验</vt:lpstr>
      <vt:lpstr>实验课教材</vt:lpstr>
      <vt:lpstr>上课地点</vt:lpstr>
      <vt:lpstr>对实验课的态度</vt:lpstr>
      <vt:lpstr>绪论课(一)的主要内容</vt:lpstr>
      <vt:lpstr>1. 本课程学习目标</vt:lpstr>
      <vt:lpstr>基础物理实验课学习目标</vt:lpstr>
      <vt:lpstr>什么是基础物理实验</vt:lpstr>
      <vt:lpstr>基础物理实验做什么</vt:lpstr>
      <vt:lpstr>最美的十大物理实验            </vt:lpstr>
      <vt:lpstr>地球周长是多少？</vt:lpstr>
      <vt:lpstr>埃拉托色尼测定地球周长</vt:lpstr>
      <vt:lpstr>埃拉托色尼测定地球周长</vt:lpstr>
      <vt:lpstr>2 物理实验的重要性</vt:lpstr>
      <vt:lpstr>2.1 物理实验 在物理学研究与发展中的作用</vt:lpstr>
      <vt:lpstr>物理学家看物理实验的重要性</vt:lpstr>
      <vt:lpstr>可靠的实验立即获学术界承认</vt:lpstr>
      <vt:lpstr>很多理论物理成果被实验证实后， 才获诺贝尔奖</vt:lpstr>
      <vt:lpstr>“上帝粒子”</vt:lpstr>
      <vt:lpstr>物理学家看物理实验的重要性</vt:lpstr>
      <vt:lpstr>物理学家看物理实验的重要性</vt:lpstr>
      <vt:lpstr>2.2  物理实验对物理学 在其他学科中应用的意义</vt:lpstr>
      <vt:lpstr>2.3 改变轻视实践的传统观念</vt:lpstr>
      <vt:lpstr>解答李约瑟之迷</vt:lpstr>
      <vt:lpstr>PowerPoint 演示文稿</vt:lpstr>
      <vt:lpstr>(4)改变轻视实践的传统观念</vt:lpstr>
      <vt:lpstr>PowerPoint 演示文稿</vt:lpstr>
      <vt:lpstr>PowerPoint 演示文稿</vt:lpstr>
      <vt:lpstr>PowerPoint 演示文稿</vt:lpstr>
      <vt:lpstr>3、如何做物理实验</vt:lpstr>
      <vt:lpstr>3.1 实验前—预习</vt:lpstr>
      <vt:lpstr>3.1 实验前—预习</vt:lpstr>
      <vt:lpstr>3.1 实验前—预习</vt:lpstr>
      <vt:lpstr>例：测量一个圆柱体样品的密度</vt:lpstr>
      <vt:lpstr>3.2 实验中—操作与记录</vt:lpstr>
      <vt:lpstr>3.2 实验中—操作与记录</vt:lpstr>
      <vt:lpstr>3.2 实验中—操作与记录</vt:lpstr>
      <vt:lpstr>PowerPoint 演示文稿</vt:lpstr>
      <vt:lpstr>讨论什么？如何讨论？ </vt:lpstr>
      <vt:lpstr>PowerPoint 演示文稿</vt:lpstr>
      <vt:lpstr>PowerPoint 演示文稿</vt:lpstr>
      <vt:lpstr>PowerPoint 演示文稿</vt:lpstr>
      <vt:lpstr>PowerPoint 演示文稿</vt:lpstr>
      <vt:lpstr>努力培养思考、讨论问题的能力将讨论贯穿到实验全过程</vt:lpstr>
      <vt:lpstr>3.3 实验后—实验报告</vt:lpstr>
      <vt:lpstr>3.3 实验后—实验报告</vt:lpstr>
      <vt:lpstr>PowerPoint 演示文稿</vt:lpstr>
      <vt:lpstr>PowerPoint 演示文稿</vt:lpstr>
      <vt:lpstr>PowerPoint 演示文稿</vt:lpstr>
      <vt:lpstr>4.1 基本要求</vt:lpstr>
      <vt:lpstr>4.1 基本要求</vt:lpstr>
      <vt:lpstr>4.1 基本要求</vt:lpstr>
      <vt:lpstr>4.1 基本要求</vt:lpstr>
      <vt:lpstr>4.2 友情提示</vt:lpstr>
      <vt:lpstr>4.3 实验中遇到问题怎么办？</vt:lpstr>
      <vt:lpstr>4.4 以往不及格的情况</vt:lpstr>
      <vt:lpstr>4.5 课程总体安排</vt:lpstr>
      <vt:lpstr>实验室开放时间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137</cp:revision>
  <dcterms:created xsi:type="dcterms:W3CDTF">2013-08-19T00:06:59Z</dcterms:created>
  <dcterms:modified xsi:type="dcterms:W3CDTF">2016-02-22T05:59:34Z</dcterms:modified>
</cp:coreProperties>
</file>