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55"/>
  </p:notesMasterIdLst>
  <p:sldIdLst>
    <p:sldId id="319" r:id="rId2"/>
    <p:sldId id="320" r:id="rId3"/>
    <p:sldId id="379" r:id="rId4"/>
    <p:sldId id="321" r:id="rId5"/>
    <p:sldId id="322" r:id="rId6"/>
    <p:sldId id="323" r:id="rId7"/>
    <p:sldId id="380" r:id="rId8"/>
    <p:sldId id="325" r:id="rId9"/>
    <p:sldId id="324" r:id="rId10"/>
    <p:sldId id="327" r:id="rId11"/>
    <p:sldId id="328" r:id="rId12"/>
    <p:sldId id="381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66" r:id="rId36"/>
    <p:sldId id="376" r:id="rId37"/>
    <p:sldId id="353" r:id="rId38"/>
    <p:sldId id="371" r:id="rId39"/>
    <p:sldId id="354" r:id="rId40"/>
    <p:sldId id="355" r:id="rId41"/>
    <p:sldId id="356" r:id="rId42"/>
    <p:sldId id="357" r:id="rId43"/>
    <p:sldId id="358" r:id="rId44"/>
    <p:sldId id="361" r:id="rId45"/>
    <p:sldId id="370" r:id="rId46"/>
    <p:sldId id="367" r:id="rId47"/>
    <p:sldId id="368" r:id="rId48"/>
    <p:sldId id="382" r:id="rId49"/>
    <p:sldId id="386" r:id="rId50"/>
    <p:sldId id="364" r:id="rId51"/>
    <p:sldId id="377" r:id="rId52"/>
    <p:sldId id="378" r:id="rId53"/>
    <p:sldId id="383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FFFF99"/>
    <a:srgbClr val="FFC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8510" autoAdjust="0"/>
  </p:normalViewPr>
  <p:slideViewPr>
    <p:cSldViewPr>
      <p:cViewPr>
        <p:scale>
          <a:sx n="83" d="100"/>
          <a:sy n="83" d="100"/>
        </p:scale>
        <p:origin x="-109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wmf"/><Relationship Id="rId2" Type="http://schemas.openxmlformats.org/officeDocument/2006/relationships/image" Target="../media/image48.emf"/><Relationship Id="rId1" Type="http://schemas.openxmlformats.org/officeDocument/2006/relationships/image" Target="../media/image41.w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41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7BB02DE2-DC56-413E-831A-17D058082F43}" type="datetimeFigureOut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D8B8D0-7A10-411A-97BF-BF59ADDD1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686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451F5B-9A6F-4406-A436-37A8131360CA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1C6A57-240E-4476-915A-49598CAEBF15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04864-04D4-449A-8526-7E1434AFB385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比如说我想知道</a:t>
            </a:r>
            <a:r>
              <a:rPr lang="en-US" altLang="zh-CN" smtClean="0"/>
              <a:t>26</a:t>
            </a:r>
            <a:r>
              <a:rPr lang="zh-CN" altLang="en-US" smtClean="0"/>
              <a:t>度时样品</a:t>
            </a:r>
            <a:r>
              <a:rPr lang="en-US" altLang="zh-CN" smtClean="0"/>
              <a:t>A</a:t>
            </a:r>
            <a:r>
              <a:rPr lang="zh-CN" altLang="en-US" smtClean="0"/>
              <a:t>的电阻值，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C78C7A-4D9E-4437-99C4-9B9F6E833678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从图上求斜率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D9FA47-C6E7-4A9D-B1A2-5A8C71A02884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数据处理不可以写在图纸上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F143B6-B962-4F12-B33A-6DCBF3F6A403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此处插入的拟合结果是没有考虑有效数字的情况。</a:t>
            </a: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92C5E0-A80F-4F6B-9457-AF60003692A1}" type="slidenum">
              <a:rPr lang="zh-CN" altLang="en-US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此处要强调拟合结果的有效数字。</a:t>
            </a: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77EB01-B276-49EF-BDE5-4DEE0FCF74DB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B601EA-E4EC-447E-BBA9-23A1F7EE175A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6060-653C-4E2D-A68D-493968622816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0FBBE-76B6-45BA-B946-6291CAEDDC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2315-2AE4-4D7C-9E2E-12ECEB19992D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F2329-5D95-4FF1-A151-A3BC7BC85E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EFFC0-16A6-4BC9-8951-9ABFA1696AA2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B29CD-E80A-4C07-A89A-9C7A6317C6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B8325-9265-4BBA-A40F-5A5DA79C0CFA}" type="datetime1">
              <a:rPr lang="zh-CN" altLang="en-US"/>
              <a:pPr>
                <a:defRPr/>
              </a:pPr>
              <a:t>2016-3-3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F186F-B338-47FC-9C5D-43C17C729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221BE-5BC1-43D2-A278-E91E4BA23A61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82C41-9580-4577-B943-FE9D3B846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DF091-9A5A-43EF-80FA-F8D1598652A2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F2D37-A820-4856-AD76-E0C0F3700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A7C0-7957-45C1-A842-F0B5665390AE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50113-25DB-4D29-9C82-4458754DDE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0F32-B67F-4D9E-8519-664661F25D04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CA8DB-4521-424A-AA9E-11C006D3F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259D-80E8-4C3B-9A9C-7265AE9FC279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D24E-949B-4094-AE5B-A8C6AF2B7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DD92-4E9A-41A9-84AF-4582725366C0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3557-C8C3-4C3E-A728-4B9A6DDB2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15C96-5129-4507-8A63-5257F6B20A4F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1B95-BA2E-46E1-AAE1-5E6158F63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3FE2-8B2B-47DA-ADFB-2FEB185D6166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417D-DD1F-4A07-AFA2-751CC8AA1A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FC280F56-0349-4370-8B7E-3316FF364111}" type="datetime1">
              <a:rPr lang="zh-CN" altLang="en-US"/>
              <a:pPr>
                <a:defRPr/>
              </a:pPr>
              <a:t>2016-3-3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0A91BE-82AD-4B08-AB37-031E82F56A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57" r:id="rId3"/>
    <p:sldLayoutId id="2147483756" r:id="rId4"/>
    <p:sldLayoutId id="2147483755" r:id="rId5"/>
    <p:sldLayoutId id="2147483754" r:id="rId6"/>
    <p:sldLayoutId id="2147483753" r:id="rId7"/>
    <p:sldLayoutId id="2147483752" r:id="rId8"/>
    <p:sldLayoutId id="2147483751" r:id="rId9"/>
    <p:sldLayoutId id="2147483750" r:id="rId10"/>
    <p:sldLayoutId id="2147483749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wmf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50.e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oleObject" Target="../embeddings/oleObject34.bin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41.wmf"/><Relationship Id="rId9" Type="http://schemas.openxmlformats.org/officeDocument/2006/relationships/image" Target="../media/image58.emf"/><Relationship Id="rId14" Type="http://schemas.openxmlformats.org/officeDocument/2006/relationships/image" Target="../media/image6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6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2.w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4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/>
          <p:cNvSpPr>
            <a:spLocks noGrp="1"/>
          </p:cNvSpPr>
          <p:nvPr>
            <p:ph type="ctrTitle"/>
          </p:nvPr>
        </p:nvSpPr>
        <p:spPr>
          <a:xfrm>
            <a:off x="685800" y="12144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8800" b="1" smtClean="0">
                <a:solidFill>
                  <a:schemeClr val="bg1"/>
                </a:solidFill>
              </a:rPr>
              <a:t>基础物理实验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8725" y="3214688"/>
            <a:ext cx="6986588" cy="25003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6300" dirty="0" smtClean="0">
                <a:solidFill>
                  <a:schemeClr val="bg1"/>
                </a:solidFill>
                <a:latin typeface="+mj-ea"/>
                <a:ea typeface="+mj-ea"/>
              </a:rPr>
              <a:t>绪论（二）</a:t>
            </a:r>
            <a:endParaRPr lang="en-US" altLang="zh-CN" sz="63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复旦大学物理教学实验中心</a:t>
            </a:r>
            <a:endParaRPr lang="en-US" altLang="zh-CN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ea"/>
                <a:ea typeface="+mj-ea"/>
              </a:rPr>
              <a:t>http://Phylab.fudan.edu.cn</a:t>
            </a:r>
            <a:endParaRPr lang="en-US" altLang="zh-CN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4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5363" name="图片 3" descr="ab216c9cb9304216016df35ea3bb98b8.media.128x12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38" y="457200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076893-FA1A-46A4-9A0B-FADE81337591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+mn-ea"/>
              </a:rPr>
              <a:t>不确定度的评定</a:t>
            </a:r>
            <a:endParaRPr lang="en-US" altLang="zh-CN" sz="5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424862" cy="54006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bg1"/>
                </a:solidFill>
              </a:rPr>
              <a:t>不确定度评定的意义 </a:t>
            </a:r>
            <a:r>
              <a:rPr lang="en-US" altLang="zh-CN" smtClean="0">
                <a:solidFill>
                  <a:schemeClr val="bg1"/>
                </a:solidFill>
              </a:rPr>
              <a:t>--- </a:t>
            </a:r>
            <a:r>
              <a:rPr lang="zh-CN" altLang="en-US" sz="2400" smtClean="0">
                <a:solidFill>
                  <a:schemeClr val="bg1"/>
                </a:solidFill>
              </a:rPr>
              <a:t>过大？过小？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bg1"/>
                </a:solidFill>
              </a:rPr>
              <a:t>不确定度的分类</a:t>
            </a:r>
            <a:r>
              <a:rPr lang="zh-CN" altLang="en-US" sz="2400" smtClean="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--- A</a:t>
            </a:r>
            <a:r>
              <a:rPr lang="zh-CN" altLang="en-US" sz="2400" smtClean="0">
                <a:solidFill>
                  <a:schemeClr val="bg1"/>
                </a:solidFill>
              </a:rPr>
              <a:t>类不确定度、</a:t>
            </a:r>
            <a:r>
              <a:rPr lang="en-US" altLang="zh-CN" sz="2400" smtClean="0">
                <a:solidFill>
                  <a:schemeClr val="bg1"/>
                </a:solidFill>
              </a:rPr>
              <a:t>B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和</a:t>
            </a:r>
            <a:r>
              <a:rPr lang="en-US" altLang="zh-CN" sz="2400" smtClean="0">
                <a:solidFill>
                  <a:schemeClr val="bg1"/>
                </a:solidFill>
              </a:rPr>
              <a:t>B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类不确定度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bg1"/>
                </a:solidFill>
              </a:rPr>
              <a:t>不确定度的合成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--- </a:t>
            </a:r>
            <a:r>
              <a:rPr lang="zh-CN" altLang="en-US" sz="2400" smtClean="0">
                <a:solidFill>
                  <a:schemeClr val="bg1"/>
                </a:solidFill>
              </a:rPr>
              <a:t>单次测量、多次测量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bg1"/>
                </a:solidFill>
              </a:rPr>
              <a:t>不确定度的传递</a:t>
            </a:r>
            <a:r>
              <a:rPr lang="zh-CN" altLang="en-US" sz="2400" smtClean="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--- </a:t>
            </a:r>
            <a:r>
              <a:rPr lang="zh-CN" altLang="en-US" sz="2400" smtClean="0">
                <a:solidFill>
                  <a:schemeClr val="bg1"/>
                </a:solidFill>
              </a:rPr>
              <a:t>加减、乘除、乘方 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bg1"/>
                </a:solidFill>
              </a:rPr>
              <a:t>不确定度本身一般只取一位有效数字 </a:t>
            </a:r>
            <a:r>
              <a:rPr lang="en-US" altLang="zh-CN" sz="2400" smtClean="0">
                <a:solidFill>
                  <a:schemeClr val="bg1"/>
                </a:solidFill>
              </a:rPr>
              <a:t>---</a:t>
            </a:r>
            <a:r>
              <a:rPr lang="zh-CN" altLang="en-US" sz="2400" b="1" smtClean="0">
                <a:solidFill>
                  <a:srgbClr val="FFC000"/>
                </a:solidFill>
              </a:rPr>
              <a:t>当修约前首位数字是</a:t>
            </a:r>
            <a:r>
              <a:rPr lang="en-US" altLang="zh-CN" sz="2400" b="1" smtClean="0">
                <a:solidFill>
                  <a:srgbClr val="FFC000"/>
                </a:solidFill>
              </a:rPr>
              <a:t>1</a:t>
            </a:r>
            <a:r>
              <a:rPr lang="zh-CN" altLang="en-US" sz="2400" b="1" smtClean="0">
                <a:solidFill>
                  <a:srgbClr val="FFC000"/>
                </a:solidFill>
              </a:rPr>
              <a:t>时，不确定度应保留两位有效数字；运算过程中，一般要取两位或者更多</a:t>
            </a:r>
            <a:r>
              <a:rPr lang="zh-CN" altLang="en-US" sz="2400" b="1" smtClean="0">
                <a:solidFill>
                  <a:srgbClr val="FFFF00"/>
                </a:solidFill>
              </a:rPr>
              <a:t>。</a:t>
            </a:r>
            <a:endParaRPr lang="zh-CN" altLang="en-US" sz="2800" b="1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bg1"/>
                </a:solidFill>
              </a:rPr>
              <a:t>测量值的末位有效数字应与不确定度的有效数字对齐 </a:t>
            </a:r>
            <a:r>
              <a:rPr lang="en-US" altLang="zh-CN" sz="2400" smtClean="0">
                <a:solidFill>
                  <a:schemeClr val="bg1"/>
                </a:solidFill>
              </a:rPr>
              <a:t>--- </a:t>
            </a:r>
            <a:r>
              <a:rPr lang="zh-CN" altLang="en-US" sz="2400" smtClean="0">
                <a:solidFill>
                  <a:srgbClr val="FFC000"/>
                </a:solidFill>
              </a:rPr>
              <a:t>即：</a:t>
            </a:r>
            <a:r>
              <a:rPr lang="zh-CN" altLang="en-US" sz="2400" b="1" smtClean="0">
                <a:solidFill>
                  <a:srgbClr val="FFC000"/>
                </a:solidFill>
              </a:rPr>
              <a:t>测量值的末位有效数字是不确定的。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67D602-34A5-4A28-AB44-2C0896641575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9" name="标题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  <a:latin typeface="微软雅黑" pitchFamily="2" charset="-122"/>
              </a:rPr>
              <a:t>不确定度的分类</a:t>
            </a:r>
            <a:endParaRPr lang="en-US" altLang="zh-CN" b="1" smtClean="0">
              <a:solidFill>
                <a:schemeClr val="bg1"/>
              </a:solidFill>
              <a:latin typeface="微软雅黑" pitchFamily="2" charset="-122"/>
            </a:endParaRP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468313" y="2133600"/>
            <a:ext cx="1943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类不确定度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多次测量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484188" y="4581525"/>
            <a:ext cx="208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类不确定度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555875" y="4221163"/>
            <a:ext cx="215900" cy="1295400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13" name="TextBox 11"/>
          <p:cNvSpPr txBox="1">
            <a:spLocks noChangeArrowheads="1"/>
          </p:cNvSpPr>
          <p:nvPr/>
        </p:nvSpPr>
        <p:spPr bwMode="auto">
          <a:xfrm>
            <a:off x="2843213" y="3933825"/>
            <a:ext cx="5811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2000" b="1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</a:t>
            </a:r>
            <a:r>
              <a:rPr lang="zh-CN" altLang="en-US" sz="20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类不确定度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</a:t>
            </a:r>
            <a:r>
              <a:rPr lang="en-US" altLang="zh-CN" sz="2000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为仪器的分度值</a:t>
            </a:r>
            <a:endParaRPr lang="en-US" altLang="zh-CN" sz="2000">
              <a:solidFill>
                <a:schemeClr val="bg1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（</a:t>
            </a:r>
            <a:r>
              <a:rPr lang="zh-CN" altLang="en-US" sz="2000" b="1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单次</a:t>
            </a:r>
            <a:r>
              <a:rPr lang="zh-CN" altLang="en-US" sz="20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测量）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2582863" y="5087938"/>
            <a:ext cx="22367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000" b="1" i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类不确定度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仪器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不确定度）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2555875" y="1844675"/>
          <a:ext cx="5672138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公式" r:id="rId3" imgW="2832100" imgH="685800" progId="Equation.3">
                  <p:embed/>
                </p:oleObj>
              </mc:Choice>
              <mc:Fallback>
                <p:oleObj name="公式" r:id="rId3" imgW="2832100" imgH="685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5672138" cy="1373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Box 14"/>
          <p:cNvSpPr txBox="1">
            <a:spLocks noChangeArrowheads="1"/>
          </p:cNvSpPr>
          <p:nvPr/>
        </p:nvSpPr>
        <p:spPr bwMode="auto">
          <a:xfrm>
            <a:off x="4716463" y="3573463"/>
            <a:ext cx="213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/10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（最好）</a:t>
            </a:r>
          </a:p>
        </p:txBody>
      </p:sp>
      <p:sp>
        <p:nvSpPr>
          <p:cNvPr id="3086" name="TextBox 15"/>
          <p:cNvSpPr txBox="1">
            <a:spLocks noChangeArrowheads="1"/>
          </p:cNvSpPr>
          <p:nvPr/>
        </p:nvSpPr>
        <p:spPr bwMode="auto">
          <a:xfrm>
            <a:off x="4724400" y="3951288"/>
            <a:ext cx="2138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/5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（中等）</a:t>
            </a:r>
          </a:p>
        </p:txBody>
      </p:sp>
      <p:sp>
        <p:nvSpPr>
          <p:cNvPr id="3087" name="TextBox 16"/>
          <p:cNvSpPr txBox="1">
            <a:spLocks noChangeArrowheads="1"/>
          </p:cNvSpPr>
          <p:nvPr/>
        </p:nvSpPr>
        <p:spPr bwMode="auto">
          <a:xfrm>
            <a:off x="4716463" y="4365625"/>
            <a:ext cx="213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/2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（较差）</a:t>
            </a:r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4787900" y="5229225"/>
          <a:ext cx="10175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公式" r:id="rId5" imgW="508662" imgH="394213" progId="Equation.3">
                  <p:embed/>
                </p:oleObj>
              </mc:Choice>
              <mc:Fallback>
                <p:oleObj name="公式" r:id="rId5" imgW="508662" imgH="3942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229225"/>
                        <a:ext cx="1017588" cy="788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TextBox 18"/>
          <p:cNvSpPr txBox="1">
            <a:spLocks noChangeArrowheads="1"/>
          </p:cNvSpPr>
          <p:nvPr/>
        </p:nvSpPr>
        <p:spPr bwMode="auto">
          <a:xfrm>
            <a:off x="5867400" y="5157788"/>
            <a:ext cx="2878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为仪器的</a:t>
            </a:r>
            <a:r>
              <a:rPr lang="zh-CN" altLang="en-US" b="1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不确定度限值</a:t>
            </a:r>
          </a:p>
          <a:p>
            <a:r>
              <a:rPr lang="en-US" altLang="zh-CN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称为“</a:t>
            </a:r>
            <a:r>
              <a:rPr lang="zh-CN" altLang="en-US" b="1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置信因子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”，在基础物理实验课程中大多取  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206375" y="2420938"/>
            <a:ext cx="288925" cy="244792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20" name="TextBox 16"/>
          <p:cNvSpPr txBox="1">
            <a:spLocks noChangeArrowheads="1"/>
          </p:cNvSpPr>
          <p:nvPr/>
        </p:nvSpPr>
        <p:spPr bwMode="auto">
          <a:xfrm>
            <a:off x="4716463" y="4724400"/>
            <a:ext cx="439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（特殊情况，比如数字显示）</a:t>
            </a:r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8459788" y="587692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公式" r:id="rId7" imgW="228898" imgH="228898" progId="Equation.3">
                  <p:embed/>
                </p:oleObj>
              </mc:Choice>
              <mc:Fallback>
                <p:oleObj name="公式" r:id="rId7" imgW="228898" imgH="22889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5876925"/>
                        <a:ext cx="360362" cy="360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灯片编号占位符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3180846-F021-44F7-9584-685074777C08}" type="slidenum">
              <a:rPr lang="zh-CN" altLang="en-US" sz="1200">
                <a:solidFill>
                  <a:srgbClr val="FFFFFF"/>
                </a:solidFill>
                <a:latin typeface="Verdana" pitchFamily="34" charset="0"/>
                <a:ea typeface="微软雅黑" pitchFamily="2" charset="-122"/>
              </a:rPr>
              <a:pPr algn="r"/>
              <a:t>11</a:t>
            </a:fld>
            <a:endParaRPr lang="en-US" altLang="zh-CN" sz="1200">
              <a:solidFill>
                <a:srgbClr val="FFFFFF"/>
              </a:solidFill>
              <a:latin typeface="Verdana" pitchFamily="34" charset="0"/>
              <a:ea typeface="微软雅黑" pitchFamily="2" charset="-122"/>
            </a:endParaRPr>
          </a:p>
        </p:txBody>
      </p:sp>
      <p:sp>
        <p:nvSpPr>
          <p:cNvPr id="16422" name="灯片编号占位符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6C2BDC-4545-4E77-B2A8-0EE6D2425F18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6875" y="190500"/>
            <a:ext cx="8391525" cy="935038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zh-CN" altLang="zh-CN" sz="5400" b="1"/>
              <a:t>以打靶为例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078038" y="1216025"/>
            <a:ext cx="4800600" cy="4876800"/>
          </a:xfrm>
          <a:prstGeom prst="ellipse">
            <a:avLst/>
          </a:prstGeom>
          <a:solidFill>
            <a:srgbClr val="8B53EB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059238" y="3197225"/>
            <a:ext cx="914400" cy="838200"/>
          </a:xfrm>
          <a:prstGeom prst="ellipse">
            <a:avLst/>
          </a:prstGeom>
          <a:solidFill>
            <a:schemeClr val="hlink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54038" y="1216025"/>
            <a:ext cx="1752600" cy="685800"/>
          </a:xfrm>
          <a:prstGeom prst="rect">
            <a:avLst/>
          </a:prstGeom>
          <a:solidFill>
            <a:schemeClr val="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真值</a:t>
            </a:r>
          </a:p>
        </p:txBody>
      </p:sp>
      <p:grpSp>
        <p:nvGrpSpPr>
          <p:cNvPr id="26630" name="Group 7"/>
          <p:cNvGrpSpPr>
            <a:grpSpLocks/>
          </p:cNvGrpSpPr>
          <p:nvPr/>
        </p:nvGrpSpPr>
        <p:grpSpPr bwMode="auto">
          <a:xfrm>
            <a:off x="2771775" y="1890713"/>
            <a:ext cx="3552825" cy="3770312"/>
            <a:chOff x="0" y="0"/>
            <a:chExt cx="2256" cy="2160"/>
          </a:xfrm>
        </p:grpSpPr>
        <p:sp>
          <p:nvSpPr>
            <p:cNvPr id="26631" name="Oval 8"/>
            <p:cNvSpPr>
              <a:spLocks noChangeArrowheads="1"/>
            </p:cNvSpPr>
            <p:nvPr/>
          </p:nvSpPr>
          <p:spPr bwMode="auto">
            <a:xfrm>
              <a:off x="1056" y="2016"/>
              <a:ext cx="134" cy="144"/>
            </a:xfrm>
            <a:prstGeom prst="ellipse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32" name="Oval 9"/>
            <p:cNvSpPr>
              <a:spLocks noChangeArrowheads="1"/>
            </p:cNvSpPr>
            <p:nvPr/>
          </p:nvSpPr>
          <p:spPr bwMode="auto">
            <a:xfrm>
              <a:off x="2089" y="1152"/>
              <a:ext cx="144" cy="144"/>
            </a:xfrm>
            <a:prstGeom prst="ellipse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33" name="Oval 10"/>
            <p:cNvSpPr>
              <a:spLocks noChangeArrowheads="1"/>
            </p:cNvSpPr>
            <p:nvPr/>
          </p:nvSpPr>
          <p:spPr bwMode="auto">
            <a:xfrm>
              <a:off x="0" y="1104"/>
              <a:ext cx="144" cy="144"/>
            </a:xfrm>
            <a:prstGeom prst="ellipse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34" name="Oval 11"/>
            <p:cNvSpPr>
              <a:spLocks noChangeArrowheads="1"/>
            </p:cNvSpPr>
            <p:nvPr/>
          </p:nvSpPr>
          <p:spPr bwMode="auto">
            <a:xfrm>
              <a:off x="768" y="0"/>
              <a:ext cx="144" cy="144"/>
            </a:xfrm>
            <a:prstGeom prst="ellipse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35" name="Oval 12"/>
            <p:cNvSpPr>
              <a:spLocks noChangeArrowheads="1"/>
            </p:cNvSpPr>
            <p:nvPr/>
          </p:nvSpPr>
          <p:spPr bwMode="auto">
            <a:xfrm>
              <a:off x="1920" y="240"/>
              <a:ext cx="144" cy="144"/>
            </a:xfrm>
            <a:prstGeom prst="ellipse">
              <a:avLst/>
            </a:prstGeom>
            <a:solidFill>
              <a:srgbClr val="FFCCCC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26636" name="Group 15"/>
          <p:cNvGrpSpPr>
            <a:grpSpLocks/>
          </p:cNvGrpSpPr>
          <p:nvPr/>
        </p:nvGrpSpPr>
        <p:grpSpPr bwMode="auto">
          <a:xfrm>
            <a:off x="3013075" y="4597400"/>
            <a:ext cx="762000" cy="609600"/>
            <a:chOff x="0" y="0"/>
            <a:chExt cx="480" cy="384"/>
          </a:xfrm>
        </p:grpSpPr>
        <p:sp>
          <p:nvSpPr>
            <p:cNvPr id="26637" name="Oval 16"/>
            <p:cNvSpPr>
              <a:spLocks noChangeArrowheads="1"/>
            </p:cNvSpPr>
            <p:nvPr/>
          </p:nvSpPr>
          <p:spPr bwMode="auto">
            <a:xfrm>
              <a:off x="336" y="240"/>
              <a:ext cx="144" cy="144"/>
            </a:xfrm>
            <a:prstGeom prst="ellipse">
              <a:avLst/>
            </a:prstGeom>
            <a:solidFill>
              <a:srgbClr val="3366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38" name="Oval 17"/>
            <p:cNvSpPr>
              <a:spLocks noChangeArrowheads="1"/>
            </p:cNvSpPr>
            <p:nvPr/>
          </p:nvSpPr>
          <p:spPr bwMode="auto">
            <a:xfrm>
              <a:off x="144" y="192"/>
              <a:ext cx="144" cy="144"/>
            </a:xfrm>
            <a:prstGeom prst="ellipse">
              <a:avLst/>
            </a:prstGeom>
            <a:solidFill>
              <a:srgbClr val="3366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39" name="Oval 18"/>
            <p:cNvSpPr>
              <a:spLocks noChangeArrowheads="1"/>
            </p:cNvSpPr>
            <p:nvPr/>
          </p:nvSpPr>
          <p:spPr bwMode="auto">
            <a:xfrm>
              <a:off x="288" y="0"/>
              <a:ext cx="144" cy="144"/>
            </a:xfrm>
            <a:prstGeom prst="ellipse">
              <a:avLst/>
            </a:prstGeom>
            <a:solidFill>
              <a:srgbClr val="3366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40" name="Oval 19"/>
            <p:cNvSpPr>
              <a:spLocks noChangeArrowheads="1"/>
            </p:cNvSpPr>
            <p:nvPr/>
          </p:nvSpPr>
          <p:spPr bwMode="auto">
            <a:xfrm>
              <a:off x="96" y="0"/>
              <a:ext cx="144" cy="144"/>
            </a:xfrm>
            <a:prstGeom prst="ellipse">
              <a:avLst/>
            </a:prstGeom>
            <a:solidFill>
              <a:srgbClr val="3366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41" name="Oval 20"/>
            <p:cNvSpPr>
              <a:spLocks noChangeArrowheads="1"/>
            </p:cNvSpPr>
            <p:nvPr/>
          </p:nvSpPr>
          <p:spPr bwMode="auto">
            <a:xfrm>
              <a:off x="0" y="96"/>
              <a:ext cx="144" cy="144"/>
            </a:xfrm>
            <a:prstGeom prst="ellipse">
              <a:avLst/>
            </a:prstGeom>
            <a:solidFill>
              <a:srgbClr val="3366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26642" name="Group 23"/>
          <p:cNvGrpSpPr>
            <a:grpSpLocks/>
          </p:cNvGrpSpPr>
          <p:nvPr/>
        </p:nvGrpSpPr>
        <p:grpSpPr bwMode="auto">
          <a:xfrm>
            <a:off x="4067175" y="3357563"/>
            <a:ext cx="762000" cy="685800"/>
            <a:chOff x="0" y="0"/>
            <a:chExt cx="480" cy="432"/>
          </a:xfrm>
        </p:grpSpPr>
        <p:sp>
          <p:nvSpPr>
            <p:cNvPr id="26643" name="Oval 24"/>
            <p:cNvSpPr>
              <a:spLocks noChangeArrowheads="1"/>
            </p:cNvSpPr>
            <p:nvPr/>
          </p:nvSpPr>
          <p:spPr bwMode="auto">
            <a:xfrm>
              <a:off x="192" y="96"/>
              <a:ext cx="144" cy="144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44" name="Oval 25"/>
            <p:cNvSpPr>
              <a:spLocks noChangeArrowheads="1"/>
            </p:cNvSpPr>
            <p:nvPr/>
          </p:nvSpPr>
          <p:spPr bwMode="auto">
            <a:xfrm>
              <a:off x="48" y="192"/>
              <a:ext cx="144" cy="144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45" name="Oval 26"/>
            <p:cNvSpPr>
              <a:spLocks noChangeArrowheads="1"/>
            </p:cNvSpPr>
            <p:nvPr/>
          </p:nvSpPr>
          <p:spPr bwMode="auto">
            <a:xfrm>
              <a:off x="240" y="288"/>
              <a:ext cx="144" cy="144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46" name="Oval 27"/>
            <p:cNvSpPr>
              <a:spLocks noChangeArrowheads="1"/>
            </p:cNvSpPr>
            <p:nvPr/>
          </p:nvSpPr>
          <p:spPr bwMode="auto">
            <a:xfrm>
              <a:off x="336" y="96"/>
              <a:ext cx="144" cy="144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6647" name="Oval 28"/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26648" name="AutoShape 30"/>
          <p:cNvSpPr>
            <a:spLocks noChangeArrowheads="1"/>
          </p:cNvSpPr>
          <p:nvPr/>
        </p:nvSpPr>
        <p:spPr bwMode="auto">
          <a:xfrm>
            <a:off x="428625" y="2357438"/>
            <a:ext cx="2000250" cy="1304925"/>
          </a:xfrm>
          <a:prstGeom prst="wedgeRoundRectCallout">
            <a:avLst>
              <a:gd name="adj1" fmla="val 63889"/>
              <a:gd name="adj2" fmla="val 40023"/>
              <a:gd name="adj3" fmla="val 16667"/>
            </a:avLst>
          </a:prstGeom>
          <a:solidFill>
            <a:srgbClr val="FFCCCC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3C78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4000" b="1" baseline="-25000">
                <a:solidFill>
                  <a:srgbClr val="003C78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>
                <a:solidFill>
                  <a:srgbClr val="003C78"/>
                </a:solidFill>
                <a:latin typeface="微软雅黑" pitchFamily="34" charset="-122"/>
                <a:ea typeface="微软雅黑" pitchFamily="34" charset="-122"/>
              </a:rPr>
              <a:t>大</a:t>
            </a:r>
          </a:p>
        </p:txBody>
      </p:sp>
      <p:sp>
        <p:nvSpPr>
          <p:cNvPr id="26649" name="AutoShape 31"/>
          <p:cNvSpPr>
            <a:spLocks noChangeArrowheads="1"/>
          </p:cNvSpPr>
          <p:nvPr/>
        </p:nvSpPr>
        <p:spPr bwMode="auto">
          <a:xfrm>
            <a:off x="428625" y="4286250"/>
            <a:ext cx="2036763" cy="1311275"/>
          </a:xfrm>
          <a:prstGeom prst="wedgeRoundRectCallout">
            <a:avLst>
              <a:gd name="adj1" fmla="val 69236"/>
              <a:gd name="adj2" fmla="val 1208"/>
              <a:gd name="adj3" fmla="val 16667"/>
            </a:avLst>
          </a:prstGeom>
          <a:solidFill>
            <a:srgbClr val="3366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4000" b="1" baseline="-250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 baseline="-500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</a:p>
        </p:txBody>
      </p:sp>
      <p:sp>
        <p:nvSpPr>
          <p:cNvPr id="26650" name="日期占位符 3"/>
          <p:cNvSpPr txBox="1">
            <a:spLocks noChangeArrowheads="1"/>
          </p:cNvSpPr>
          <p:nvPr/>
        </p:nvSpPr>
        <p:spPr bwMode="auto">
          <a:xfrm>
            <a:off x="4140200" y="6454775"/>
            <a:ext cx="4978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下载于百度文库：不确定度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.ppt</a:t>
            </a:r>
            <a:endParaRPr lang="zh-CN" altLang="en-US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81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 autoUpdateAnimBg="0"/>
      <p:bldP spid="2664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</a:rPr>
              <a:t>不确定度的合成</a:t>
            </a:r>
            <a:endParaRPr lang="zh-CN" altLang="en-US" sz="5400" dirty="0" smtClean="0"/>
          </a:p>
        </p:txBody>
      </p:sp>
      <p:sp>
        <p:nvSpPr>
          <p:cNvPr id="1845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6" name="左大括号 5"/>
          <p:cNvSpPr/>
          <p:nvPr/>
        </p:nvSpPr>
        <p:spPr>
          <a:xfrm>
            <a:off x="668338" y="2349500"/>
            <a:ext cx="358775" cy="3311525"/>
          </a:xfrm>
          <a:prstGeom prst="leftBrace">
            <a:avLst>
              <a:gd name="adj1" fmla="val 8333"/>
              <a:gd name="adj2" fmla="val 49724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1042988" y="2043113"/>
            <a:ext cx="151288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单次测量： 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1055688" y="5380038"/>
            <a:ext cx="1724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多次测量：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2725738" y="1844675"/>
          <a:ext cx="4464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3" imgW="1524662" imgH="279521" progId="">
                  <p:embed/>
                </p:oleObj>
              </mc:Choice>
              <mc:Fallback>
                <p:oleObj name="Equation" r:id="rId3" imgW="1524662" imgH="27952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1844675"/>
                        <a:ext cx="4464050" cy="81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746375" y="5189538"/>
          <a:ext cx="4137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5" imgW="1435100" imgH="292100" progId="">
                  <p:embed/>
                </p:oleObj>
              </mc:Choice>
              <mc:Fallback>
                <p:oleObj name="Equation" r:id="rId5" imgW="1435100" imgH="2921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189538"/>
                        <a:ext cx="4137025" cy="831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725738" y="3859213"/>
          <a:ext cx="61198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7" imgW="2159937" imgH="279521" progId="">
                  <p:embed/>
                </p:oleObj>
              </mc:Choice>
              <mc:Fallback>
                <p:oleObj name="Equation" r:id="rId7" imgW="2159937" imgH="279521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859213"/>
                        <a:ext cx="6119812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矩形 23"/>
          <p:cNvSpPr>
            <a:spLocks noChangeArrowheads="1"/>
          </p:cNvSpPr>
          <p:nvPr/>
        </p:nvSpPr>
        <p:spPr bwMode="auto">
          <a:xfrm>
            <a:off x="2652713" y="2947988"/>
            <a:ext cx="640873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在长度测量中，长度值是两个位置读数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和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之差，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其不确定度合成公式为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18456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528500-62F5-493A-BC9B-2CF456FE6A36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不确定度的传递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一般传递公式，当各直接测量的量相互独立无关时：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6" name="左大括号 5"/>
          <p:cNvSpPr/>
          <p:nvPr/>
        </p:nvSpPr>
        <p:spPr>
          <a:xfrm>
            <a:off x="982663" y="3986213"/>
            <a:ext cx="358775" cy="2251075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0" name="TextBox 7"/>
          <p:cNvSpPr txBox="1">
            <a:spLocks noChangeArrowheads="1"/>
          </p:cNvSpPr>
          <p:nvPr/>
        </p:nvSpPr>
        <p:spPr bwMode="auto">
          <a:xfrm>
            <a:off x="1331913" y="3716338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加减：</a:t>
            </a:r>
          </a:p>
        </p:txBody>
      </p:sp>
      <p:sp>
        <p:nvSpPr>
          <p:cNvPr id="5131" name="TextBox 9"/>
          <p:cNvSpPr txBox="1">
            <a:spLocks noChangeArrowheads="1"/>
          </p:cNvSpPr>
          <p:nvPr/>
        </p:nvSpPr>
        <p:spPr bwMode="auto">
          <a:xfrm>
            <a:off x="1358900" y="5992813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乘方：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8638" y="4022725"/>
            <a:ext cx="461962" cy="217011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几个常用的传递公式</a:t>
            </a: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1350963" y="4786313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乘除：</a:t>
            </a:r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2268538" y="5675313"/>
          <a:ext cx="37877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公式" r:id="rId3" imgW="1892300" imgH="495300" progId="Equation.3">
                  <p:embed/>
                </p:oleObj>
              </mc:Choice>
              <mc:Fallback>
                <p:oleObj name="公式" r:id="rId3" imgW="1892300" imgH="495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675313"/>
                        <a:ext cx="3787775" cy="992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2268538" y="4435475"/>
          <a:ext cx="63309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公式" r:id="rId5" imgW="3162300" imgH="508000" progId="Equation.3">
                  <p:embed/>
                </p:oleObj>
              </mc:Choice>
              <mc:Fallback>
                <p:oleObj name="公式" r:id="rId5" imgW="3162300" imgH="508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5475"/>
                        <a:ext cx="6330950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1220788" y="2205038"/>
          <a:ext cx="60753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公式" r:id="rId7" imgW="3035300" imgH="558800" progId="Equation.3">
                  <p:embed/>
                </p:oleObj>
              </mc:Choice>
              <mc:Fallback>
                <p:oleObj name="公式" r:id="rId7" imgW="3035300" imgH="558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205038"/>
                        <a:ext cx="6075362" cy="111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2268538" y="3725863"/>
          <a:ext cx="4575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公式" r:id="rId9" imgW="2286993" imgH="228699" progId="Equation.3">
                  <p:embed/>
                </p:oleObj>
              </mc:Choice>
              <mc:Fallback>
                <p:oleObj name="公式" r:id="rId9" imgW="2286993" imgH="22869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25863"/>
                        <a:ext cx="4575175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D73502-57B8-4327-9740-E519969CB4B1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内容占位符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  </a:t>
            </a:r>
            <a:r>
              <a:rPr lang="en-US" altLang="zh-CN" sz="3000" smtClean="0">
                <a:solidFill>
                  <a:schemeClr val="bg1"/>
                </a:solidFill>
                <a:latin typeface="黑体" pitchFamily="2" charset="-122"/>
              </a:rPr>
              <a:t>1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、测量结果不确定度的</a:t>
            </a:r>
            <a:r>
              <a:rPr lang="zh-CN" altLang="en-US" sz="3000" smtClean="0">
                <a:solidFill>
                  <a:srgbClr val="FFC000"/>
                </a:solidFill>
                <a:latin typeface="黑体" pitchFamily="2" charset="-122"/>
              </a:rPr>
              <a:t>一般表示法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：</a:t>
            </a:r>
            <a:endParaRPr lang="en-US" altLang="zh-CN" sz="3000" smtClean="0">
              <a:solidFill>
                <a:schemeClr val="bg1"/>
              </a:solidFill>
              <a:latin typeface="黑体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     如：长度为</a:t>
            </a:r>
            <a:r>
              <a:rPr lang="zh-CN" altLang="en-US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300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±0.0</a:t>
            </a:r>
            <a:r>
              <a:rPr lang="en-US" altLang="zh-CN" sz="300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00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endParaRPr lang="zh-CN" altLang="en-US" sz="1800" smtClean="0">
              <a:solidFill>
                <a:schemeClr val="bg1"/>
              </a:solidFill>
              <a:latin typeface="黑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  </a:t>
            </a:r>
            <a:r>
              <a:rPr lang="en-US" altLang="zh-CN" sz="3000" smtClean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、不确定度的百分比表示法：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     如，长度为</a:t>
            </a:r>
            <a:r>
              <a:rPr lang="en-US" altLang="zh-CN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1.05cm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，</a:t>
            </a:r>
            <a:r>
              <a:rPr lang="zh-CN" altLang="en-US" sz="3000" smtClean="0">
                <a:solidFill>
                  <a:srgbClr val="FFC000"/>
                </a:solidFill>
                <a:latin typeface="黑体" pitchFamily="2" charset="-122"/>
              </a:rPr>
              <a:t>相对不确定度</a:t>
            </a:r>
            <a:r>
              <a:rPr lang="en-US" altLang="zh-CN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2%</a:t>
            </a:r>
            <a:r>
              <a:rPr lang="en-US" altLang="zh-CN" sz="300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endParaRPr lang="zh-CN" altLang="en-US" sz="1800" smtClean="0">
              <a:solidFill>
                <a:schemeClr val="bg1"/>
              </a:solidFill>
              <a:latin typeface="黑体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  </a:t>
            </a:r>
            <a:r>
              <a:rPr lang="en-US" altLang="zh-CN" sz="3000" smtClean="0">
                <a:solidFill>
                  <a:schemeClr val="bg1"/>
                </a:solidFill>
                <a:latin typeface="黑体" pitchFamily="2" charset="-122"/>
              </a:rPr>
              <a:t>3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、测量结果的</a:t>
            </a:r>
            <a:r>
              <a:rPr lang="zh-CN" altLang="en-US" sz="3000" smtClean="0">
                <a:solidFill>
                  <a:srgbClr val="FFC000"/>
                </a:solidFill>
                <a:latin typeface="黑体" pitchFamily="2" charset="-122"/>
              </a:rPr>
              <a:t>有效数字</a:t>
            </a:r>
            <a:r>
              <a:rPr lang="zh-CN" altLang="en-US" sz="3000" smtClean="0">
                <a:solidFill>
                  <a:schemeClr val="bg1"/>
                </a:solidFill>
                <a:latin typeface="黑体" pitchFamily="2" charset="-122"/>
              </a:rPr>
              <a:t>表示法</a:t>
            </a:r>
            <a:r>
              <a:rPr lang="en-US" altLang="zh-CN" sz="300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en-US" altLang="zh-CN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1.05cm</a:t>
            </a:r>
            <a:r>
              <a:rPr lang="en-US" altLang="zh-CN" sz="3000" smtClean="0">
                <a:solidFill>
                  <a:schemeClr val="bg1"/>
                </a:solidFill>
                <a:latin typeface="黑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sz="3000" smtClean="0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7019925" y="1557338"/>
          <a:ext cx="16811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公式" r:id="rId4" imgW="977900" imgH="355600" progId="Equation.3">
                  <p:embed/>
                </p:oleObj>
              </mc:Choice>
              <mc:Fallback>
                <p:oleObj name="公式" r:id="rId4" imgW="977900" imgH="355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557338"/>
                        <a:ext cx="1681163" cy="611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6034088" y="3060700"/>
          <a:ext cx="21097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公式" r:id="rId6" imgW="1511956" imgH="724214" progId="Equation.3">
                  <p:embed/>
                </p:oleObj>
              </mc:Choice>
              <mc:Fallback>
                <p:oleObj name="公式" r:id="rId6" imgW="1511956" imgH="72421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3060700"/>
                        <a:ext cx="2109787" cy="1011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灯片编号占位符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89BCB67-D179-4E88-8AFA-66ED12CBD078}" type="slidenum">
              <a:rPr lang="zh-CN" altLang="en-US" sz="1200">
                <a:solidFill>
                  <a:srgbClr val="FFFFFF"/>
                </a:solidFill>
                <a:latin typeface="Verdana" pitchFamily="34" charset="0"/>
                <a:ea typeface="微软雅黑" pitchFamily="2" charset="-122"/>
              </a:rPr>
              <a:pPr algn="r"/>
              <a:t>15</a:t>
            </a:fld>
            <a:endParaRPr lang="en-US" altLang="zh-CN" sz="1200">
              <a:solidFill>
                <a:srgbClr val="FFFFFF"/>
              </a:solidFill>
              <a:latin typeface="Verdana" pitchFamily="34" charset="0"/>
              <a:ea typeface="微软雅黑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1950" y="4149725"/>
            <a:ext cx="4110038" cy="646113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宋体" panose="02010600030101010101" pitchFamily="2" charset="-122"/>
              </a:rPr>
              <a:t>不是“测量结果的百分比表示法”</a:t>
            </a:r>
            <a:endParaRPr lang="en-US" altLang="zh-CN" dirty="0">
              <a:solidFill>
                <a:schemeClr val="bg1"/>
              </a:solidFill>
              <a:latin typeface="黑体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宋体" panose="02010600030101010101" pitchFamily="2" charset="-122"/>
              </a:rPr>
              <a:t>而是“不确定度”的“百分比表示法”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96" name="标题 1"/>
          <p:cNvSpPr>
            <a:spLocks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不确定度的表达</a:t>
            </a:r>
            <a:endParaRPr lang="zh-CN" altLang="en-US" sz="4400">
              <a:latin typeface="Franklin Gothic Medium" pitchFamily="34" charset="0"/>
              <a:ea typeface="微软雅黑" pitchFamily="2" charset="-122"/>
            </a:endParaRPr>
          </a:p>
        </p:txBody>
      </p:sp>
      <p:sp>
        <p:nvSpPr>
          <p:cNvPr id="20497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44F542-B6B4-4BB9-99BB-33F673FCC89F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例：</a:t>
            </a:r>
            <a:r>
              <a:rPr lang="zh-CN" altLang="en-US" sz="4800" dirty="0" smtClean="0">
                <a:solidFill>
                  <a:schemeClr val="bg1"/>
                </a:solidFill>
              </a:rPr>
              <a:t>测量一个圆柱体的密度</a:t>
            </a:r>
            <a:endParaRPr lang="zh-CN" altLang="en-US" sz="48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5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分析待测量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间接测量量</a:t>
            </a:r>
            <a:r>
              <a:rPr lang="zh-CN" altLang="en-US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 </a:t>
            </a:r>
            <a:r>
              <a:rPr lang="zh-CN" altLang="en-US" smtClean="0">
                <a:solidFill>
                  <a:schemeClr val="bg1"/>
                </a:solidFill>
              </a:rPr>
              <a:t>转化为</a:t>
            </a:r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个直接测量量</a:t>
            </a:r>
            <a:r>
              <a:rPr lang="en-US" altLang="zh-CN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 rot="16200000">
            <a:off x="4283869" y="-1237456"/>
            <a:ext cx="863600" cy="6624638"/>
          </a:xfrm>
          <a:prstGeom prst="can">
            <a:avLst>
              <a:gd name="adj" fmla="val 3487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101975" y="3278188"/>
          <a:ext cx="2541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3" imgW="1016000" imgH="431800" progId="Equation.3">
                  <p:embed/>
                </p:oleObj>
              </mc:Choice>
              <mc:Fallback>
                <p:oleObj name="公式" r:id="rId3" imgW="10160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278188"/>
                        <a:ext cx="2541588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1A3CFA-39A5-41B8-A981-8E8C84209E17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质量的测量：选用最小指示值为</a:t>
            </a:r>
            <a:r>
              <a:rPr lang="en-US" altLang="zh-CN" smtClean="0">
                <a:solidFill>
                  <a:srgbClr val="FFC000"/>
                </a:solidFill>
              </a:rPr>
              <a:t>0.01g</a:t>
            </a:r>
            <a:r>
              <a:rPr lang="zh-CN" altLang="en-US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mtClean="0">
                <a:solidFill>
                  <a:srgbClr val="FFC000"/>
                </a:solidFill>
              </a:rPr>
              <a:t>0.02g</a:t>
            </a:r>
            <a:r>
              <a:rPr lang="zh-CN" altLang="en-US" smtClean="0">
                <a:solidFill>
                  <a:schemeClr val="bg1"/>
                </a:solidFill>
              </a:rPr>
              <a:t>的电子天平，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b="1" i="1" smtClean="0">
                <a:solidFill>
                  <a:schemeClr val="bg1"/>
                </a:solidFill>
              </a:rPr>
              <a:t>   </a:t>
            </a:r>
            <a:r>
              <a:rPr lang="zh-CN" altLang="en-US" smtClean="0">
                <a:solidFill>
                  <a:schemeClr val="bg1"/>
                </a:solidFill>
              </a:rPr>
              <a:t>测得：</a:t>
            </a:r>
            <a:r>
              <a:rPr lang="en-US" altLang="zh-CN" b="1" i="1" smtClean="0">
                <a:solidFill>
                  <a:schemeClr val="bg1"/>
                </a:solidFill>
              </a:rPr>
              <a:t>M</a:t>
            </a:r>
            <a:r>
              <a:rPr lang="en-US" altLang="zh-CN" b="1" smtClean="0">
                <a:solidFill>
                  <a:schemeClr val="bg1"/>
                </a:solidFill>
              </a:rPr>
              <a:t>=80.36g</a:t>
            </a:r>
          </a:p>
          <a:p>
            <a:pPr eaLnBrk="1" hangingPunct="1">
              <a:buFont typeface="Arial" charset="0"/>
              <a:buNone/>
            </a:pPr>
            <a:endParaRPr lang="en-US" altLang="zh-CN" sz="2000" smtClean="0"/>
          </a:p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高度的测量：选用最小分度值为</a:t>
            </a:r>
            <a:r>
              <a:rPr lang="en-US" altLang="zh-CN" smtClean="0">
                <a:solidFill>
                  <a:srgbClr val="FFC000"/>
                </a:solidFill>
              </a:rPr>
              <a:t>0.1cm</a:t>
            </a:r>
            <a:r>
              <a:rPr lang="zh-CN" altLang="en-US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mtClean="0">
                <a:solidFill>
                  <a:srgbClr val="FFC000"/>
                </a:solidFill>
              </a:rPr>
              <a:t>0.01cm</a:t>
            </a:r>
            <a:r>
              <a:rPr lang="zh-CN" altLang="en-US" smtClean="0">
                <a:solidFill>
                  <a:schemeClr val="bg1"/>
                </a:solidFill>
              </a:rPr>
              <a:t>的钢尺，估读</a:t>
            </a:r>
            <a:r>
              <a:rPr lang="en-US" altLang="zh-CN" smtClean="0">
                <a:solidFill>
                  <a:srgbClr val="FFC000"/>
                </a:solidFill>
              </a:rPr>
              <a:t>1/5</a:t>
            </a:r>
            <a:r>
              <a:rPr lang="zh-CN" altLang="en-US" smtClean="0">
                <a:solidFill>
                  <a:srgbClr val="FFC000"/>
                </a:solidFill>
              </a:rPr>
              <a:t>分度</a:t>
            </a:r>
            <a:r>
              <a:rPr lang="zh-CN" altLang="en-US" smtClean="0">
                <a:solidFill>
                  <a:schemeClr val="bg1"/>
                </a:solidFill>
              </a:rPr>
              <a:t>，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800" b="1" smtClean="0">
                <a:solidFill>
                  <a:schemeClr val="bg1"/>
                </a:solidFill>
              </a:rPr>
              <a:t>   测得左端读数：</a:t>
            </a:r>
            <a:r>
              <a:rPr lang="en-US" altLang="zh-CN" sz="2800" b="1" i="1" smtClean="0">
                <a:solidFill>
                  <a:schemeClr val="bg1"/>
                </a:solidFill>
              </a:rPr>
              <a:t>H</a:t>
            </a:r>
            <a:r>
              <a:rPr lang="en-US" altLang="zh-CN" sz="2800" b="1" baseline="-25000" smtClean="0">
                <a:solidFill>
                  <a:schemeClr val="bg1"/>
                </a:solidFill>
              </a:rPr>
              <a:t>1</a:t>
            </a:r>
            <a:r>
              <a:rPr lang="zh-CN" altLang="en-US" sz="2800" b="1" smtClean="0">
                <a:solidFill>
                  <a:schemeClr val="bg1"/>
                </a:solidFill>
              </a:rPr>
              <a:t>＝</a:t>
            </a:r>
            <a:r>
              <a:rPr lang="en-US" altLang="zh-CN" sz="2800" b="1" smtClean="0">
                <a:solidFill>
                  <a:schemeClr val="bg1"/>
                </a:solidFill>
              </a:rPr>
              <a:t>4.00cm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b="1" smtClean="0">
                <a:solidFill>
                  <a:schemeClr val="bg1"/>
                </a:solidFill>
              </a:rPr>
              <a:t>   测得右端读数：</a:t>
            </a:r>
            <a:r>
              <a:rPr lang="en-US" altLang="zh-CN" sz="2800" b="1" i="1" smtClean="0">
                <a:solidFill>
                  <a:schemeClr val="bg1"/>
                </a:solidFill>
              </a:rPr>
              <a:t>H</a:t>
            </a:r>
            <a:r>
              <a:rPr lang="en-US" altLang="zh-CN" sz="2800" b="1" baseline="-25000" smtClean="0">
                <a:solidFill>
                  <a:schemeClr val="bg1"/>
                </a:solidFill>
              </a:rPr>
              <a:t>2</a:t>
            </a:r>
            <a:r>
              <a:rPr lang="zh-CN" altLang="en-US" sz="2800" b="1" smtClean="0">
                <a:solidFill>
                  <a:schemeClr val="bg1"/>
                </a:solidFill>
              </a:rPr>
              <a:t>＝</a:t>
            </a:r>
            <a:r>
              <a:rPr lang="en-US" altLang="zh-CN" sz="2800" b="1" smtClean="0">
                <a:solidFill>
                  <a:schemeClr val="bg1"/>
                </a:solidFill>
              </a:rPr>
              <a:t>19.32cm</a:t>
            </a:r>
            <a:endParaRPr lang="en-US" altLang="zh-CN" sz="280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71500" y="285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993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6929C3-3286-4593-A1E8-2186F8678A94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直径的测量：选用最小分度值为</a:t>
            </a:r>
            <a:r>
              <a:rPr lang="en-US" altLang="zh-CN" smtClean="0">
                <a:solidFill>
                  <a:srgbClr val="FFC000"/>
                </a:solidFill>
              </a:rPr>
              <a:t>0.002cm</a:t>
            </a:r>
            <a:r>
              <a:rPr lang="zh-CN" altLang="en-US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mtClean="0">
                <a:solidFill>
                  <a:srgbClr val="FFC000"/>
                </a:solidFill>
              </a:rPr>
              <a:t>0.002cm</a:t>
            </a:r>
            <a:r>
              <a:rPr lang="zh-CN" altLang="en-US" smtClean="0">
                <a:solidFill>
                  <a:schemeClr val="bg1"/>
                </a:solidFill>
              </a:rPr>
              <a:t>的游标卡尺，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 测得数据如下：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40962" name="图片 3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500438"/>
            <a:ext cx="791845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A1F0F1-8888-4827-8D0D-5F557B60749C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>
            <a:spLocks noGrp="1"/>
          </p:cNvSpPr>
          <p:nvPr>
            <p:ph idx="1"/>
          </p:nvPr>
        </p:nvSpPr>
        <p:spPr>
          <a:xfrm>
            <a:off x="28575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数据处理：</a:t>
            </a:r>
            <a:endParaRPr lang="en-US" altLang="zh-CN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14000"/>
              </a:lnSpc>
              <a:buFont typeface="Arial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</a:t>
            </a:r>
            <a:r>
              <a:rPr lang="zh-CN" altLang="en-US" sz="2400" smtClean="0">
                <a:solidFill>
                  <a:schemeClr val="bg1"/>
                </a:solidFill>
              </a:rPr>
              <a:t>质量的测量：选用</a:t>
            </a:r>
            <a:r>
              <a:rPr lang="zh-CN" altLang="en-US" sz="2400" b="1" smtClean="0">
                <a:solidFill>
                  <a:schemeClr val="bg1"/>
                </a:solidFill>
              </a:rPr>
              <a:t>最小指示值为</a:t>
            </a:r>
            <a:r>
              <a:rPr lang="en-US" altLang="zh-CN" sz="2400" smtClean="0">
                <a:solidFill>
                  <a:srgbClr val="FFC000"/>
                </a:solidFill>
              </a:rPr>
              <a:t>0.01g</a:t>
            </a:r>
            <a:r>
              <a:rPr lang="zh-CN" altLang="en-US" sz="2400" b="1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z="2400" smtClean="0">
                <a:solidFill>
                  <a:srgbClr val="FFC000"/>
                </a:solidFill>
              </a:rPr>
              <a:t>0.02g</a:t>
            </a:r>
            <a:r>
              <a:rPr lang="zh-CN" altLang="en-US" sz="2400" b="1" smtClean="0">
                <a:solidFill>
                  <a:schemeClr val="bg1"/>
                </a:solidFill>
              </a:rPr>
              <a:t>的电子天平，</a:t>
            </a:r>
            <a:r>
              <a:rPr lang="zh-CN" altLang="en-US" sz="2400" smtClean="0">
                <a:solidFill>
                  <a:schemeClr val="bg1"/>
                </a:solidFill>
              </a:rPr>
              <a:t>测得：</a:t>
            </a:r>
            <a:r>
              <a:rPr lang="en-US" altLang="zh-CN" sz="2400" b="1" i="1" smtClean="0">
                <a:solidFill>
                  <a:srgbClr val="FFC000"/>
                </a:solidFill>
              </a:rPr>
              <a:t>M</a:t>
            </a:r>
            <a:r>
              <a:rPr lang="en-US" altLang="zh-CN" sz="2400" b="1" smtClean="0">
                <a:solidFill>
                  <a:srgbClr val="FFC000"/>
                </a:solidFill>
              </a:rPr>
              <a:t>=80.36g</a:t>
            </a:r>
            <a:endParaRPr lang="en-US" altLang="zh-CN" sz="2000" b="1" smtClean="0">
              <a:solidFill>
                <a:srgbClr val="FFC000"/>
              </a:solidFill>
            </a:endParaRPr>
          </a:p>
          <a:p>
            <a:pPr eaLnBrk="1" hangingPunct="1"/>
            <a:endParaRPr lang="en-US" altLang="zh-CN" sz="3600" b="1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41986" name="图片 5" descr="图片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500438"/>
            <a:ext cx="7929562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上箭头 6"/>
          <p:cNvSpPr/>
          <p:nvPr/>
        </p:nvSpPr>
        <p:spPr>
          <a:xfrm>
            <a:off x="8459788" y="4221163"/>
            <a:ext cx="73025" cy="64770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375" y="4941888"/>
            <a:ext cx="2492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多保留一位有效数字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1990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D71FD-26E0-44BB-9A17-D24A62CA0361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mtClean="0"/>
              <a:t>绪论（二）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>
                <a:solidFill>
                  <a:schemeClr val="bg1"/>
                </a:solidFill>
                <a:latin typeface="黑体" pitchFamily="2" charset="-122"/>
              </a:rPr>
              <a:t>为什么要进行数据处理</a:t>
            </a:r>
            <a:endParaRPr lang="en-US" altLang="zh-CN" sz="4400" smtClean="0">
              <a:solidFill>
                <a:schemeClr val="bg1"/>
              </a:solidFill>
              <a:latin typeface="黑体" pitchFamily="2" charset="-122"/>
            </a:endParaRPr>
          </a:p>
          <a:p>
            <a:pPr eaLnBrk="1" hangingPunct="1"/>
            <a:r>
              <a:rPr lang="zh-CN" altLang="en-US" sz="4400" smtClean="0">
                <a:solidFill>
                  <a:schemeClr val="bg1"/>
                </a:solidFill>
                <a:latin typeface="黑体" pitchFamily="2" charset="-122"/>
              </a:rPr>
              <a:t>有效数字</a:t>
            </a:r>
          </a:p>
          <a:p>
            <a:pPr eaLnBrk="1" hangingPunct="1"/>
            <a:r>
              <a:rPr lang="zh-CN" altLang="en-US" sz="4400" smtClean="0">
                <a:solidFill>
                  <a:schemeClr val="bg1"/>
                </a:solidFill>
                <a:latin typeface="黑体" pitchFamily="2" charset="-122"/>
              </a:rPr>
              <a:t>不确定度的评定</a:t>
            </a:r>
            <a:endParaRPr lang="en-US" altLang="zh-CN" sz="4400" smtClean="0">
              <a:solidFill>
                <a:schemeClr val="bg1"/>
              </a:solidFill>
              <a:latin typeface="黑体" pitchFamily="2" charset="-122"/>
            </a:endParaRPr>
          </a:p>
          <a:p>
            <a:pPr eaLnBrk="1" hangingPunct="1"/>
            <a:r>
              <a:rPr lang="zh-CN" altLang="en-US" sz="4400" smtClean="0">
                <a:solidFill>
                  <a:schemeClr val="bg1"/>
                </a:solidFill>
                <a:latin typeface="黑体" pitchFamily="2" charset="-122"/>
              </a:rPr>
              <a:t>作图</a:t>
            </a:r>
            <a:endParaRPr lang="en-US" altLang="zh-CN" sz="4400" smtClean="0">
              <a:solidFill>
                <a:schemeClr val="bg1"/>
              </a:solidFill>
              <a:latin typeface="黑体" pitchFamily="2" charset="-122"/>
            </a:endParaRPr>
          </a:p>
          <a:p>
            <a:pPr eaLnBrk="1" hangingPunct="1"/>
            <a:r>
              <a:rPr lang="zh-CN" altLang="en-US" sz="4400" smtClean="0">
                <a:solidFill>
                  <a:schemeClr val="bg1"/>
                </a:solidFill>
                <a:latin typeface="黑体" pitchFamily="2" charset="-122"/>
              </a:rPr>
              <a:t>最小二乘法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92BBA5-3510-49AE-839E-93522D62A32D}" type="slidenum">
              <a:rPr lang="zh-CN" altLang="en-US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例：</a:t>
            </a:r>
            <a:r>
              <a:rPr lang="zh-CN" altLang="en-US" dirty="0" smtClean="0">
                <a:solidFill>
                  <a:schemeClr val="bg1"/>
                </a:solidFill>
              </a:rPr>
              <a:t>测量一个圆柱体的密度</a:t>
            </a:r>
            <a:endParaRPr lang="zh-CN" altLang="en-US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数据处理：</a:t>
            </a:r>
            <a:endParaRPr lang="en-US" altLang="zh-CN" smtClean="0">
              <a:solidFill>
                <a:schemeClr val="bg1"/>
              </a:solidFill>
            </a:endParaRPr>
          </a:p>
          <a:p>
            <a:pPr algn="just" eaLnBrk="1" hangingPunct="1">
              <a:buFont typeface="Arial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</a:t>
            </a:r>
            <a:r>
              <a:rPr lang="zh-CN" altLang="en-US" sz="2000" smtClean="0">
                <a:solidFill>
                  <a:schemeClr val="bg1"/>
                </a:solidFill>
              </a:rPr>
              <a:t>高度的测量：选</a:t>
            </a:r>
            <a:r>
              <a:rPr lang="zh-CN" altLang="en-US" sz="2000" b="1" smtClean="0">
                <a:solidFill>
                  <a:schemeClr val="bg1"/>
                </a:solidFill>
              </a:rPr>
              <a:t>用最小分度值为</a:t>
            </a:r>
            <a:r>
              <a:rPr lang="en-US" altLang="zh-CN" sz="2000" smtClean="0">
                <a:solidFill>
                  <a:srgbClr val="FFC000"/>
                </a:solidFill>
              </a:rPr>
              <a:t>0.1cm</a:t>
            </a:r>
            <a:r>
              <a:rPr lang="zh-CN" altLang="en-US" sz="2000" b="1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z="2000" smtClean="0">
                <a:solidFill>
                  <a:srgbClr val="FFC000"/>
                </a:solidFill>
              </a:rPr>
              <a:t>0.01cm</a:t>
            </a:r>
            <a:r>
              <a:rPr lang="zh-CN" altLang="en-US" sz="2000" b="1" smtClean="0">
                <a:solidFill>
                  <a:schemeClr val="bg1"/>
                </a:solidFill>
              </a:rPr>
              <a:t>的钢尺，估读</a:t>
            </a:r>
            <a:r>
              <a:rPr lang="en-US" altLang="zh-CN" sz="2000" smtClean="0">
                <a:solidFill>
                  <a:srgbClr val="FFC000"/>
                </a:solidFill>
              </a:rPr>
              <a:t>1/5</a:t>
            </a:r>
            <a:r>
              <a:rPr lang="zh-CN" altLang="en-US" sz="2000" smtClean="0">
                <a:solidFill>
                  <a:srgbClr val="FFC000"/>
                </a:solidFill>
              </a:rPr>
              <a:t>分度</a:t>
            </a:r>
            <a:r>
              <a:rPr lang="zh-CN" altLang="en-US" sz="2000" b="1" smtClean="0">
                <a:solidFill>
                  <a:schemeClr val="bg1"/>
                </a:solidFill>
              </a:rPr>
              <a:t>，测得左端读数：</a:t>
            </a:r>
            <a:r>
              <a:rPr lang="en-US" altLang="zh-CN" sz="2000" b="1" i="1" smtClean="0">
                <a:solidFill>
                  <a:schemeClr val="bg1"/>
                </a:solidFill>
              </a:rPr>
              <a:t>H</a:t>
            </a:r>
            <a:r>
              <a:rPr lang="en-US" altLang="zh-CN" sz="2000" b="1" baseline="-25000" smtClean="0">
                <a:solidFill>
                  <a:schemeClr val="bg1"/>
                </a:solidFill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</a:rPr>
              <a:t>＝</a:t>
            </a:r>
            <a:r>
              <a:rPr lang="en-US" altLang="zh-CN" sz="2000" b="1" smtClean="0">
                <a:solidFill>
                  <a:schemeClr val="bg1"/>
                </a:solidFill>
              </a:rPr>
              <a:t>4.00cm</a:t>
            </a:r>
            <a:r>
              <a:rPr lang="zh-CN" altLang="en-US" sz="2000" b="1" smtClean="0">
                <a:solidFill>
                  <a:schemeClr val="bg1"/>
                </a:solidFill>
              </a:rPr>
              <a:t>，测得右端读数：</a:t>
            </a:r>
            <a:r>
              <a:rPr lang="en-US" altLang="zh-CN" sz="2000" b="1" i="1" smtClean="0">
                <a:solidFill>
                  <a:schemeClr val="bg1"/>
                </a:solidFill>
              </a:rPr>
              <a:t>H</a:t>
            </a:r>
            <a:r>
              <a:rPr lang="en-US" altLang="zh-CN" sz="2000" b="1" baseline="-25000" smtClean="0">
                <a:solidFill>
                  <a:schemeClr val="bg1"/>
                </a:solidFill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</a:rPr>
              <a:t>＝</a:t>
            </a:r>
            <a:r>
              <a:rPr lang="en-US" altLang="zh-CN" sz="2000" b="1" smtClean="0">
                <a:solidFill>
                  <a:schemeClr val="bg1"/>
                </a:solidFill>
              </a:rPr>
              <a:t>19.32cm</a:t>
            </a:r>
            <a:r>
              <a:rPr lang="zh-CN" altLang="en-US" sz="2000" b="1" smtClean="0">
                <a:solidFill>
                  <a:schemeClr val="bg1"/>
                </a:solidFill>
              </a:rPr>
              <a:t>；</a:t>
            </a:r>
            <a:endParaRPr lang="en-US" altLang="zh-CN" sz="180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3600" b="1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9563" y="5732463"/>
            <a:ext cx="2262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多保留一位有效数字</a:t>
            </a:r>
          </a:p>
        </p:txBody>
      </p:sp>
      <p:pic>
        <p:nvPicPr>
          <p:cNvPr id="43012" name="图片 8" descr="图片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3" y="3679825"/>
            <a:ext cx="56261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图片 9" descr="图片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4365625"/>
            <a:ext cx="79295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上箭头 6"/>
          <p:cNvSpPr/>
          <p:nvPr/>
        </p:nvSpPr>
        <p:spPr>
          <a:xfrm>
            <a:off x="8172450" y="5013325"/>
            <a:ext cx="71438" cy="64770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15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348F1C-D46E-4E2D-8C60-018960BA30E3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数据处理：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altLang="zh-CN" sz="12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直径的测量：选用分度值为</a:t>
            </a:r>
            <a:r>
              <a:rPr lang="en-US" altLang="zh-CN" sz="2000" dirty="0" smtClean="0">
                <a:solidFill>
                  <a:srgbClr val="FFC000"/>
                </a:solidFill>
              </a:rPr>
              <a:t>0.002cm</a:t>
            </a:r>
            <a:r>
              <a:rPr lang="zh-CN" altLang="en-US" sz="2000" dirty="0" smtClean="0">
                <a:solidFill>
                  <a:schemeClr val="bg1"/>
                </a:solidFill>
              </a:rPr>
              <a:t>、不确定度限值为</a:t>
            </a:r>
            <a:r>
              <a:rPr lang="en-US" altLang="zh-CN" sz="2000" dirty="0" smtClean="0">
                <a:solidFill>
                  <a:srgbClr val="FFC000"/>
                </a:solidFill>
              </a:rPr>
              <a:t>0.002cm</a:t>
            </a:r>
            <a:r>
              <a:rPr lang="zh-CN" altLang="en-US" sz="2000" dirty="0" smtClean="0">
                <a:solidFill>
                  <a:schemeClr val="bg1"/>
                </a:solidFill>
              </a:rPr>
              <a:t>的游  标卡尺，测得数据如下：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44034" name="图片 3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068638"/>
            <a:ext cx="604837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4" descr="图片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4076700"/>
            <a:ext cx="253523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图片 5" descr="图片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4797425"/>
            <a:ext cx="4765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图片 6" descr="图片7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5805488"/>
            <a:ext cx="7716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15063" y="4429125"/>
            <a:ext cx="26431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计算过程中</a:t>
            </a:r>
            <a:endParaRPr lang="en-US" altLang="zh-CN" sz="2000" dirty="0">
              <a:solidFill>
                <a:srgbClr val="FFC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多保留一位有效数字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例：</a:t>
            </a:r>
            <a:r>
              <a:rPr lang="zh-CN" altLang="en-US" sz="4800" dirty="0" smtClean="0">
                <a:solidFill>
                  <a:schemeClr val="bg1"/>
                </a:solidFill>
              </a:rPr>
              <a:t>测量一个圆柱体的密度</a:t>
            </a:r>
            <a:endParaRPr lang="zh-CN" altLang="en-US" sz="48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4040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1AF6F4-797A-4F66-88E3-2C58D6AC4669}" type="slidenum">
              <a:rPr lang="zh-CN" altLang="en-US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/>
          </p:cNvSpPr>
          <p:nvPr>
            <p:ph idx="1"/>
          </p:nvPr>
        </p:nvSpPr>
        <p:spPr>
          <a:xfrm>
            <a:off x="438150" y="1557338"/>
            <a:ext cx="8686800" cy="45259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数据处理：</a:t>
            </a:r>
            <a:endParaRPr lang="en-US" altLang="zh-CN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mtClean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9" name="图片 8" descr="图片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205038"/>
            <a:ext cx="815022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图片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149600"/>
            <a:ext cx="43338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图片10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3149600"/>
            <a:ext cx="38893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图片1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9975" y="4078288"/>
            <a:ext cx="6345238" cy="554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图片 12" descr="图片12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750" y="4797425"/>
            <a:ext cx="69977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图片13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750" y="5805488"/>
            <a:ext cx="77835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2339975" y="4003675"/>
            <a:ext cx="3879850" cy="727075"/>
            <a:chOff x="2339752" y="4003920"/>
            <a:chExt cx="3879288" cy="726176"/>
          </a:xfrm>
        </p:grpSpPr>
        <p:sp>
          <p:nvSpPr>
            <p:cNvPr id="15" name="椭圆 14"/>
            <p:cNvSpPr/>
            <p:nvPr/>
          </p:nvSpPr>
          <p:spPr>
            <a:xfrm>
              <a:off x="2339752" y="4003920"/>
              <a:ext cx="647606" cy="719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923848" y="4010262"/>
              <a:ext cx="647606" cy="719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71434" y="4003920"/>
              <a:ext cx="647606" cy="719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bg1"/>
                </a:solidFill>
                <a:latin typeface="+mj-ea"/>
                <a:ea typeface="+mj-ea"/>
                <a:cs typeface="+mj-cs"/>
              </a:rPr>
              <a:t>例：</a:t>
            </a:r>
            <a:r>
              <a:rPr lang="zh-CN" alt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测量一个圆柱体的密度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5066" name="灯片编号占位符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5E22F7-BB3A-4B49-8509-25F7638C5AD3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</a:rPr>
              <a:t>作图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39750" y="154622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bg1"/>
                </a:solidFill>
              </a:rPr>
              <a:t>为什么要作图？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bg1"/>
                </a:solidFill>
              </a:rPr>
              <a:t>作图规则？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bg1"/>
                </a:solidFill>
              </a:rPr>
              <a:t>如何读图？</a:t>
            </a:r>
          </a:p>
          <a:p>
            <a:pPr eaLnBrk="1" hangingPunct="1">
              <a:defRPr/>
            </a:pPr>
            <a:endParaRPr lang="zh-CN" altLang="en-US" sz="4000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作图纸请到教育超市或者相辉堂内的仓库自行购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买，本课程用量不会超过</a:t>
            </a:r>
            <a:r>
              <a:rPr lang="en-US" altLang="zh-CN" sz="2800" b="1" dirty="0" smtClean="0">
                <a:solidFill>
                  <a:srgbClr val="FFC000"/>
                </a:solidFill>
                <a:latin typeface="+mn-ea"/>
              </a:rPr>
              <a:t>10</a:t>
            </a: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张。    </a:t>
            </a:r>
            <a:r>
              <a:rPr lang="zh-CN" altLang="en-US" dirty="0" smtClean="0">
                <a:solidFill>
                  <a:srgbClr val="FFC000"/>
                </a:solidFill>
                <a:latin typeface="+mn-ea"/>
              </a:rPr>
              <a:t> </a:t>
            </a: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37F834-6037-4568-A2E2-030FE48FD417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rgbClr val="FFC000"/>
                </a:solidFill>
              </a:rPr>
              <a:t>为什么要作图</a:t>
            </a:r>
            <a:endParaRPr lang="zh-CN" altLang="en-US" sz="5400" b="1" dirty="0" smtClean="0">
              <a:solidFill>
                <a:srgbClr val="FFC000"/>
              </a:solidFill>
              <a:latin typeface="+mj-ea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清晰地看到定性关系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方便地比较不同特性</a:t>
            </a:r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合理地从图上得到有用的信息</a:t>
            </a:r>
          </a:p>
        </p:txBody>
      </p:sp>
      <p:pic>
        <p:nvPicPr>
          <p:cNvPr id="64515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3284984"/>
            <a:ext cx="2438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525439" y="5292566"/>
            <a:ext cx="24828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螺线管中心轴线上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的磁场分布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888160" y="5431472"/>
            <a:ext cx="2492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电阻随温度的变化关系</a:t>
            </a:r>
          </a:p>
        </p:txBody>
      </p:sp>
      <p:pic>
        <p:nvPicPr>
          <p:cNvPr id="6452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3299386"/>
            <a:ext cx="22606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18E782-6BC1-4922-BC02-2F9E12F3DF8A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67592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714375" y="1214438"/>
            <a:ext cx="1978025" cy="46196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98500" y="1714500"/>
            <a:ext cx="7874000" cy="15700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根据自变量－因变量选择图纸方向（一般取自变量为横坐标），选择合适比例，图纸上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格所表示的数据量值符合原数据量值变化的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等数（或它们的十进倍率）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,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便于读取。</a:t>
            </a:r>
            <a:endParaRPr lang="en-US" altLang="zh-CN" sz="2400">
              <a:solidFill>
                <a:srgbClr val="002060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500" y="3357563"/>
            <a:ext cx="7874000" cy="83026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400" i="1" dirty="0">
                <a:solidFill>
                  <a:srgbClr val="002060"/>
                </a:solidFill>
                <a:latin typeface="+mn-ea"/>
                <a:ea typeface="+mn-ea"/>
              </a:rPr>
              <a:t>斜体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67590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6E6D9A-61DB-4BE7-BDE8-08105604D76A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69634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69656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-465137" y="3821113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7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43063" y="6103938"/>
            <a:ext cx="6297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20                 30                   40                  50                  60                 70 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3016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1476375" y="1314450"/>
            <a:ext cx="533400" cy="5324475"/>
            <a:chOff x="1476854" y="1314587"/>
            <a:chExt cx="532150" cy="5324535"/>
          </a:xfrm>
        </p:grpSpPr>
        <p:grpSp>
          <p:nvGrpSpPr>
            <p:cNvPr id="69643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644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40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38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36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32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30</a:t>
              </a:r>
            </a:p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286250" y="6315075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-5400000">
            <a:off x="1053306" y="3696494"/>
            <a:ext cx="636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42" name="灯片编号占位符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F7653E-5E47-4F55-9DBD-EDC025886362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71682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71689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714375" y="1214438"/>
            <a:ext cx="1978025" cy="46196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71684" name="矩形 8"/>
          <p:cNvSpPr>
            <a:spLocks noChangeArrowheads="1"/>
          </p:cNvSpPr>
          <p:nvPr/>
        </p:nvSpPr>
        <p:spPr bwMode="auto">
          <a:xfrm>
            <a:off x="698500" y="1714500"/>
            <a:ext cx="7874000" cy="15700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根据自变量－因变量选择图纸方向（一般取自变量为横坐标），选择合适比例，图纸上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格所表示的数据量值符合原数据量值变化的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等数（或它们的十进倍率）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,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便于读取。</a:t>
            </a:r>
            <a:endParaRPr lang="en-US" altLang="zh-CN" sz="2400">
              <a:solidFill>
                <a:srgbClr val="002060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500" y="3357563"/>
            <a:ext cx="7874000" cy="83026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400" i="1" dirty="0">
                <a:solidFill>
                  <a:srgbClr val="002060"/>
                </a:solidFill>
                <a:latin typeface="+mn-ea"/>
                <a:ea typeface="+mn-ea"/>
              </a:rPr>
              <a:t>斜体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14375" y="4286250"/>
            <a:ext cx="7858125" cy="830263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just">
              <a:spcBef>
                <a:spcPts val="575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4.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画数据点（不标数据值，要用端正的“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+”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或者“⊙”符号来表示，不同组数据要用不同的符号）。</a:t>
            </a:r>
          </a:p>
        </p:txBody>
      </p:sp>
      <p:sp>
        <p:nvSpPr>
          <p:cNvPr id="71687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CDF800-07D8-4A10-B1EF-AEC68475DEA3}" type="slidenum">
              <a:rPr lang="zh-CN" altLang="en-US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73730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73767" name="Picture 2" descr="未标题-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-465137" y="3821113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7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3" name="TextBox 14"/>
          <p:cNvSpPr txBox="1">
            <a:spLocks noChangeArrowheads="1"/>
          </p:cNvSpPr>
          <p:nvPr/>
        </p:nvSpPr>
        <p:spPr bwMode="auto">
          <a:xfrm>
            <a:off x="1643063" y="6103938"/>
            <a:ext cx="6297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20                 30                   40                  50                  60                 70 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73734" name="组合 33"/>
          <p:cNvGrpSpPr>
            <a:grpSpLocks/>
          </p:cNvGrpSpPr>
          <p:nvPr/>
        </p:nvGrpSpPr>
        <p:grpSpPr bwMode="auto">
          <a:xfrm>
            <a:off x="3016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735" name="组合 36"/>
          <p:cNvGrpSpPr>
            <a:grpSpLocks/>
          </p:cNvGrpSpPr>
          <p:nvPr/>
        </p:nvGrpSpPr>
        <p:grpSpPr bwMode="auto">
          <a:xfrm>
            <a:off x="1476375" y="1314450"/>
            <a:ext cx="533400" cy="5324475"/>
            <a:chOff x="1476854" y="1314587"/>
            <a:chExt cx="532150" cy="5324535"/>
          </a:xfrm>
        </p:grpSpPr>
        <p:grpSp>
          <p:nvGrpSpPr>
            <p:cNvPr id="73754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55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40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38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36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32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30</a:t>
              </a:r>
            </a:p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2071688" y="3500438"/>
            <a:ext cx="4714875" cy="2571750"/>
            <a:chOff x="2071670" y="3500438"/>
            <a:chExt cx="4714908" cy="2571768"/>
          </a:xfrm>
        </p:grpSpPr>
        <p:sp>
          <p:nvSpPr>
            <p:cNvPr id="39" name="椭圆 38"/>
            <p:cNvSpPr/>
            <p:nvPr/>
          </p:nvSpPr>
          <p:spPr>
            <a:xfrm flipV="1">
              <a:off x="2071670" y="5929330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3000363" y="5429263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4143371" y="4857759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V="1">
              <a:off x="5429255" y="4214818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V="1">
              <a:off x="6643702" y="3500438"/>
              <a:ext cx="142876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37"/>
          <p:cNvGrpSpPr>
            <a:grpSpLocks/>
          </p:cNvGrpSpPr>
          <p:nvPr/>
        </p:nvGrpSpPr>
        <p:grpSpPr bwMode="auto">
          <a:xfrm>
            <a:off x="1970088" y="1785938"/>
            <a:ext cx="4887912" cy="4033837"/>
            <a:chOff x="1970742" y="1785926"/>
            <a:chExt cx="4887274" cy="4033565"/>
          </a:xfrm>
        </p:grpSpPr>
        <p:sp>
          <p:nvSpPr>
            <p:cNvPr id="73744" name="TextBox 44"/>
            <p:cNvSpPr txBox="1">
              <a:spLocks noChangeArrowheads="1"/>
            </p:cNvSpPr>
            <p:nvPr/>
          </p:nvSpPr>
          <p:spPr bwMode="auto">
            <a:xfrm>
              <a:off x="1970742" y="5357826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3745" name="TextBox 45"/>
            <p:cNvSpPr txBox="1">
              <a:spLocks noChangeArrowheads="1"/>
            </p:cNvSpPr>
            <p:nvPr/>
          </p:nvSpPr>
          <p:spPr bwMode="auto">
            <a:xfrm>
              <a:off x="2899436" y="468184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3746" name="TextBox 46"/>
            <p:cNvSpPr txBox="1">
              <a:spLocks noChangeArrowheads="1"/>
            </p:cNvSpPr>
            <p:nvPr/>
          </p:nvSpPr>
          <p:spPr bwMode="auto">
            <a:xfrm>
              <a:off x="4071934" y="368171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3747" name="TextBox 47"/>
            <p:cNvSpPr txBox="1">
              <a:spLocks noChangeArrowheads="1"/>
            </p:cNvSpPr>
            <p:nvPr/>
          </p:nvSpPr>
          <p:spPr bwMode="auto">
            <a:xfrm>
              <a:off x="5321058" y="2857496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3748" name="TextBox 48"/>
            <p:cNvSpPr txBox="1">
              <a:spLocks noChangeArrowheads="1"/>
            </p:cNvSpPr>
            <p:nvPr/>
          </p:nvSpPr>
          <p:spPr bwMode="auto">
            <a:xfrm>
              <a:off x="6519462" y="1785926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sp>
        <p:nvSpPr>
          <p:cNvPr id="73738" name="TextBox 53"/>
          <p:cNvSpPr txBox="1">
            <a:spLocks noChangeArrowheads="1"/>
          </p:cNvSpPr>
          <p:nvPr/>
        </p:nvSpPr>
        <p:spPr bwMode="auto">
          <a:xfrm>
            <a:off x="4286250" y="6315075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9" name="TextBox 54"/>
          <p:cNvSpPr txBox="1">
            <a:spLocks noChangeArrowheads="1"/>
          </p:cNvSpPr>
          <p:nvPr/>
        </p:nvSpPr>
        <p:spPr bwMode="auto">
          <a:xfrm rot="-5400000">
            <a:off x="1053306" y="3696494"/>
            <a:ext cx="636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51"/>
          <p:cNvGrpSpPr>
            <a:grpSpLocks/>
          </p:cNvGrpSpPr>
          <p:nvPr/>
        </p:nvGrpSpPr>
        <p:grpSpPr bwMode="auto">
          <a:xfrm>
            <a:off x="2143125" y="1571625"/>
            <a:ext cx="1906588" cy="830263"/>
            <a:chOff x="2143108" y="1571612"/>
            <a:chExt cx="1906291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2143108" y="1571612"/>
              <a:ext cx="190629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A   +</a:t>
              </a:r>
            </a:p>
            <a:p>
              <a:pPr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B          </a:t>
              </a:r>
              <a:endParaRPr lang="zh-CN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flipV="1">
              <a:off x="3357357" y="2110251"/>
              <a:ext cx="142853" cy="1430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3741" name="灯片编号占位符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6D793C-F29E-4912-ADD3-C8F562B91EAC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77826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77834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714375" y="1214438"/>
            <a:ext cx="1978025" cy="46196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77828" name="矩形 8"/>
          <p:cNvSpPr>
            <a:spLocks noChangeArrowheads="1"/>
          </p:cNvSpPr>
          <p:nvPr/>
        </p:nvSpPr>
        <p:spPr bwMode="auto">
          <a:xfrm>
            <a:off x="698500" y="1714500"/>
            <a:ext cx="7874000" cy="15700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2.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根据自变量－因变量选择图纸方向（一般取自变量为横坐标），选择合适比例，图纸上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格所表示的数据量值符合原数据量值变化的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等数（或它们的十进倍率）</a:t>
            </a:r>
            <a:r>
              <a:rPr lang="en-US" altLang="zh-CN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,</a:t>
            </a:r>
            <a:r>
              <a:rPr lang="zh-CN" altLang="en-US" sz="2400">
                <a:solidFill>
                  <a:srgbClr val="002060"/>
                </a:solidFill>
                <a:latin typeface="微软雅黑" pitchFamily="2" charset="-122"/>
                <a:ea typeface="微软雅黑" pitchFamily="2" charset="-122"/>
              </a:rPr>
              <a:t>便于读取。</a:t>
            </a:r>
            <a:endParaRPr lang="en-US" altLang="zh-CN" sz="2400">
              <a:solidFill>
                <a:srgbClr val="002060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500" y="3357563"/>
            <a:ext cx="7874000" cy="83026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400" i="1" dirty="0">
                <a:solidFill>
                  <a:srgbClr val="002060"/>
                </a:solidFill>
                <a:latin typeface="+mn-ea"/>
                <a:ea typeface="+mn-ea"/>
              </a:rPr>
              <a:t>斜体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14375" y="4286250"/>
            <a:ext cx="7858125" cy="830263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341313" indent="-341313" algn="just">
              <a:spcBef>
                <a:spcPts val="575"/>
              </a:spcBef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4.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画数据点（不标数据值，要用端正的“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+”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或者“⊙”符号来表示）。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14375" y="5214938"/>
            <a:ext cx="7858125" cy="120015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algn="just">
              <a:spcBef>
                <a:spcPts val="575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5.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画直线或曲线，标明特殊点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特殊点所用符号应有别于数据点的符号）及坐标值（计算斜率用的点，曲线的峰、谷等）。</a:t>
            </a:r>
            <a:endParaRPr lang="en-US" altLang="zh-CN" sz="24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77832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258440-C57F-4825-9D29-8B1DA9EB33FB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250825" y="90488"/>
            <a:ext cx="7993063" cy="11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5400" b="1" dirty="0">
                <a:solidFill>
                  <a:srgbClr val="FFC000"/>
                </a:solidFill>
              </a:rPr>
              <a:t>为什么要进行数据处理？</a:t>
            </a:r>
            <a:endParaRPr lang="en-US" altLang="zh-CN" sz="5400" b="1" dirty="0">
              <a:solidFill>
                <a:srgbClr val="FFC000"/>
              </a:solidFill>
            </a:endParaRPr>
          </a:p>
        </p:txBody>
      </p:sp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250825" y="1628775"/>
            <a:ext cx="88931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C000"/>
                </a:solidFill>
                <a:latin typeface="黑体" pitchFamily="2" charset="-122"/>
              </a:rPr>
              <a:t>数据处理的目的</a:t>
            </a:r>
            <a:r>
              <a:rPr lang="zh-CN" altLang="en-US" sz="2800" dirty="0">
                <a:solidFill>
                  <a:srgbClr val="FFFFFF"/>
                </a:solidFill>
                <a:latin typeface="黑体" pitchFamily="2" charset="-122"/>
              </a:rPr>
              <a:t>：从大量的、可能是</a:t>
            </a:r>
            <a:r>
              <a:rPr lang="zh-CN" altLang="en-US" sz="2800" dirty="0">
                <a:solidFill>
                  <a:srgbClr val="FFC000"/>
                </a:solidFill>
                <a:latin typeface="黑体" pitchFamily="2" charset="-122"/>
              </a:rPr>
              <a:t>杂乱无章</a:t>
            </a:r>
            <a:r>
              <a:rPr lang="zh-CN" altLang="en-US" sz="2800" dirty="0">
                <a:solidFill>
                  <a:srgbClr val="FFFFFF"/>
                </a:solidFill>
                <a:latin typeface="黑体" pitchFamily="2" charset="-122"/>
              </a:rPr>
              <a:t>的、难以理解的实验数据中抽取并归纳、推导出所得实验结果的定量、规范的表达。</a:t>
            </a:r>
            <a:endParaRPr lang="en-US" altLang="zh-CN" sz="2800" dirty="0">
              <a:solidFill>
                <a:srgbClr val="FFFFFF"/>
              </a:solidFill>
              <a:latin typeface="黑体" pitchFamily="2" charset="-122"/>
            </a:endParaRPr>
          </a:p>
          <a:p>
            <a:pPr eaLnBrk="1" hangingPunct="1"/>
            <a:endParaRPr lang="en-US" altLang="zh-CN" sz="2800" dirty="0">
              <a:solidFill>
                <a:srgbClr val="FFFF00"/>
              </a:solidFill>
              <a:latin typeface="黑体" pitchFamily="2" charset="-122"/>
            </a:endParaRP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250825" y="3641725"/>
            <a:ext cx="6648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黑体" pitchFamily="2" charset="-122"/>
              </a:rPr>
              <a:t>物理实验的目的</a:t>
            </a:r>
            <a:r>
              <a:rPr lang="zh-CN" altLang="en-US" sz="2800" dirty="0">
                <a:solidFill>
                  <a:srgbClr val="FFFFFF"/>
                </a:solidFill>
                <a:latin typeface="黑体" pitchFamily="2" charset="-122"/>
              </a:rPr>
              <a:t>：</a:t>
            </a:r>
            <a:r>
              <a:rPr lang="zh-CN" altLang="en-US" sz="2800" dirty="0">
                <a:solidFill>
                  <a:srgbClr val="FFC000"/>
                </a:solidFill>
                <a:latin typeface="黑体" pitchFamily="2" charset="-122"/>
              </a:rPr>
              <a:t>探寻</a:t>
            </a:r>
            <a:r>
              <a:rPr lang="zh-CN" altLang="en-US" sz="2800" dirty="0">
                <a:solidFill>
                  <a:srgbClr val="FFFFFF"/>
                </a:solidFill>
                <a:latin typeface="黑体" pitchFamily="2" charset="-122"/>
              </a:rPr>
              <a:t>和</a:t>
            </a:r>
            <a:r>
              <a:rPr lang="zh-CN" altLang="en-US" sz="2800" dirty="0">
                <a:solidFill>
                  <a:srgbClr val="FFC000"/>
                </a:solidFill>
                <a:latin typeface="黑体" pitchFamily="2" charset="-122"/>
              </a:rPr>
              <a:t>验证</a:t>
            </a:r>
            <a:r>
              <a:rPr lang="zh-CN" altLang="en-US" sz="2800" dirty="0">
                <a:solidFill>
                  <a:srgbClr val="FFFFFF"/>
                </a:solidFill>
                <a:latin typeface="黑体" pitchFamily="2" charset="-122"/>
              </a:rPr>
              <a:t>物理规律。</a:t>
            </a:r>
            <a:endParaRPr lang="en-US" altLang="zh-CN" sz="2800" dirty="0">
              <a:solidFill>
                <a:srgbClr val="FFFFFF"/>
              </a:solidFill>
              <a:latin typeface="黑体" pitchFamily="2" charset="-122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50825" y="4367213"/>
            <a:ext cx="889317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Verdana" pitchFamily="34" charset="0"/>
              <a:buAutoNum type="arabicPeriod"/>
            </a:pPr>
            <a:r>
              <a:rPr lang="zh-CN" altLang="en-US" sz="2400">
                <a:solidFill>
                  <a:srgbClr val="FFFFFF"/>
                </a:solidFill>
              </a:rPr>
              <a:t>大多物理规律是用物理量之间的</a:t>
            </a:r>
            <a:r>
              <a:rPr lang="zh-CN" altLang="en-US" sz="2400" b="1" u="sng">
                <a:solidFill>
                  <a:srgbClr val="FFFFFF"/>
                </a:solidFill>
                <a:latin typeface="黑体" pitchFamily="2" charset="-122"/>
              </a:rPr>
              <a:t>定量关系</a:t>
            </a:r>
            <a:r>
              <a:rPr lang="zh-CN" altLang="en-US" sz="2400">
                <a:solidFill>
                  <a:srgbClr val="FFFFFF"/>
                </a:solidFill>
              </a:rPr>
              <a:t>来表述的。</a:t>
            </a:r>
          </a:p>
          <a:p>
            <a:pPr eaLnBrk="1" hangingPunct="1">
              <a:lnSpc>
                <a:spcPts val="1200"/>
              </a:lnSpc>
              <a:buFont typeface="Verdana" pitchFamily="34" charset="0"/>
              <a:buAutoNum type="arabicPeriod"/>
            </a:pPr>
            <a:endParaRPr lang="zh-CN" altLang="en-US" sz="2400">
              <a:solidFill>
                <a:srgbClr val="FFFFFF"/>
              </a:solidFill>
            </a:endParaRPr>
          </a:p>
          <a:p>
            <a:pPr eaLnBrk="1" hangingPunct="1">
              <a:buFont typeface="Verdana" pitchFamily="34" charset="0"/>
              <a:buAutoNum type="arabicPeriod"/>
            </a:pPr>
            <a:r>
              <a:rPr lang="zh-CN" altLang="en-US" sz="2400">
                <a:solidFill>
                  <a:srgbClr val="FFFFFF"/>
                </a:solidFill>
              </a:rPr>
              <a:t>实验得到的数据只有经过</a:t>
            </a:r>
            <a:r>
              <a:rPr lang="zh-CN" altLang="en-US" sz="2400" b="1" u="sng">
                <a:solidFill>
                  <a:srgbClr val="FFFFFF"/>
                </a:solidFill>
                <a:latin typeface="黑体" pitchFamily="2" charset="-122"/>
              </a:rPr>
              <a:t>认真地</a:t>
            </a:r>
            <a:r>
              <a:rPr lang="zh-CN" altLang="en-US" sz="2400">
                <a:solidFill>
                  <a:srgbClr val="FFFFFF"/>
                </a:solidFill>
              </a:rPr>
              <a:t>、</a:t>
            </a:r>
            <a:r>
              <a:rPr lang="zh-CN" altLang="en-US" sz="2400" b="1" u="sng">
                <a:solidFill>
                  <a:srgbClr val="FFFFFF"/>
                </a:solidFill>
                <a:latin typeface="黑体" pitchFamily="2" charset="-122"/>
              </a:rPr>
              <a:t>正确地</a:t>
            </a:r>
            <a:r>
              <a:rPr lang="zh-CN" altLang="en-US" sz="2400">
                <a:solidFill>
                  <a:srgbClr val="FFFFFF"/>
                </a:solidFill>
              </a:rPr>
              <a:t>、有效地处理才能得出</a:t>
            </a:r>
            <a:r>
              <a:rPr lang="zh-CN" altLang="en-US" sz="2400" b="1" u="sng">
                <a:solidFill>
                  <a:srgbClr val="FFFFFF"/>
                </a:solidFill>
                <a:latin typeface="黑体" pitchFamily="2" charset="-122"/>
              </a:rPr>
              <a:t>公认的</a:t>
            </a:r>
            <a:r>
              <a:rPr lang="zh-CN" altLang="en-US" sz="2400">
                <a:solidFill>
                  <a:srgbClr val="FFFFFF"/>
                </a:solidFill>
              </a:rPr>
              <a:t>、</a:t>
            </a:r>
            <a:r>
              <a:rPr lang="zh-CN" altLang="en-US" sz="2400" b="1" u="sng">
                <a:solidFill>
                  <a:srgbClr val="FFFFFF"/>
                </a:solidFill>
                <a:latin typeface="黑体" pitchFamily="2" charset="-122"/>
              </a:rPr>
              <a:t>合理的</a:t>
            </a:r>
            <a:r>
              <a:rPr lang="zh-CN" altLang="en-US" sz="2400">
                <a:solidFill>
                  <a:srgbClr val="FFFFFF"/>
                </a:solidFill>
              </a:rPr>
              <a:t>结论。</a:t>
            </a:r>
          </a:p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79874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79915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-465137" y="3821113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7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7" name="TextBox 14"/>
          <p:cNvSpPr txBox="1">
            <a:spLocks noChangeArrowheads="1"/>
          </p:cNvSpPr>
          <p:nvPr/>
        </p:nvSpPr>
        <p:spPr bwMode="auto">
          <a:xfrm>
            <a:off x="1643063" y="6103938"/>
            <a:ext cx="6297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20                 30                   40                  50                  60                 70 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79878" name="组合 33"/>
          <p:cNvGrpSpPr>
            <a:grpSpLocks/>
          </p:cNvGrpSpPr>
          <p:nvPr/>
        </p:nvGrpSpPr>
        <p:grpSpPr bwMode="auto">
          <a:xfrm>
            <a:off x="3016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879" name="组合 36"/>
          <p:cNvGrpSpPr>
            <a:grpSpLocks/>
          </p:cNvGrpSpPr>
          <p:nvPr/>
        </p:nvGrpSpPr>
        <p:grpSpPr bwMode="auto">
          <a:xfrm>
            <a:off x="1476375" y="1314450"/>
            <a:ext cx="533400" cy="5324475"/>
            <a:chOff x="1476854" y="1314587"/>
            <a:chExt cx="532150" cy="5324535"/>
          </a:xfrm>
        </p:grpSpPr>
        <p:grpSp>
          <p:nvGrpSpPr>
            <p:cNvPr id="79902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903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40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38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36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32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30</a:t>
              </a:r>
            </a:p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2071688" y="59293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3000375" y="54292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4143375" y="48577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429250" y="42148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6643688" y="3500438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85" name="TextBox 44"/>
          <p:cNvSpPr txBox="1">
            <a:spLocks noChangeArrowheads="1"/>
          </p:cNvSpPr>
          <p:nvPr/>
        </p:nvSpPr>
        <p:spPr bwMode="auto">
          <a:xfrm>
            <a:off x="1970088" y="535781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79886" name="TextBox 45"/>
          <p:cNvSpPr txBox="1">
            <a:spLocks noChangeArrowheads="1"/>
          </p:cNvSpPr>
          <p:nvPr/>
        </p:nvSpPr>
        <p:spPr bwMode="auto">
          <a:xfrm>
            <a:off x="2898775" y="46815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79887" name="TextBox 46"/>
          <p:cNvSpPr txBox="1">
            <a:spLocks noChangeArrowheads="1"/>
          </p:cNvSpPr>
          <p:nvPr/>
        </p:nvSpPr>
        <p:spPr bwMode="auto">
          <a:xfrm>
            <a:off x="4071938" y="368141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79888" name="TextBox 47"/>
          <p:cNvSpPr txBox="1">
            <a:spLocks noChangeArrowheads="1"/>
          </p:cNvSpPr>
          <p:nvPr/>
        </p:nvSpPr>
        <p:spPr bwMode="auto">
          <a:xfrm>
            <a:off x="5321300" y="28575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79889" name="TextBox 48"/>
          <p:cNvSpPr txBox="1">
            <a:spLocks noChangeArrowheads="1"/>
          </p:cNvSpPr>
          <p:nvPr/>
        </p:nvSpPr>
        <p:spPr bwMode="auto">
          <a:xfrm>
            <a:off x="6519863" y="17859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2000250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857375" y="1500188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92" name="TextBox 53"/>
          <p:cNvSpPr txBox="1">
            <a:spLocks noChangeArrowheads="1"/>
          </p:cNvSpPr>
          <p:nvPr/>
        </p:nvSpPr>
        <p:spPr bwMode="auto">
          <a:xfrm>
            <a:off x="4286250" y="6315075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93" name="TextBox 54"/>
          <p:cNvSpPr txBox="1">
            <a:spLocks noChangeArrowheads="1"/>
          </p:cNvSpPr>
          <p:nvPr/>
        </p:nvSpPr>
        <p:spPr bwMode="auto">
          <a:xfrm rot="-5400000">
            <a:off x="1053306" y="3696494"/>
            <a:ext cx="636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25" y="1571625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3357563" y="2111375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56"/>
          <p:cNvGrpSpPr>
            <a:grpSpLocks/>
          </p:cNvGrpSpPr>
          <p:nvPr/>
        </p:nvGrpSpPr>
        <p:grpSpPr bwMode="auto">
          <a:xfrm>
            <a:off x="1643063" y="1785938"/>
            <a:ext cx="5072062" cy="3643312"/>
            <a:chOff x="1643042" y="1785926"/>
            <a:chExt cx="5072098" cy="3643338"/>
          </a:xfrm>
        </p:grpSpPr>
        <p:sp>
          <p:nvSpPr>
            <p:cNvPr id="44" name="等腰三角形 43"/>
            <p:cNvSpPr/>
            <p:nvPr/>
          </p:nvSpPr>
          <p:spPr>
            <a:xfrm>
              <a:off x="6381763" y="2071678"/>
              <a:ext cx="214315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28860" y="5214950"/>
              <a:ext cx="214315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9900" name="TextBox 51"/>
            <p:cNvSpPr txBox="1">
              <a:spLocks noChangeArrowheads="1"/>
            </p:cNvSpPr>
            <p:nvPr/>
          </p:nvSpPr>
          <p:spPr bwMode="auto">
            <a:xfrm>
              <a:off x="4988385" y="1785926"/>
              <a:ext cx="17267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</a:rPr>
                <a:t>60.0, 38.5</a:t>
              </a:r>
              <a:r>
                <a:rPr lang="zh-CN" altLang="en-US" sz="2000">
                  <a:solidFill>
                    <a:srgbClr val="000000"/>
                  </a:solidFill>
                </a:rPr>
                <a:t>）</a:t>
              </a:r>
            </a:p>
          </p:txBody>
        </p:sp>
        <p:sp>
          <p:nvSpPr>
            <p:cNvPr id="79901" name="TextBox 55"/>
            <p:cNvSpPr txBox="1">
              <a:spLocks noChangeArrowheads="1"/>
            </p:cNvSpPr>
            <p:nvPr/>
          </p:nvSpPr>
          <p:spPr bwMode="auto">
            <a:xfrm>
              <a:off x="1643042" y="4600526"/>
              <a:ext cx="17267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</a:rPr>
                <a:t>26.0, 31.8</a:t>
              </a:r>
              <a:r>
                <a:rPr lang="zh-CN" altLang="en-US" sz="2000">
                  <a:solidFill>
                    <a:srgbClr val="000000"/>
                  </a:solidFill>
                </a:rPr>
                <a:t>）</a:t>
              </a:r>
            </a:p>
          </p:txBody>
        </p:sp>
      </p:grpSp>
      <p:sp>
        <p:nvSpPr>
          <p:cNvPr id="79897" name="灯片编号占位符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A51050-873B-4EB5-87AF-A326C6CA6292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81922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1931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714375" y="1214438"/>
            <a:ext cx="1679575" cy="40005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选择坐标纸</a:t>
            </a:r>
          </a:p>
        </p:txBody>
      </p:sp>
      <p:sp>
        <p:nvSpPr>
          <p:cNvPr id="9" name="矩形 8"/>
          <p:cNvSpPr/>
          <p:nvPr/>
        </p:nvSpPr>
        <p:spPr>
          <a:xfrm>
            <a:off x="698500" y="1698625"/>
            <a:ext cx="7874000" cy="101600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根据自变量－因变量选择图纸方向（一般取自变量为横坐标），选择合适比例，图纸上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格所表示的数据量值符合原数据量值变化的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等数（或它们的十进倍率）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便于读取。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500" y="2786063"/>
            <a:ext cx="7874000" cy="70802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画坐标轴、分度线（等间距、勿太密）并标明物理量名称（</a:t>
            </a:r>
            <a:r>
              <a:rPr lang="zh-CN" altLang="en-US" sz="2000" i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斜体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）及单位（正体）。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14375" y="3571875"/>
            <a:ext cx="7858125" cy="70802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just">
              <a:spcBef>
                <a:spcPts val="575"/>
              </a:spcBef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4.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画数据点（不标数据值，要用端正的“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+”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或者“⊙”符号来表示）。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14375" y="4357688"/>
            <a:ext cx="7858125" cy="70802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just">
              <a:spcBef>
                <a:spcPts val="575"/>
              </a:spcBef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画直线或曲线，标明特殊点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特殊点所用符号应有别于数据点的符号）及坐标值（计算斜率用的点，曲线的峰、谷等）。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375" y="5143500"/>
            <a:ext cx="7858125" cy="461963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marL="341313" indent="-341313" algn="just">
              <a:spcBef>
                <a:spcPts val="575"/>
              </a:spcBef>
              <a:spcAft>
                <a:spcPct val="30000"/>
              </a:spcAft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6.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写出实验名称、图名、实验者、实验日期。</a:t>
            </a:r>
          </a:p>
        </p:txBody>
      </p:sp>
      <p:sp>
        <p:nvSpPr>
          <p:cNvPr id="81929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BAF0C3-0251-4B05-9674-D213E4FDD693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作图规则</a:t>
            </a:r>
          </a:p>
        </p:txBody>
      </p:sp>
      <p:grpSp>
        <p:nvGrpSpPr>
          <p:cNvPr id="57346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57388" name="Picture 2" descr="未标题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-465137" y="3821113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7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9" name="TextBox 14"/>
          <p:cNvSpPr txBox="1">
            <a:spLocks noChangeArrowheads="1"/>
          </p:cNvSpPr>
          <p:nvPr/>
        </p:nvSpPr>
        <p:spPr bwMode="auto">
          <a:xfrm>
            <a:off x="1643063" y="6103938"/>
            <a:ext cx="6297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20                 30                   40                  50                  60                 70 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7350" name="组合 33"/>
          <p:cNvGrpSpPr>
            <a:grpSpLocks/>
          </p:cNvGrpSpPr>
          <p:nvPr/>
        </p:nvGrpSpPr>
        <p:grpSpPr bwMode="auto">
          <a:xfrm>
            <a:off x="3016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51" name="组合 36"/>
          <p:cNvGrpSpPr>
            <a:grpSpLocks/>
          </p:cNvGrpSpPr>
          <p:nvPr/>
        </p:nvGrpSpPr>
        <p:grpSpPr bwMode="auto">
          <a:xfrm>
            <a:off x="1476375" y="1314450"/>
            <a:ext cx="533400" cy="5324475"/>
            <a:chOff x="1476854" y="1314587"/>
            <a:chExt cx="532150" cy="5324535"/>
          </a:xfrm>
        </p:grpSpPr>
        <p:grpSp>
          <p:nvGrpSpPr>
            <p:cNvPr id="57375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376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40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38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36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32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30</a:t>
              </a:r>
            </a:p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2071688" y="59293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3000375" y="54292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4143375" y="48577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429250" y="42148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6643688" y="3500438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357" name="TextBox 44"/>
          <p:cNvSpPr txBox="1">
            <a:spLocks noChangeArrowheads="1"/>
          </p:cNvSpPr>
          <p:nvPr/>
        </p:nvSpPr>
        <p:spPr bwMode="auto">
          <a:xfrm>
            <a:off x="1970088" y="535781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7358" name="TextBox 45"/>
          <p:cNvSpPr txBox="1">
            <a:spLocks noChangeArrowheads="1"/>
          </p:cNvSpPr>
          <p:nvPr/>
        </p:nvSpPr>
        <p:spPr bwMode="auto">
          <a:xfrm>
            <a:off x="2898775" y="46815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7359" name="TextBox 46"/>
          <p:cNvSpPr txBox="1">
            <a:spLocks noChangeArrowheads="1"/>
          </p:cNvSpPr>
          <p:nvPr/>
        </p:nvSpPr>
        <p:spPr bwMode="auto">
          <a:xfrm>
            <a:off x="4071938" y="368141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7360" name="TextBox 47"/>
          <p:cNvSpPr txBox="1">
            <a:spLocks noChangeArrowheads="1"/>
          </p:cNvSpPr>
          <p:nvPr/>
        </p:nvSpPr>
        <p:spPr bwMode="auto">
          <a:xfrm>
            <a:off x="5321300" y="28575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7361" name="TextBox 48"/>
          <p:cNvSpPr txBox="1">
            <a:spLocks noChangeArrowheads="1"/>
          </p:cNvSpPr>
          <p:nvPr/>
        </p:nvSpPr>
        <p:spPr bwMode="auto">
          <a:xfrm>
            <a:off x="6519863" y="17859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2000250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857375" y="1500188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4" name="TextBox 53"/>
          <p:cNvSpPr txBox="1">
            <a:spLocks noChangeArrowheads="1"/>
          </p:cNvSpPr>
          <p:nvPr/>
        </p:nvSpPr>
        <p:spPr bwMode="auto">
          <a:xfrm>
            <a:off x="4286250" y="6315075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65" name="TextBox 54"/>
          <p:cNvSpPr txBox="1">
            <a:spLocks noChangeArrowheads="1"/>
          </p:cNvSpPr>
          <p:nvPr/>
        </p:nvSpPr>
        <p:spPr bwMode="auto">
          <a:xfrm rot="-5400000">
            <a:off x="1053306" y="3696494"/>
            <a:ext cx="636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25" y="1571625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3357563" y="2111375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7368" name="组合 56"/>
          <p:cNvGrpSpPr>
            <a:grpSpLocks/>
          </p:cNvGrpSpPr>
          <p:nvPr/>
        </p:nvGrpSpPr>
        <p:grpSpPr bwMode="auto">
          <a:xfrm>
            <a:off x="1643063" y="1785938"/>
            <a:ext cx="5072062" cy="3643312"/>
            <a:chOff x="1643042" y="1785926"/>
            <a:chExt cx="5072098" cy="3643338"/>
          </a:xfrm>
        </p:grpSpPr>
        <p:sp>
          <p:nvSpPr>
            <p:cNvPr id="44" name="等腰三角形 43"/>
            <p:cNvSpPr/>
            <p:nvPr/>
          </p:nvSpPr>
          <p:spPr>
            <a:xfrm>
              <a:off x="6381763" y="2071678"/>
              <a:ext cx="214315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28860" y="5214950"/>
              <a:ext cx="214315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73" name="TextBox 51"/>
            <p:cNvSpPr txBox="1">
              <a:spLocks noChangeArrowheads="1"/>
            </p:cNvSpPr>
            <p:nvPr/>
          </p:nvSpPr>
          <p:spPr bwMode="auto">
            <a:xfrm>
              <a:off x="4988385" y="1785926"/>
              <a:ext cx="17267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</a:rPr>
                <a:t>60.0, 38.5</a:t>
              </a:r>
              <a:r>
                <a:rPr lang="zh-CN" altLang="en-US" sz="2000">
                  <a:solidFill>
                    <a:srgbClr val="000000"/>
                  </a:solidFill>
                </a:rPr>
                <a:t>）</a:t>
              </a:r>
            </a:p>
          </p:txBody>
        </p:sp>
        <p:sp>
          <p:nvSpPr>
            <p:cNvPr id="57374" name="TextBox 55"/>
            <p:cNvSpPr txBox="1">
              <a:spLocks noChangeArrowheads="1"/>
            </p:cNvSpPr>
            <p:nvPr/>
          </p:nvSpPr>
          <p:spPr bwMode="auto">
            <a:xfrm>
              <a:off x="1643042" y="4600526"/>
              <a:ext cx="17267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</a:rPr>
                <a:t>26.0, 31.8</a:t>
              </a:r>
              <a:r>
                <a:rPr lang="zh-CN" altLang="en-US" sz="2000">
                  <a:solidFill>
                    <a:srgbClr val="000000"/>
                  </a:solidFill>
                </a:rPr>
                <a:t>）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857750" y="4714875"/>
            <a:ext cx="24479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实验名称：********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图       名：********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sp>
        <p:nvSpPr>
          <p:cNvPr id="57370" name="灯片编号占位符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BFFA3F-7A03-4850-ACA3-2DC52FE46EE5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</a:rPr>
              <a:t>如何读图</a:t>
            </a:r>
          </a:p>
        </p:txBody>
      </p:sp>
      <p:sp>
        <p:nvSpPr>
          <p:cNvPr id="84994" name="内容占位符 2"/>
          <p:cNvSpPr>
            <a:spLocks noGrp="1"/>
          </p:cNvSpPr>
          <p:nvPr>
            <p:ph idx="4294967295"/>
          </p:nvPr>
        </p:nvSpPr>
        <p:spPr>
          <a:xfrm>
            <a:off x="323850" y="1628775"/>
            <a:ext cx="8569325" cy="4679950"/>
          </a:xfrm>
        </p:spPr>
        <p:txBody>
          <a:bodyPr wrap="none"/>
          <a:lstStyle/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 smtClean="0">
                <a:solidFill>
                  <a:schemeClr val="bg1"/>
                </a:solidFill>
              </a:rPr>
              <a:t>读某个数据点时－有效数字</a:t>
            </a:r>
            <a:endParaRPr lang="en-US" altLang="zh-CN" b="1" smtClean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 smtClean="0">
                <a:solidFill>
                  <a:schemeClr val="bg1"/>
                </a:solidFill>
              </a:rPr>
              <a:t>读单一坐标值时－有效数字、单位</a:t>
            </a:r>
            <a:endParaRPr lang="en-US" altLang="zh-CN" b="1" smtClean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 smtClean="0">
                <a:solidFill>
                  <a:schemeClr val="bg1"/>
                </a:solidFill>
              </a:rPr>
              <a:t>通过作直线求斜率时</a:t>
            </a:r>
            <a:endParaRPr lang="en-US" altLang="zh-CN" b="1" smtClean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Font typeface="Arial" charset="0"/>
              <a:buNone/>
            </a:pPr>
            <a:r>
              <a:rPr lang="zh-CN" altLang="en-US" sz="2800" b="1" smtClean="0">
                <a:solidFill>
                  <a:schemeClr val="bg1"/>
                </a:solidFill>
              </a:rPr>
              <a:t>   </a:t>
            </a:r>
            <a:r>
              <a:rPr lang="zh-CN" altLang="en-US" sz="2800" b="1" smtClean="0">
                <a:solidFill>
                  <a:srgbClr val="FF9900"/>
                </a:solidFill>
              </a:rPr>
              <a:t>取点、标出坐标值、计算斜率（单位）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611188" y="4643438"/>
            <a:ext cx="6985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FFCC00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zh-CN" altLang="en-US" sz="2800" b="1" u="sng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取点三个规则：</a:t>
            </a:r>
            <a:r>
              <a:rPr lang="zh-CN" altLang="en-US" sz="28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zh-CN" altLang="en-US" sz="28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不能取原始数据点；</a:t>
            </a:r>
          </a:p>
          <a:p>
            <a:pPr algn="just"/>
            <a:r>
              <a:rPr lang="zh-CN" altLang="en-US" sz="28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                尽量远但不超数据范围；</a:t>
            </a:r>
          </a:p>
          <a:p>
            <a:pPr algn="just"/>
            <a:r>
              <a:rPr lang="zh-CN" altLang="en-US" sz="28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                取与X轴刻度线的交点。</a:t>
            </a:r>
          </a:p>
        </p:txBody>
      </p:sp>
      <p:sp>
        <p:nvSpPr>
          <p:cNvPr id="84996" name="灯片编号占位符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1456F30-EABD-41D8-A194-442F271F6D41}" type="slidenum">
              <a:rPr lang="zh-CN" altLang="en-US" sz="1200">
                <a:solidFill>
                  <a:srgbClr val="FFFFFF"/>
                </a:solidFill>
                <a:latin typeface="Verdana" pitchFamily="34" charset="0"/>
                <a:ea typeface="微软雅黑" pitchFamily="2" charset="-122"/>
              </a:rPr>
              <a:pPr algn="r"/>
              <a:t>33</a:t>
            </a:fld>
            <a:endParaRPr lang="en-US" altLang="zh-CN" sz="1200">
              <a:solidFill>
                <a:srgbClr val="FFFFFF"/>
              </a:solidFill>
              <a:latin typeface="Verdana" pitchFamily="34" charset="0"/>
              <a:ea typeface="微软雅黑" pitchFamily="2" charset="-122"/>
            </a:endParaRPr>
          </a:p>
        </p:txBody>
      </p:sp>
      <p:sp>
        <p:nvSpPr>
          <p:cNvPr id="8499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EECE44-59F2-4A6A-B127-01209A35F2F2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例：如何读图</a:t>
            </a:r>
          </a:p>
        </p:txBody>
      </p:sp>
      <p:grpSp>
        <p:nvGrpSpPr>
          <p:cNvPr id="59394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59434" name="Picture 2" descr="未标题-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-465137" y="3821113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7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97" name="TextBox 14"/>
          <p:cNvSpPr txBox="1">
            <a:spLocks noChangeArrowheads="1"/>
          </p:cNvSpPr>
          <p:nvPr/>
        </p:nvSpPr>
        <p:spPr bwMode="auto">
          <a:xfrm>
            <a:off x="1643063" y="6103938"/>
            <a:ext cx="6297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20                 30                   40                  50                  60                 70 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9398" name="组合 33"/>
          <p:cNvGrpSpPr>
            <a:grpSpLocks/>
          </p:cNvGrpSpPr>
          <p:nvPr/>
        </p:nvGrpSpPr>
        <p:grpSpPr bwMode="auto">
          <a:xfrm>
            <a:off x="3016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99" name="组合 36"/>
          <p:cNvGrpSpPr>
            <a:grpSpLocks/>
          </p:cNvGrpSpPr>
          <p:nvPr/>
        </p:nvGrpSpPr>
        <p:grpSpPr bwMode="auto">
          <a:xfrm>
            <a:off x="1476375" y="1314450"/>
            <a:ext cx="533400" cy="5324475"/>
            <a:chOff x="1476854" y="1314587"/>
            <a:chExt cx="532150" cy="5324535"/>
          </a:xfrm>
        </p:grpSpPr>
        <p:grpSp>
          <p:nvGrpSpPr>
            <p:cNvPr id="59421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22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40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38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36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32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30</a:t>
              </a:r>
            </a:p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2071688" y="59293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3000375" y="54292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4143375" y="48577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429250" y="42148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6643688" y="3500438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405" name="TextBox 44"/>
          <p:cNvSpPr txBox="1">
            <a:spLocks noChangeArrowheads="1"/>
          </p:cNvSpPr>
          <p:nvPr/>
        </p:nvSpPr>
        <p:spPr bwMode="auto">
          <a:xfrm>
            <a:off x="1970088" y="535781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9406" name="TextBox 45"/>
          <p:cNvSpPr txBox="1">
            <a:spLocks noChangeArrowheads="1"/>
          </p:cNvSpPr>
          <p:nvPr/>
        </p:nvSpPr>
        <p:spPr bwMode="auto">
          <a:xfrm>
            <a:off x="2898775" y="46815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9407" name="TextBox 46"/>
          <p:cNvSpPr txBox="1">
            <a:spLocks noChangeArrowheads="1"/>
          </p:cNvSpPr>
          <p:nvPr/>
        </p:nvSpPr>
        <p:spPr bwMode="auto">
          <a:xfrm>
            <a:off x="4071938" y="368141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9408" name="TextBox 47"/>
          <p:cNvSpPr txBox="1">
            <a:spLocks noChangeArrowheads="1"/>
          </p:cNvSpPr>
          <p:nvPr/>
        </p:nvSpPr>
        <p:spPr bwMode="auto">
          <a:xfrm>
            <a:off x="5321300" y="28575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9409" name="TextBox 48"/>
          <p:cNvSpPr txBox="1">
            <a:spLocks noChangeArrowheads="1"/>
          </p:cNvSpPr>
          <p:nvPr/>
        </p:nvSpPr>
        <p:spPr bwMode="auto">
          <a:xfrm>
            <a:off x="6519863" y="17859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2000250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857375" y="1500188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2" name="TextBox 53"/>
          <p:cNvSpPr txBox="1">
            <a:spLocks noChangeArrowheads="1"/>
          </p:cNvSpPr>
          <p:nvPr/>
        </p:nvSpPr>
        <p:spPr bwMode="auto">
          <a:xfrm>
            <a:off x="4286250" y="6315075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13" name="TextBox 54"/>
          <p:cNvSpPr txBox="1">
            <a:spLocks noChangeArrowheads="1"/>
          </p:cNvSpPr>
          <p:nvPr/>
        </p:nvSpPr>
        <p:spPr bwMode="auto">
          <a:xfrm rot="-5400000">
            <a:off x="1053306" y="3696494"/>
            <a:ext cx="636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25" y="1571625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3357563" y="2111375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857750" y="4714875"/>
            <a:ext cx="24479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实验名称：********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图       名：********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grpSp>
        <p:nvGrpSpPr>
          <p:cNvPr id="7" name="组合 58"/>
          <p:cNvGrpSpPr>
            <a:grpSpLocks/>
          </p:cNvGrpSpPr>
          <p:nvPr/>
        </p:nvGrpSpPr>
        <p:grpSpPr bwMode="auto">
          <a:xfrm>
            <a:off x="2000250" y="4786313"/>
            <a:ext cx="835025" cy="642937"/>
            <a:chOff x="2000232" y="4786322"/>
            <a:chExt cx="835485" cy="642942"/>
          </a:xfrm>
        </p:grpSpPr>
        <p:sp>
          <p:nvSpPr>
            <p:cNvPr id="50" name="等腰三角形 49"/>
            <p:cNvSpPr/>
            <p:nvPr/>
          </p:nvSpPr>
          <p:spPr>
            <a:xfrm>
              <a:off x="2429093" y="5214950"/>
              <a:ext cx="214431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420" name="TextBox 57"/>
            <p:cNvSpPr txBox="1">
              <a:spLocks noChangeArrowheads="1"/>
            </p:cNvSpPr>
            <p:nvPr/>
          </p:nvSpPr>
          <p:spPr bwMode="auto">
            <a:xfrm>
              <a:off x="2000232" y="4786322"/>
              <a:ext cx="8354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31.8</a:t>
              </a:r>
              <a:r>
                <a:rPr lang="zh-CN" altLang="en-US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59418" name="灯片编号占位符 4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30DB85-F908-4C05-8424-E26F3CD4F605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例：如何读图</a:t>
            </a:r>
          </a:p>
        </p:txBody>
      </p:sp>
      <p:grpSp>
        <p:nvGrpSpPr>
          <p:cNvPr id="89090" name="组合 7"/>
          <p:cNvGrpSpPr>
            <a:grpSpLocks/>
          </p:cNvGrpSpPr>
          <p:nvPr/>
        </p:nvGrpSpPr>
        <p:grpSpPr bwMode="auto">
          <a:xfrm>
            <a:off x="1214438" y="1285875"/>
            <a:ext cx="6715125" cy="5357813"/>
            <a:chOff x="1214414" y="1285860"/>
            <a:chExt cx="6715172" cy="5357850"/>
          </a:xfrm>
        </p:grpSpPr>
        <p:sp>
          <p:nvSpPr>
            <p:cNvPr id="5" name="矩形 4"/>
            <p:cNvSpPr/>
            <p:nvPr/>
          </p:nvSpPr>
          <p:spPr>
            <a:xfrm>
              <a:off x="1214414" y="1285860"/>
              <a:ext cx="6715172" cy="535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pic>
          <p:nvPicPr>
            <p:cNvPr id="89132" name="Picture 2" descr="未标题-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2422252" y="898751"/>
              <a:ext cx="4664872" cy="58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" name="直接连接符 9"/>
          <p:cNvCxnSpPr/>
          <p:nvPr/>
        </p:nvCxnSpPr>
        <p:spPr>
          <a:xfrm rot="5400000">
            <a:off x="-465137" y="3821113"/>
            <a:ext cx="4643437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7375" y="6143625"/>
            <a:ext cx="5786438" cy="158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3" name="TextBox 14"/>
          <p:cNvSpPr txBox="1">
            <a:spLocks noChangeArrowheads="1"/>
          </p:cNvSpPr>
          <p:nvPr/>
        </p:nvSpPr>
        <p:spPr bwMode="auto">
          <a:xfrm>
            <a:off x="1643063" y="6103938"/>
            <a:ext cx="6297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20                 30                   40                  50                  60                 70 </a:t>
            </a: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89094" name="组合 33"/>
          <p:cNvGrpSpPr>
            <a:grpSpLocks/>
          </p:cNvGrpSpPr>
          <p:nvPr/>
        </p:nvGrpSpPr>
        <p:grpSpPr bwMode="auto">
          <a:xfrm>
            <a:off x="3016250" y="6002338"/>
            <a:ext cx="4643438" cy="150812"/>
            <a:chOff x="3015612" y="6001562"/>
            <a:chExt cx="4644263" cy="150898"/>
          </a:xfrm>
        </p:grpSpPr>
        <p:cxnSp>
          <p:nvCxnSpPr>
            <p:cNvPr id="21" name="直接连接符 20"/>
            <p:cNvCxnSpPr/>
            <p:nvPr/>
          </p:nvCxnSpPr>
          <p:spPr>
            <a:xfrm rot="5400000" flipH="1" flipV="1">
              <a:off x="2944927" y="6072247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04008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5269440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6428521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7587602" y="6080188"/>
              <a:ext cx="142956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095" name="组合 36"/>
          <p:cNvGrpSpPr>
            <a:grpSpLocks/>
          </p:cNvGrpSpPr>
          <p:nvPr/>
        </p:nvGrpSpPr>
        <p:grpSpPr bwMode="auto">
          <a:xfrm>
            <a:off x="1476375" y="1314450"/>
            <a:ext cx="533400" cy="5324475"/>
            <a:chOff x="1476854" y="1314587"/>
            <a:chExt cx="532150" cy="5324535"/>
          </a:xfrm>
        </p:grpSpPr>
        <p:grpSp>
          <p:nvGrpSpPr>
            <p:cNvPr id="89119" name="组合 32"/>
            <p:cNvGrpSpPr>
              <a:grpSpLocks/>
            </p:cNvGrpSpPr>
            <p:nvPr/>
          </p:nvGrpSpPr>
          <p:grpSpPr bwMode="auto">
            <a:xfrm>
              <a:off x="1855854" y="1484132"/>
              <a:ext cx="153150" cy="3730818"/>
              <a:chOff x="1855854" y="1484132"/>
              <a:chExt cx="153150" cy="37308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856961" y="1484452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866464" y="2402037"/>
                <a:ext cx="142540" cy="158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855378" y="5213531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55378" y="4270545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855378" y="3327560"/>
                <a:ext cx="142540" cy="158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120" name="TextBox 35"/>
            <p:cNvSpPr txBox="1">
              <a:spLocks noChangeArrowheads="1"/>
            </p:cNvSpPr>
            <p:nvPr/>
          </p:nvSpPr>
          <p:spPr bwMode="auto">
            <a:xfrm>
              <a:off x="1476854" y="1314587"/>
              <a:ext cx="444352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40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38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36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32</a:t>
              </a: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endParaRPr lang="en-US" altLang="zh-CN" sz="2000">
                <a:solidFill>
                  <a:srgbClr val="000000"/>
                </a:solidFill>
              </a:endParaRPr>
            </a:p>
            <a:p>
              <a:r>
                <a:rPr lang="en-US" altLang="zh-CN" sz="2000">
                  <a:solidFill>
                    <a:srgbClr val="000000"/>
                  </a:solidFill>
                </a:rPr>
                <a:t>30</a:t>
              </a:r>
            </a:p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flipV="1">
            <a:off x="2071688" y="59293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3000375" y="54292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4143375" y="4857750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429250" y="421481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6643688" y="3500438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9101" name="TextBox 44"/>
          <p:cNvSpPr txBox="1">
            <a:spLocks noChangeArrowheads="1"/>
          </p:cNvSpPr>
          <p:nvPr/>
        </p:nvSpPr>
        <p:spPr bwMode="auto">
          <a:xfrm>
            <a:off x="1970088" y="535781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89102" name="TextBox 45"/>
          <p:cNvSpPr txBox="1">
            <a:spLocks noChangeArrowheads="1"/>
          </p:cNvSpPr>
          <p:nvPr/>
        </p:nvSpPr>
        <p:spPr bwMode="auto">
          <a:xfrm>
            <a:off x="2898775" y="46815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89103" name="TextBox 46"/>
          <p:cNvSpPr txBox="1">
            <a:spLocks noChangeArrowheads="1"/>
          </p:cNvSpPr>
          <p:nvPr/>
        </p:nvSpPr>
        <p:spPr bwMode="auto">
          <a:xfrm>
            <a:off x="4071938" y="368141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89104" name="TextBox 47"/>
          <p:cNvSpPr txBox="1">
            <a:spLocks noChangeArrowheads="1"/>
          </p:cNvSpPr>
          <p:nvPr/>
        </p:nvSpPr>
        <p:spPr bwMode="auto">
          <a:xfrm>
            <a:off x="5321300" y="28575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89105" name="TextBox 48"/>
          <p:cNvSpPr txBox="1">
            <a:spLocks noChangeArrowheads="1"/>
          </p:cNvSpPr>
          <p:nvPr/>
        </p:nvSpPr>
        <p:spPr bwMode="auto">
          <a:xfrm>
            <a:off x="6519863" y="17859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+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2000250" y="3071813"/>
            <a:ext cx="5643563" cy="30718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857375" y="1500188"/>
            <a:ext cx="5500688" cy="43576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08" name="TextBox 53"/>
          <p:cNvSpPr txBox="1">
            <a:spLocks noChangeArrowheads="1"/>
          </p:cNvSpPr>
          <p:nvPr/>
        </p:nvSpPr>
        <p:spPr bwMode="auto">
          <a:xfrm>
            <a:off x="4286250" y="6315075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℃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109" name="TextBox 54"/>
          <p:cNvSpPr txBox="1">
            <a:spLocks noChangeArrowheads="1"/>
          </p:cNvSpPr>
          <p:nvPr/>
        </p:nvSpPr>
        <p:spPr bwMode="auto">
          <a:xfrm rot="-5400000">
            <a:off x="1053306" y="3696494"/>
            <a:ext cx="636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25" y="1571625"/>
            <a:ext cx="1906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   +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样品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        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椭圆 37"/>
          <p:cNvSpPr/>
          <p:nvPr/>
        </p:nvSpPr>
        <p:spPr>
          <a:xfrm flipV="1">
            <a:off x="3357563" y="2111375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56"/>
          <p:cNvGrpSpPr>
            <a:grpSpLocks/>
          </p:cNvGrpSpPr>
          <p:nvPr/>
        </p:nvGrpSpPr>
        <p:grpSpPr bwMode="auto">
          <a:xfrm>
            <a:off x="1643063" y="1785938"/>
            <a:ext cx="5072062" cy="3643312"/>
            <a:chOff x="1643042" y="1785926"/>
            <a:chExt cx="5072098" cy="3643338"/>
          </a:xfrm>
        </p:grpSpPr>
        <p:sp>
          <p:nvSpPr>
            <p:cNvPr id="44" name="等腰三角形 43"/>
            <p:cNvSpPr/>
            <p:nvPr/>
          </p:nvSpPr>
          <p:spPr>
            <a:xfrm>
              <a:off x="6381763" y="2071678"/>
              <a:ext cx="214315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28860" y="5214950"/>
              <a:ext cx="214315" cy="214314"/>
            </a:xfrm>
            <a:prstGeom prst="triangl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9117" name="TextBox 51"/>
            <p:cNvSpPr txBox="1">
              <a:spLocks noChangeArrowheads="1"/>
            </p:cNvSpPr>
            <p:nvPr/>
          </p:nvSpPr>
          <p:spPr bwMode="auto">
            <a:xfrm>
              <a:off x="4988385" y="1785926"/>
              <a:ext cx="17267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</a:rPr>
                <a:t>60.0, 38.5</a:t>
              </a:r>
              <a:r>
                <a:rPr lang="zh-CN" altLang="en-US" sz="2000">
                  <a:solidFill>
                    <a:srgbClr val="000000"/>
                  </a:solidFill>
                </a:rPr>
                <a:t>）</a:t>
              </a:r>
            </a:p>
          </p:txBody>
        </p:sp>
        <p:sp>
          <p:nvSpPr>
            <p:cNvPr id="89118" name="TextBox 55"/>
            <p:cNvSpPr txBox="1">
              <a:spLocks noChangeArrowheads="1"/>
            </p:cNvSpPr>
            <p:nvPr/>
          </p:nvSpPr>
          <p:spPr bwMode="auto">
            <a:xfrm>
              <a:off x="1643042" y="4600526"/>
              <a:ext cx="17267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</a:rPr>
                <a:t>26.0, 31.8</a:t>
              </a:r>
              <a:r>
                <a:rPr lang="zh-CN" altLang="en-US" sz="2000">
                  <a:solidFill>
                    <a:srgbClr val="000000"/>
                  </a:solidFill>
                </a:rPr>
                <a:t>）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857750" y="4714875"/>
            <a:ext cx="24479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实验名称：********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图       名：********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sp>
        <p:nvSpPr>
          <p:cNvPr id="89114" name="灯片编号占位符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207AC0-90C1-405F-A56B-D001D6599639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4" name="标题 1"/>
          <p:cNvSpPr>
            <a:spLocks noGrp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r>
              <a:rPr lang="zh-CN" altLang="en-US" sz="5400" b="1" smtClean="0"/>
              <a:t>例：如何读图</a:t>
            </a:r>
          </a:p>
        </p:txBody>
      </p:sp>
      <p:grpSp>
        <p:nvGrpSpPr>
          <p:cNvPr id="47155" name="组合 46"/>
          <p:cNvGrpSpPr>
            <a:grpSpLocks/>
          </p:cNvGrpSpPr>
          <p:nvPr/>
        </p:nvGrpSpPr>
        <p:grpSpPr bwMode="auto">
          <a:xfrm>
            <a:off x="2044700" y="1285875"/>
            <a:ext cx="5027613" cy="3867150"/>
            <a:chOff x="1132072" y="1285875"/>
            <a:chExt cx="6943643" cy="5545307"/>
          </a:xfrm>
        </p:grpSpPr>
        <p:grpSp>
          <p:nvGrpSpPr>
            <p:cNvPr id="47157" name="组合 7"/>
            <p:cNvGrpSpPr>
              <a:grpSpLocks/>
            </p:cNvGrpSpPr>
            <p:nvPr/>
          </p:nvGrpSpPr>
          <p:grpSpPr bwMode="auto">
            <a:xfrm>
              <a:off x="1214438" y="1285875"/>
              <a:ext cx="6715125" cy="5357813"/>
              <a:chOff x="1214414" y="1285860"/>
              <a:chExt cx="6715172" cy="53578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15363" y="1285860"/>
                <a:ext cx="6713477" cy="5358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pic>
            <p:nvPicPr>
              <p:cNvPr id="47198" name="Picture 2" descr="未标题-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5400000">
                <a:off x="2422252" y="898751"/>
                <a:ext cx="4664872" cy="5824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0" name="直接连接符 9"/>
            <p:cNvCxnSpPr/>
            <p:nvPr/>
          </p:nvCxnSpPr>
          <p:spPr>
            <a:xfrm rot="5400000">
              <a:off x="-465234" y="3820686"/>
              <a:ext cx="4643853" cy="219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57790" y="6143710"/>
              <a:ext cx="5786002" cy="227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60" name="TextBox 14"/>
            <p:cNvSpPr txBox="1">
              <a:spLocks noChangeArrowheads="1"/>
            </p:cNvSpPr>
            <p:nvPr/>
          </p:nvSpPr>
          <p:spPr bwMode="auto">
            <a:xfrm>
              <a:off x="1643063" y="6103937"/>
              <a:ext cx="6432652" cy="529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20           30           40             50          60           70 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47161" name="组合 33"/>
            <p:cNvGrpSpPr>
              <a:grpSpLocks/>
            </p:cNvGrpSpPr>
            <p:nvPr/>
          </p:nvGrpSpPr>
          <p:grpSpPr bwMode="auto">
            <a:xfrm>
              <a:off x="3016250" y="6002338"/>
              <a:ext cx="4643438" cy="150812"/>
              <a:chOff x="3015612" y="6001562"/>
              <a:chExt cx="4644263" cy="150898"/>
            </a:xfrm>
          </p:grpSpPr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2944138" y="6072449"/>
                <a:ext cx="143496" cy="2192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 flipH="1" flipV="1">
                <a:off x="4103080" y="6080378"/>
                <a:ext cx="143495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5268601" y="6079282"/>
                <a:ext cx="143495" cy="2192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 flipH="1" flipV="1">
                <a:off x="6427541" y="6080378"/>
                <a:ext cx="143495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 flipH="1" flipV="1">
                <a:off x="7586483" y="6079282"/>
                <a:ext cx="143495" cy="219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62" name="组合 36"/>
            <p:cNvGrpSpPr>
              <a:grpSpLocks/>
            </p:cNvGrpSpPr>
            <p:nvPr/>
          </p:nvGrpSpPr>
          <p:grpSpPr bwMode="auto">
            <a:xfrm>
              <a:off x="1343131" y="1314450"/>
              <a:ext cx="666643" cy="5516732"/>
              <a:chOff x="1343923" y="1314587"/>
              <a:chExt cx="665081" cy="5516796"/>
            </a:xfrm>
          </p:grpSpPr>
          <p:grpSp>
            <p:nvGrpSpPr>
              <p:cNvPr id="47185" name="组合 32"/>
              <p:cNvGrpSpPr>
                <a:grpSpLocks/>
              </p:cNvGrpSpPr>
              <p:nvPr/>
            </p:nvGrpSpPr>
            <p:grpSpPr bwMode="auto">
              <a:xfrm>
                <a:off x="1855854" y="1484132"/>
                <a:ext cx="153150" cy="3730818"/>
                <a:chOff x="1855854" y="1484132"/>
                <a:chExt cx="153150" cy="3730818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857377" y="1484062"/>
                  <a:ext cx="142178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866126" y="2401460"/>
                  <a:ext cx="142178" cy="2277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1855188" y="5212845"/>
                  <a:ext cx="142179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1855188" y="4270405"/>
                  <a:ext cx="142179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1855188" y="3327966"/>
                  <a:ext cx="142179" cy="227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186" name="TextBox 35"/>
              <p:cNvSpPr txBox="1">
                <a:spLocks noChangeArrowheads="1"/>
              </p:cNvSpPr>
              <p:nvPr/>
            </p:nvSpPr>
            <p:spPr bwMode="auto">
              <a:xfrm>
                <a:off x="1343923" y="1314587"/>
                <a:ext cx="576990" cy="55167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</a:rPr>
                  <a:t>40</a:t>
                </a:r>
              </a:p>
              <a:p>
                <a:endParaRPr lang="en-US" altLang="zh-CN">
                  <a:solidFill>
                    <a:srgbClr val="000000"/>
                  </a:solidFill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</a:rPr>
                  <a:t>38</a:t>
                </a:r>
              </a:p>
              <a:p>
                <a:endParaRPr lang="en-US" altLang="zh-CN">
                  <a:solidFill>
                    <a:srgbClr val="000000"/>
                  </a:solidFill>
                </a:endParaRPr>
              </a:p>
              <a:p>
                <a:endParaRPr lang="en-US" altLang="zh-CN" sz="1000">
                  <a:solidFill>
                    <a:srgbClr val="000000"/>
                  </a:solidFill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</a:rPr>
                  <a:t>36</a:t>
                </a:r>
              </a:p>
              <a:p>
                <a:endParaRPr lang="en-US" altLang="zh-CN" sz="2000">
                  <a:solidFill>
                    <a:srgbClr val="000000"/>
                  </a:solidFill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</a:rPr>
                  <a:t>34</a:t>
                </a:r>
              </a:p>
              <a:p>
                <a:endParaRPr lang="en-US" altLang="zh-CN" sz="2800">
                  <a:solidFill>
                    <a:srgbClr val="000000"/>
                  </a:solidFill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</a:rPr>
                  <a:t>32</a:t>
                </a:r>
              </a:p>
              <a:p>
                <a:endParaRPr lang="en-US" altLang="zh-CN" sz="2400">
                  <a:solidFill>
                    <a:srgbClr val="000000"/>
                  </a:solidFill>
                </a:endParaRPr>
              </a:p>
              <a:p>
                <a:r>
                  <a:rPr lang="en-US" altLang="zh-CN">
                    <a:solidFill>
                      <a:srgbClr val="000000"/>
                    </a:solidFill>
                  </a:rPr>
                  <a:t>30</a:t>
                </a:r>
              </a:p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 flipV="1">
              <a:off x="2072654" y="5929728"/>
              <a:ext cx="142512" cy="143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3000081" y="5428920"/>
              <a:ext cx="142513" cy="1434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4142373" y="4857545"/>
              <a:ext cx="144705" cy="1434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V="1">
              <a:off x="5429369" y="4215601"/>
              <a:ext cx="142513" cy="1411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V="1">
              <a:off x="6644013" y="3500812"/>
              <a:ext cx="142513" cy="1434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68" name="TextBox 44"/>
            <p:cNvSpPr txBox="1">
              <a:spLocks noChangeArrowheads="1"/>
            </p:cNvSpPr>
            <p:nvPr/>
          </p:nvSpPr>
          <p:spPr bwMode="auto">
            <a:xfrm>
              <a:off x="1970088" y="5357813"/>
              <a:ext cx="3397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7169" name="TextBox 45"/>
            <p:cNvSpPr txBox="1">
              <a:spLocks noChangeArrowheads="1"/>
            </p:cNvSpPr>
            <p:nvPr/>
          </p:nvSpPr>
          <p:spPr bwMode="auto">
            <a:xfrm>
              <a:off x="2898775" y="4681538"/>
              <a:ext cx="3397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7170" name="TextBox 46"/>
            <p:cNvSpPr txBox="1">
              <a:spLocks noChangeArrowheads="1"/>
            </p:cNvSpPr>
            <p:nvPr/>
          </p:nvSpPr>
          <p:spPr bwMode="auto">
            <a:xfrm>
              <a:off x="4071938" y="3681413"/>
              <a:ext cx="33813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7171" name="TextBox 47"/>
            <p:cNvSpPr txBox="1">
              <a:spLocks noChangeArrowheads="1"/>
            </p:cNvSpPr>
            <p:nvPr/>
          </p:nvSpPr>
          <p:spPr bwMode="auto">
            <a:xfrm>
              <a:off x="5321300" y="2857500"/>
              <a:ext cx="33813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7172" name="TextBox 48"/>
            <p:cNvSpPr txBox="1">
              <a:spLocks noChangeArrowheads="1"/>
            </p:cNvSpPr>
            <p:nvPr/>
          </p:nvSpPr>
          <p:spPr bwMode="auto">
            <a:xfrm>
              <a:off x="6519863" y="1785938"/>
              <a:ext cx="33813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+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V="1">
              <a:off x="2000301" y="3072849"/>
              <a:ext cx="5643491" cy="3070861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1857790" y="1695627"/>
              <a:ext cx="5500978" cy="4357027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75" name="TextBox 53"/>
            <p:cNvSpPr txBox="1">
              <a:spLocks noChangeArrowheads="1"/>
            </p:cNvSpPr>
            <p:nvPr/>
          </p:nvSpPr>
          <p:spPr bwMode="auto">
            <a:xfrm>
              <a:off x="4286250" y="6122714"/>
              <a:ext cx="8016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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/ ℃</a:t>
              </a: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176" name="TextBox 54"/>
            <p:cNvSpPr txBox="1">
              <a:spLocks noChangeArrowheads="1"/>
            </p:cNvSpPr>
            <p:nvPr/>
          </p:nvSpPr>
          <p:spPr bwMode="auto">
            <a:xfrm rot="-5400000">
              <a:off x="1013803" y="3696494"/>
              <a:ext cx="6365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</a:t>
              </a:r>
              <a:endPara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2814" y="1572701"/>
              <a:ext cx="1672876" cy="8377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1600" dirty="0">
                  <a:solidFill>
                    <a:srgbClr val="000000"/>
                  </a:solidFill>
                  <a:latin typeface="+mn-ea"/>
                  <a:ea typeface="+mn-ea"/>
                </a:rPr>
                <a:t>A   +</a:t>
              </a:r>
            </a:p>
            <a:p>
              <a:pPr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  <a:ea typeface="+mn-ea"/>
                </a:rPr>
                <a:t>样品</a:t>
              </a:r>
              <a:r>
                <a:rPr lang="en-US" altLang="zh-CN" sz="1600" dirty="0">
                  <a:solidFill>
                    <a:srgbClr val="000000"/>
                  </a:solidFill>
                  <a:latin typeface="+mn-ea"/>
                  <a:ea typeface="+mn-ea"/>
                </a:rPr>
                <a:t>B        </a:t>
              </a:r>
              <a:endParaRPr lang="zh-CN" altLang="en-US" sz="16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3258795" y="2112208"/>
              <a:ext cx="142513" cy="1411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7179" name="组合 56"/>
            <p:cNvGrpSpPr>
              <a:grpSpLocks/>
            </p:cNvGrpSpPr>
            <p:nvPr/>
          </p:nvGrpSpPr>
          <p:grpSpPr bwMode="auto">
            <a:xfrm>
              <a:off x="1526774" y="1824773"/>
              <a:ext cx="5423822" cy="3763522"/>
              <a:chOff x="1526752" y="1824761"/>
              <a:chExt cx="5423860" cy="3763549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6383118" y="2235125"/>
                <a:ext cx="212673" cy="213983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>
                <a:off x="2427823" y="5374301"/>
                <a:ext cx="214866" cy="213983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183" name="TextBox 51"/>
              <p:cNvSpPr txBox="1">
                <a:spLocks noChangeArrowheads="1"/>
              </p:cNvSpPr>
              <p:nvPr/>
            </p:nvSpPr>
            <p:spPr bwMode="auto">
              <a:xfrm>
                <a:off x="4988386" y="1824761"/>
                <a:ext cx="1962226" cy="485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1600">
                    <a:solidFill>
                      <a:srgbClr val="000000"/>
                    </a:solidFill>
                  </a:rPr>
                  <a:t>60.0, 38.5</a:t>
                </a:r>
                <a:r>
                  <a:rPr lang="zh-CN" altLang="en-US" sz="1600">
                    <a:solidFill>
                      <a:srgbClr val="000000"/>
                    </a:solidFill>
                  </a:rPr>
                  <a:t>）</a:t>
                </a:r>
              </a:p>
            </p:txBody>
          </p:sp>
          <p:sp>
            <p:nvSpPr>
              <p:cNvPr id="47184" name="TextBox 55"/>
              <p:cNvSpPr txBox="1">
                <a:spLocks noChangeArrowheads="1"/>
              </p:cNvSpPr>
              <p:nvPr/>
            </p:nvSpPr>
            <p:spPr bwMode="auto">
              <a:xfrm>
                <a:off x="1526752" y="4795515"/>
                <a:ext cx="1962227" cy="485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1600">
                    <a:solidFill>
                      <a:srgbClr val="000000"/>
                    </a:solidFill>
                  </a:rPr>
                  <a:t>26.0, 31.8</a:t>
                </a:r>
                <a:r>
                  <a:rPr lang="zh-CN" altLang="en-US" sz="1600">
                    <a:solidFill>
                      <a:srgbClr val="000000"/>
                    </a:solidFill>
                  </a:rPr>
                  <a:t>）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857127" y="4714131"/>
              <a:ext cx="2133300" cy="11928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实验名称：********</a:t>
              </a:r>
              <a:endParaRPr lang="en-US" altLang="zh-CN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图       名：********</a:t>
              </a:r>
              <a:endParaRPr lang="en-US" altLang="zh-CN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实  验  者：********</a:t>
              </a:r>
              <a:endParaRPr lang="en-US" altLang="zh-CN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实验日期：********</a:t>
              </a:r>
            </a:p>
          </p:txBody>
        </p:sp>
      </p:grpSp>
      <p:graphicFrame>
        <p:nvGraphicFramePr>
          <p:cNvPr id="45" name="Object 49"/>
          <p:cNvGraphicFramePr>
            <a:graphicFrameLocks noChangeAspect="1"/>
          </p:cNvGraphicFramePr>
          <p:nvPr/>
        </p:nvGraphicFramePr>
        <p:xfrm>
          <a:off x="1571625" y="5357813"/>
          <a:ext cx="6048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5" imgW="2222500" imgH="393700" progId="">
                  <p:embed/>
                </p:oleObj>
              </mc:Choice>
              <mc:Fallback>
                <p:oleObj name="Equation" r:id="rId5" imgW="2222500" imgH="3937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357813"/>
                        <a:ext cx="6048375" cy="10715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6" name="灯片编号占位符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24ED75-3F8D-4B18-82ED-4BC006330193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例：关于作图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323850" y="1484313"/>
            <a:ext cx="8569325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在伏安法测电阻的实验中，同学根据测得的数据如下：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9165" name="图片 4" descr="图片1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2286000"/>
            <a:ext cx="8283575" cy="1335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59113" y="6381750"/>
            <a:ext cx="29559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这幅图中存在什么问题呢？</a:t>
            </a:r>
          </a:p>
        </p:txBody>
      </p:sp>
      <p:graphicFrame>
        <p:nvGraphicFramePr>
          <p:cNvPr id="47112" name="Object 10"/>
          <p:cNvGraphicFramePr>
            <a:graphicFrameLocks noChangeAspect="1"/>
          </p:cNvGraphicFramePr>
          <p:nvPr/>
        </p:nvGraphicFramePr>
        <p:xfrm>
          <a:off x="1071563" y="1357313"/>
          <a:ext cx="701040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Graph" r:id="rId4" imgW="4276954" imgH="3024835" progId="Origin50.Graph">
                  <p:embed/>
                </p:oleObj>
              </mc:Choice>
              <mc:Fallback>
                <p:oleObj name="Graph" r:id="rId4" imgW="4276954" imgH="3024835" progId="Origin50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357313"/>
                        <a:ext cx="7010400" cy="4959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572000" y="5500688"/>
            <a:ext cx="5715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864812-F467-4EB9-A140-2230FDEB05AB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520700" y="631825"/>
          <a:ext cx="8194675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Graph" r:id="rId3" imgW="4276954" imgH="3024835" progId="Origin50.Graph">
                  <p:embed/>
                </p:oleObj>
              </mc:Choice>
              <mc:Fallback>
                <p:oleObj name="Graph" r:id="rId3" imgW="4276954" imgH="3024835" progId="Origin50.Grap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631825"/>
                        <a:ext cx="8194675" cy="5797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43375" y="4286250"/>
            <a:ext cx="3482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实验名称：伏安法测电阻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图       名：内接与外接时的伏安曲线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实  验  者：********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实验日期：********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25" y="1428750"/>
            <a:ext cx="1441450" cy="64611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内接法： 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+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外接法：  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Symbol"/>
              </a:rPr>
              <a:t></a:t>
            </a:r>
            <a:endParaRPr lang="zh-CN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8938" y="2643188"/>
            <a:ext cx="3775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如何找到一条最佳的拟合直线？</a:t>
            </a:r>
          </a:p>
        </p:txBody>
      </p:sp>
      <p:sp>
        <p:nvSpPr>
          <p:cNvPr id="5019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14F552-1743-4C6D-8AC9-4435995AD73D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</a:rPr>
              <a:t>最小二乘法</a:t>
            </a:r>
          </a:p>
        </p:txBody>
      </p:sp>
      <p:sp>
        <p:nvSpPr>
          <p:cNvPr id="6150" name="内容占位符 2"/>
          <p:cNvSpPr>
            <a:spLocks noGrp="1"/>
          </p:cNvSpPr>
          <p:nvPr>
            <p:ph idx="1"/>
          </p:nvPr>
        </p:nvSpPr>
        <p:spPr>
          <a:xfrm>
            <a:off x="214313" y="1557338"/>
            <a:ext cx="8605837" cy="46799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最小二乘法认为：假设各</a:t>
            </a:r>
            <a:r>
              <a:rPr lang="en-US" altLang="zh-CN" sz="2000" b="1" i="1" dirty="0" smtClean="0">
                <a:solidFill>
                  <a:schemeClr val="bg1"/>
                </a:solidFill>
              </a:rPr>
              <a:t>x</a:t>
            </a:r>
            <a:r>
              <a:rPr lang="en-US" altLang="zh-CN" sz="2000" b="1" baseline="-25000" dirty="0" smtClean="0">
                <a:solidFill>
                  <a:schemeClr val="bg1"/>
                </a:solidFill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的值是准确的，所有的不确定度都只联系着</a:t>
            </a:r>
            <a:r>
              <a:rPr lang="en-US" altLang="zh-CN" sz="20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，若最佳拟合的直线为：               ，则所测各 值与拟合直线上相应的各估计值                 　  之间的偏差的平方和最小，即，直线方程中：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defRPr/>
            </a:pPr>
            <a:endParaRPr lang="zh-CN" altLang="en-US" sz="3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2921000" y="2149475"/>
          <a:ext cx="132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公式" r:id="rId3" imgW="635000" imgH="203200" progId="Equation.3">
                  <p:embed/>
                </p:oleObj>
              </mc:Choice>
              <mc:Fallback>
                <p:oleObj name="公式" r:id="rId3" imgW="635000" imgH="20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149475"/>
                        <a:ext cx="1320800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928688" y="2489200"/>
          <a:ext cx="16430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公式" r:id="rId5" imgW="710891" imgH="317362" progId="Equation.3">
                  <p:embed/>
                </p:oleObj>
              </mc:Choice>
              <mc:Fallback>
                <p:oleObj name="公式" r:id="rId5" imgW="710891" imgH="31736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489200"/>
                        <a:ext cx="1643062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317500" y="3143250"/>
          <a:ext cx="2901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公式" r:id="rId7" imgW="1460500" imgH="431800" progId="Equation.3">
                  <p:embed/>
                </p:oleObj>
              </mc:Choice>
              <mc:Fallback>
                <p:oleObj name="公式" r:id="rId7" imgW="14605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143250"/>
                        <a:ext cx="2901950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7" name="Picture 3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6638" y="3143250"/>
            <a:ext cx="50673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8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0FE427-C162-422C-86E4-894E3ED72FD2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285750" y="274638"/>
            <a:ext cx="8401050" cy="8509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chemeClr val="bg1"/>
                </a:solidFill>
                <a:latin typeface="微软雅黑" pitchFamily="2" charset="-122"/>
              </a:rPr>
              <a:t>有效数字很重要！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>
          <a:xfrm>
            <a:off x="457200" y="1339850"/>
            <a:ext cx="4906963" cy="80327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C000"/>
                </a:solidFill>
                <a:latin typeface="黑体" pitchFamily="2" charset="-122"/>
              </a:rPr>
              <a:t>测量一个物体的厚度</a:t>
            </a:r>
            <a:endParaRPr lang="en-US" altLang="zh-CN" sz="3600" b="1" smtClean="0">
              <a:solidFill>
                <a:srgbClr val="FFC000"/>
              </a:solidFill>
              <a:latin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38" y="2571750"/>
            <a:ext cx="2149475" cy="2798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2cm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2.0cm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2.00cm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3600" b="1" dirty="0">
                <a:latin typeface="+mn-ea"/>
                <a:ea typeface="+mn-ea"/>
              </a:rPr>
              <a:t>2.000cm</a:t>
            </a:r>
            <a:endParaRPr lang="zh-CN" altLang="en-US" sz="3600" b="1" dirty="0">
              <a:latin typeface="+mn-ea"/>
              <a:ea typeface="+mn-ea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4000500" y="2857500"/>
            <a:ext cx="285750" cy="2286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9125" y="3714750"/>
            <a:ext cx="30575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这些表达式不一样</a:t>
            </a:r>
          </a:p>
        </p:txBody>
      </p:sp>
      <p:sp>
        <p:nvSpPr>
          <p:cNvPr id="3175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43B186-2EC3-4D03-A35B-BFDB5353B25B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51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3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827088" y="1628775"/>
            <a:ext cx="7705725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zh-CN" sz="2000" b="1" dirty="0"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dirty="0"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解方程得：</a:t>
            </a: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相关系数：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anose="02010600030101010101" pitchFamily="2" charset="-122"/>
            </a:endParaRPr>
          </a:p>
          <a:p>
            <a:pPr algn="just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如果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和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</a:rPr>
              <a:t>的相关性好，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可以粗略考虑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的有效位数的最后一位与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的有效数字最后一位对齐，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的有效数字与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中有效位数较少的相同。</a:t>
            </a:r>
          </a:p>
          <a:p>
            <a:pPr>
              <a:defRPr/>
            </a:pPr>
            <a:endParaRPr lang="en-US" altLang="zh-CN" b="1" dirty="0">
              <a:latin typeface="Arial" pitchFamily="34" charset="0"/>
              <a:ea typeface="宋体" panose="02010600030101010101" pitchFamily="2" charset="-122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1692275" y="404813"/>
            <a:ext cx="57800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最小二乘法</a:t>
            </a:r>
            <a:endParaRPr lang="zh-CN" altLang="en-US" sz="4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22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6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52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39975" y="2133600"/>
          <a:ext cx="11445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4" name="公式" r:id="rId5" imgW="584200" imgH="393700" progId="Equation.3">
                  <p:embed/>
                </p:oleObj>
              </mc:Choice>
              <mc:Fallback>
                <p:oleObj name="公式" r:id="rId5" imgW="584200" imgH="393700" progId="Equation.3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1144588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3995738" y="1620838"/>
          <a:ext cx="493236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5" name="Equation" r:id="rId7" imgW="2957816" imgH="393529" progId="">
                  <p:embed/>
                </p:oleObj>
              </mc:Choice>
              <mc:Fallback>
                <p:oleObj name="Equation" r:id="rId7" imgW="2957816" imgH="393529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620838"/>
                        <a:ext cx="4932362" cy="655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4" name="Object 30"/>
          <p:cNvGraphicFramePr>
            <a:graphicFrameLocks noChangeAspect="1"/>
          </p:cNvGraphicFramePr>
          <p:nvPr/>
        </p:nvGraphicFramePr>
        <p:xfrm>
          <a:off x="3978275" y="2420938"/>
          <a:ext cx="3816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name="Equation" r:id="rId9" imgW="2235200" imgH="393700" progId="">
                  <p:embed/>
                </p:oleObj>
              </mc:Choice>
              <mc:Fallback>
                <p:oleObj name="Equation" r:id="rId9" imgW="2235200" imgH="3937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2420938"/>
                        <a:ext cx="3816350" cy="67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2295525" y="3213100"/>
          <a:ext cx="14398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Equation" r:id="rId11" imgW="660687" imgH="241405" progId="">
                  <p:embed/>
                </p:oleObj>
              </mc:Choice>
              <mc:Fallback>
                <p:oleObj name="Equation" r:id="rId11" imgW="660687" imgH="241405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3213100"/>
                        <a:ext cx="1439863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2268538" y="3933825"/>
          <a:ext cx="18700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8" name="公式" r:id="rId13" imgW="774700" imgH="495300" progId="Equation.3">
                  <p:embed/>
                </p:oleObj>
              </mc:Choice>
              <mc:Fallback>
                <p:oleObj name="公式" r:id="rId13" imgW="774700" imgH="495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1870075" cy="1195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4716463" y="4076700"/>
          <a:ext cx="38877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9" name="公式" r:id="rId15" imgW="2184400" imgH="393700" progId="Equation.3">
                  <p:embed/>
                </p:oleObj>
              </mc:Choice>
              <mc:Fallback>
                <p:oleObj name="公式" r:id="rId15" imgW="2184400" imgH="3937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3887787" cy="700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6" name="AutoShape 22"/>
          <p:cNvSpPr>
            <a:spLocks/>
          </p:cNvSpPr>
          <p:nvPr/>
        </p:nvSpPr>
        <p:spPr bwMode="auto">
          <a:xfrm>
            <a:off x="3708400" y="1916113"/>
            <a:ext cx="142875" cy="793750"/>
          </a:xfrm>
          <a:prstGeom prst="leftBrace">
            <a:avLst>
              <a:gd name="adj1" fmla="val 84516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7" name="AutoShape 23"/>
          <p:cNvSpPr>
            <a:spLocks/>
          </p:cNvSpPr>
          <p:nvPr/>
        </p:nvSpPr>
        <p:spPr bwMode="auto">
          <a:xfrm>
            <a:off x="2124075" y="2492375"/>
            <a:ext cx="144463" cy="1008063"/>
          </a:xfrm>
          <a:prstGeom prst="leftBrace">
            <a:avLst>
              <a:gd name="adj1" fmla="val 115492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8" name="灯片编号占位符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4AA0C1-4310-415E-A1AB-7958F859DEE5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15" name="Object 6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7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Picture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8" name="Rectangle 18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2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3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3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11" name="Text Box 31"/>
          <p:cNvSpPr txBox="1">
            <a:spLocks noChangeArrowheads="1"/>
          </p:cNvSpPr>
          <p:nvPr/>
        </p:nvSpPr>
        <p:spPr bwMode="auto">
          <a:xfrm>
            <a:off x="539750" y="1341438"/>
            <a:ext cx="8280400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巳知某铜棒的电阻与温度关系为：                    。实验测得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组数据（见表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）如下：试用最小二乘法求出参量</a:t>
            </a:r>
            <a:r>
              <a:rPr lang="en-US" altLang="zh-CN" sz="2000" b="1" i="1" dirty="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en-US" altLang="zh-CN" sz="2000" b="1" baseline="-250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以及</a:t>
            </a:r>
            <a:r>
              <a:rPr lang="en-US" altLang="zh-CN" sz="2000" b="1" i="1" dirty="0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k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 。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表 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ea typeface="+mn-ea"/>
              </a:rPr>
              <a:t>：在不温度下，铜棒的电阻值</a:t>
            </a:r>
            <a:endParaRPr lang="en-US" altLang="zh-CN" sz="2000" dirty="0">
              <a:solidFill>
                <a:srgbClr val="FFC000"/>
              </a:solidFill>
              <a:latin typeface="+mn-ea"/>
              <a:ea typeface="+mn-ea"/>
            </a:endParaRPr>
          </a:p>
          <a:p>
            <a:pPr algn="ctr">
              <a:lnSpc>
                <a:spcPct val="125000"/>
              </a:lnSpc>
              <a:defRPr/>
            </a:pPr>
            <a:endParaRPr lang="en-US" altLang="zh-CN" i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3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76" name="Group 60"/>
          <p:cNvGraphicFramePr>
            <a:graphicFrameLocks noGrp="1"/>
          </p:cNvGraphicFramePr>
          <p:nvPr>
            <p:ph sz="quarter" idx="4"/>
          </p:nvPr>
        </p:nvGraphicFramePr>
        <p:xfrm>
          <a:off x="642938" y="2786063"/>
          <a:ext cx="7958135" cy="1071562"/>
        </p:xfrm>
        <a:graphic>
          <a:graphicData uri="http://schemas.openxmlformats.org/drawingml/2006/table">
            <a:tbl>
              <a:tblPr/>
              <a:tblGrid>
                <a:gridCol w="994140"/>
                <a:gridCol w="995811"/>
                <a:gridCol w="994141"/>
                <a:gridCol w="995811"/>
                <a:gridCol w="994140"/>
                <a:gridCol w="994141"/>
                <a:gridCol w="995811"/>
                <a:gridCol w="994140"/>
              </a:tblGrid>
              <a:tr h="535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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℃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36.00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45.10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35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/>
                        </a:rPr>
                        <a:t>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/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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76.30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77.80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79.75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82.35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83.90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85.10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3364" name="Text Box 77"/>
          <p:cNvSpPr txBox="1">
            <a:spLocks noChangeArrowheads="1"/>
          </p:cNvSpPr>
          <p:nvPr/>
        </p:nvSpPr>
        <p:spPr bwMode="auto">
          <a:xfrm>
            <a:off x="519113" y="2563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3365" name="Text Box 78"/>
          <p:cNvSpPr txBox="1">
            <a:spLocks noChangeArrowheads="1"/>
          </p:cNvSpPr>
          <p:nvPr/>
        </p:nvSpPr>
        <p:spPr bwMode="auto">
          <a:xfrm>
            <a:off x="755650" y="4076700"/>
            <a:ext cx="75612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i="1" u="sng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分析：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此例中只有两个待定的参量</a:t>
            </a:r>
            <a:r>
              <a:rPr lang="en-US" altLang="zh-CN" sz="2000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sz="2000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i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，为得到它们的最佳系数，所需要的数据有</a:t>
            </a:r>
            <a:r>
              <a:rPr lang="en-US" altLang="zh-CN" sz="2000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     和        六个累加数，为此在没有常用的科学型计算器时，通过列表计算的方式来进行，这对提高计算速度将会有极大的帮助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参见表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，并使工作有条理与不易出错。</a:t>
            </a:r>
          </a:p>
        </p:txBody>
      </p:sp>
      <p:sp>
        <p:nvSpPr>
          <p:cNvPr id="53366" name="Rectangle 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316" name="Object 68"/>
          <p:cNvGraphicFramePr>
            <a:graphicFrameLocks noChangeAspect="1"/>
          </p:cNvGraphicFramePr>
          <p:nvPr/>
        </p:nvGraphicFramePr>
        <p:xfrm>
          <a:off x="2928938" y="4572000"/>
          <a:ext cx="714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8" name="Equation" r:id="rId5" imgW="254520" imgH="181800" progId="">
                  <p:embed/>
                </p:oleObj>
              </mc:Choice>
              <mc:Fallback>
                <p:oleObj name="Equation" r:id="rId5" imgW="254520" imgH="1818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572000"/>
                        <a:ext cx="714375" cy="522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67" name="Rectangle 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317" name="Object 69"/>
          <p:cNvGraphicFramePr>
            <a:graphicFrameLocks noChangeAspect="1"/>
          </p:cNvGraphicFramePr>
          <p:nvPr/>
        </p:nvGraphicFramePr>
        <p:xfrm>
          <a:off x="3802063" y="4587875"/>
          <a:ext cx="7223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9" name="Equation" r:id="rId7" imgW="269280" imgH="181800" progId="">
                  <p:embed/>
                </p:oleObj>
              </mc:Choice>
              <mc:Fallback>
                <p:oleObj name="Equation" r:id="rId7" imgW="269280" imgH="1818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587875"/>
                        <a:ext cx="722312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68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318" name="Object 70"/>
          <p:cNvGraphicFramePr>
            <a:graphicFrameLocks noChangeAspect="1"/>
          </p:cNvGraphicFramePr>
          <p:nvPr/>
        </p:nvGraphicFramePr>
        <p:xfrm>
          <a:off x="4714875" y="4587875"/>
          <a:ext cx="742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0" name="Equation" r:id="rId9" imgW="276480" imgH="181800" progId="">
                  <p:embed/>
                </p:oleObj>
              </mc:Choice>
              <mc:Fallback>
                <p:oleObj name="Equation" r:id="rId9" imgW="276480" imgH="1818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587875"/>
                        <a:ext cx="742950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69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319" name="Object 71"/>
          <p:cNvGraphicFramePr>
            <a:graphicFrameLocks noChangeAspect="1"/>
          </p:cNvGraphicFramePr>
          <p:nvPr/>
        </p:nvGraphicFramePr>
        <p:xfrm>
          <a:off x="5572125" y="4572000"/>
          <a:ext cx="785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1" name="Equation" r:id="rId11" imgW="283680" imgH="181800" progId="">
                  <p:embed/>
                </p:oleObj>
              </mc:Choice>
              <mc:Fallback>
                <p:oleObj name="Equation" r:id="rId11" imgW="283680" imgH="18180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572000"/>
                        <a:ext cx="785813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70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320" name="Object 72"/>
          <p:cNvGraphicFramePr>
            <a:graphicFrameLocks noChangeAspect="1"/>
          </p:cNvGraphicFramePr>
          <p:nvPr/>
        </p:nvGraphicFramePr>
        <p:xfrm>
          <a:off x="6697663" y="4572000"/>
          <a:ext cx="946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2" name="Equation" r:id="rId13" imgW="356400" imgH="181800" progId="">
                  <p:embed/>
                </p:oleObj>
              </mc:Choice>
              <mc:Fallback>
                <p:oleObj name="Equation" r:id="rId13" imgW="356400" imgH="1818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4572000"/>
                        <a:ext cx="946150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571500" y="214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</a:rPr>
              <a:t>最小二乘法应用举例</a:t>
            </a:r>
          </a:p>
        </p:txBody>
      </p:sp>
      <p:graphicFrame>
        <p:nvGraphicFramePr>
          <p:cNvPr id="53321" name="Object 73"/>
          <p:cNvGraphicFramePr>
            <a:graphicFrameLocks noChangeAspect="1"/>
          </p:cNvGraphicFramePr>
          <p:nvPr/>
        </p:nvGraphicFramePr>
        <p:xfrm>
          <a:off x="4333875" y="1365250"/>
          <a:ext cx="152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3" name="Equation" r:id="rId15" imgW="812447" imgH="228501" progId="">
                  <p:embed/>
                </p:oleObj>
              </mc:Choice>
              <mc:Fallback>
                <p:oleObj name="Equation" r:id="rId15" imgW="812447" imgH="228501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1365250"/>
                        <a:ext cx="1524000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72" name="灯片编号占位符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722C3E-AF8E-41C5-91E1-9F8FD24FA5BA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81" name="Object 109"/>
          <p:cNvGraphicFramePr>
            <a:graphicFrameLocks noGrp="1" noChangeAspect="1"/>
          </p:cNvGraphicFramePr>
          <p:nvPr>
            <p:ph sz="half" idx="2"/>
          </p:nvPr>
        </p:nvGraphicFramePr>
        <p:xfrm>
          <a:off x="6496050" y="3930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7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Picture 10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39306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8" name="Rectangle 1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4" name="Text Box 53"/>
          <p:cNvSpPr txBox="1">
            <a:spLocks noChangeArrowheads="1"/>
          </p:cNvSpPr>
          <p:nvPr/>
        </p:nvSpPr>
        <p:spPr bwMode="auto">
          <a:xfrm>
            <a:off x="519113" y="2563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439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6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8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99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296" name="Text Box 192"/>
          <p:cNvSpPr txBox="1">
            <a:spLocks noChangeArrowheads="1"/>
          </p:cNvSpPr>
          <p:nvPr/>
        </p:nvSpPr>
        <p:spPr bwMode="auto">
          <a:xfrm>
            <a:off x="2571750" y="1143000"/>
            <a:ext cx="4059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C000"/>
                </a:solidFill>
                <a:latin typeface="+mn-ea"/>
                <a:ea typeface="+mn-ea"/>
              </a:rPr>
              <a:t>表</a:t>
            </a:r>
            <a:r>
              <a:rPr lang="en-US" altLang="zh-CN" sz="2400" dirty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FFC000"/>
                </a:solidFill>
                <a:latin typeface="+mn-ea"/>
                <a:ea typeface="+mn-ea"/>
              </a:rPr>
              <a:t>：用最小二乘法拟合数据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最小二乘法应用举例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000125" y="1919288"/>
          <a:ext cx="7500938" cy="4473784"/>
        </p:xfrm>
        <a:graphic>
          <a:graphicData uri="http://schemas.openxmlformats.org/drawingml/2006/table">
            <a:tbl>
              <a:tblPr/>
              <a:tblGrid>
                <a:gridCol w="1076325"/>
                <a:gridCol w="1125538"/>
                <a:gridCol w="1176337"/>
                <a:gridCol w="1274763"/>
                <a:gridCol w="1423987"/>
                <a:gridCol w="1423988"/>
              </a:tblGrid>
              <a:tr h="42700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℃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´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 ´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 ´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3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19.10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76.30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364.81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5821.69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1457.33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25.10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77.80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630.01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6052.84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1952.78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30.10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79.75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906.01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6360.06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2400.48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36.00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80.80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1296.00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6528.64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2908.80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40.00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82.35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1600.00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6781.52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3294.00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45.10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83.90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2034.01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7039.21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3783.89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50.10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85.10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2510.01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7242.01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4263.51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27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245.50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566.00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9340.85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45825.98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20060.79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4476" name="Object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63" y="5500688"/>
            <a:ext cx="806450" cy="500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77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63" y="5500688"/>
            <a:ext cx="806450" cy="500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78" name="Picture 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5572125"/>
            <a:ext cx="714375" cy="4429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79" name="Picture 2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57875" y="5500688"/>
            <a:ext cx="928688" cy="500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80" name="Picture 2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86625" y="5500688"/>
            <a:ext cx="928688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81" name="Picture 3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28875" y="2301875"/>
            <a:ext cx="428625" cy="484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82" name="Picture 3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875" y="2322513"/>
            <a:ext cx="357188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83" name="Picture 3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57750" y="2286000"/>
            <a:ext cx="428625" cy="500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84" name="Picture 3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143625" y="2357438"/>
            <a:ext cx="433388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4485" name="Picture 3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00938" y="2330450"/>
            <a:ext cx="5715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4486" name="灯片编号占位符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163A92-C183-4A9E-9DC5-14052B6B8DF1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38" name="Object 4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4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45" name="Text Box 9"/>
          <p:cNvSpPr txBox="1">
            <a:spLocks noChangeArrowheads="1"/>
          </p:cNvSpPr>
          <p:nvPr/>
        </p:nvSpPr>
        <p:spPr bwMode="auto">
          <a:xfrm>
            <a:off x="539750" y="765175"/>
            <a:ext cx="792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5534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4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4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1" name="Rectangle 1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6" name="Text Box 21"/>
          <p:cNvSpPr txBox="1">
            <a:spLocks noChangeArrowheads="1"/>
          </p:cNvSpPr>
          <p:nvPr/>
        </p:nvSpPr>
        <p:spPr bwMode="auto">
          <a:xfrm>
            <a:off x="395288" y="569913"/>
            <a:ext cx="803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5535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58" name="Text Box 23"/>
          <p:cNvSpPr txBox="1">
            <a:spLocks noChangeArrowheads="1"/>
          </p:cNvSpPr>
          <p:nvPr/>
        </p:nvSpPr>
        <p:spPr bwMode="auto">
          <a:xfrm>
            <a:off x="519113" y="2563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5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6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6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6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6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64" name="Rectangle 32"/>
          <p:cNvSpPr>
            <a:spLocks noChangeArrowheads="1"/>
          </p:cNvSpPr>
          <p:nvPr/>
        </p:nvSpPr>
        <p:spPr bwMode="auto">
          <a:xfrm>
            <a:off x="4479925" y="2984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55339" name="Object 43"/>
          <p:cNvGraphicFramePr>
            <a:graphicFrameLocks noChangeAspect="1"/>
          </p:cNvGraphicFramePr>
          <p:nvPr/>
        </p:nvGraphicFramePr>
        <p:xfrm>
          <a:off x="639763" y="785813"/>
          <a:ext cx="8140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5" name="Equation" r:id="rId5" imgW="5334000" imgH="762000" progId="">
                  <p:embed/>
                </p:oleObj>
              </mc:Choice>
              <mc:Fallback>
                <p:oleObj name="Equation" r:id="rId5" imgW="5334000" imgH="7620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785813"/>
                        <a:ext cx="8140700" cy="1155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40" name="Object 44"/>
          <p:cNvGraphicFramePr>
            <a:graphicFrameLocks noChangeAspect="1"/>
          </p:cNvGraphicFramePr>
          <p:nvPr/>
        </p:nvGraphicFramePr>
        <p:xfrm>
          <a:off x="635000" y="2000250"/>
          <a:ext cx="5300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6" name="Equation" r:id="rId7" imgW="3543300" imgH="393700" progId="">
                  <p:embed/>
                </p:oleObj>
              </mc:Choice>
              <mc:Fallback>
                <p:oleObj name="Equation" r:id="rId7" imgW="3543300" imgH="3937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000250"/>
                        <a:ext cx="5300663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6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41" name="Object 45"/>
          <p:cNvGraphicFramePr>
            <a:graphicFrameLocks noChangeAspect="1"/>
          </p:cNvGraphicFramePr>
          <p:nvPr/>
        </p:nvGraphicFramePr>
        <p:xfrm>
          <a:off x="642938" y="2643188"/>
          <a:ext cx="52562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7" name="Equation" r:id="rId9" imgW="3529068" imgH="799753" progId="">
                  <p:embed/>
                </p:oleObj>
              </mc:Choice>
              <mc:Fallback>
                <p:oleObj name="Equation" r:id="rId9" imgW="3529068" imgH="799753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643188"/>
                        <a:ext cx="5256212" cy="118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191" name="Text Box 39"/>
          <p:cNvSpPr txBox="1">
            <a:spLocks noChangeArrowheads="1"/>
          </p:cNvSpPr>
          <p:nvPr/>
        </p:nvSpPr>
        <p:spPr bwMode="auto">
          <a:xfrm>
            <a:off x="500063" y="5286375"/>
            <a:ext cx="8215312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说明：电阻</a:t>
            </a:r>
            <a:r>
              <a:rPr lang="en-US" altLang="zh-CN" sz="1600" b="1" i="1" dirty="0" err="1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1600" b="1" i="1" baseline="-25000" dirty="0" err="1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与温度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的线性关系良好，所以取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的有效数字与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对齐，即：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70.76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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；又因为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1600" b="1" i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1600" b="1" i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 31.00℃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－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8.80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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，取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有效数字为以上两个差值中较少的位数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位，则</a:t>
            </a:r>
            <a:r>
              <a:rPr lang="en-US" altLang="zh-CN" sz="1600" b="1" i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0.288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pPr algn="just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由此可以得到电阻与温度的相关关系为：</a:t>
            </a:r>
          </a:p>
          <a:p>
            <a:pPr>
              <a:defRPr/>
            </a:pPr>
            <a:endParaRPr lang="en-US" altLang="zh-CN" dirty="0">
              <a:latin typeface="Arial" pitchFamily="34" charset="0"/>
              <a:ea typeface="宋体" panose="02010600030101010101" pitchFamily="2" charset="-122"/>
            </a:endParaRPr>
          </a:p>
        </p:txBody>
      </p:sp>
      <p:sp>
        <p:nvSpPr>
          <p:cNvPr id="5536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42" name="Object 46"/>
          <p:cNvGraphicFramePr>
            <a:graphicFrameLocks noChangeAspect="1"/>
          </p:cNvGraphicFramePr>
          <p:nvPr/>
        </p:nvGraphicFramePr>
        <p:xfrm>
          <a:off x="4154488" y="5929313"/>
          <a:ext cx="3046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8" name="Equation" r:id="rId11" imgW="1257300" imgH="228600" progId="">
                  <p:embed/>
                </p:oleObj>
              </mc:Choice>
              <mc:Fallback>
                <p:oleObj name="Equation" r:id="rId11" imgW="1257300" imgH="2286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5929313"/>
                        <a:ext cx="3046412" cy="55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62150" y="3878263"/>
          <a:ext cx="604361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9" name="Equation" r:id="rId13" imgW="3733800" imgH="825500" progId="">
                  <p:embed/>
                </p:oleObj>
              </mc:Choice>
              <mc:Fallback>
                <p:oleObj name="Equation" r:id="rId13" imgW="3733800" imgH="82550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878263"/>
                        <a:ext cx="6043613" cy="1336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 txBox="1">
            <a:spLocks/>
          </p:cNvSpPr>
          <p:nvPr/>
        </p:nvSpPr>
        <p:spPr bwMode="auto">
          <a:xfrm>
            <a:off x="53975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最小二乘法应用举例</a:t>
            </a:r>
          </a:p>
        </p:txBody>
      </p:sp>
      <p:sp>
        <p:nvSpPr>
          <p:cNvPr id="55371" name="灯片编号占位符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7C0AC2-896E-420F-B0B9-A302D9A87A9B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63" name="Group 47"/>
          <p:cNvGraphicFramePr>
            <a:graphicFrameLocks noGrp="1"/>
          </p:cNvGraphicFramePr>
          <p:nvPr/>
        </p:nvGraphicFramePr>
        <p:xfrm>
          <a:off x="3779838" y="4508500"/>
          <a:ext cx="3313112" cy="1243014"/>
        </p:xfrm>
        <a:graphic>
          <a:graphicData uri="http://schemas.openxmlformats.org/drawingml/2006/table">
            <a:tbl>
              <a:tblPr/>
              <a:tblGrid>
                <a:gridCol w="739775"/>
                <a:gridCol w="738187"/>
                <a:gridCol w="611188"/>
                <a:gridCol w="611187"/>
                <a:gridCol w="612775"/>
              </a:tblGrid>
              <a:tr h="213415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at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6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Parameter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Error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6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α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70.8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1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0.288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0.009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683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6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SD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0.998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&lt;0.0001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406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用</a:t>
            </a:r>
            <a:r>
              <a:rPr lang="en-US" altLang="zh-CN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Origin</a:t>
            </a:r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来拟合数据</a:t>
            </a:r>
          </a:p>
        </p:txBody>
      </p:sp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1285875" y="1214438"/>
          <a:ext cx="6938963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Graph" r:id="rId4" imgW="4276954" imgH="3024835" progId="Origin50.Graph">
                  <p:embed/>
                </p:oleObj>
              </mc:Choice>
              <mc:Fallback>
                <p:oleObj name="Graph" r:id="rId4" imgW="4276954" imgH="3024835" progId="Origin50.Graph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214438"/>
                        <a:ext cx="6938963" cy="4908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71750" y="1785938"/>
            <a:ext cx="3700463" cy="1477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实验名称：*****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图 名：铜棒电阻随温度的变化曲线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实验者：***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实验日期：****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640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9CB86B-DF86-4F6B-9C7A-9F252577BA3D}" type="slidenum">
              <a:rPr lang="zh-CN" altLang="en-US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6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用</a:t>
            </a:r>
            <a:r>
              <a:rPr lang="en-US" altLang="zh-CN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Origin</a:t>
            </a:r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来拟合数据</a:t>
            </a:r>
          </a:p>
        </p:txBody>
      </p:sp>
      <p:pic>
        <p:nvPicPr>
          <p:cNvPr id="13360" name="Picture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25" y="1785938"/>
            <a:ext cx="6286500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8" name="TextBox 6"/>
          <p:cNvSpPr txBox="1">
            <a:spLocks noChangeArrowheads="1"/>
          </p:cNvSpPr>
          <p:nvPr/>
        </p:nvSpPr>
        <p:spPr bwMode="auto">
          <a:xfrm>
            <a:off x="714375" y="1214438"/>
            <a:ext cx="1979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itchFamily="2" charset="-122"/>
                <a:ea typeface="微软雅黑" pitchFamily="2" charset="-122"/>
              </a:rPr>
              <a:t>拟合结果：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3786188"/>
            <a:ext cx="55705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得出电阻值随温度变化的关系式：</a:t>
            </a:r>
          </a:p>
        </p:txBody>
      </p:sp>
      <p:graphicFrame>
        <p:nvGraphicFramePr>
          <p:cNvPr id="70659" name="Object 15"/>
          <p:cNvGraphicFramePr>
            <a:graphicFrameLocks noChangeAspect="1"/>
          </p:cNvGraphicFramePr>
          <p:nvPr/>
        </p:nvGraphicFramePr>
        <p:xfrm>
          <a:off x="1643063" y="4357688"/>
          <a:ext cx="4000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1" name="Equation" r:id="rId5" imgW="1651000" imgH="228600" progId="">
                  <p:embed/>
                </p:oleObj>
              </mc:Choice>
              <mc:Fallback>
                <p:oleObj name="Equation" r:id="rId5" imgW="1651000" imgH="2286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357688"/>
                        <a:ext cx="4000500" cy="55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16"/>
          <p:cNvGraphicFramePr>
            <a:graphicFrameLocks noChangeAspect="1"/>
          </p:cNvGraphicFramePr>
          <p:nvPr/>
        </p:nvGraphicFramePr>
        <p:xfrm>
          <a:off x="1643063" y="5643563"/>
          <a:ext cx="3046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7" imgW="1257300" imgH="228600" progId="">
                  <p:embed/>
                </p:oleObj>
              </mc:Choice>
              <mc:Fallback>
                <p:oleObj name="Equation" r:id="rId7" imgW="1257300" imgH="228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643563"/>
                        <a:ext cx="3046412" cy="55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8688" y="500062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正确的表达式：</a:t>
            </a:r>
          </a:p>
        </p:txBody>
      </p:sp>
      <p:graphicFrame>
        <p:nvGraphicFramePr>
          <p:cNvPr id="70661" name="Object 17"/>
          <p:cNvGraphicFramePr>
            <a:graphicFrameLocks noChangeAspect="1"/>
          </p:cNvGraphicFramePr>
          <p:nvPr/>
        </p:nvGraphicFramePr>
        <p:xfrm>
          <a:off x="5521325" y="5645150"/>
          <a:ext cx="28606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9" imgW="1181100" imgH="228600" progId="">
                  <p:embed/>
                </p:oleObj>
              </mc:Choice>
              <mc:Fallback>
                <p:oleObj name="Equation" r:id="rId9" imgW="1181100" imgH="2286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5645150"/>
                        <a:ext cx="2860675" cy="554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86313" y="5619750"/>
            <a:ext cx="5445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或</a:t>
            </a:r>
          </a:p>
        </p:txBody>
      </p:sp>
      <p:sp>
        <p:nvSpPr>
          <p:cNvPr id="58392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2FED24-97A2-46AF-9153-BEA9E6388606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 txBox="1">
            <a:spLocks/>
          </p:cNvSpPr>
          <p:nvPr/>
        </p:nvSpPr>
        <p:spPr bwMode="auto">
          <a:xfrm>
            <a:off x="457200" y="1428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用</a:t>
            </a:r>
            <a:r>
              <a:rPr lang="en-US" altLang="zh-CN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Origin</a:t>
            </a:r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来拟合数据步骤</a:t>
            </a:r>
          </a:p>
        </p:txBody>
      </p:sp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0" y="3486150"/>
            <a:ext cx="43148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85750" y="928688"/>
            <a:ext cx="3306763" cy="3286125"/>
            <a:chOff x="285720" y="928670"/>
            <a:chExt cx="3306685" cy="3286148"/>
          </a:xfrm>
        </p:grpSpPr>
        <p:pic>
          <p:nvPicPr>
            <p:cNvPr id="8705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928670"/>
              <a:ext cx="3286148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500129" y="3214686"/>
              <a:ext cx="2092276" cy="4619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1.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列出数据表</a:t>
              </a: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3714750" y="928688"/>
            <a:ext cx="4357688" cy="3303587"/>
            <a:chOff x="3714744" y="928671"/>
            <a:chExt cx="4357718" cy="3302984"/>
          </a:xfrm>
        </p:grpSpPr>
        <p:pic>
          <p:nvPicPr>
            <p:cNvPr id="8705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14744" y="928671"/>
              <a:ext cx="4357718" cy="3302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572000" y="1285793"/>
              <a:ext cx="2092339" cy="46187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2.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画出散点图</a:t>
              </a:r>
            </a:p>
          </p:txBody>
        </p:sp>
      </p:grpSp>
      <p:grpSp>
        <p:nvGrpSpPr>
          <p:cNvPr id="4" name="组合 11"/>
          <p:cNvGrpSpPr>
            <a:grpSpLocks/>
          </p:cNvGrpSpPr>
          <p:nvPr/>
        </p:nvGrpSpPr>
        <p:grpSpPr bwMode="auto">
          <a:xfrm>
            <a:off x="285750" y="4286250"/>
            <a:ext cx="8858250" cy="2139950"/>
            <a:chOff x="285720" y="4286256"/>
            <a:chExt cx="8858280" cy="2140107"/>
          </a:xfrm>
        </p:grpSpPr>
        <p:pic>
          <p:nvPicPr>
            <p:cNvPr id="87053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720" y="4286256"/>
              <a:ext cx="8858280" cy="214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572113" y="5929440"/>
              <a:ext cx="1784356" cy="4619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3.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拟合数据</a:t>
              </a:r>
            </a:p>
          </p:txBody>
        </p:sp>
      </p:grp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3714750" y="928688"/>
            <a:ext cx="4562475" cy="3297237"/>
            <a:chOff x="3724302" y="928670"/>
            <a:chExt cx="4562474" cy="3297173"/>
          </a:xfrm>
        </p:grpSpPr>
        <p:pic>
          <p:nvPicPr>
            <p:cNvPr id="87051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24302" y="928670"/>
              <a:ext cx="4562474" cy="3297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5429277" y="3143189"/>
              <a:ext cx="2400299" cy="4619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4.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得到拟合直线</a:t>
              </a:r>
            </a:p>
          </p:txBody>
        </p: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3714750" y="928688"/>
            <a:ext cx="5319713" cy="3454400"/>
            <a:chOff x="10215602" y="785794"/>
            <a:chExt cx="5584959" cy="3811932"/>
          </a:xfrm>
        </p:grpSpPr>
        <p:grpSp>
          <p:nvGrpSpPr>
            <p:cNvPr id="9" name="组合 20"/>
            <p:cNvGrpSpPr/>
            <p:nvPr/>
          </p:nvGrpSpPr>
          <p:grpSpPr>
            <a:xfrm>
              <a:off x="10215602" y="785794"/>
              <a:ext cx="5584959" cy="3811932"/>
              <a:chOff x="3714744" y="928670"/>
              <a:chExt cx="5584959" cy="3811932"/>
            </a:xfrm>
            <a:solidFill>
              <a:schemeClr val="bg1"/>
            </a:solidFill>
          </p:grpSpPr>
          <p:pic>
            <p:nvPicPr>
              <p:cNvPr id="148488" name="Picture 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714744" y="928670"/>
                <a:ext cx="4929222" cy="38119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14638" y="3571876"/>
                <a:ext cx="4685065" cy="50939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5.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根据作图要求，把图适当修改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858931" y="999514"/>
              <a:ext cx="3643306" cy="11702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  <a:ea typeface="+mn-ea"/>
                </a:rPr>
                <a:t>实验名称：*****</a:t>
              </a:r>
              <a:endParaRPr lang="en-US" altLang="zh-CN" sz="1400" dirty="0">
                <a:solidFill>
                  <a:schemeClr val="tx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  <a:ea typeface="+mn-ea"/>
                </a:rPr>
                <a:t>图 名：铜棒电阻随温度的变化曲线</a:t>
              </a:r>
              <a:endParaRPr lang="en-US" altLang="zh-CN" sz="1400" dirty="0">
                <a:solidFill>
                  <a:schemeClr val="tx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  <a:ea typeface="+mn-ea"/>
                </a:rPr>
                <a:t>实验者：***</a:t>
              </a:r>
              <a:endParaRPr lang="en-US" altLang="zh-CN" sz="1400" dirty="0">
                <a:solidFill>
                  <a:schemeClr val="tx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  <a:ea typeface="+mn-ea"/>
                </a:rPr>
                <a:t>实验日期：****</a:t>
              </a:r>
              <a:endParaRPr lang="en-US" altLang="zh-CN" sz="1400" dirty="0">
                <a:solidFill>
                  <a:schemeClr val="tx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zh-CN" altLang="en-US" sz="1400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7048" name="灯片编号占位符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882301-9AD8-49A7-9BA3-874CD43AAF7F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63" name="Group 47"/>
          <p:cNvGraphicFramePr>
            <a:graphicFrameLocks noGrp="1"/>
          </p:cNvGraphicFramePr>
          <p:nvPr/>
        </p:nvGraphicFramePr>
        <p:xfrm>
          <a:off x="3779838" y="4508500"/>
          <a:ext cx="3313112" cy="1243014"/>
        </p:xfrm>
        <a:graphic>
          <a:graphicData uri="http://schemas.openxmlformats.org/drawingml/2006/table">
            <a:tbl>
              <a:tblPr/>
              <a:tblGrid>
                <a:gridCol w="739775"/>
                <a:gridCol w="738187"/>
                <a:gridCol w="611188"/>
                <a:gridCol w="611187"/>
                <a:gridCol w="612775"/>
              </a:tblGrid>
              <a:tr h="213415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= 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at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6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Parameter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Error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6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α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70.8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1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0.288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0.009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683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6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SD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0.998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&lt;0.0001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27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用</a:t>
            </a:r>
            <a:r>
              <a:rPr lang="en-US" altLang="zh-CN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Origin</a:t>
            </a:r>
            <a:r>
              <a:rPr lang="zh-CN" altLang="en-US" sz="4400" b="1">
                <a:solidFill>
                  <a:schemeClr val="bg1"/>
                </a:solidFill>
                <a:latin typeface="Franklin Gothic Medium" pitchFamily="34" charset="0"/>
                <a:ea typeface="微软雅黑" pitchFamily="2" charset="-122"/>
              </a:rPr>
              <a:t>来拟合数据</a:t>
            </a:r>
          </a:p>
        </p:txBody>
      </p:sp>
      <p:graphicFrame>
        <p:nvGraphicFramePr>
          <p:cNvPr id="61487" name="Object 47"/>
          <p:cNvGraphicFramePr>
            <a:graphicFrameLocks noChangeAspect="1"/>
          </p:cNvGraphicFramePr>
          <p:nvPr/>
        </p:nvGraphicFramePr>
        <p:xfrm>
          <a:off x="1285875" y="1214438"/>
          <a:ext cx="6938963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Graph" r:id="rId4" imgW="4276954" imgH="3024835" progId="Origin50.Graph">
                  <p:embed/>
                </p:oleObj>
              </mc:Choice>
              <mc:Fallback>
                <p:oleObj name="Graph" r:id="rId4" imgW="4276954" imgH="3024835" progId="Origin50.Graph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214438"/>
                        <a:ext cx="6938963" cy="4908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71750" y="1785938"/>
            <a:ext cx="3700463" cy="1477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实验名称：*****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图 名：铜棒电阻随温度的变化曲线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实验者：***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实验日期：****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88" y="2928938"/>
            <a:ext cx="2492375" cy="23082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列出数据表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画出散点图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拟合数据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得到拟合曲线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根据作图要求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修改图</a:t>
            </a:r>
          </a:p>
        </p:txBody>
      </p:sp>
      <p:sp>
        <p:nvSpPr>
          <p:cNvPr id="61530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744CD6-0B82-4D24-8B14-3BBF626F53F4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4000" b="1" dirty="0">
                <a:solidFill>
                  <a:schemeClr val="bg1"/>
                </a:solidFill>
                <a:latin typeface="微软雅黑" pitchFamily="34" charset="-122"/>
              </a:rPr>
              <a:t>第三周实验</a:t>
            </a:r>
            <a:r>
              <a:rPr lang="zh-CN" altLang="zh-CN" sz="4000" b="1" dirty="0" smtClean="0">
                <a:solidFill>
                  <a:schemeClr val="bg1"/>
                </a:solidFill>
                <a:latin typeface="微软雅黑" pitchFamily="34" charset="-122"/>
              </a:rPr>
              <a:t>安排</a:t>
            </a:r>
            <a:r>
              <a:rPr lang="zh-CN" altLang="en-US" sz="4000" dirty="0">
                <a:solidFill>
                  <a:srgbClr val="FFC000"/>
                </a:solidFill>
                <a:latin typeface="+mj-ea"/>
              </a:rPr>
              <a:t>（光华楼西辅楼</a:t>
            </a:r>
            <a:r>
              <a:rPr lang="en-US" altLang="zh-CN" sz="4000" dirty="0">
                <a:solidFill>
                  <a:srgbClr val="FFC000"/>
                </a:solidFill>
                <a:latin typeface="+mj-ea"/>
              </a:rPr>
              <a:t>8</a:t>
            </a:r>
            <a:r>
              <a:rPr lang="zh-CN" altLang="en-US" sz="4000" dirty="0">
                <a:solidFill>
                  <a:srgbClr val="FFC000"/>
                </a:solidFill>
                <a:latin typeface="+mj-ea"/>
              </a:rPr>
              <a:t>楼</a:t>
            </a:r>
            <a:r>
              <a:rPr lang="zh-CN" altLang="en-US" sz="4000" dirty="0" smtClean="0">
                <a:solidFill>
                  <a:srgbClr val="FFC000"/>
                </a:solidFill>
                <a:latin typeface="+mj-ea"/>
              </a:rPr>
              <a:t>）</a:t>
            </a:r>
            <a:endParaRPr lang="zh-CN" altLang="zh-CN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971550" y="1412875"/>
          <a:ext cx="7416800" cy="4806327"/>
        </p:xfrm>
        <a:graphic>
          <a:graphicData uri="http://schemas.openxmlformats.org/drawingml/2006/table">
            <a:tbl>
              <a:tblPr/>
              <a:tblGrid>
                <a:gridCol w="1885950"/>
                <a:gridCol w="1857375"/>
                <a:gridCol w="3673475"/>
              </a:tblGrid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组号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实验室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实验名称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液氮比汽化热的测量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碰撞打靶、转动惯量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示波器的使用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LCR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串联谐振电路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直流电桥、亥姆霍兹线圈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805B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量子论实验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光实验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805A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透镜焦距的测量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牛顿环、光的衍射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803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计算机实测物理实验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2745" name="Text Box 154"/>
          <p:cNvSpPr txBox="1">
            <a:spLocks noChangeArrowheads="1"/>
          </p:cNvSpPr>
          <p:nvPr/>
        </p:nvSpPr>
        <p:spPr bwMode="auto">
          <a:xfrm>
            <a:off x="1692275" y="6308725"/>
            <a:ext cx="583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EAEF25"/>
                </a:solidFill>
                <a:latin typeface="微软雅黑" pitchFamily="34" charset="-122"/>
                <a:ea typeface="微软雅黑" pitchFamily="34" charset="-122"/>
              </a:rPr>
              <a:t>请同学们在网上提前选择实验，并写好预习报告！</a:t>
            </a:r>
          </a:p>
        </p:txBody>
      </p:sp>
      <p:sp>
        <p:nvSpPr>
          <p:cNvPr id="72746" name="灯片编号占位符 1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97729D2-EC8C-42E8-AEFA-C2428F985444}" type="slidenum">
              <a:rPr lang="zh-CN" altLang="en-US" sz="120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pPr algn="r" eaLnBrk="1" hangingPunct="1"/>
              <a:t>48</a:t>
            </a:fld>
            <a:endParaRPr lang="zh-CN" altLang="en-US" sz="1200">
              <a:solidFill>
                <a:srgbClr val="FFFFFF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902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chemeClr val="tx2"/>
                </a:solidFill>
              </a:rPr>
              <a:t>数据处理作业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（共</a:t>
            </a:r>
            <a:r>
              <a:rPr lang="en-US" altLang="zh-CN" sz="1800" b="1" dirty="0" smtClean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题，课程网页有作业电子版供下载）</a:t>
            </a:r>
          </a:p>
        </p:txBody>
      </p:sp>
      <p:sp>
        <p:nvSpPr>
          <p:cNvPr id="6" name="内容占位符 2"/>
          <p:cNvSpPr>
            <a:spLocks/>
          </p:cNvSpPr>
          <p:nvPr/>
        </p:nvSpPr>
        <p:spPr bwMode="auto">
          <a:xfrm>
            <a:off x="457200" y="1066800"/>
            <a:ext cx="843597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zh-CN" sz="1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800" b="1" dirty="0" smtClean="0">
                <a:solidFill>
                  <a:schemeClr val="tx2"/>
                </a:solidFill>
                <a:latin typeface="+mn-ea"/>
              </a:rPr>
              <a:t>《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基础物理实验</a:t>
            </a:r>
            <a:r>
              <a:rPr lang="en-US" altLang="zh-CN" sz="1800" b="1" dirty="0">
                <a:solidFill>
                  <a:schemeClr val="tx2"/>
                </a:solidFill>
                <a:latin typeface="+mn-ea"/>
              </a:rPr>
              <a:t>》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第</a:t>
            </a:r>
            <a:r>
              <a:rPr lang="en-US" altLang="zh-CN" sz="1800" b="1" dirty="0">
                <a:solidFill>
                  <a:schemeClr val="tx2"/>
                </a:solidFill>
                <a:latin typeface="+mn-ea"/>
              </a:rPr>
              <a:t>19-20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页的练习题</a:t>
            </a:r>
            <a:r>
              <a:rPr lang="en-US" altLang="zh-CN" sz="1800" b="1" dirty="0">
                <a:solidFill>
                  <a:schemeClr val="tx2"/>
                </a:solidFill>
                <a:latin typeface="+mn-ea"/>
              </a:rPr>
              <a:t>1-6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</a:rPr>
              <a:t>；</a:t>
            </a:r>
            <a:endParaRPr lang="en-US" altLang="zh-CN" sz="1800" b="1" dirty="0">
              <a:solidFill>
                <a:schemeClr val="tx2"/>
              </a:solidFill>
              <a:latin typeface="+mn-ea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1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800" b="1" dirty="0" smtClean="0">
                <a:solidFill>
                  <a:schemeClr val="tx2"/>
                </a:solidFill>
                <a:latin typeface="+mn-ea"/>
              </a:rPr>
              <a:t>第</a:t>
            </a:r>
            <a:r>
              <a:rPr lang="en-US" altLang="zh-CN" sz="1800" b="1" dirty="0">
                <a:solidFill>
                  <a:schemeClr val="tx2"/>
                </a:solidFill>
                <a:latin typeface="+mn-ea"/>
              </a:rPr>
              <a:t>7</a:t>
            </a:r>
            <a:r>
              <a:rPr lang="zh-CN" altLang="en-US" sz="1800" b="1" dirty="0" smtClean="0">
                <a:solidFill>
                  <a:schemeClr val="tx2"/>
                </a:solidFill>
                <a:latin typeface="+mn-ea"/>
              </a:rPr>
              <a:t>题：</a:t>
            </a:r>
            <a:endParaRPr lang="en-US" altLang="zh-CN" sz="18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  用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伏安法测得某电阻的实验数据如下表，用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Excel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或者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Origin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等软件拟合数据得到伏安特性的线性方程、相关系数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以及电阻值的大小：</a:t>
            </a:r>
            <a:endParaRPr lang="en-US" altLang="zh-CN" sz="1800" b="1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endParaRPr lang="en-US" altLang="zh-CN" sz="18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  </a:t>
            </a:r>
            <a:r>
              <a:rPr lang="zh-CN" altLang="en-US" sz="1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注意：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Excel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一般只显示相关系数的平方值“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1800" b="1" baseline="30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pt-BR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”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endParaRPr lang="en-US" altLang="zh-CN" sz="1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Origin</a:t>
            </a:r>
            <a:r>
              <a:rPr lang="zh-CN" altLang="pt-BR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中“</a:t>
            </a:r>
            <a:r>
              <a:rPr lang="pt-BR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R-Square</a:t>
            </a:r>
            <a:r>
              <a:rPr lang="zh-CN" altLang="pt-BR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（</a:t>
            </a:r>
            <a:r>
              <a:rPr lang="pt-BR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COD</a:t>
            </a:r>
            <a:r>
              <a:rPr lang="zh-CN" altLang="pt-BR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）”就是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Excel</a:t>
            </a:r>
            <a:r>
              <a:rPr lang="zh-CN" altLang="pt-BR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中的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“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1800" b="1" baseline="30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pt-BR" altLang="zh-CN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” 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endParaRPr lang="en-US" altLang="zh-CN" sz="1800" b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    拟合结果请注意有效位数的修约；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请注明所用软件名称以及所选拟合选项</a:t>
            </a:r>
            <a:r>
              <a:rPr lang="zh-CN" alt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数据处理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作业要求在下周上课前完成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，写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A4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大小的纸张上即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可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第三周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带至实验室交给所在实验室教师或者助教！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endParaRPr lang="zh-CN" alt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1800" b="1" dirty="0"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latin typeface="Times New Roman" pitchFamily="18" charset="0"/>
              </a:rPr>
              <a:t>      </a:t>
            </a:r>
            <a:endParaRPr kumimoji="1" lang="zh-CN" altLang="en-US" sz="1800" b="1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zh-CN" altLang="en-US" sz="1800" b="1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>
              <a:buFontTx/>
              <a:buNone/>
            </a:pPr>
            <a:endParaRPr lang="en-US" altLang="zh-CN" sz="1800" b="1" dirty="0">
              <a:latin typeface="Times New Roman" pitchFamily="18" charset="0"/>
              <a:ea typeface="黑体" pitchFamily="2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1800" b="1" dirty="0"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latin typeface="Times New Roman" pitchFamily="18" charset="0"/>
              </a:rPr>
              <a:t>      </a:t>
            </a:r>
            <a:endParaRPr kumimoji="1" lang="zh-CN" altLang="en-US" sz="1800" b="1" dirty="0">
              <a:latin typeface="Times New Roman" pitchFamily="18" charset="0"/>
            </a:endParaRPr>
          </a:p>
          <a:p>
            <a:pPr algn="just">
              <a:buFontTx/>
              <a:buNone/>
            </a:pPr>
            <a:endParaRPr lang="zh-CN" altLang="en-US" sz="1800" b="1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>
              <a:buFontTx/>
              <a:buNone/>
            </a:pPr>
            <a:endParaRPr lang="en-US" altLang="zh-CN" sz="1800" b="1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22630"/>
              </p:ext>
            </p:extLst>
          </p:nvPr>
        </p:nvGraphicFramePr>
        <p:xfrm>
          <a:off x="611556" y="2492896"/>
          <a:ext cx="82089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65"/>
                <a:gridCol w="746265"/>
                <a:gridCol w="746265"/>
                <a:gridCol w="746265"/>
                <a:gridCol w="746265"/>
                <a:gridCol w="746265"/>
                <a:gridCol w="746265"/>
                <a:gridCol w="746265"/>
                <a:gridCol w="746265"/>
                <a:gridCol w="746265"/>
                <a:gridCol w="746265"/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  <a:sym typeface="Symbol" pitchFamily="18" charset="2"/>
                        </a:rPr>
                        <a:t>/mA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2.00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4.01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6.22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8.20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9.75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12.00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13.99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15.92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18.00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20.01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/V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0.74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1.52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2.33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3.08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3.66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4.49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5.24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5.98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6.76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7.50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6"/>
          <p:cNvSpPr>
            <a:spLocks noGrp="1"/>
          </p:cNvSpPr>
          <p:nvPr>
            <p:ph idx="4294967295"/>
          </p:nvPr>
        </p:nvSpPr>
        <p:spPr>
          <a:xfrm>
            <a:off x="457200" y="1628775"/>
            <a:ext cx="8229600" cy="442118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z="2400" b="1" u="sng" dirty="0" smtClean="0">
                <a:solidFill>
                  <a:schemeClr val="bg1"/>
                </a:solidFill>
                <a:latin typeface="黑体" pitchFamily="2" charset="-122"/>
              </a:rPr>
              <a:t>有效数字</a:t>
            </a:r>
            <a:r>
              <a:rPr lang="en-US" altLang="zh-CN" sz="2400" b="1" u="sng" dirty="0" smtClean="0">
                <a:solidFill>
                  <a:schemeClr val="bg1"/>
                </a:solidFill>
                <a:latin typeface="黑体" pitchFamily="2" charset="-122"/>
              </a:rPr>
              <a:t>----</a:t>
            </a:r>
            <a:r>
              <a:rPr lang="zh-CN" altLang="en-US" sz="2400" b="1" u="sng" dirty="0" smtClean="0">
                <a:solidFill>
                  <a:srgbClr val="FFC000"/>
                </a:solidFill>
                <a:latin typeface="黑体" pitchFamily="2" charset="-122"/>
              </a:rPr>
              <a:t>从第一个不为</a:t>
            </a:r>
            <a:r>
              <a:rPr lang="en-US" altLang="zh-CN" sz="2400" b="1" u="sng" dirty="0" smtClean="0">
                <a:solidFill>
                  <a:srgbClr val="FFC000"/>
                </a:solidFill>
                <a:latin typeface="黑体" pitchFamily="2" charset="-122"/>
              </a:rPr>
              <a:t>0</a:t>
            </a:r>
            <a:r>
              <a:rPr lang="zh-CN" altLang="en-US" sz="2400" b="1" u="sng" dirty="0" smtClean="0">
                <a:solidFill>
                  <a:srgbClr val="FFC000"/>
                </a:solidFill>
                <a:latin typeface="黑体" pitchFamily="2" charset="-122"/>
              </a:rPr>
              <a:t>的数开始算起</a:t>
            </a:r>
            <a:r>
              <a:rPr lang="zh-CN" altLang="en-US" sz="2400" b="1" u="sng" dirty="0" smtClean="0">
                <a:solidFill>
                  <a:schemeClr val="bg1"/>
                </a:solidFill>
                <a:latin typeface="黑体" pitchFamily="2" charset="-122"/>
              </a:rPr>
              <a:t>的所有数字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。</a:t>
            </a: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</a:rPr>
              <a:t>如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</a:rPr>
              <a:t>, 0.35 (2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</a:rPr>
              <a:t>); 3.54 (3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</a:rPr>
              <a:t>); 0.003540 (4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</a:rPr>
              <a:t>); 3.5400 (5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</a:rPr>
              <a:t>)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</a:rPr>
              <a:t>。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z="1900" b="1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1900" b="1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1900" b="1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1900" b="1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zh-CN" altLang="en-US" sz="1700" b="1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zh-CN" altLang="en-US" sz="1700" b="1" dirty="0" smtClean="0">
                <a:solidFill>
                  <a:schemeClr val="bg1"/>
                </a:solidFill>
                <a:latin typeface="黑体" pitchFamily="2" charset="-122"/>
              </a:rPr>
              <a:t>        </a:t>
            </a:r>
            <a:r>
              <a:rPr lang="en-US" altLang="zh-CN" sz="1700" b="1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endParaRPr lang="zh-CN" altLang="en-US" sz="3000" b="1" dirty="0" smtClean="0"/>
          </a:p>
        </p:txBody>
      </p:sp>
      <p:sp>
        <p:nvSpPr>
          <p:cNvPr id="8" name="左大括号 7"/>
          <p:cNvSpPr/>
          <p:nvPr/>
        </p:nvSpPr>
        <p:spPr>
          <a:xfrm>
            <a:off x="1403350" y="3213100"/>
            <a:ext cx="288925" cy="13684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8915" name="组合 16"/>
          <p:cNvGrpSpPr>
            <a:grpSpLocks/>
          </p:cNvGrpSpPr>
          <p:nvPr/>
        </p:nvGrpSpPr>
        <p:grpSpPr bwMode="auto">
          <a:xfrm>
            <a:off x="1763713" y="2924175"/>
            <a:ext cx="6681787" cy="2455863"/>
            <a:chOff x="1403648" y="2708920"/>
            <a:chExt cx="6681388" cy="2455513"/>
          </a:xfrm>
        </p:grpSpPr>
        <p:sp>
          <p:nvSpPr>
            <p:cNvPr id="38923" name="TextBox 8"/>
            <p:cNvSpPr txBox="1">
              <a:spLocks noChangeArrowheads="1"/>
            </p:cNvSpPr>
            <p:nvPr/>
          </p:nvSpPr>
          <p:spPr bwMode="auto">
            <a:xfrm>
              <a:off x="1403648" y="2708920"/>
              <a:ext cx="6681388" cy="107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加减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法：与</a:t>
              </a:r>
              <a:r>
                <a:rPr lang="zh-CN" altLang="en-US" sz="2400" b="1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不确定度最大项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的末位有效数字对齐</a:t>
              </a:r>
              <a:endParaRPr lang="en-US" altLang="zh-CN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                </a:t>
              </a:r>
              <a:endParaRPr lang="en-US" altLang="zh-CN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57.31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＋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0.0156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－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2.24342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=55.08218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=55.08</a:t>
              </a:r>
            </a:p>
          </p:txBody>
        </p:sp>
        <p:sp>
          <p:nvSpPr>
            <p:cNvPr id="38924" name="TextBox 9"/>
            <p:cNvSpPr txBox="1">
              <a:spLocks noChangeArrowheads="1"/>
            </p:cNvSpPr>
            <p:nvPr/>
          </p:nvSpPr>
          <p:spPr bwMode="auto">
            <a:xfrm>
              <a:off x="1403648" y="4148775"/>
              <a:ext cx="6410490" cy="1015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乘除</a:t>
              </a:r>
              <a:r>
                <a:rPr lang="zh-CN" altLang="en-US" sz="24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法：与</a:t>
              </a:r>
              <a:r>
                <a:rPr lang="zh-CN" altLang="en-US" sz="2400" b="1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最少个数的有效数字</a:t>
              </a:r>
              <a:r>
                <a:rPr lang="zh-CN" altLang="en-US" sz="24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相同</a:t>
              </a:r>
              <a:endParaRPr lang="en-US" altLang="zh-CN" sz="24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endParaRPr lang="en-US" altLang="zh-CN" sz="20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en-US" altLang="zh-CN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57.31×0.0</a:t>
              </a:r>
              <a:r>
                <a:rPr lang="en-US" altLang="zh-CN" sz="2000" b="1" u="sng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156</a:t>
              </a:r>
              <a:r>
                <a:rPr lang="en-US" altLang="zh-CN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÷2.24342</a:t>
              </a:r>
              <a:r>
                <a:rPr lang="zh-CN" altLang="en-US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=0.</a:t>
              </a:r>
              <a:r>
                <a:rPr lang="en-US" altLang="zh-CN" sz="2000" b="1" u="sng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398</a:t>
              </a:r>
              <a:r>
                <a:rPr lang="en-US" altLang="zh-CN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514767</a:t>
              </a:r>
              <a:r>
                <a:rPr lang="zh-CN" altLang="en-US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r>
                <a:rPr lang="en-US" altLang="zh-CN" sz="20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=0.</a:t>
              </a:r>
              <a:r>
                <a:rPr lang="en-US" altLang="zh-CN" sz="2000" b="1" u="sng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399</a:t>
              </a:r>
              <a:endParaRPr lang="en-US" altLang="zh-CN" sz="20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1" name="上箭头 10"/>
          <p:cNvSpPr/>
          <p:nvPr/>
        </p:nvSpPr>
        <p:spPr>
          <a:xfrm>
            <a:off x="2954338" y="4005263"/>
            <a:ext cx="46037" cy="238125"/>
          </a:xfrm>
          <a:prstGeom prst="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9450" y="3143250"/>
            <a:ext cx="615950" cy="152876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</a:rPr>
              <a:t>运算规则</a:t>
            </a:r>
          </a:p>
        </p:txBody>
      </p:sp>
      <p:sp>
        <p:nvSpPr>
          <p:cNvPr id="16" name="上箭头 15"/>
          <p:cNvSpPr/>
          <p:nvPr/>
        </p:nvSpPr>
        <p:spPr>
          <a:xfrm>
            <a:off x="6169025" y="3976688"/>
            <a:ext cx="46038" cy="238125"/>
          </a:xfrm>
          <a:prstGeom prst="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3851275" y="5373688"/>
            <a:ext cx="46038" cy="215900"/>
          </a:xfrm>
          <a:prstGeom prst="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6057581" y="5368926"/>
            <a:ext cx="46037" cy="215900"/>
          </a:xfrm>
          <a:prstGeom prst="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21" name="标题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黑体" pitchFamily="2" charset="-122"/>
                <a:ea typeface="微软雅黑" pitchFamily="2" charset="-122"/>
              </a:rPr>
              <a:t>有效数字</a:t>
            </a:r>
          </a:p>
        </p:txBody>
      </p:sp>
      <p:sp>
        <p:nvSpPr>
          <p:cNvPr id="38922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7C509-9792-4074-A1CE-F7429045ED07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579438"/>
            <a:ext cx="8229600" cy="706437"/>
          </a:xfrm>
        </p:spPr>
        <p:txBody>
          <a:bodyPr/>
          <a:lstStyle/>
          <a:p>
            <a:r>
              <a:rPr lang="zh-CN" altLang="en-US" sz="3600" b="1" smtClean="0">
                <a:solidFill>
                  <a:schemeClr val="bg1"/>
                </a:solidFill>
              </a:rPr>
              <a:t>在网上提前选择实验并写</a:t>
            </a:r>
            <a:r>
              <a:rPr lang="zh-CN" altLang="en-US" sz="3600" b="1" smtClean="0">
                <a:solidFill>
                  <a:schemeClr val="hlink"/>
                </a:solidFill>
              </a:rPr>
              <a:t>预习报告</a:t>
            </a:r>
            <a:r>
              <a:rPr lang="zh-CN" altLang="en-US" sz="4800" b="1" smtClean="0">
                <a:solidFill>
                  <a:schemeClr val="bg1"/>
                </a:solidFill>
              </a:rPr>
              <a:t/>
            </a:r>
            <a:br>
              <a:rPr lang="zh-CN" altLang="en-US" sz="4800" b="1" smtClean="0">
                <a:solidFill>
                  <a:schemeClr val="bg1"/>
                </a:solidFill>
              </a:rPr>
            </a:br>
            <a:r>
              <a:rPr lang="zh-CN" altLang="en-US" sz="3600" b="1" smtClean="0">
                <a:solidFill>
                  <a:schemeClr val="bg1"/>
                </a:solidFill>
              </a:rPr>
              <a:t>完成</a:t>
            </a:r>
            <a:r>
              <a:rPr lang="zh-CN" altLang="en-US" sz="3600" b="1" smtClean="0">
                <a:solidFill>
                  <a:schemeClr val="hlink"/>
                </a:solidFill>
              </a:rPr>
              <a:t>数据处理作业</a:t>
            </a:r>
            <a:r>
              <a:rPr lang="zh-CN" altLang="en-US" sz="3600" b="1" smtClean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250825" y="1820863"/>
            <a:ext cx="8640763" cy="46085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http://phylab.fudan.edu.cn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物理实验课程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–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基础物理实验</a:t>
            </a:r>
            <a:endParaRPr lang="en-US" altLang="zh-CN" sz="2800" dirty="0" smtClean="0">
              <a:solidFill>
                <a:schemeClr val="bg1"/>
              </a:solidFill>
              <a:latin typeface="微软雅黑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根据选课及分组名单中分组表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itchFamily="2" charset="-122"/>
                <a:cs typeface="Times New Roman" pitchFamily="18" charset="0"/>
              </a:rPr>
              <a:t>确认自己所在组别</a:t>
            </a:r>
            <a:endParaRPr lang="en-US" altLang="zh-CN" sz="2800" dirty="0" smtClean="0">
              <a:solidFill>
                <a:srgbClr val="FFC000"/>
              </a:solidFill>
              <a:latin typeface="微软雅黑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C000"/>
                </a:solidFill>
                <a:latin typeface="微软雅黑" pitchFamily="2" charset="-122"/>
                <a:cs typeface="Times New Roman" pitchFamily="18" charset="0"/>
              </a:rPr>
              <a:t>严格按照分组表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登陆对应的“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· · · · · ·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实验室选实验登记表”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itchFamily="2" charset="-122"/>
                <a:cs typeface="Times New Roman" pitchFamily="18" charset="0"/>
              </a:rPr>
              <a:t>选择实验填写姓名</a:t>
            </a:r>
            <a:endParaRPr lang="en-US" altLang="zh-CN" sz="2800" dirty="0" smtClean="0">
              <a:solidFill>
                <a:srgbClr val="FFC000"/>
              </a:solidFill>
              <a:latin typeface="微软雅黑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2" charset="-122"/>
                <a:cs typeface="Times New Roman" pitchFamily="18" charset="0"/>
              </a:rPr>
              <a:t>选择实验前请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itchFamily="2" charset="-122"/>
                <a:cs typeface="Times New Roman" pitchFamily="18" charset="0"/>
              </a:rPr>
              <a:t>仔细阅读登记表前的选实验要求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latin typeface="微软雅黑" pitchFamily="2" charset="-122"/>
                <a:cs typeface="Times New Roman" pitchFamily="18" charset="0"/>
              </a:rPr>
              <a:t>完成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itchFamily="2" charset="-122"/>
                <a:cs typeface="Times New Roman" pitchFamily="18" charset="0"/>
              </a:rPr>
              <a:t>预习报告</a:t>
            </a:r>
            <a:r>
              <a:rPr lang="zh-CN" altLang="en-US" sz="2800" dirty="0" smtClean="0">
                <a:latin typeface="微软雅黑" pitchFamily="2" charset="-122"/>
                <a:cs typeface="Times New Roman" pitchFamily="18" charset="0"/>
              </a:rPr>
              <a:t>和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itchFamily="2" charset="-122"/>
                <a:cs typeface="Times New Roman" pitchFamily="18" charset="0"/>
              </a:rPr>
              <a:t>数据处理作业</a:t>
            </a:r>
            <a:r>
              <a:rPr lang="zh-CN" altLang="en-US" sz="2800" dirty="0" smtClean="0">
                <a:latin typeface="微软雅黑" pitchFamily="2" charset="-122"/>
                <a:cs typeface="Times New Roman" pitchFamily="18" charset="0"/>
              </a:rPr>
              <a:t>并带至实验室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endParaRPr lang="zh-CN" altLang="en-US" sz="2800" dirty="0" smtClean="0">
              <a:solidFill>
                <a:srgbClr val="FFFF00"/>
              </a:solidFill>
              <a:latin typeface="微软雅黑" pitchFamily="2" charset="-122"/>
            </a:endParaRPr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E80A7A-CC57-41BA-A8EB-2B6621C91D46}" type="slidenum">
              <a:rPr lang="zh-CN" altLang="en-US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7838" y="1268413"/>
            <a:ext cx="8423275" cy="4943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zh-CN" sz="2400" b="1" dirty="0" smtClean="0">
                <a:solidFill>
                  <a:srgbClr val="FFC000"/>
                </a:solidFill>
                <a:latin typeface="+mn-ea"/>
                <a:ea typeface="+mn-ea"/>
              </a:rPr>
              <a:t>没有预习</a:t>
            </a:r>
            <a:r>
              <a:rPr lang="zh-CN" altLang="en-US" sz="2400" b="1" dirty="0" smtClean="0">
                <a:solidFill>
                  <a:srgbClr val="FFC000"/>
                </a:solidFill>
                <a:latin typeface="+mn-ea"/>
                <a:ea typeface="+mn-ea"/>
              </a:rPr>
              <a:t>报告</a:t>
            </a:r>
            <a:r>
              <a:rPr lang="zh-CN" altLang="zh-CN" sz="2400" b="1" dirty="0" smtClean="0">
                <a:solidFill>
                  <a:srgbClr val="FFC000"/>
                </a:solidFill>
                <a:latin typeface="+mn-ea"/>
                <a:ea typeface="+mn-ea"/>
              </a:rPr>
              <a:t>不可以做实验。</a:t>
            </a:r>
            <a:endParaRPr lang="en-US" altLang="zh-CN" sz="24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迟到扣</a:t>
            </a:r>
            <a:r>
              <a:rPr lang="zh-CN" altLang="zh-CN" sz="2400" b="1" dirty="0" smtClean="0">
                <a:solidFill>
                  <a:srgbClr val="FFC000"/>
                </a:solidFill>
                <a:latin typeface="+mn-ea"/>
                <a:ea typeface="+mn-ea"/>
              </a:rPr>
              <a:t>0.5</a:t>
            </a:r>
            <a:r>
              <a:rPr lang="zh-CN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分，迟到</a:t>
            </a:r>
            <a:r>
              <a:rPr lang="zh-CN" altLang="zh-CN" sz="2400" b="1" dirty="0">
                <a:solidFill>
                  <a:srgbClr val="FFC000"/>
                </a:solidFill>
                <a:latin typeface="+mn-ea"/>
                <a:ea typeface="+mn-ea"/>
              </a:rPr>
              <a:t>30</a:t>
            </a:r>
            <a:r>
              <a:rPr lang="zh-CN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分钟以上则不允许做实验，该次实验成绩为</a:t>
            </a:r>
            <a:r>
              <a:rPr lang="zh-CN" altLang="zh-CN" sz="2400" b="1" dirty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zh-CN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分。</a:t>
            </a:r>
            <a:endParaRPr lang="en-US" altLang="zh-CN" sz="24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进入实验室后，预习报告须经指导老师检查并签名。</a:t>
            </a:r>
            <a:endParaRPr lang="en-US" altLang="zh-CN" sz="24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zh-CN" sz="2400" b="1" dirty="0">
                <a:solidFill>
                  <a:srgbClr val="FFC000"/>
                </a:solidFill>
                <a:latin typeface="+mn-ea"/>
                <a:ea typeface="+mn-ea"/>
              </a:rPr>
              <a:t>不许带着别人的实验报告在实验室做实验</a:t>
            </a:r>
            <a:r>
              <a:rPr lang="zh-CN" altLang="zh-CN" sz="2400" dirty="0">
                <a:solidFill>
                  <a:srgbClr val="FFFFFF"/>
                </a:solidFill>
                <a:latin typeface="+mn-ea"/>
                <a:ea typeface="+mn-ea"/>
              </a:rPr>
              <a:t>，一经发现，该实验作</a:t>
            </a:r>
            <a:r>
              <a:rPr lang="zh-CN" altLang="zh-CN" sz="2400" b="1" dirty="0">
                <a:solidFill>
                  <a:srgbClr val="FFC000"/>
                </a:solidFill>
                <a:latin typeface="+mn-ea"/>
                <a:ea typeface="+mn-ea"/>
              </a:rPr>
              <a:t>0分</a:t>
            </a:r>
            <a:r>
              <a:rPr lang="zh-CN" altLang="zh-CN" sz="2400" dirty="0">
                <a:solidFill>
                  <a:srgbClr val="FFFFFF"/>
                </a:solidFill>
                <a:latin typeface="+mn-ea"/>
                <a:ea typeface="+mn-ea"/>
              </a:rPr>
              <a:t>处理。</a:t>
            </a:r>
            <a:endParaRPr lang="en-US" altLang="zh-CN" sz="24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ea"/>
                <a:ea typeface="+mn-ea"/>
              </a:rPr>
              <a:t>记录数据</a:t>
            </a:r>
            <a:r>
              <a:rPr lang="zh-CN" altLang="en-US" sz="2400" b="1" dirty="0">
                <a:solidFill>
                  <a:srgbClr val="FFC000"/>
                </a:solidFill>
                <a:latin typeface="+mn-ea"/>
                <a:ea typeface="+mn-ea"/>
              </a:rPr>
              <a:t>不可以用铅笔</a:t>
            </a:r>
            <a:r>
              <a:rPr lang="zh-CN" altLang="en-US" sz="2400" dirty="0">
                <a:solidFill>
                  <a:srgbClr val="FFFFFF"/>
                </a:solidFill>
                <a:latin typeface="+mn-ea"/>
                <a:ea typeface="+mn-ea"/>
              </a:rPr>
              <a:t>，修改数据须有指导老师签名。实验完毕后，数据需交指导老师审查并签名。</a:t>
            </a:r>
            <a:endParaRPr lang="en-US" altLang="zh-CN" sz="2400" dirty="0">
              <a:solidFill>
                <a:srgbClr val="FFFF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defRPr/>
            </a:pPr>
            <a:endParaRPr lang="zh-CN" altLang="en-US" sz="24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91138" name="Picture 3" descr="C:\Documents and Settings\Administrator\My Documents\My Pictures\图标\atten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184150"/>
            <a:ext cx="7191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836613" y="184150"/>
            <a:ext cx="3006725" cy="769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注意事项！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3" descr="C:\Documents and Settings\Administrator\My Documents\My Pictures\图标\atten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184150"/>
            <a:ext cx="7191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836613" y="184150"/>
            <a:ext cx="3006725" cy="769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注意事项！</a:t>
            </a:r>
          </a:p>
        </p:txBody>
      </p:sp>
      <p:sp>
        <p:nvSpPr>
          <p:cNvPr id="3" name="矩形 2"/>
          <p:cNvSpPr/>
          <p:nvPr/>
        </p:nvSpPr>
        <p:spPr>
          <a:xfrm>
            <a:off x="477838" y="1700213"/>
            <a:ext cx="8062912" cy="38846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ysClr val="window" lastClr="FFFFFF"/>
                </a:solidFill>
                <a:latin typeface="+mn-ea"/>
                <a:ea typeface="+mn-ea"/>
              </a:rPr>
              <a:t>按要求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</a:rPr>
              <a:t>独立书写</a:t>
            </a:r>
            <a:r>
              <a:rPr lang="zh-CN" altLang="zh-CN" sz="2800" dirty="0">
                <a:solidFill>
                  <a:sysClr val="window" lastClr="FFFFFF"/>
                </a:solidFill>
                <a:latin typeface="+mn-ea"/>
                <a:ea typeface="+mn-ea"/>
              </a:rPr>
              <a:t>实验报告</a:t>
            </a:r>
            <a:r>
              <a:rPr lang="zh-CN" altLang="en-US" sz="2800" dirty="0">
                <a:solidFill>
                  <a:sysClr val="window" lastClr="FFFFFF"/>
                </a:solidFill>
                <a:latin typeface="+mn-ea"/>
                <a:ea typeface="+mn-ea"/>
              </a:rPr>
              <a:t>，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</a:rPr>
              <a:t>不得抄袭</a:t>
            </a:r>
            <a:r>
              <a:rPr lang="zh-CN" altLang="en-US" sz="2800" dirty="0">
                <a:solidFill>
                  <a:sysClr val="window" lastClr="FFFFFF"/>
                </a:solidFill>
                <a:latin typeface="+mn-ea"/>
                <a:ea typeface="+mn-ea"/>
              </a:rPr>
              <a:t>别人的报告，引用需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</a:rPr>
              <a:t>注明出处</a:t>
            </a:r>
            <a:r>
              <a:rPr lang="zh-CN" altLang="zh-CN" sz="2800" dirty="0">
                <a:solidFill>
                  <a:sysClr val="window" lastClr="FFFFFF"/>
                </a:solidFill>
                <a:latin typeface="+mn-ea"/>
                <a:ea typeface="+mn-ea"/>
              </a:rPr>
              <a:t>。</a:t>
            </a:r>
            <a:endParaRPr lang="en-US" altLang="zh-CN" sz="2800" dirty="0">
              <a:solidFill>
                <a:sysClr val="window" lastClr="FFFF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交取实验报告的时间：</a:t>
            </a:r>
            <a:endParaRPr lang="en-US" altLang="zh-CN" sz="28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完成实验后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</a:rPr>
              <a:t>48小时内</a:t>
            </a:r>
            <a:r>
              <a:rPr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将报告交至指定信箱，下次实验时取报告。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2800" dirty="0">
              <a:solidFill>
                <a:sysClr val="window" lastClr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1"/>
          <p:cNvSpPr>
            <a:spLocks noChangeArrowheads="1"/>
          </p:cNvSpPr>
          <p:nvPr/>
        </p:nvSpPr>
        <p:spPr bwMode="auto">
          <a:xfrm>
            <a:off x="2535238" y="2214563"/>
            <a:ext cx="46085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谢谢！</a:t>
            </a:r>
          </a:p>
        </p:txBody>
      </p:sp>
      <p:sp>
        <p:nvSpPr>
          <p:cNvPr id="89091" name="灯片编号占位符 2"/>
          <p:cNvSpPr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4D313F-E43B-493F-8DA7-24F6895FCBFE}" type="slidenum">
              <a:rPr lang="zh-CN" altLang="en-US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6"/>
          <p:cNvSpPr>
            <a:spLocks noGrp="1"/>
          </p:cNvSpPr>
          <p:nvPr>
            <p:ph idx="4294967295"/>
          </p:nvPr>
        </p:nvSpPr>
        <p:spPr>
          <a:xfrm>
            <a:off x="414338" y="1143000"/>
            <a:ext cx="8229600" cy="485298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sz="2400" b="1" dirty="0" smtClean="0">
              <a:solidFill>
                <a:srgbClr val="FFC000"/>
              </a:solidFill>
              <a:latin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4000" b="1" dirty="0" smtClean="0">
                <a:solidFill>
                  <a:srgbClr val="FFC000"/>
                </a:solidFill>
                <a:latin typeface="+mn-ea"/>
              </a:rPr>
              <a:t>“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</a:rPr>
              <a:t>4</a:t>
            </a:r>
            <a:r>
              <a:rPr lang="zh-CN" altLang="en-US" sz="4000" b="1" dirty="0" smtClean="0">
                <a:solidFill>
                  <a:srgbClr val="FFC000"/>
                </a:solidFill>
                <a:latin typeface="+mn-ea"/>
              </a:rPr>
              <a:t>舍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</a:rPr>
              <a:t>6</a:t>
            </a:r>
            <a:r>
              <a:rPr lang="zh-CN" altLang="en-US" sz="4000" b="1" dirty="0" smtClean="0">
                <a:solidFill>
                  <a:srgbClr val="FFC000"/>
                </a:solidFill>
                <a:latin typeface="+mn-ea"/>
              </a:rPr>
              <a:t>入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</a:rPr>
              <a:t>5</a:t>
            </a:r>
            <a:r>
              <a:rPr lang="zh-CN" altLang="en-US" sz="4000" b="1" dirty="0" smtClean="0">
                <a:solidFill>
                  <a:srgbClr val="FFC000"/>
                </a:solidFill>
                <a:latin typeface="+mn-ea"/>
              </a:rPr>
              <a:t>成双”</a:t>
            </a:r>
            <a:endParaRPr lang="zh-CN" altLang="en-US" sz="2000" b="1" dirty="0" smtClean="0">
              <a:solidFill>
                <a:srgbClr val="FFC000"/>
              </a:solidFill>
              <a:latin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sz="2000" dirty="0" smtClean="0">
              <a:latin typeface="+mn-ea"/>
            </a:endParaRPr>
          </a:p>
        </p:txBody>
      </p:sp>
      <p:sp>
        <p:nvSpPr>
          <p:cNvPr id="23554" name="Text Box 15"/>
          <p:cNvSpPr txBox="1">
            <a:spLocks noChangeArrowheads="1"/>
          </p:cNvSpPr>
          <p:nvPr/>
        </p:nvSpPr>
        <p:spPr bwMode="auto">
          <a:xfrm>
            <a:off x="9375775" y="5864225"/>
            <a:ext cx="2684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zh-CN" altLang="en-US" sz="1400"/>
          </a:p>
          <a:p>
            <a:pPr algn="just"/>
            <a:endParaRPr lang="zh-CN" altLang="en-US" sz="1400"/>
          </a:p>
        </p:txBody>
      </p:sp>
      <p:sp>
        <p:nvSpPr>
          <p:cNvPr id="2" name="矩形 1"/>
          <p:cNvSpPr/>
          <p:nvPr/>
        </p:nvSpPr>
        <p:spPr>
          <a:xfrm>
            <a:off x="5072063" y="1500188"/>
            <a:ext cx="3286125" cy="10779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“4”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代表小于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5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“6”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代表大于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5</a:t>
            </a:r>
            <a:endParaRPr lang="zh-CN" altLang="en-US" sz="3200" dirty="0">
              <a:solidFill>
                <a:srgbClr val="FFFF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3556" name="标题 1"/>
          <p:cNvSpPr>
            <a:spLocks/>
          </p:cNvSpPr>
          <p:nvPr/>
        </p:nvSpPr>
        <p:spPr bwMode="auto">
          <a:xfrm>
            <a:off x="428625" y="285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黑体" pitchFamily="2" charset="-122"/>
                <a:ea typeface="微软雅黑" pitchFamily="2" charset="-122"/>
              </a:rPr>
              <a:t>有效数字修约规则</a:t>
            </a:r>
          </a:p>
        </p:txBody>
      </p:sp>
      <p:pic>
        <p:nvPicPr>
          <p:cNvPr id="23557" name="Picture 13" descr="修约规则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3357563"/>
            <a:ext cx="36560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57250" y="4862513"/>
            <a:ext cx="75723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小于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舍、大于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入</a:t>
            </a:r>
            <a:endParaRPr lang="en-US" altLang="zh-CN" sz="2800" dirty="0">
              <a:solidFill>
                <a:srgbClr val="FFC000"/>
              </a:solidFill>
              <a:latin typeface="+mn-ea"/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刚好是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时，若前一位为奇数则入，为偶数则舍。</a:t>
            </a:r>
            <a:endParaRPr lang="en-US" altLang="zh-CN" sz="28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23559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13E55D-29A7-4970-A67E-CE6B6CB827DF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07950" y="1643063"/>
            <a:ext cx="88566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A famous instance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: a new index  the Vancouver Stock Exchange in 1982. 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Initially --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1000.000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;  after 22 mo. </a:t>
            </a: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~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520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(but stock prices had generally increased)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Problem?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rounded down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1000s times daily</a:t>
            </a:r>
          </a:p>
          <a:p>
            <a:pPr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             rounding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errors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accumulated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.    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Recalculating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-- with better rounding </a:t>
            </a:r>
          </a:p>
          <a:p>
            <a:pPr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               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+mn-ea"/>
                <a:cs typeface="Times New Roman" pitchFamily="18" charset="0"/>
              </a:rPr>
              <a:t>1098.892</a:t>
            </a:r>
            <a:endParaRPr lang="en-US" altLang="zh-CN" sz="2800" b="1" baseline="30000" dirty="0">
              <a:solidFill>
                <a:srgbClr val="FFC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3794" name="矩形 3"/>
          <p:cNvSpPr>
            <a:spLocks noChangeArrowheads="1"/>
          </p:cNvSpPr>
          <p:nvPr/>
        </p:nvSpPr>
        <p:spPr bwMode="auto">
          <a:xfrm>
            <a:off x="215900" y="5876925"/>
            <a:ext cx="8820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</a:rPr>
              <a:t>Nicholas J. Higham (2002). </a:t>
            </a:r>
            <a:r>
              <a:rPr lang="en-US" altLang="zh-CN" sz="2000" i="1">
                <a:solidFill>
                  <a:srgbClr val="FFFF00"/>
                </a:solidFill>
              </a:rPr>
              <a:t>Accuracy and stability of numerical algorithms</a:t>
            </a:r>
            <a:r>
              <a:rPr lang="en-US" altLang="zh-CN" sz="2000">
                <a:solidFill>
                  <a:srgbClr val="FFFF00"/>
                </a:solidFill>
              </a:rPr>
              <a:t>. p. 54. ISBN 978-0-89871-521-7, </a:t>
            </a:r>
            <a:r>
              <a:rPr lang="zh-CN" altLang="en-US" sz="2000">
                <a:solidFill>
                  <a:srgbClr val="FFFF00"/>
                </a:solidFill>
              </a:rPr>
              <a:t>转引自 </a:t>
            </a:r>
            <a:r>
              <a:rPr lang="en-US" altLang="zh-CN" sz="2000">
                <a:solidFill>
                  <a:srgbClr val="FFFF00"/>
                </a:solidFill>
              </a:rPr>
              <a:t>Wikipedia:</a:t>
            </a:r>
            <a:r>
              <a:rPr lang="en-US" altLang="zh-CN" sz="2000" b="1">
                <a:solidFill>
                  <a:srgbClr val="FFFF00"/>
                </a:solidFill>
              </a:rPr>
              <a:t> </a:t>
            </a:r>
            <a:r>
              <a:rPr lang="en-US" altLang="zh-CN" sz="2000">
                <a:solidFill>
                  <a:srgbClr val="FFFF00"/>
                </a:solidFill>
              </a:rPr>
              <a:t>Rounding</a:t>
            </a:r>
          </a:p>
        </p:txBody>
      </p:sp>
      <p:sp>
        <p:nvSpPr>
          <p:cNvPr id="5" name="矩形 4"/>
          <p:cNvSpPr/>
          <p:nvPr/>
        </p:nvSpPr>
        <p:spPr>
          <a:xfrm>
            <a:off x="428625" y="357188"/>
            <a:ext cx="8072438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C000"/>
                </a:solidFill>
                <a:latin typeface="+mn-ea"/>
                <a:ea typeface="宋体" panose="02010600030101010101" pitchFamily="2" charset="-122"/>
                <a:cs typeface="Times New Roman" pitchFamily="18" charset="0"/>
              </a:rPr>
              <a:t>Rounding method </a:t>
            </a:r>
            <a:r>
              <a:rPr lang="zh-CN" altLang="en-US" sz="3200" b="1" dirty="0">
                <a:latin typeface="+mn-ea"/>
                <a:ea typeface="+mn-ea"/>
                <a:cs typeface="Times New Roman" pitchFamily="18" charset="0"/>
              </a:rPr>
              <a:t>修约规则很重要</a:t>
            </a:r>
            <a:endParaRPr lang="en-US" altLang="zh-CN" sz="3200" b="1" dirty="0"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  <a:ea typeface="宋体" panose="02010600030101010101" pitchFamily="2" charset="-122"/>
                <a:cs typeface="Times New Roman" pitchFamily="18" charset="0"/>
              </a:rPr>
              <a:t>          </a:t>
            </a:r>
            <a:r>
              <a:rPr lang="en-US" altLang="zh-CN" sz="2800" b="1" dirty="0">
                <a:latin typeface="+mn-ea"/>
                <a:ea typeface="宋体" panose="02010600030101010101" pitchFamily="2" charset="-122"/>
                <a:cs typeface="Times New Roman" pitchFamily="18" charset="0"/>
              </a:rPr>
              <a:t>-- </a:t>
            </a:r>
            <a:r>
              <a:rPr lang="en-US" altLang="zh-CN" sz="2800" b="1" dirty="0">
                <a:solidFill>
                  <a:srgbClr val="FFC000"/>
                </a:solidFill>
                <a:latin typeface="+mn-ea"/>
                <a:ea typeface="宋体" panose="02010600030101010101" pitchFamily="2" charset="-122"/>
                <a:cs typeface="Times New Roman" pitchFamily="18" charset="0"/>
              </a:rPr>
              <a:t>very significant </a:t>
            </a:r>
            <a:r>
              <a:rPr lang="en-US" altLang="zh-CN" sz="2800" dirty="0">
                <a:latin typeface="+mn-ea"/>
                <a:ea typeface="宋体" panose="02010600030101010101" pitchFamily="2" charset="-122"/>
                <a:cs typeface="Times New Roman" pitchFamily="18" charset="0"/>
              </a:rPr>
              <a:t>effect on the result.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9910AA-0F31-426C-B946-46250B8E49E5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258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30E8F66-DF5C-45FC-828E-57B9EA7713D5}" type="slidenum">
              <a:rPr kumimoji="1" lang="en-US" altLang="zh-CN" sz="1400">
                <a:latin typeface="Times New Roman" pitchFamily="18" charset="0"/>
              </a:rPr>
              <a:pPr algn="r"/>
              <a:t>8</a:t>
            </a:fld>
            <a:endParaRPr kumimoji="1" lang="en-US" altLang="zh-CN" sz="1400">
              <a:latin typeface="Times New Roman" pitchFamily="18" charset="0"/>
            </a:endParaRPr>
          </a:p>
        </p:txBody>
      </p:sp>
      <p:sp>
        <p:nvSpPr>
          <p:cNvPr id="2457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smtClean="0">
                <a:solidFill>
                  <a:schemeClr val="bg1"/>
                </a:solidFill>
                <a:latin typeface="Calibri" pitchFamily="34" charset="0"/>
              </a:rPr>
              <a:t>为什么使用修约规则？</a:t>
            </a:r>
            <a:endParaRPr lang="zh-CN" altLang="en-US" sz="4800" smtClean="0">
              <a:solidFill>
                <a:schemeClr val="bg1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85775" y="1785938"/>
            <a:ext cx="8229600" cy="4525962"/>
          </a:xfrm>
        </p:spPr>
        <p:txBody>
          <a:bodyPr/>
          <a:lstStyle/>
          <a:p>
            <a:pPr marL="514350" indent="-514350" algn="just">
              <a:lnSpc>
                <a:spcPct val="114000"/>
              </a:lnSpc>
              <a:buFont typeface="Arial" charset="0"/>
              <a:buAutoNum type="arabicPeriod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选取修约规则的原则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对大量数据进行修约后，误差能达到相互抵消，而不导致互相迭加而积累；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514350" indent="-514350" algn="just">
              <a:lnSpc>
                <a:spcPct val="114000"/>
              </a:lnSpc>
              <a:spcBef>
                <a:spcPts val="1800"/>
              </a:spcBef>
              <a:buFont typeface="Arial" charset="0"/>
              <a:buAutoNum type="arabicPeriod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修约规则</a:t>
            </a:r>
            <a:r>
              <a:rPr lang="zh-CN" altLang="en-US" b="1" dirty="0" smtClean="0">
                <a:solidFill>
                  <a:srgbClr val="FFC000"/>
                </a:solidFill>
                <a:latin typeface="+mn-ea"/>
              </a:rPr>
              <a:t>“</a:t>
            </a:r>
            <a:r>
              <a:rPr lang="en-US" altLang="zh-CN" b="1" dirty="0" smtClean="0">
                <a:solidFill>
                  <a:srgbClr val="FFC000"/>
                </a:solidFill>
                <a:latin typeface="+mn-ea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latin typeface="+mn-ea"/>
              </a:rPr>
              <a:t>舍</a:t>
            </a:r>
            <a:r>
              <a:rPr lang="en-US" altLang="zh-CN" b="1" dirty="0" smtClean="0">
                <a:solidFill>
                  <a:srgbClr val="FFC000"/>
                </a:solidFill>
                <a:latin typeface="+mn-ea"/>
              </a:rPr>
              <a:t>6</a:t>
            </a:r>
            <a:r>
              <a:rPr lang="zh-CN" altLang="en-US" b="1" dirty="0" smtClean="0">
                <a:solidFill>
                  <a:srgbClr val="FFC000"/>
                </a:solidFill>
                <a:latin typeface="+mn-ea"/>
              </a:rPr>
              <a:t>入</a:t>
            </a:r>
            <a:r>
              <a:rPr lang="en-US" altLang="zh-CN" b="1" dirty="0" smtClean="0">
                <a:solidFill>
                  <a:srgbClr val="FFC000"/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latin typeface="+mn-ea"/>
              </a:rPr>
              <a:t>成双”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合理假设最后第二位奇偶几率各半。这样舍去或增加最后第二位的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0.5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的几率一样。</a:t>
            </a:r>
          </a:p>
          <a:p>
            <a:pPr marL="514350" indent="-514350" algn="just">
              <a:buFont typeface="Arial" charset="0"/>
              <a:buNone/>
              <a:defRPr/>
            </a:pP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algn="just">
              <a:buFont typeface="Arial" charset="0"/>
              <a:buNone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9B2E21-D380-4AC4-8712-EAA2B755254F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5875" y="2571750"/>
            <a:ext cx="6572250" cy="32861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smtClean="0"/>
              <a:t>一个修约的例子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71625"/>
            <a:ext cx="8229600" cy="785813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如：计算值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x</a:t>
            </a:r>
            <a:r>
              <a:rPr lang="en-US" altLang="zh-CN" b="1" baseline="-25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3.54835; x</a:t>
            </a:r>
            <a:r>
              <a:rPr lang="en-US" altLang="zh-CN" b="1" baseline="-250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3.65325</a:t>
            </a:r>
          </a:p>
          <a:p>
            <a:pPr>
              <a:lnSpc>
                <a:spcPct val="95000"/>
              </a:lnSpc>
              <a:buFontTx/>
              <a:buNone/>
              <a:defRPr/>
            </a:pPr>
            <a:r>
              <a:rPr lang="zh-CN" altLang="en-US" dirty="0" smtClean="0"/>
              <a:t>　</a:t>
            </a:r>
            <a:endParaRPr lang="en-US" altLang="zh-CN" dirty="0" smtClean="0">
              <a:solidFill>
                <a:srgbClr val="FFCC00"/>
              </a:solidFill>
              <a:latin typeface="+mn-ea"/>
            </a:endParaRPr>
          </a:p>
          <a:p>
            <a:pPr>
              <a:buFont typeface="Arial" charset="0"/>
              <a:buNone/>
              <a:defRPr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50" y="2746375"/>
          <a:ext cx="6286500" cy="2952750"/>
        </p:xfrm>
        <a:graphic>
          <a:graphicData uri="http://schemas.openxmlformats.org/drawingml/2006/table">
            <a:tbl>
              <a:tblPr/>
              <a:tblGrid>
                <a:gridCol w="1823357"/>
                <a:gridCol w="2155441"/>
                <a:gridCol w="2307702"/>
              </a:tblGrid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不确定度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取值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2400" b="0" i="0" u="none" strike="noStrike" baseline="-250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取值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0.0003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3.5484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3.6532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3.548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3.653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3.55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3.65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3.5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3.7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5628" name="矩形 6"/>
          <p:cNvSpPr>
            <a:spLocks noChangeArrowheads="1"/>
          </p:cNvSpPr>
          <p:nvPr/>
        </p:nvSpPr>
        <p:spPr bwMode="auto">
          <a:xfrm>
            <a:off x="3357563" y="6072188"/>
            <a:ext cx="25923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4</a:t>
            </a:r>
            <a:r>
              <a:rPr lang="zh-CN" altLang="en-US" sz="32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舍</a:t>
            </a:r>
            <a:r>
              <a:rPr lang="en-US" altLang="zh-CN" sz="32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6</a:t>
            </a:r>
            <a:r>
              <a:rPr lang="zh-CN" altLang="en-US" sz="32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入</a:t>
            </a:r>
            <a:r>
              <a:rPr lang="en-US" altLang="zh-CN" sz="32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5</a:t>
            </a:r>
            <a:r>
              <a:rPr lang="zh-CN" altLang="en-US" sz="3200" b="1">
                <a:solidFill>
                  <a:srgbClr val="FFC000"/>
                </a:solidFill>
                <a:latin typeface="微软雅黑" pitchFamily="2" charset="-122"/>
                <a:ea typeface="微软雅黑" pitchFamily="2" charset="-122"/>
              </a:rPr>
              <a:t>成双</a:t>
            </a:r>
            <a:endParaRPr lang="zh-CN" altLang="en-US" sz="3200">
              <a:solidFill>
                <a:srgbClr val="FFC000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562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D4F1E9-548B-437E-8C9F-29FF9C5BF399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004646"/>
      </a:dk2>
      <a:lt2>
        <a:srgbClr val="E1F0FF"/>
      </a:lt2>
      <a:accent1>
        <a:srgbClr val="FFFFF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</TotalTime>
  <Words>3324</Words>
  <Application>Microsoft Office PowerPoint</Application>
  <PresentationFormat>全屏显示(4:3)</PresentationFormat>
  <Paragraphs>756</Paragraphs>
  <Slides>53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Office 主题</vt:lpstr>
      <vt:lpstr>公式</vt:lpstr>
      <vt:lpstr>Equation</vt:lpstr>
      <vt:lpstr>Graph</vt:lpstr>
      <vt:lpstr>基础物理实验</vt:lpstr>
      <vt:lpstr>绪论（二）</vt:lpstr>
      <vt:lpstr>PowerPoint 演示文稿</vt:lpstr>
      <vt:lpstr>有效数字很重要！</vt:lpstr>
      <vt:lpstr>PowerPoint 演示文稿</vt:lpstr>
      <vt:lpstr>PowerPoint 演示文稿</vt:lpstr>
      <vt:lpstr>PowerPoint 演示文稿</vt:lpstr>
      <vt:lpstr>为什么使用修约规则？</vt:lpstr>
      <vt:lpstr>一个修约的例子</vt:lpstr>
      <vt:lpstr>不确定度的评定</vt:lpstr>
      <vt:lpstr>不确定度的分类</vt:lpstr>
      <vt:lpstr>PowerPoint 演示文稿</vt:lpstr>
      <vt:lpstr>不确定度的合成</vt:lpstr>
      <vt:lpstr>不确定度的传递</vt:lpstr>
      <vt:lpstr>PowerPoint 演示文稿</vt:lpstr>
      <vt:lpstr>例：测量一个圆柱体的密度</vt:lpstr>
      <vt:lpstr>PowerPoint 演示文稿</vt:lpstr>
      <vt:lpstr>PowerPoint 演示文稿</vt:lpstr>
      <vt:lpstr>PowerPoint 演示文稿</vt:lpstr>
      <vt:lpstr>例：测量一个圆柱体的密度</vt:lpstr>
      <vt:lpstr>例：测量一个圆柱体的密度</vt:lpstr>
      <vt:lpstr>PowerPoint 演示文稿</vt:lpstr>
      <vt:lpstr>作图</vt:lpstr>
      <vt:lpstr>为什么要作图</vt:lpstr>
      <vt:lpstr>作图规则</vt:lpstr>
      <vt:lpstr>作图规则</vt:lpstr>
      <vt:lpstr>作图规则</vt:lpstr>
      <vt:lpstr>作图规则</vt:lpstr>
      <vt:lpstr>作图规则</vt:lpstr>
      <vt:lpstr>作图规则</vt:lpstr>
      <vt:lpstr>作图规则</vt:lpstr>
      <vt:lpstr>作图规则</vt:lpstr>
      <vt:lpstr>如何读图</vt:lpstr>
      <vt:lpstr>例：如何读图</vt:lpstr>
      <vt:lpstr>例：如何读图</vt:lpstr>
      <vt:lpstr>例：如何读图</vt:lpstr>
      <vt:lpstr>例：关于作图</vt:lpstr>
      <vt:lpstr>PowerPoint 演示文稿</vt:lpstr>
      <vt:lpstr>最小二乘法</vt:lpstr>
      <vt:lpstr>PowerPoint 演示文稿</vt:lpstr>
      <vt:lpstr>最小二乘法应用举例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第三周实验安排（光华楼西辅楼8楼）</vt:lpstr>
      <vt:lpstr>PowerPoint 演示文稿</vt:lpstr>
      <vt:lpstr>在网上提前选择实验并写预习报告 完成数据处理作业！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119</cp:revision>
  <dcterms:created xsi:type="dcterms:W3CDTF">2013-08-19T00:06:59Z</dcterms:created>
  <dcterms:modified xsi:type="dcterms:W3CDTF">2016-03-03T06:28:10Z</dcterms:modified>
</cp:coreProperties>
</file>