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2.xml" ContentType="application/vnd.openxmlformats-officedocument.presentationml.notesSlide+xml"/>
  <Override PartName="/ppt/tags/tag10.xml" ContentType="application/vnd.openxmlformats-officedocument.presentationml.tags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9" r:id="rId3"/>
    <p:sldId id="260" r:id="rId4"/>
    <p:sldId id="29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9" r:id="rId23"/>
    <p:sldId id="278" r:id="rId24"/>
    <p:sldId id="279" r:id="rId25"/>
    <p:sldId id="280" r:id="rId26"/>
    <p:sldId id="319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300" r:id="rId39"/>
    <p:sldId id="306" r:id="rId40"/>
    <p:sldId id="308" r:id="rId41"/>
    <p:sldId id="309" r:id="rId42"/>
    <p:sldId id="312" r:id="rId43"/>
    <p:sldId id="315" r:id="rId44"/>
    <p:sldId id="316" r:id="rId45"/>
    <p:sldId id="317" r:id="rId46"/>
    <p:sldId id="318" r:id="rId47"/>
    <p:sldId id="295" r:id="rId48"/>
    <p:sldId id="296" r:id="rId49"/>
    <p:sldId id="297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CEE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01" autoAdjust="0"/>
    <p:restoredTop sz="95056" autoAdjust="0"/>
  </p:normalViewPr>
  <p:slideViewPr>
    <p:cSldViewPr>
      <p:cViewPr varScale="1">
        <p:scale>
          <a:sx n="95" d="100"/>
          <a:sy n="95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4" Type="http://schemas.openxmlformats.org/officeDocument/2006/relationships/image" Target="../media/image1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image" Target="../media/image8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Relationship Id="rId4" Type="http://schemas.openxmlformats.org/officeDocument/2006/relationships/image" Target="../media/image1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30EA2-47F3-4695-9A7F-A1527106D4AE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C958-9CA9-4EE9-866B-D6F0223E7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5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B2090C8-17F0-4CC3-AD3E-D071DAAE77DA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1882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3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479CD80-7895-4A8C-9083-3D9E086CF245}" type="slidenum">
              <a:rPr lang="en-US" altLang="zh-CN" sz="1200" smtClean="0"/>
              <a:pPr eaLnBrk="1" hangingPunct="1"/>
              <a:t>17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57952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37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C4F2B51-8AA1-4F9E-8A9F-EBBBBC8F53DA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713292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160</a:t>
            </a:r>
            <a:r>
              <a:rPr lang="zh-CN" altLang="en-US" dirty="0" smtClean="0">
                <a:ea typeface="宋体" charset="-122"/>
              </a:rPr>
              <a:t>补码</a:t>
            </a:r>
            <a:r>
              <a:rPr lang="en-US" altLang="zh-CN" dirty="0" smtClean="0">
                <a:ea typeface="宋体" charset="-122"/>
              </a:rPr>
              <a:t>=1000-160=840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39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C2540F4-9FF8-4985-A361-C0C6ECCA2203}" type="slidenum">
              <a:rPr lang="en-US" altLang="zh-CN" sz="1200" smtClean="0"/>
              <a:pPr eaLnBrk="1" hangingPunct="1"/>
              <a:t>21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032932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24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44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41C753C-8868-4F8D-A244-6CD5BC2234E2}" type="slidenum">
              <a:rPr lang="en-US" altLang="zh-CN" sz="1200" smtClean="0"/>
              <a:pPr eaLnBrk="1" hangingPunct="1"/>
              <a:t>24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20077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循环码又称格雷码（ </a:t>
            </a:r>
            <a:r>
              <a:rPr lang="en-US" altLang="zh-CN" smtClean="0">
                <a:ea typeface="宋体" charset="-122"/>
              </a:rPr>
              <a:t>Grey Code </a:t>
            </a:r>
            <a:r>
              <a:rPr lang="zh-CN" altLang="en-US" smtClean="0">
                <a:ea typeface="宋体" charset="-122"/>
              </a:rPr>
              <a:t>）。</a:t>
            </a:r>
          </a:p>
        </p:txBody>
      </p:sp>
      <p:sp>
        <p:nvSpPr>
          <p:cNvPr id="245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0CBE4E3-910B-4A40-B1AE-0FC453FEB4D2}" type="slidenum">
              <a:rPr lang="en-US" altLang="zh-CN" sz="1200" smtClean="0"/>
              <a:pPr eaLnBrk="1" hangingPunct="1"/>
              <a:t>25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628858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循环码又称格雷码（ </a:t>
            </a:r>
            <a:r>
              <a:rPr lang="en-US" altLang="zh-CN" smtClean="0">
                <a:ea typeface="宋体" charset="-122"/>
              </a:rPr>
              <a:t>Grey Code </a:t>
            </a:r>
            <a:r>
              <a:rPr lang="zh-CN" altLang="en-US" smtClean="0">
                <a:ea typeface="宋体" charset="-122"/>
              </a:rPr>
              <a:t>）。</a:t>
            </a:r>
          </a:p>
        </p:txBody>
      </p:sp>
      <p:sp>
        <p:nvSpPr>
          <p:cNvPr id="245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0CBE4E3-910B-4A40-B1AE-0FC453FEB4D2}" type="slidenum">
              <a:rPr lang="en-US" altLang="zh-CN" sz="1200" smtClean="0"/>
              <a:pPr eaLnBrk="1" hangingPunct="1"/>
              <a:t>26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37857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479CD80-7895-4A8C-9083-3D9E086CF245}" type="slidenum">
              <a:rPr lang="en-US" altLang="zh-CN" sz="1200" smtClean="0"/>
              <a:pPr eaLnBrk="1" hangingPunct="1"/>
              <a:t>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998037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2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52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A766DA0-DDB3-4A2F-B761-35A7522048E9}" type="slidenum">
              <a:rPr lang="en-US" altLang="zh-CN" sz="1200" smtClean="0"/>
              <a:pPr eaLnBrk="1" hangingPunct="1"/>
              <a:t>27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15496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668DE19-4D23-46BF-A30B-A661E4AB1137}" type="slidenum">
              <a:rPr lang="en-US" altLang="zh-CN" sz="1200" smtClean="0"/>
              <a:pPr eaLnBrk="1" hangingPunct="1"/>
              <a:t>28</a:t>
            </a:fld>
            <a:endParaRPr lang="en-US" altLang="zh-CN" sz="1200" smtClean="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34Control characters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94 graphic characters can be printed (52 letters, 10Decimal digits,32 special printable characters)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097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51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1AF9F16-736F-4E96-AEDC-1A8799F7E043}" type="slidenum">
              <a:rPr lang="en-US" altLang="zh-CN" sz="1200" smtClean="0"/>
              <a:pPr eaLnBrk="1" hangingPunct="1"/>
              <a:t>29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694349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AD0F68B-EE24-4587-B2DC-F3A684EA446A}" type="slidenum">
              <a:rPr lang="en-US" altLang="zh-CN" sz="1200" smtClean="0"/>
              <a:pPr eaLnBrk="1" hangingPunct="1"/>
              <a:t>31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197099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00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60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B3EE2C1-C8CF-4DF6-A86E-496478FA2781}" type="slidenum">
              <a:rPr lang="en-US" altLang="zh-CN" sz="1200" smtClean="0"/>
              <a:pPr eaLnBrk="1" hangingPunct="1"/>
              <a:t>32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180043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479CD80-7895-4A8C-9083-3D9E086CF245}" type="slidenum">
              <a:rPr lang="en-US" altLang="zh-CN" sz="1200" smtClean="0"/>
              <a:pPr eaLnBrk="1" hangingPunct="1"/>
              <a:t>33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666817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尽管有些逻辑代数运算的公式在形式上与普通代数运算的公式相似。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224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64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B71C792-CA1F-4BB9-9A7B-CB145181C64D}" type="slidenum">
              <a:rPr lang="en-US" altLang="zh-CN" sz="1200" smtClean="0"/>
              <a:pPr eaLnBrk="1" hangingPunct="1"/>
              <a:t>35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85487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66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E27C3CB-464D-47F0-B5C0-F21168EFDBF6}" type="slidenum">
              <a:rPr lang="en-US" altLang="zh-CN" sz="1200" smtClean="0"/>
              <a:pPr eaLnBrk="1" hangingPunct="1"/>
              <a:t>36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178916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L=(A or B) and C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70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5621A9B-CE00-4D29-B1B8-C7852CE4B0E3}" type="slidenum">
              <a:rPr lang="en-US" altLang="zh-CN" sz="1200" smtClean="0"/>
              <a:pPr eaLnBrk="1" hangingPunct="1"/>
              <a:t>37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87825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3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D70FC9-A22A-407D-B969-78AC1F11984F}" type="slidenum">
              <a:rPr lang="en-US" sz="1200">
                <a:latin typeface="Times New Roman" pitchFamily="18" charset="0"/>
              </a:rPr>
              <a:pPr eaLnBrk="1" hangingPunct="1"/>
              <a:t>38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3786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1CEF1B-20D7-451B-9708-678FAE7257D1}" type="slidenum">
              <a:rPr lang="en-US" sz="1200">
                <a:latin typeface="Times New Roman" pitchFamily="18" charset="0"/>
              </a:rPr>
              <a:pPr eaLnBrk="1" hangingPunct="1"/>
              <a:t>39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7662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FD7DE5-E181-45B2-BC13-47077D38CFD4}" type="slidenum">
              <a:rPr lang="en-US" sz="1200">
                <a:latin typeface="Times New Roman" pitchFamily="18" charset="0"/>
              </a:rPr>
              <a:pPr eaLnBrk="1" hangingPunct="1"/>
              <a:t>40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8234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E2C106-5550-49C0-B9AF-0E2635E1E763}" type="slidenum">
              <a:rPr lang="en-US" sz="1200">
                <a:latin typeface="Times New Roman" pitchFamily="18" charset="0"/>
              </a:rPr>
              <a:pPr eaLnBrk="1" hangingPunct="1"/>
              <a:t>41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4568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C137A5-8623-4AB4-B21D-6D793B97EA62}" type="slidenum">
              <a:rPr lang="en-US" sz="1200">
                <a:latin typeface="Times New Roman" pitchFamily="18" charset="0"/>
              </a:rPr>
              <a:pPr eaLnBrk="1" hangingPunct="1"/>
              <a:t>42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1717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13E2BE-5D51-45C5-A5EF-A78FC474626B}" type="slidenum">
              <a:rPr lang="en-US" sz="1200">
                <a:latin typeface="Times New Roman" pitchFamily="18" charset="0"/>
              </a:rPr>
              <a:pPr eaLnBrk="1" hangingPunct="1"/>
              <a:t>43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94142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EC7D34-458C-4EBB-871D-041F048DB2F0}" type="slidenum">
              <a:rPr lang="en-US" sz="1200">
                <a:latin typeface="Times New Roman" pitchFamily="18" charset="0"/>
              </a:rPr>
              <a:pPr eaLnBrk="1" hangingPunct="1"/>
              <a:t>44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7826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9BD32D-C3B9-4824-9A86-0317BA4011AA}" type="slidenum">
              <a:rPr lang="en-US" sz="1200">
                <a:latin typeface="Times New Roman" pitchFamily="18" charset="0"/>
              </a:rPr>
              <a:pPr eaLnBrk="1" hangingPunct="1"/>
              <a:t>45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4722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935BDC-FA2B-414F-B3D2-A6D8B7AC8E54}" type="slidenum">
              <a:rPr lang="en-US" sz="1200">
                <a:latin typeface="Times New Roman" pitchFamily="18" charset="0"/>
              </a:rPr>
              <a:pPr eaLnBrk="1" hangingPunct="1"/>
              <a:t>46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9412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76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06C61A4-1EB7-4A70-920B-C0C5A24C7624}" type="slidenum">
              <a:rPr lang="en-US" altLang="zh-CN" sz="1200" smtClean="0"/>
              <a:pPr eaLnBrk="1" hangingPunct="1"/>
              <a:t>47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10675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0070C0"/>
                </a:solidFill>
              </a:rPr>
              <a:t>注意</a:t>
            </a:r>
            <a:r>
              <a:rPr lang="zh-CN" altLang="en-US" sz="1200" dirty="0" smtClean="0"/>
              <a:t>：有符号数减法需要判断哪个大，用大的减去小的，取大的符号。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这点与上节</a:t>
            </a:r>
            <a:r>
              <a:rPr lang="en-US" altLang="zh-CN" sz="1200" dirty="0" err="1" smtClean="0"/>
              <a:t>ppt</a:t>
            </a:r>
            <a:r>
              <a:rPr lang="en-US" altLang="zh-CN" sz="1200" dirty="0" smtClean="0"/>
              <a:t> P37</a:t>
            </a:r>
            <a:r>
              <a:rPr lang="zh-CN" altLang="en-US" sz="1200" dirty="0" smtClean="0"/>
              <a:t>的无符号数减法一致。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33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78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4D35BBB-1D39-4DE5-ACB8-BDED9FFD9D7C}" type="slidenum">
              <a:rPr lang="en-US" altLang="zh-CN" sz="1200" smtClean="0"/>
              <a:pPr eaLnBrk="1" hangingPunct="1"/>
              <a:t>48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28953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因为整数的原码、反码、补码都相同，因此正零都一样。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但负零的原码</a:t>
            </a:r>
            <a:r>
              <a:rPr lang="en-US" altLang="zh-CN" dirty="0" smtClean="0">
                <a:ea typeface="宋体" charset="-122"/>
              </a:rPr>
              <a:t>(1000)</a:t>
            </a:r>
            <a:r>
              <a:rPr lang="zh-CN" altLang="en-US" dirty="0" smtClean="0">
                <a:ea typeface="宋体" charset="-122"/>
              </a:rPr>
              <a:t>，反码</a:t>
            </a:r>
            <a:r>
              <a:rPr lang="en-US" altLang="zh-CN" dirty="0" smtClean="0">
                <a:ea typeface="宋体" charset="-122"/>
              </a:rPr>
              <a:t>(1111)</a:t>
            </a:r>
            <a:r>
              <a:rPr lang="zh-CN" altLang="en-US" dirty="0" smtClean="0">
                <a:ea typeface="宋体" charset="-122"/>
              </a:rPr>
              <a:t>不一样，但负零的补码还是</a:t>
            </a:r>
            <a:r>
              <a:rPr lang="en-US" altLang="zh-CN" dirty="0" smtClean="0">
                <a:ea typeface="宋体" charset="-122"/>
              </a:rPr>
              <a:t>0000</a:t>
            </a:r>
            <a:r>
              <a:rPr lang="zh-CN" altLang="en-US" dirty="0" smtClean="0">
                <a:ea typeface="宋体" charset="-122"/>
              </a:rPr>
              <a:t>，与正零的原码一样。</a:t>
            </a:r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BEA0C80-F6FE-422A-8BA1-DDD7B6A3314E}" type="slidenum">
              <a:rPr lang="en-US" altLang="zh-CN" sz="1200" smtClean="0"/>
              <a:pPr eaLnBrk="1" hangingPunct="1"/>
              <a:t>12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59553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60EAA-A39D-4823-8C9D-3B33E96C39F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3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3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4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B3D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240"/>
            <a:ext cx="9144000" cy="93610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2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4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2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1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4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052736"/>
            <a:ext cx="91440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534-4DBF-4299-BCE5-A0606CB559D2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A2EB-B31B-427B-83D6-C33BB3615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0.png"/><Relationship Id="rId19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2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4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0.png"/><Relationship Id="rId4" Type="http://schemas.openxmlformats.org/officeDocument/2006/relationships/image" Target="../media/image64.png"/><Relationship Id="rId9" Type="http://schemas.openxmlformats.org/officeDocument/2006/relationships/image" Target="../media/image62.png"/><Relationship Id="rId1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75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60.png"/><Relationship Id="rId3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8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10.png"/><Relationship Id="rId4" Type="http://schemas.openxmlformats.org/officeDocument/2006/relationships/image" Target="../media/image8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6.png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4.png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7.png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9.png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1.png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7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14.png"/><Relationship Id="rId5" Type="http://schemas.openxmlformats.org/officeDocument/2006/relationships/image" Target="../media/image111.png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13" Type="http://schemas.openxmlformats.org/officeDocument/2006/relationships/oleObject" Target="../embeddings/oleObject19.bin"/><Relationship Id="rId3" Type="http://schemas.openxmlformats.org/officeDocument/2006/relationships/tags" Target="../tags/tag2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19.emf"/><Relationship Id="rId2" Type="http://schemas.openxmlformats.org/officeDocument/2006/relationships/tags" Target="../tags/tag1.xml"/><Relationship Id="rId16" Type="http://schemas.openxmlformats.org/officeDocument/2006/relationships/image" Target="../media/image121.emf"/><Relationship Id="rId1" Type="http://schemas.openxmlformats.org/officeDocument/2006/relationships/vmlDrawing" Target="../drawings/vmlDrawing11.vml"/><Relationship Id="rId6" Type="http://schemas.openxmlformats.org/officeDocument/2006/relationships/tags" Target="../tags/tag5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4.xml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18.emf"/><Relationship Id="rId4" Type="http://schemas.openxmlformats.org/officeDocument/2006/relationships/tags" Target="../tags/tag3.xml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2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22.wmf"/><Relationship Id="rId2" Type="http://schemas.openxmlformats.org/officeDocument/2006/relationships/tags" Target="../tags/tag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9.xml"/><Relationship Id="rId7" Type="http://schemas.openxmlformats.org/officeDocument/2006/relationships/image" Target="../media/image123.wmf"/><Relationship Id="rId2" Type="http://schemas.openxmlformats.org/officeDocument/2006/relationships/tags" Target="../tags/tag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25.wmf"/><Relationship Id="rId2" Type="http://schemas.openxmlformats.org/officeDocument/2006/relationships/tags" Target="../tags/tag1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27.wmf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oleObject" Target="../embeddings/oleObject26.bin"/><Relationship Id="rId2" Type="http://schemas.openxmlformats.org/officeDocument/2006/relationships/tags" Target="../tags/tag13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7.xml"/><Relationship Id="rId11" Type="http://schemas.openxmlformats.org/officeDocument/2006/relationships/image" Target="../media/image126.wmf"/><Relationship Id="rId5" Type="http://schemas.openxmlformats.org/officeDocument/2006/relationships/tags" Target="../tags/tag16.xml"/><Relationship Id="rId10" Type="http://schemas.openxmlformats.org/officeDocument/2006/relationships/oleObject" Target="../embeddings/oleObject25.bin"/><Relationship Id="rId4" Type="http://schemas.openxmlformats.org/officeDocument/2006/relationships/tags" Target="../tags/tag15.xml"/><Relationship Id="rId9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28.wmf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oleObject" Target="../embeddings/oleObject27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6.vml"/><Relationship Id="rId6" Type="http://schemas.openxmlformats.org/officeDocument/2006/relationships/tags" Target="../tags/tag23.xml"/><Relationship Id="rId11" Type="http://schemas.openxmlformats.org/officeDocument/2006/relationships/notesSlide" Target="../notesSlides/notesSlide36.xm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oleObject" Target="../embeddings/oleObject30.bin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30.wmf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29.bin"/><Relationship Id="rId5" Type="http://schemas.openxmlformats.org/officeDocument/2006/relationships/tags" Target="../tags/tag30.xml"/><Relationship Id="rId10" Type="http://schemas.openxmlformats.org/officeDocument/2006/relationships/image" Target="../media/image129.wmf"/><Relationship Id="rId4" Type="http://schemas.openxmlformats.org/officeDocument/2006/relationships/tags" Target="../tags/tag29.xml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3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11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6079" y="1628800"/>
            <a:ext cx="8100392" cy="2160240"/>
          </a:xfrm>
          <a:noFill/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4000" b="1" dirty="0">
                <a:solidFill>
                  <a:schemeClr val="tx2"/>
                </a:solidFill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</a:rPr>
              <a:t>1</a:t>
            </a:r>
            <a:r>
              <a:rPr kumimoji="1" lang="zh-CN" altLang="en-US" sz="4000" b="1" dirty="0">
                <a:solidFill>
                  <a:schemeClr val="tx2"/>
                </a:solidFill>
              </a:rPr>
              <a:t>章</a:t>
            </a:r>
            <a:r>
              <a:rPr kumimoji="1" lang="en-US" altLang="zh-CN" sz="4000" b="1" dirty="0">
                <a:solidFill>
                  <a:schemeClr val="tx2"/>
                </a:solidFill>
              </a:rPr>
              <a:t> </a:t>
            </a:r>
            <a:br>
              <a:rPr kumimoji="1" lang="en-US" altLang="zh-CN" sz="4000" b="1" dirty="0">
                <a:solidFill>
                  <a:schemeClr val="tx2"/>
                </a:solidFill>
              </a:rPr>
            </a:br>
            <a:r>
              <a:rPr kumimoji="1" lang="zh-CN" altLang="en-US" sz="4000" b="1" dirty="0">
                <a:solidFill>
                  <a:schemeClr val="tx2"/>
                </a:solidFill>
              </a:rPr>
              <a:t>二进制</a:t>
            </a:r>
            <a:r>
              <a:rPr kumimoji="1" lang="en-US" altLang="zh-CN" sz="4000" b="1" dirty="0">
                <a:solidFill>
                  <a:schemeClr val="tx2"/>
                </a:solidFill>
              </a:rPr>
              <a:t>   </a:t>
            </a:r>
            <a:r>
              <a:rPr kumimoji="1" lang="en-US" altLang="zh-CN" sz="4000" dirty="0">
                <a:solidFill>
                  <a:schemeClr val="tx2"/>
                </a:solidFill>
                <a:latin typeface="Georgia" panose="02040502050405020303" pitchFamily="18" charset="0"/>
              </a:rPr>
              <a:t>From Zero to </a:t>
            </a:r>
            <a:r>
              <a:rPr kumimoji="1" lang="en-US" altLang="zh-CN" sz="4000" dirty="0" smtClean="0">
                <a:solidFill>
                  <a:schemeClr val="tx2"/>
                </a:solidFill>
                <a:latin typeface="Georgia" panose="02040502050405020303" pitchFamily="18" charset="0"/>
              </a:rPr>
              <a:t>One -</a:t>
            </a:r>
            <a:r>
              <a:rPr kumimoji="1" lang="en-US" altLang="zh-CN" sz="4000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endParaRPr kumimoji="1" lang="en-US" altLang="zh-CN" sz="40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821209" y="6340056"/>
            <a:ext cx="3200399" cy="432048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smtClean="0"/>
              <a:t>xgsun@fudan.edu.cn</a:t>
            </a:r>
          </a:p>
        </p:txBody>
      </p:sp>
      <p:sp>
        <p:nvSpPr>
          <p:cNvPr id="2" name="矩形 1"/>
          <p:cNvSpPr/>
          <p:nvPr/>
        </p:nvSpPr>
        <p:spPr>
          <a:xfrm>
            <a:off x="2735293" y="545134"/>
            <a:ext cx="37444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1" spc="600" dirty="0"/>
              <a:t>数字逻辑</a:t>
            </a:r>
            <a:r>
              <a:rPr lang="zh-CN" altLang="en-US" sz="1400" b="1" spc="600" dirty="0"/>
              <a:t> </a:t>
            </a:r>
            <a:r>
              <a:rPr lang="zh-CN" altLang="en-US" sz="2800" b="1" spc="6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1400" b="1" spc="600" dirty="0"/>
              <a:t> </a:t>
            </a:r>
            <a:r>
              <a:rPr lang="zh-CN" altLang="en-US" sz="2000" b="1" spc="600" dirty="0"/>
              <a:t>部件设计</a:t>
            </a:r>
            <a:r>
              <a:rPr lang="en-US" altLang="zh-CN" b="1" spc="600" dirty="0"/>
              <a:t/>
            </a:r>
            <a:br>
              <a:rPr lang="en-US" altLang="zh-CN" b="1" spc="600" dirty="0"/>
            </a:br>
            <a:r>
              <a:rPr lang="en-US" altLang="zh-CN" b="1" dirty="0"/>
              <a:t>Digital Logic </a:t>
            </a:r>
            <a:r>
              <a:rPr lang="en-US" altLang="zh-CN" sz="2400" dirty="0"/>
              <a:t>&amp;</a:t>
            </a:r>
            <a:r>
              <a:rPr lang="en-US" altLang="zh-CN" b="1" dirty="0"/>
              <a:t> Component Design</a:t>
            </a:r>
            <a:endParaRPr lang="zh-CN" altLang="en-US" dirty="0"/>
          </a:p>
        </p:txBody>
      </p:sp>
      <p:pic>
        <p:nvPicPr>
          <p:cNvPr id="6" name="Picture 2" descr="C:\Users\Sam2013\Desktop\孙晓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6" y="4149080"/>
            <a:ext cx="1942857" cy="7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46" y="91310"/>
            <a:ext cx="129715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26966" t="16884" r="40550" b="8369"/>
          <a:stretch/>
        </p:blipFill>
        <p:spPr>
          <a:xfrm>
            <a:off x="70805" y="52340"/>
            <a:ext cx="1404851" cy="201787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0831" y="6366384"/>
            <a:ext cx="4578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课件下载：</a:t>
            </a:r>
            <a:r>
              <a:rPr lang="en-US" altLang="zh-CN" sz="2000" dirty="0">
                <a:solidFill>
                  <a:srgbClr val="0070C0"/>
                </a:solidFill>
              </a:rPr>
              <a:t>http://elearning.fudan.edu.cn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9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758"/>
            <a:ext cx="9144000" cy="7517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1152128"/>
              </a:xfrm>
            </p:spPr>
            <p:txBody>
              <a:bodyPr/>
              <a:lstStyle/>
              <a:p>
                <a:r>
                  <a:rPr lang="zh-CN" altLang="en-US" dirty="0" smtClean="0"/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=00011, 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=01010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用补码运算求：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=?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1152128"/>
              </a:xfrm>
              <a:blipFill rotWithShape="1">
                <a:blip r:embed="rId3"/>
                <a:stretch>
                  <a:fillRect l="-1630" t="-952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323834" y="2473732"/>
            <a:ext cx="8757419" cy="4195628"/>
            <a:chOff x="323834" y="2473732"/>
            <a:chExt cx="8757419" cy="4195628"/>
          </a:xfrm>
        </p:grpSpPr>
        <p:grpSp>
          <p:nvGrpSpPr>
            <p:cNvPr id="7" name="组合 6"/>
            <p:cNvGrpSpPr/>
            <p:nvPr/>
          </p:nvGrpSpPr>
          <p:grpSpPr>
            <a:xfrm>
              <a:off x="323834" y="2473732"/>
              <a:ext cx="3409851" cy="3918049"/>
              <a:chOff x="323834" y="2473732"/>
              <a:chExt cx="3409851" cy="39180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1550137" y="3265820"/>
                    <a:ext cx="1987404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0137" y="3265820"/>
                    <a:ext cx="1987404" cy="55072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1119378" y="3790853"/>
                    <a:ext cx="2400914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110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378" y="3790853"/>
                    <a:ext cx="2804550" cy="6270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连接符 10"/>
              <p:cNvCxnSpPr/>
              <p:nvPr/>
            </p:nvCxnSpPr>
            <p:spPr>
              <a:xfrm>
                <a:off x="349685" y="4417948"/>
                <a:ext cx="3384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97197" y="378904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2800" dirty="0" smtClean="0"/>
                  <a:t>+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323834" y="4510933"/>
                    <a:ext cx="3240054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+(−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)]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34" y="4510933"/>
                    <a:ext cx="3240054" cy="55072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/>
                  <p:cNvSpPr/>
                  <p:nvPr/>
                </p:nvSpPr>
                <p:spPr>
                  <a:xfrm>
                    <a:off x="410332" y="5190872"/>
                    <a:ext cx="3153556" cy="5459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原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0111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" name="矩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332" y="5190872"/>
                    <a:ext cx="3153556" cy="54591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68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1259632" y="5930116"/>
                    <a:ext cx="227831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=−0111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5930116"/>
                    <a:ext cx="2278316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/>
                  <p:cNvSpPr/>
                  <p:nvPr/>
                </p:nvSpPr>
                <p:spPr>
                  <a:xfrm>
                    <a:off x="1735640" y="2473732"/>
                    <a:ext cx="141378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=?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" name="矩形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640" y="2473732"/>
                    <a:ext cx="165205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组合 9"/>
            <p:cNvGrpSpPr/>
            <p:nvPr/>
          </p:nvGrpSpPr>
          <p:grpSpPr>
            <a:xfrm>
              <a:off x="4223446" y="2607295"/>
              <a:ext cx="3372890" cy="2365303"/>
              <a:chOff x="4223446" y="2607295"/>
              <a:chExt cx="3372890" cy="23653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4651572" y="3265820"/>
                    <a:ext cx="16761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572" y="3265820"/>
                    <a:ext cx="1959639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4644008" y="3790853"/>
                    <a:ext cx="16801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1010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3790853"/>
                    <a:ext cx="1964512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/>
              <p:cNvCxnSpPr/>
              <p:nvPr/>
            </p:nvCxnSpPr>
            <p:spPr>
              <a:xfrm>
                <a:off x="4296179" y="4417948"/>
                <a:ext cx="2160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23446" y="3769876"/>
                    <a:ext cx="48282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3446" y="3769876"/>
                    <a:ext cx="564578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/>
                  <p:cNvSpPr/>
                  <p:nvPr/>
                </p:nvSpPr>
                <p:spPr>
                  <a:xfrm>
                    <a:off x="5220072" y="4510933"/>
                    <a:ext cx="11031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1001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0" name="矩形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4510933"/>
                    <a:ext cx="1103187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矩形 25"/>
              <p:cNvSpPr/>
              <p:nvPr/>
            </p:nvSpPr>
            <p:spPr>
              <a:xfrm>
                <a:off x="5762180" y="2607295"/>
                <a:ext cx="1834156" cy="461665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sz="2400" dirty="0" smtClean="0"/>
                  <a:t>    验        算   </a:t>
                </a:r>
                <a:endParaRPr lang="zh-CN" altLang="en-US" sz="2400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444208" y="3212976"/>
              <a:ext cx="2637045" cy="3456384"/>
              <a:chOff x="6444208" y="3212976"/>
              <a:chExt cx="2637045" cy="34563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7164288" y="3769876"/>
                    <a:ext cx="16761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4288" y="3769876"/>
                    <a:ext cx="1959639" cy="52322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7139202" y="3212976"/>
                    <a:ext cx="16801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1010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9202" y="3212976"/>
                    <a:ext cx="1964512" cy="523220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接连接符 24"/>
              <p:cNvCxnSpPr/>
              <p:nvPr/>
            </p:nvCxnSpPr>
            <p:spPr>
              <a:xfrm>
                <a:off x="6791373" y="4423464"/>
                <a:ext cx="2160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43726" y="3775392"/>
                    <a:ext cx="48282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726" y="3775392"/>
                    <a:ext cx="564578" cy="523220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817766" y="4516449"/>
                    <a:ext cx="11031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0111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766" y="4516449"/>
                    <a:ext cx="1290738" cy="523220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6541135" y="6207695"/>
                    <a:ext cx="254011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=−0111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1135" y="6207695"/>
                    <a:ext cx="2540118" cy="461665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6444208" y="5013176"/>
                <a:ext cx="233910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/>
                <a:r>
                  <a:rPr lang="zh-CN" altLang="en-US" sz="2400" b="1" dirty="0" smtClean="0"/>
                  <a:t>有符号数减法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zh-CN" altLang="en-US" sz="2400" dirty="0" smtClean="0"/>
                  <a:t>大数</a:t>
                </a:r>
                <a:r>
                  <a:rPr lang="en-US" altLang="zh-CN" sz="2400" dirty="0" smtClean="0"/>
                  <a:t>-</a:t>
                </a:r>
                <a:r>
                  <a:rPr lang="zh-CN" altLang="en-US" sz="2400" dirty="0" smtClean="0"/>
                  <a:t>小数</a:t>
                </a:r>
                <a:endParaRPr lang="en-US" altLang="zh-CN" sz="2400" dirty="0" smtClean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zh-CN" altLang="en-US" sz="2400" dirty="0" smtClean="0"/>
                  <a:t>取大数符号</a:t>
                </a:r>
                <a:endParaRPr lang="zh-CN" altLang="en-US" sz="2400" dirty="0"/>
              </a:p>
            </p:txBody>
          </p:sp>
        </p:grp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5789"/>
            <a:ext cx="9144000" cy="7517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1152128"/>
              </a:xfrm>
            </p:spPr>
            <p:txBody>
              <a:bodyPr/>
              <a:lstStyle/>
              <a:p>
                <a:r>
                  <a:rPr lang="zh-CN" altLang="en-US" dirty="0" smtClean="0"/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=00011, 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=01010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用补码运算求：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=?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1152128"/>
              </a:xfrm>
              <a:blipFill rotWithShape="1">
                <a:blip r:embed="rId3"/>
                <a:stretch>
                  <a:fillRect l="-1630" t="-952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83568" y="2473732"/>
            <a:ext cx="7416824" cy="3918049"/>
            <a:chOff x="683568" y="2473732"/>
            <a:chExt cx="7416824" cy="3918049"/>
          </a:xfrm>
        </p:grpSpPr>
        <p:grpSp>
          <p:nvGrpSpPr>
            <p:cNvPr id="5" name="组合 4"/>
            <p:cNvGrpSpPr/>
            <p:nvPr/>
          </p:nvGrpSpPr>
          <p:grpSpPr>
            <a:xfrm>
              <a:off x="683568" y="2473732"/>
              <a:ext cx="3371149" cy="3918049"/>
              <a:chOff x="683568" y="2473732"/>
              <a:chExt cx="3371149" cy="39180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1242110" y="3265820"/>
                    <a:ext cx="2531590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110" y="3265820"/>
                    <a:ext cx="2956770" cy="6270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1234546" y="3790853"/>
                    <a:ext cx="2535566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0110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546" y="3790853"/>
                    <a:ext cx="2961644" cy="6270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/>
              <p:cNvCxnSpPr/>
              <p:nvPr/>
            </p:nvCxnSpPr>
            <p:spPr>
              <a:xfrm>
                <a:off x="886717" y="4417948"/>
                <a:ext cx="3168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30490" y="3769876"/>
                    <a:ext cx="48282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90" y="3769876"/>
                    <a:ext cx="564578" cy="52322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/>
                  <p:cNvSpPr/>
                  <p:nvPr/>
                </p:nvSpPr>
                <p:spPr>
                  <a:xfrm>
                    <a:off x="683568" y="4510933"/>
                    <a:ext cx="3109697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0011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0" name="矩形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568" y="4510933"/>
                    <a:ext cx="3109697" cy="55072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705481" y="5190872"/>
                    <a:ext cx="3074431" cy="5459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原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1101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481" y="5190872"/>
                    <a:ext cx="3074431" cy="54591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98" b="-168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/>
                  <p:cNvSpPr/>
                  <p:nvPr/>
                </p:nvSpPr>
                <p:spPr>
                  <a:xfrm>
                    <a:off x="1259632" y="5930116"/>
                    <a:ext cx="250754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=−1101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" name="矩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5930116"/>
                    <a:ext cx="2507546" cy="46166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1835696" y="2473732"/>
                    <a:ext cx="16430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=?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5696" y="2473732"/>
                    <a:ext cx="1919756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组合 6"/>
            <p:cNvGrpSpPr/>
            <p:nvPr/>
          </p:nvGrpSpPr>
          <p:grpSpPr>
            <a:xfrm>
              <a:off x="5220392" y="2535287"/>
              <a:ext cx="2880000" cy="3803650"/>
              <a:chOff x="5220392" y="2535287"/>
              <a:chExt cx="2880000" cy="38036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5868144" y="3265820"/>
                    <a:ext cx="19727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144" y="3265820"/>
                    <a:ext cx="1972720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5906784" y="3790853"/>
                    <a:ext cx="197669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1010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6784" y="3790853"/>
                    <a:ext cx="1976695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接连接符 24"/>
              <p:cNvCxnSpPr/>
              <p:nvPr/>
            </p:nvCxnSpPr>
            <p:spPr>
              <a:xfrm>
                <a:off x="5220392" y="4417948"/>
                <a:ext cx="2880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484603" y="3780329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+</a:t>
                </a:r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6699189" y="4510933"/>
                    <a:ext cx="117051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9189" y="4510933"/>
                    <a:ext cx="1170512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5331037" y="5877272"/>
                    <a:ext cx="257487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=− 1101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037" y="5877272"/>
                    <a:ext cx="2574871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6370227" y="2535287"/>
                <a:ext cx="938077" cy="461665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sz="2400" dirty="0" smtClean="0"/>
                  <a:t>验  算</a:t>
                </a:r>
                <a:endParaRPr lang="zh-CN" altLang="en-US" sz="2400" dirty="0"/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11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758880" y="3265819"/>
            <a:ext cx="281248" cy="3073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4483" y="202047"/>
            <a:ext cx="8229600" cy="57606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Signed Binary Numbers</a:t>
            </a:r>
          </a:p>
        </p:txBody>
      </p:sp>
      <p:graphicFrame>
        <p:nvGraphicFramePr>
          <p:cNvPr id="829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99379"/>
              </p:ext>
            </p:extLst>
          </p:nvPr>
        </p:nvGraphicFramePr>
        <p:xfrm>
          <a:off x="534118" y="1030615"/>
          <a:ext cx="8070330" cy="571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位图图像" r:id="rId4" imgW="5504762" imgH="3895238" progId="Paint.Picture">
                  <p:embed/>
                </p:oleObj>
              </mc:Choice>
              <mc:Fallback>
                <p:oleObj name="位图图像" r:id="rId4" imgW="5504762" imgH="3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18" y="1030615"/>
                        <a:ext cx="8070330" cy="5710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12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3717032"/>
            <a:ext cx="79208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3808" y="3729010"/>
            <a:ext cx="864096" cy="6360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0000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8540"/>
            <a:ext cx="9144000" cy="7517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6480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3+15=</m:t>
                    </m:r>
                    <m:r>
                      <a:rPr lang="en-US" altLang="zh-CN" b="0" i="1" smtClean="0">
                        <a:solidFill>
                          <a:srgbClr val="92D050"/>
                        </a:solidFill>
                        <a:latin typeface="Cambria Math"/>
                      </a:rPr>
                      <m:t>18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64807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467544" y="1969676"/>
            <a:ext cx="8567730" cy="4339644"/>
            <a:chOff x="467544" y="1969676"/>
            <a:chExt cx="8567730" cy="43396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3313182" y="2833772"/>
                  <a:ext cx="2469394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(3)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00011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82" y="2833772"/>
                  <a:ext cx="2884957" cy="62709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144080" y="3358805"/>
                  <a:ext cx="2639312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(15)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01111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80" y="3358805"/>
                  <a:ext cx="3083729" cy="62709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/>
            <p:cNvCxnSpPr/>
            <p:nvPr/>
          </p:nvCxnSpPr>
          <p:spPr>
            <a:xfrm>
              <a:off x="2796251" y="3985900"/>
              <a:ext cx="338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40024" y="3337828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024" y="3337828"/>
                  <a:ext cx="564578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665110" y="4078885"/>
                  <a:ext cx="3107967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(3+15)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0010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110" y="4078885"/>
                  <a:ext cx="3107967" cy="55072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2673288" y="5108411"/>
                  <a:ext cx="3107967" cy="5459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3+15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原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10010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3288" y="5108411"/>
                  <a:ext cx="3107967" cy="54591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3252130" y="5847655"/>
                  <a:ext cx="32079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3+15</m:t>
                      </m:r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i="1" smtClean="0">
                          <a:latin typeface="Cambria Math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00</m:t>
                      </m:r>
                      <m:r>
                        <a:rPr lang="en-US" altLang="zh-CN" sz="2400" i="1" smtClean="0">
                          <a:latin typeface="Cambria Math"/>
                        </a:rPr>
                        <m:t>10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 </m:t>
                      </m:r>
                    </m:oMath>
                  </a14:m>
                  <a:r>
                    <a:rPr lang="en-US" altLang="zh-CN" sz="2400" dirty="0" smtClean="0"/>
                    <a:t>= 18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130" y="5847655"/>
                  <a:ext cx="320792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80" t="-10526" r="-1708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467544" y="1969676"/>
                  <a:ext cx="8567730" cy="465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/>
                          </a:rPr>
                          <m:t>因为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18</m:t>
                        </m:r>
                        <m:r>
                          <a:rPr lang="zh-CN" altLang="en-US" sz="2400" i="1">
                            <a:latin typeface="Cambria Math"/>
                          </a:rPr>
                          <m:t>二进制</m:t>
                        </m:r>
                        <m:r>
                          <a:rPr lang="zh-CN" altLang="en-US" sz="2400" i="1" smtClean="0">
                            <a:latin typeface="Cambria Math"/>
                          </a:rPr>
                          <m:t>需要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5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=32)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，</m:t>
                        </m:r>
                        <m:r>
                          <a:rPr lang="zh-CN" altLang="en-US" sz="2400" i="1">
                            <a:latin typeface="Cambria Math"/>
                          </a:rPr>
                          <m:t>加上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</m:t>
                        </m:r>
                        <m:r>
                          <a:rPr lang="zh-CN" altLang="en-US" sz="2400" i="1">
                            <a:latin typeface="Cambria Math"/>
                          </a:rPr>
                          <m:t>符号位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，共需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6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1969676"/>
                  <a:ext cx="8567730" cy="46583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8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278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8445"/>
            <a:ext cx="9144000" cy="7517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6480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12−7=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rgbClr val="92D050"/>
                    </a:solidFill>
                  </a:rPr>
                  <a:t>5</a:t>
                </a:r>
                <a:endParaRPr lang="zh-CN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648072"/>
              </a:xfrm>
              <a:blipFill rotWithShape="1">
                <a:blip r:embed="rId3"/>
                <a:stretch>
                  <a:fillRect t="-11215" b="-20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67544" y="2084075"/>
            <a:ext cx="7566989" cy="4297253"/>
            <a:chOff x="467544" y="1969676"/>
            <a:chExt cx="7566989" cy="4297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1242110" y="2924944"/>
                  <a:ext cx="2334742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(12)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400" i="1">
                            <a:latin typeface="Cambria Math"/>
                          </a:rPr>
                          <m:t>10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110" y="2924944"/>
                  <a:ext cx="2727863" cy="62709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187624" y="3449977"/>
                  <a:ext cx="2394053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(−7)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1001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3449977"/>
                  <a:ext cx="2796791" cy="62709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/>
            <p:cNvCxnSpPr/>
            <p:nvPr/>
          </p:nvCxnSpPr>
          <p:spPr>
            <a:xfrm>
              <a:off x="755576" y="4077072"/>
              <a:ext cx="316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30490" y="3429000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90" y="3429000"/>
                  <a:ext cx="564578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642069" y="4170057"/>
                  <a:ext cx="2870722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(12−7)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0101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69" y="4170057"/>
                  <a:ext cx="3353867" cy="62709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656272" y="4849996"/>
                  <a:ext cx="2870722" cy="5459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12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7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原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0101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72" y="4849996"/>
                  <a:ext cx="3353867" cy="62145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1137918" y="5805264"/>
                  <a:ext cx="26789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12</m:t>
                      </m:r>
                      <m:r>
                        <a:rPr lang="en-US" altLang="zh-CN" sz="2400" i="1" smtClean="0">
                          <a:latin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7</m:t>
                      </m:r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0</m:t>
                      </m:r>
                      <m:r>
                        <a:rPr lang="en-US" altLang="zh-CN" sz="2400" i="1" smtClean="0">
                          <a:latin typeface="Cambria Math"/>
                        </a:rPr>
                        <m:t>101</m:t>
                      </m:r>
                    </m:oMath>
                  </a14:m>
                  <a:r>
                    <a:rPr lang="en-US" altLang="zh-CN" sz="2400" dirty="0" smtClean="0"/>
                    <a:t>=5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918" y="5805264"/>
                  <a:ext cx="2678938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83" t="-10526" r="-250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组合 3"/>
            <p:cNvGrpSpPr/>
            <p:nvPr/>
          </p:nvGrpSpPr>
          <p:grpSpPr>
            <a:xfrm>
              <a:off x="5514533" y="3172835"/>
              <a:ext cx="2520000" cy="2354850"/>
              <a:chOff x="5220392" y="2617748"/>
              <a:chExt cx="2520000" cy="23548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5868144" y="3265820"/>
                    <a:ext cx="167327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12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100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144" y="3265820"/>
                    <a:ext cx="1956754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6084168" y="3790853"/>
                    <a:ext cx="150336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7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0111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168" y="3790853"/>
                    <a:ext cx="1757982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接连接符 24"/>
              <p:cNvCxnSpPr/>
              <p:nvPr/>
            </p:nvCxnSpPr>
            <p:spPr>
              <a:xfrm>
                <a:off x="5220392" y="4417948"/>
                <a:ext cx="2520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484603" y="3841884"/>
                    <a:ext cx="48282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603" y="3841884"/>
                    <a:ext cx="564577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6654123" y="4510933"/>
                    <a:ext cx="93326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010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123" y="4510933"/>
                    <a:ext cx="933269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6300192" y="2617748"/>
                <a:ext cx="800219" cy="461665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sz="2400" dirty="0" smtClean="0"/>
                  <a:t>验算</a:t>
                </a:r>
                <a:endParaRPr lang="zh-CN" altLang="en-US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467544" y="1969676"/>
                  <a:ext cx="72587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/>
                          </a:rPr>
                          <m:t>因为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12</m:t>
                        </m:r>
                        <m:r>
                          <a:rPr lang="zh-CN" altLang="en-US" sz="2400" i="1">
                            <a:latin typeface="Cambria Math"/>
                          </a:rPr>
                          <m:t>二进制</m:t>
                        </m:r>
                        <m:r>
                          <a:rPr lang="zh-CN" altLang="en-US" sz="2400" i="1" smtClean="0">
                            <a:latin typeface="Cambria Math"/>
                          </a:rPr>
                          <m:t>需要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4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位，</m:t>
                        </m:r>
                        <m:r>
                          <a:rPr lang="zh-CN" altLang="en-US" sz="2400" i="1">
                            <a:latin typeface="Cambria Math"/>
                          </a:rPr>
                          <m:t>加上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</m:t>
                        </m:r>
                        <m:r>
                          <a:rPr lang="zh-CN" altLang="en-US" sz="2400" i="1">
                            <a:latin typeface="Cambria Math"/>
                          </a:rPr>
                          <m:t>符号位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，共需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5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1969676"/>
                  <a:ext cx="8472191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34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886"/>
            <a:ext cx="9144000" cy="7517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6480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9−12=</m:t>
                    </m:r>
                    <m:r>
                      <a:rPr lang="en-US" altLang="zh-CN" b="0" i="1" smtClean="0">
                        <a:solidFill>
                          <a:srgbClr val="92D050"/>
                        </a:solidFill>
                        <a:latin typeface="Cambria Math"/>
                      </a:rPr>
                      <m:t>−3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64807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467544" y="1969676"/>
            <a:ext cx="7258718" cy="4483660"/>
            <a:chOff x="467544" y="1969676"/>
            <a:chExt cx="7258718" cy="4483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1669791" y="3068960"/>
                  <a:ext cx="2164823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(9)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10</m:t>
                        </m:r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791" y="3068960"/>
                  <a:ext cx="2529089" cy="62709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234546" y="3593993"/>
                  <a:ext cx="2563972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(−12)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0100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546" y="3593993"/>
                  <a:ext cx="2995564" cy="62709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/>
            <p:cNvCxnSpPr/>
            <p:nvPr/>
          </p:nvCxnSpPr>
          <p:spPr>
            <a:xfrm>
              <a:off x="886717" y="4221088"/>
              <a:ext cx="338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30490" y="3573016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90" y="3573016"/>
                  <a:ext cx="564578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981198" y="4314073"/>
                  <a:ext cx="2870722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(9−12)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1101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198" y="4314073"/>
                  <a:ext cx="2870722" cy="5507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981198" y="5252427"/>
                  <a:ext cx="2870722" cy="5459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9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12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原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0011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198" y="5252427"/>
                  <a:ext cx="2870722" cy="54591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2" b="-168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1340427" y="5991671"/>
                  <a:ext cx="32378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9−12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001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=−3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427" y="5991671"/>
                  <a:ext cx="323780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467544" y="1969676"/>
                  <a:ext cx="72587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/>
                          </a:rPr>
                          <m:t>因为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12</m:t>
                        </m:r>
                        <m:r>
                          <a:rPr lang="zh-CN" altLang="en-US" sz="2400" i="1">
                            <a:latin typeface="Cambria Math"/>
                          </a:rPr>
                          <m:t>二进制</m:t>
                        </m:r>
                        <m:r>
                          <a:rPr lang="zh-CN" altLang="en-US" sz="2400" i="1" smtClean="0">
                            <a:latin typeface="Cambria Math"/>
                          </a:rPr>
                          <m:t>需要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4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位，</m:t>
                        </m:r>
                        <m:r>
                          <a:rPr lang="zh-CN" altLang="en-US" sz="2400" i="1">
                            <a:latin typeface="Cambria Math"/>
                          </a:rPr>
                          <m:t>加上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</m:t>
                        </m:r>
                        <m:r>
                          <a:rPr lang="zh-CN" altLang="en-US" sz="2400" i="1">
                            <a:latin typeface="Cambria Math"/>
                          </a:rPr>
                          <m:t>符号位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，共需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5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1969676"/>
                  <a:ext cx="8472191" cy="5232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66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785"/>
            <a:ext cx="9144000" cy="7517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6480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−12−5=</m:t>
                    </m:r>
                    <m:r>
                      <a:rPr lang="en-US" altLang="zh-CN" b="0" i="1" smtClean="0">
                        <a:solidFill>
                          <a:srgbClr val="92D050"/>
                        </a:solidFill>
                        <a:latin typeface="Cambria Math"/>
                      </a:rPr>
                      <m:t>−17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64807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12132" y="1969676"/>
            <a:ext cx="7904004" cy="4411652"/>
            <a:chOff x="412132" y="1969676"/>
            <a:chExt cx="7904004" cy="441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932538" y="2996952"/>
                  <a:ext cx="2868542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(−12)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10</m:t>
                        </m:r>
                        <m:r>
                          <a:rPr lang="en-US" altLang="zh-CN" sz="2400" i="1">
                            <a:latin typeface="Cambria Math"/>
                          </a:rPr>
                          <m:t>10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538" y="2996952"/>
                  <a:ext cx="3351430" cy="62709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115616" y="3521985"/>
                  <a:ext cx="2698624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(−5)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11011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3521985"/>
                  <a:ext cx="2698624" cy="55072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/>
            <p:cNvCxnSpPr/>
            <p:nvPr/>
          </p:nvCxnSpPr>
          <p:spPr>
            <a:xfrm>
              <a:off x="539960" y="4149080"/>
              <a:ext cx="3672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58482" y="3501008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2" y="3501008"/>
                  <a:ext cx="564578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12132" y="4242065"/>
                  <a:ext cx="3439788" cy="550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(−12−5)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01111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32" y="4242065"/>
                  <a:ext cx="3439788" cy="5507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447398" y="5115329"/>
                  <a:ext cx="3404522" cy="5459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−12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latin typeface="Cambria Math"/>
                              </a:rPr>
                              <m:t>原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10001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98" y="5115329"/>
                  <a:ext cx="3404522" cy="54591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1043608" y="5919663"/>
                  <a:ext cx="38068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12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5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00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01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=−17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5919663"/>
                  <a:ext cx="38068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组合 3"/>
            <p:cNvGrpSpPr/>
            <p:nvPr/>
          </p:nvGrpSpPr>
          <p:grpSpPr>
            <a:xfrm>
              <a:off x="5772635" y="3100827"/>
              <a:ext cx="2543501" cy="2354850"/>
              <a:chOff x="5484603" y="2617748"/>
              <a:chExt cx="2543501" cy="23548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5868144" y="3265820"/>
                    <a:ext cx="184319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12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100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144" y="3265820"/>
                    <a:ext cx="2155526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6084168" y="3790853"/>
                    <a:ext cx="167327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5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00101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168" y="3790853"/>
                    <a:ext cx="1956754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接连接符 24"/>
              <p:cNvCxnSpPr/>
              <p:nvPr/>
            </p:nvCxnSpPr>
            <p:spPr>
              <a:xfrm>
                <a:off x="5508104" y="4417948"/>
                <a:ext cx="2520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484603" y="384188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2400" dirty="0" smtClean="0"/>
                  <a:t>+</a:t>
                </a:r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6660232" y="4510933"/>
                    <a:ext cx="11031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000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232" y="4510933"/>
                    <a:ext cx="1103187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6372200" y="2617748"/>
                <a:ext cx="800219" cy="461665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sz="2400" dirty="0" smtClean="0"/>
                  <a:t>验算</a:t>
                </a:r>
                <a:endParaRPr lang="zh-CN" altLang="en-US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467544" y="1969676"/>
                  <a:ext cx="72587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/>
                          </a:rPr>
                          <m:t>因为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17</m:t>
                        </m:r>
                        <m:r>
                          <a:rPr lang="zh-CN" altLang="en-US" sz="2400" i="1">
                            <a:latin typeface="Cambria Math"/>
                          </a:rPr>
                          <m:t>二进制</m:t>
                        </m:r>
                        <m:r>
                          <a:rPr lang="zh-CN" altLang="en-US" sz="2400" i="1" smtClean="0">
                            <a:latin typeface="Cambria Math"/>
                          </a:rPr>
                          <m:t>需要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5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位，</m:t>
                        </m:r>
                        <m:r>
                          <a:rPr lang="zh-CN" altLang="en-US" sz="2400" i="1">
                            <a:latin typeface="Cambria Math"/>
                          </a:rPr>
                          <m:t>加上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</m:t>
                        </m:r>
                        <m:r>
                          <a:rPr lang="zh-CN" altLang="en-US" sz="2400" i="1">
                            <a:latin typeface="Cambria Math"/>
                          </a:rPr>
                          <m:t>符号位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，共需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6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位。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1969676"/>
                  <a:ext cx="8472191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38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4948" y="51676"/>
            <a:ext cx="8229600" cy="85010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412777"/>
            <a:ext cx="8964488" cy="72008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  <a:tabLst>
                <a:tab pos="5743575" algn="l"/>
              </a:tabLst>
            </a:pPr>
            <a:r>
              <a:rPr lang="en-US" altLang="zh-CN" sz="2600" b="1" dirty="0" smtClean="0"/>
              <a:t>Binary </a:t>
            </a:r>
            <a:r>
              <a:rPr lang="en-US" altLang="zh-CN" sz="2600" b="1" dirty="0"/>
              <a:t>Codes	</a:t>
            </a:r>
            <a:r>
              <a:rPr lang="zh-CN" altLang="en-US" sz="2600" b="1" dirty="0" smtClean="0"/>
              <a:t>二进制编码</a:t>
            </a:r>
            <a:endParaRPr lang="en-US" altLang="zh-CN" sz="2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4948" y="3140968"/>
            <a:ext cx="80089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spc="300" dirty="0" smtClean="0">
                <a:latin typeface="楷体" pitchFamily="49" charset="-122"/>
                <a:ea typeface="楷体" pitchFamily="49" charset="-122"/>
              </a:rPr>
              <a:t>如何用二进制表示十进制数</a:t>
            </a:r>
            <a:r>
              <a:rPr lang="en-US" altLang="zh-CN" sz="2800" b="1" spc="300" dirty="0" smtClean="0">
                <a:latin typeface="楷体" pitchFamily="49" charset="-122"/>
                <a:ea typeface="楷体" pitchFamily="49" charset="-122"/>
              </a:rPr>
              <a:t>(0123456789)</a:t>
            </a:r>
            <a:r>
              <a:rPr lang="zh-CN" altLang="en-US" sz="2800" b="1" spc="300" dirty="0" smtClean="0">
                <a:latin typeface="楷体" pitchFamily="49" charset="-122"/>
                <a:ea typeface="楷体" pitchFamily="49" charset="-122"/>
              </a:rPr>
              <a:t>？</a:t>
            </a:r>
            <a:endParaRPr lang="zh-CN" altLang="en-US" sz="2800" b="1" spc="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96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5173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方案</a:t>
            </a:r>
            <a:r>
              <a:rPr lang="en-US" altLang="zh-CN" sz="3600" b="1" dirty="0" smtClean="0"/>
              <a:t>1</a:t>
            </a:r>
            <a:endParaRPr lang="zh-CN" altLang="en-US" sz="3600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510642"/>
              </p:ext>
            </p:extLst>
          </p:nvPr>
        </p:nvGraphicFramePr>
        <p:xfrm>
          <a:off x="2153552" y="1196752"/>
          <a:ext cx="4824536" cy="5469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4392"/>
                <a:gridCol w="2910144"/>
              </a:tblGrid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u="none" strike="noStrike" dirty="0">
                          <a:effectLst/>
                        </a:rPr>
                        <a:t>十进制数</a:t>
                      </a:r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u="none" strike="noStrike" dirty="0">
                          <a:effectLst/>
                        </a:rPr>
                        <a:t>二进制数</a:t>
                      </a:r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00000 0000</a:t>
                      </a:r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endParaRPr lang="en-US" altLang="zh-CN" sz="3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00000 000</a:t>
                      </a:r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00000 00</a:t>
                      </a:r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00000 0</a:t>
                      </a:r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000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00000 </a:t>
                      </a:r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0000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0000</a:t>
                      </a:r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 00000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000</a:t>
                      </a:r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0 00000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00</a:t>
                      </a:r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00 00000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 dirty="0" smtClean="0">
                          <a:effectLst/>
                        </a:rPr>
                        <a:t>0</a:t>
                      </a:r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000 00000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38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u="none" strike="noStrike" dirty="0" smtClean="0">
                          <a:effectLst/>
                        </a:rPr>
                        <a:t>1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0000 00000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3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098"/>
            <a:ext cx="9144000" cy="75173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方案</a:t>
            </a:r>
            <a:r>
              <a:rPr lang="en-US" altLang="zh-CN" sz="3600" b="1" dirty="0" smtClean="0"/>
              <a:t>2</a:t>
            </a:r>
            <a:r>
              <a:rPr lang="zh-CN" altLang="en-US" sz="3600" dirty="0" smtClean="0"/>
              <a:t>：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inary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3600" dirty="0" smtClean="0"/>
              <a:t>oded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3600" dirty="0" smtClean="0"/>
              <a:t>ecimal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6573"/>
              </p:ext>
            </p:extLst>
          </p:nvPr>
        </p:nvGraphicFramePr>
        <p:xfrm>
          <a:off x="251520" y="1124744"/>
          <a:ext cx="3456384" cy="5589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/>
                <a:gridCol w="1800200"/>
              </a:tblGrid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十进制数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BCD</a:t>
                      </a:r>
                      <a:r>
                        <a:rPr lang="zh-CN" altLang="en-US" sz="2800" u="none" strike="noStrike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码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000</a:t>
                      </a:r>
                      <a:r>
                        <a:rPr lang="en-US" altLang="zh-CN" sz="2800" b="1" u="none" strike="noStrike" dirty="0">
                          <a:effectLst/>
                        </a:rPr>
                        <a:t>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000</a:t>
                      </a:r>
                      <a:r>
                        <a:rPr lang="en-US" altLang="zh-CN" sz="2800" b="1" u="none" strike="noStrike" dirty="0">
                          <a:effectLst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00</a:t>
                      </a:r>
                      <a:r>
                        <a:rPr lang="en-US" altLang="zh-CN" sz="2800" b="1" u="none" strike="noStrike" dirty="0">
                          <a:effectLst/>
                        </a:rPr>
                        <a:t>10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00</a:t>
                      </a:r>
                      <a:r>
                        <a:rPr lang="en-US" altLang="zh-CN" sz="2800" b="1" u="none" strike="noStrike" dirty="0">
                          <a:effectLst/>
                        </a:rPr>
                        <a:t>11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r>
                        <a:rPr lang="en-US" altLang="zh-CN" sz="2800" b="1" u="none" strike="noStrike" dirty="0">
                          <a:effectLst/>
                        </a:rPr>
                        <a:t>100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r>
                        <a:rPr lang="en-US" altLang="zh-CN" sz="2800" b="1" u="none" strike="noStrike" dirty="0">
                          <a:effectLst/>
                        </a:rPr>
                        <a:t>101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r>
                        <a:rPr lang="en-US" altLang="zh-CN" sz="2800" b="1" u="none" strike="noStrike" dirty="0">
                          <a:effectLst/>
                        </a:rPr>
                        <a:t>110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r>
                        <a:rPr lang="en-US" altLang="zh-CN" sz="2800" b="1" u="none" strike="noStrike" dirty="0">
                          <a:effectLst/>
                        </a:rPr>
                        <a:t>111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</a:rPr>
                        <a:t>1000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81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</a:rPr>
                        <a:t>1001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18192" y="2852936"/>
                <a:ext cx="4586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185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0001 1000 0101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/>
                            </a:rPr>
                            <m:t>BCD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92" y="2852936"/>
                <a:ext cx="458625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18192" y="3356992"/>
                <a:ext cx="3441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185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10111001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92" y="3356992"/>
                <a:ext cx="3441711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51920" y="1052736"/>
            <a:ext cx="514134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600" dirty="0" smtClean="0"/>
              <a:t>一般用</a:t>
            </a:r>
            <a:r>
              <a:rPr lang="en-US" altLang="zh-CN" sz="2600" b="1" dirty="0" smtClean="0"/>
              <a:t>BCD</a:t>
            </a:r>
            <a:r>
              <a:rPr lang="zh-CN" altLang="en-US" sz="2600" dirty="0" smtClean="0"/>
              <a:t>码（</a:t>
            </a:r>
            <a:r>
              <a:rPr lang="en-US" altLang="zh-CN" sz="2600" dirty="0" smtClean="0"/>
              <a:t>8421</a:t>
            </a:r>
            <a:r>
              <a:rPr lang="zh-CN" altLang="en-US" sz="2600" dirty="0" smtClean="0"/>
              <a:t>码）来提供</a:t>
            </a:r>
            <a:endParaRPr lang="en-US" altLang="zh-CN" sz="2600" dirty="0" smtClean="0"/>
          </a:p>
          <a:p>
            <a:pPr>
              <a:buNone/>
            </a:pPr>
            <a:r>
              <a:rPr lang="zh-CN" altLang="en-US" sz="2600" dirty="0" smtClean="0"/>
              <a:t>计算机的输入和输出数据。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/>
              <a:t>BCD Numbers are decimal numbers, 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not </a:t>
            </a:r>
            <a:r>
              <a:rPr lang="en-US" altLang="zh-CN" sz="2600" dirty="0"/>
              <a:t>binary numbers</a:t>
            </a:r>
            <a:r>
              <a:rPr lang="en-US" altLang="zh-CN" sz="2600" dirty="0" smtClean="0"/>
              <a:t>.</a:t>
            </a:r>
            <a:endParaRPr lang="en-US" altLang="zh-CN" sz="26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53090"/>
              </p:ext>
            </p:extLst>
          </p:nvPr>
        </p:nvGraphicFramePr>
        <p:xfrm>
          <a:off x="4067944" y="4005065"/>
          <a:ext cx="4781570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位图图像" r:id="rId6" imgW="5047619" imgH="2676899" progId="PBrush">
                  <p:embed/>
                </p:oleObj>
              </mc:Choice>
              <mc:Fallback>
                <p:oleObj name="位图图像" r:id="rId6" imgW="5047619" imgH="267689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005065"/>
                        <a:ext cx="4781570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4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658"/>
            <a:ext cx="8229600" cy="85010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5816" y="2924944"/>
            <a:ext cx="5688632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800" b="1" spc="300" dirty="0" smtClean="0">
                <a:latin typeface="楷体" pitchFamily="49" charset="-122"/>
                <a:ea typeface="楷体" pitchFamily="49" charset="-122"/>
              </a:rPr>
              <a:t> 计算机中如何表示数字的符号？</a:t>
            </a:r>
            <a:endParaRPr lang="zh-CN" altLang="en-US" sz="2800" b="1" spc="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</a:t>
            </a:fld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3399536" cy="5668739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1.1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课程计划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1.2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控制复杂性的艺术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1.3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数字抽象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600" dirty="0" smtClean="0"/>
              <a:t>1.4 </a:t>
            </a:r>
            <a:r>
              <a:rPr lang="zh-CN" altLang="en-US" sz="2600" b="1" dirty="0" smtClean="0"/>
              <a:t>数制</a:t>
            </a:r>
            <a:endParaRPr lang="en-US" altLang="zh-CN" sz="2600" b="1" dirty="0" smtClean="0"/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1.5 </a:t>
            </a:r>
            <a:r>
              <a:rPr lang="zh-CN" altLang="en-US" sz="2600" b="1" dirty="0" smtClean="0">
                <a:solidFill>
                  <a:schemeClr val="bg1">
                    <a:lumMod val="65000"/>
                  </a:schemeClr>
                </a:solidFill>
              </a:rPr>
              <a:t>逻辑门</a:t>
            </a:r>
            <a:endParaRPr lang="en-US" altLang="zh-CN" sz="2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1.6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数字抽象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1.7 CMOS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晶体管*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1.8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功耗*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1.9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总结和展望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4431"/>
            <a:ext cx="9144000" cy="7517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BCD Addition Examples</a:t>
            </a:r>
          </a:p>
        </p:txBody>
      </p:sp>
      <p:graphicFrame>
        <p:nvGraphicFramePr>
          <p:cNvPr id="972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948603"/>
              </p:ext>
            </p:extLst>
          </p:nvPr>
        </p:nvGraphicFramePr>
        <p:xfrm>
          <a:off x="0" y="980728"/>
          <a:ext cx="91440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位图图像" r:id="rId4" imgW="7078063" imgH="1438095" progId="Paint.Picture">
                  <p:embed/>
                </p:oleObj>
              </mc:Choice>
              <mc:Fallback>
                <p:oleObj name="位图图像" r:id="rId4" imgW="7078063" imgH="1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0728"/>
                        <a:ext cx="91440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01312"/>
              </p:ext>
            </p:extLst>
          </p:nvPr>
        </p:nvGraphicFramePr>
        <p:xfrm>
          <a:off x="323528" y="4365104"/>
          <a:ext cx="8534400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位图图像" r:id="rId6" imgW="6552381" imgH="2010056" progId="PBrush">
                  <p:embed/>
                </p:oleObj>
              </mc:Choice>
              <mc:Fallback>
                <p:oleObj name="位图图像" r:id="rId6" imgW="6552381" imgH="201005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65104"/>
                        <a:ext cx="8534400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411760" y="3852337"/>
            <a:ext cx="4341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Multi-Digit</a:t>
            </a:r>
            <a:r>
              <a:rPr lang="en-US" altLang="zh-CN" sz="3200" dirty="0"/>
              <a:t> BCD Addition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2996952"/>
                <a:ext cx="84969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zh-CN" altLang="en-US" sz="2400" b="1" dirty="0" smtClean="0"/>
                  <a:t>如果二进制的和 ≧ </a:t>
                </a:r>
                <a:r>
                  <a:rPr lang="en-US" altLang="zh-CN" sz="2400" b="1" dirty="0" smtClean="0"/>
                  <a:t>1010</a:t>
                </a:r>
                <a:r>
                  <a:rPr lang="zh-CN" altLang="en-US" sz="2400" b="1" dirty="0" smtClean="0"/>
                  <a:t>，就需要再加上</a:t>
                </a:r>
                <a:r>
                  <a:rPr lang="en-US" altLang="zh-CN" sz="2400" b="1" dirty="0" smtClean="0"/>
                  <a:t>0110.</a:t>
                </a:r>
              </a:p>
              <a:p>
                <a:pPr algn="ctr">
                  <a:buNone/>
                </a:pP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Add 6</a:t>
                </a:r>
                <a:r>
                  <a:rPr lang="en-US" altLang="zh-CN" sz="24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a:rPr lang="zh-CN" altLang="en-US" sz="2400" i="1">
                        <a:latin typeface="Cambria Math"/>
                      </a:rPr>
                      <m:t>二进制进位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−</m:t>
                    </m:r>
                    <m:r>
                      <a:rPr lang="zh-CN" altLang="en-US" sz="2400" i="1">
                        <a:latin typeface="Cambria Math"/>
                      </a:rPr>
                      <m:t>十进制</m:t>
                    </m:r>
                    <m:r>
                      <a:rPr lang="zh-CN" altLang="en-US" sz="2400" i="1" smtClean="0">
                        <a:latin typeface="Cambria Math"/>
                      </a:rPr>
                      <m:t>进位</m:t>
                    </m:r>
                    <m:r>
                      <a:rPr lang="en-US" altLang="zh-CN" sz="2400" b="0" i="1" smtClean="0">
                        <a:latin typeface="Cambria Math"/>
                      </a:rPr>
                      <m:t>10=6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96952"/>
                <a:ext cx="8496944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882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5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517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/>
              <a:t>BCD Arithmetic</a:t>
            </a:r>
          </a:p>
        </p:txBody>
      </p:sp>
      <p:graphicFrame>
        <p:nvGraphicFramePr>
          <p:cNvPr id="993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343631"/>
              </p:ext>
            </p:extLst>
          </p:nvPr>
        </p:nvGraphicFramePr>
        <p:xfrm>
          <a:off x="102820" y="1124744"/>
          <a:ext cx="8933676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位图图像" r:id="rId4" imgW="7047619" imgH="3982006" progId="Paint.Picture">
                  <p:embed/>
                </p:oleObj>
              </mc:Choice>
              <mc:Fallback>
                <p:oleObj name="位图图像" r:id="rId4" imgW="7047619" imgH="398200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20" y="1124744"/>
                        <a:ext cx="8933676" cy="504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21</a:t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724128" y="320368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十进制的反码、补码见下页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131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516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十进制的反码、补码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补码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补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8=2</m:t>
                    </m:r>
                  </m:oMath>
                </a14:m>
                <a:r>
                  <a:rPr lang="zh-CN" altLang="en-US" sz="2800" dirty="0" smtClean="0"/>
                  <a:t>，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012398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012398=987602</m:t>
                    </m:r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反码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反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−8=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012398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−012398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=999999−012398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=98760</m:t>
                    </m:r>
                  </m:oMath>
                </a14:m>
                <a:r>
                  <a:rPr lang="en-US" altLang="zh-CN" sz="2800" dirty="0" smtClean="0"/>
                  <a:t>1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576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8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534" y="131441"/>
            <a:ext cx="8638946" cy="576064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其他形式的十进制码</a:t>
            </a:r>
            <a:endParaRPr lang="zh-CN" altLang="en-US" sz="36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026154"/>
              </p:ext>
            </p:extLst>
          </p:nvPr>
        </p:nvGraphicFramePr>
        <p:xfrm>
          <a:off x="35496" y="1340766"/>
          <a:ext cx="5184577" cy="5472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3"/>
                <a:gridCol w="1728192"/>
                <a:gridCol w="1800202"/>
              </a:tblGrid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effectLst/>
                        </a:rPr>
                        <a:t>十进制数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 smtClean="0">
                          <a:effectLst/>
                        </a:rPr>
                        <a:t>8421</a:t>
                      </a:r>
                      <a:r>
                        <a:rPr lang="zh-CN" altLang="en-US" sz="2800" b="1" u="none" strike="noStrike" dirty="0" smtClean="0">
                          <a:effectLst/>
                        </a:rPr>
                        <a:t>码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</a:rPr>
                        <a:t>2421</a:t>
                      </a:r>
                      <a:r>
                        <a:rPr lang="zh-CN" altLang="en-US" sz="2800" b="1" u="none" strike="noStrike" dirty="0">
                          <a:effectLst/>
                        </a:rPr>
                        <a:t>码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0000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0000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0001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0001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0010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0010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0011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0011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0100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0100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0101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1011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0110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1100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0111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1101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1000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1110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1001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1111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00157"/>
              </p:ext>
            </p:extLst>
          </p:nvPr>
        </p:nvGraphicFramePr>
        <p:xfrm>
          <a:off x="5220071" y="1340775"/>
          <a:ext cx="1440160" cy="5472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/>
              </a:tblGrid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effectLst/>
                        </a:rPr>
                        <a:t>余</a:t>
                      </a:r>
                      <a:r>
                        <a:rPr lang="en-US" altLang="zh-CN" sz="28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2800" b="1" u="none" strike="noStrike" dirty="0">
                          <a:effectLst/>
                        </a:rPr>
                        <a:t>码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0011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0100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0101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0110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0111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1000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1001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1010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1011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1100</a:t>
                      </a:r>
                      <a:endParaRPr lang="en-US" altLang="zh-CN" sz="2800" b="0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91030"/>
              </p:ext>
            </p:extLst>
          </p:nvPr>
        </p:nvGraphicFramePr>
        <p:xfrm>
          <a:off x="6660230" y="1340766"/>
          <a:ext cx="2435915" cy="5472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5915"/>
              </a:tblGrid>
              <a:tr h="497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 dirty="0" smtClean="0">
                          <a:effectLst/>
                        </a:rPr>
                        <a:t>       8  4 -2 -1 </a:t>
                      </a:r>
                      <a:r>
                        <a:rPr lang="zh-CN" altLang="en-US" sz="2800" b="1" u="none" strike="noStrike" dirty="0" smtClean="0">
                          <a:effectLst/>
                        </a:rPr>
                        <a:t>码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0  0  0  0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0  1  1  1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0  1  1  0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0  1  0  1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0  1  0  0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1  0  1  1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1  0  1  0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1  0  0  1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1  0  0  0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9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>
                          <a:effectLst/>
                        </a:rPr>
                        <a:t>1  1  1  1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30130" y="908720"/>
                <a:ext cx="1869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𝟖𝟒𝟐𝟏</m:t>
                      </m:r>
                      <m:r>
                        <a:rPr lang="zh-CN" altLang="en-US" sz="2400" b="1" i="1" smtClean="0">
                          <a:latin typeface="Cambria Math"/>
                        </a:rPr>
                        <m:t>码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130" y="908720"/>
                <a:ext cx="186999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90872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BCD</a:t>
            </a:r>
            <a:r>
              <a:rPr lang="zh-CN" altLang="en-US" sz="2800" b="1" dirty="0" smtClean="0"/>
              <a:t>码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7766" y="7394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有权码</a:t>
            </a:r>
            <a:endParaRPr lang="zh-CN" altLang="en-US" sz="20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635896" y="2348880"/>
            <a:ext cx="1594878" cy="3240360"/>
            <a:chOff x="3635896" y="2348880"/>
            <a:chExt cx="1594878" cy="3240360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2348880"/>
              <a:ext cx="4427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自</a:t>
              </a:r>
              <a:endParaRPr lang="en-US" altLang="zh-CN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zh-CN" altLang="en-US" sz="2000" b="1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补</a:t>
              </a:r>
              <a:endParaRPr lang="en-US" altLang="zh-CN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zh-CN" altLang="en-US" sz="2000" b="1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码</a:t>
              </a:r>
              <a:endPara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左中括号 13"/>
            <p:cNvSpPr/>
            <p:nvPr/>
          </p:nvSpPr>
          <p:spPr>
            <a:xfrm>
              <a:off x="3752616" y="4077072"/>
              <a:ext cx="144016" cy="57606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中括号 14"/>
            <p:cNvSpPr/>
            <p:nvPr/>
          </p:nvSpPr>
          <p:spPr>
            <a:xfrm>
              <a:off x="4716016" y="3573016"/>
              <a:ext cx="214114" cy="158417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中括号 15"/>
            <p:cNvSpPr/>
            <p:nvPr/>
          </p:nvSpPr>
          <p:spPr>
            <a:xfrm>
              <a:off x="3635896" y="3068960"/>
              <a:ext cx="188728" cy="252028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80312" y="9670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正负权值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102745" y="2614207"/>
            <a:ext cx="492443" cy="34297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/>
              <a:t>十进制也可以取反了，如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4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>
          <a:xfrm>
            <a:off x="448444" y="116632"/>
            <a:ext cx="8229600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/>
              <a:t>余三码是偏权码</a:t>
            </a: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>
          <a:xfrm>
            <a:off x="81000" y="980728"/>
            <a:ext cx="8964488" cy="576064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b="1" dirty="0" smtClean="0"/>
              <a:t>偏权码</a:t>
            </a:r>
            <a:r>
              <a:rPr lang="zh-CN" altLang="en-US" sz="2600" dirty="0" smtClean="0"/>
              <a:t>代表的数值可按有权码计算，然后减去一个固定的偏离值得到，偏权码也因此得名。</a:t>
            </a:r>
            <a:endParaRPr lang="en-US" altLang="zh-CN" sz="26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 smtClean="0"/>
              <a:t>余三码是在</a:t>
            </a:r>
            <a:r>
              <a:rPr lang="en-US" altLang="zh-CN" sz="2600" dirty="0" smtClean="0"/>
              <a:t>8421</a:t>
            </a:r>
            <a:r>
              <a:rPr lang="zh-CN" altLang="en-US" sz="2600" dirty="0" smtClean="0"/>
              <a:t>码的基础上，将每个代码都加上</a:t>
            </a:r>
            <a:r>
              <a:rPr lang="en-US" altLang="zh-CN" sz="2600" dirty="0" smtClean="0"/>
              <a:t>0011</a:t>
            </a:r>
            <a:r>
              <a:rPr lang="zh-CN" altLang="en-US" sz="2600" dirty="0" smtClean="0"/>
              <a:t>而形成。</a:t>
            </a:r>
            <a:endParaRPr lang="en-US" altLang="zh-CN" sz="26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 smtClean="0"/>
              <a:t>执行十位数相加时可以产生正确的进位信号，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zh-CN" altLang="en-US" sz="2600" dirty="0" smtClean="0"/>
              <a:t>而且给减法运算带来了方便。</a:t>
            </a:r>
            <a:endParaRPr lang="en-US" altLang="zh-CN" sz="26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 smtClean="0"/>
              <a:t>进行加法运算的规则：</a:t>
            </a:r>
            <a:endParaRPr lang="en-US" altLang="zh-CN" sz="2600" dirty="0" smtClean="0"/>
          </a:p>
          <a:p>
            <a:pPr lvl="1">
              <a:lnSpc>
                <a:spcPct val="120000"/>
              </a:lnSpc>
            </a:pPr>
            <a:r>
              <a:rPr lang="zh-CN" altLang="en-US" sz="2600" dirty="0" smtClean="0"/>
              <a:t>当两个余三码数相加不产生进位时，从结果中减去</a:t>
            </a:r>
            <a:r>
              <a:rPr lang="en-US" altLang="zh-CN" sz="2600" dirty="0" smtClean="0"/>
              <a:t>0011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lvl="1">
              <a:lnSpc>
                <a:spcPct val="120000"/>
              </a:lnSpc>
            </a:pPr>
            <a:r>
              <a:rPr lang="zh-CN" altLang="en-US" sz="2600" dirty="0" smtClean="0"/>
              <a:t>产生进位时，一方面将进位信号送给高位余三码，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zh-CN" altLang="en-US" sz="2600" dirty="0" smtClean="0"/>
              <a:t>另一方面本位还要执行加上</a:t>
            </a:r>
            <a:r>
              <a:rPr lang="en-US" altLang="zh-CN" sz="2600" dirty="0" smtClean="0"/>
              <a:t>0011</a:t>
            </a:r>
            <a:r>
              <a:rPr lang="zh-CN" altLang="en-US" sz="2600" dirty="0" smtClean="0"/>
              <a:t>的修正操作。</a:t>
            </a:r>
            <a:endParaRPr lang="en-US" altLang="zh-CN" sz="2600" dirty="0" smtClean="0"/>
          </a:p>
          <a:p>
            <a:pPr eaLnBrk="1" hangingPunct="1">
              <a:lnSpc>
                <a:spcPct val="120000"/>
              </a:lnSpc>
            </a:pPr>
            <a:endParaRPr lang="zh-CN" altLang="en-US" sz="2600" dirty="0" smtClean="0"/>
          </a:p>
          <a:p>
            <a:pPr eaLnBrk="1" hangingPunct="1">
              <a:lnSpc>
                <a:spcPct val="120000"/>
              </a:lnSpc>
            </a:pPr>
            <a:endParaRPr lang="zh-CN" altLang="en-US" sz="26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08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40"/>
            <a:ext cx="9144000" cy="6724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Gray Code </a:t>
            </a:r>
            <a:r>
              <a:rPr lang="zh-CN" altLang="en-US" dirty="0" smtClean="0"/>
              <a:t>格雷码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09643"/>
              </p:ext>
            </p:extLst>
          </p:nvPr>
        </p:nvGraphicFramePr>
        <p:xfrm>
          <a:off x="215515" y="764708"/>
          <a:ext cx="8712969" cy="6048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224"/>
                <a:gridCol w="1604060"/>
                <a:gridCol w="1300263"/>
                <a:gridCol w="1296211"/>
                <a:gridCol w="1737733"/>
                <a:gridCol w="1397478"/>
              </a:tblGrid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十进制数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BCD</a:t>
                      </a:r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码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2421</a:t>
                      </a:r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码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余</a:t>
                      </a:r>
                      <a:r>
                        <a:rPr lang="en-US" altLang="zh-CN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码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   8  4 -2 -1</a:t>
                      </a:r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码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格雷码</a:t>
                      </a:r>
                      <a:endParaRPr lang="zh-CN" alt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0  0  0  0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0  1  1  1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0  1  1  0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0  1  0  1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0  1  0  0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1  0  1  1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1  0  1  0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1  0  0  1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1  0  0  0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1  1  1  1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55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57618" y="2310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dirty="0" smtClean="0"/>
              <a:t>防错码</a:t>
            </a:r>
            <a:endParaRPr lang="zh-CN" altLang="en-US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4549676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Gray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Code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相邻两数只有一位发生变化。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属于可靠性编码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，一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种错误最小化的编码方式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是一种变权码，每一位码没有固定的大小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很难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直接进行比较大小和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算术运算。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贝尔实验室的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Frank Gray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1940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年代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提出，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1953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年申请专利公开。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2212"/>
            <a:ext cx="9144000" cy="6724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Gray Code </a:t>
            </a:r>
            <a:r>
              <a:rPr lang="zh-CN" altLang="en-US" dirty="0" smtClean="0"/>
              <a:t>格雷码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17058"/>
              </p:ext>
            </p:extLst>
          </p:nvPr>
        </p:nvGraphicFramePr>
        <p:xfrm>
          <a:off x="71500" y="1032833"/>
          <a:ext cx="8928992" cy="5688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370"/>
                <a:gridCol w="1643830"/>
                <a:gridCol w="1332501"/>
                <a:gridCol w="1328348"/>
                <a:gridCol w="1780817"/>
                <a:gridCol w="1432126"/>
              </a:tblGrid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十进制数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BCD</a:t>
                      </a:r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码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2421</a:t>
                      </a:r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码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余</a:t>
                      </a:r>
                      <a:r>
                        <a:rPr lang="en-US" altLang="zh-CN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码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   8  4 -2 -1</a:t>
                      </a:r>
                      <a:r>
                        <a:rPr lang="zh-CN" alt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码</a:t>
                      </a:r>
                      <a:endParaRPr lang="zh-CN" alt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格雷码</a:t>
                      </a:r>
                      <a:endParaRPr lang="zh-CN" alt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0  0  0  0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0  1  1  1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0  1  1  0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0  1  0  1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0  1  0  0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1  0  1  1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1  0  1  0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1  0  0  1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1  0  0  0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 smtClean="0">
                          <a:effectLst/>
                        </a:rPr>
                        <a:t>   1  1  1  1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  <a:tr h="33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874" marR="8874" marT="8874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35379" y="5046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dirty="0" smtClean="0"/>
              <a:t>防错码</a:t>
            </a:r>
            <a:endParaRPr lang="zh-CN" altLang="en-US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26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4505052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Gray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Code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相邻两数只有一位发生变化。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属于可靠性编码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，一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种错误最小化的编码方式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是一种变权码，每一位码没有固定的大小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很难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直接进行比较大小和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算术运算。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贝尔实验室的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Frank Gray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1940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年代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提出，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1953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年申请专利公开。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2290" name="Picture 2" descr="c:\users\sam2013\appdata\roaming\360se6\USERDA~1\Temp\8694A4~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88" y="980728"/>
            <a:ext cx="3810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025" y="207458"/>
            <a:ext cx="8229600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/>
              <a:t>Error-Detecting Code </a:t>
            </a:r>
            <a:r>
              <a:rPr lang="zh-CN" altLang="en-US" sz="3600" b="1" dirty="0" smtClean="0"/>
              <a:t>检错码</a:t>
            </a:r>
            <a:endParaRPr lang="en-US" altLang="zh-CN" sz="3600" b="1" dirty="0" smtClean="0"/>
          </a:p>
        </p:txBody>
      </p:sp>
      <p:graphicFrame>
        <p:nvGraphicFramePr>
          <p:cNvPr id="1126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24706"/>
              </p:ext>
            </p:extLst>
          </p:nvPr>
        </p:nvGraphicFramePr>
        <p:xfrm>
          <a:off x="107504" y="1556792"/>
          <a:ext cx="899160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位图图像" r:id="rId4" imgW="7276190" imgH="2505425" progId="Paint.Picture">
                  <p:embed/>
                </p:oleObj>
              </mc:Choice>
              <mc:Fallback>
                <p:oleObj name="位图图像" r:id="rId4" imgW="7276190" imgH="250542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556792"/>
                        <a:ext cx="899160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4" y="4953825"/>
            <a:ext cx="898864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None/>
            </a:pPr>
            <a:r>
              <a:rPr lang="zh-CN" altLang="en-US" sz="2400" b="1" dirty="0" smtClean="0"/>
              <a:t>偶校验</a:t>
            </a:r>
            <a:r>
              <a:rPr lang="zh-CN" altLang="en-US" sz="2400" dirty="0" smtClean="0"/>
              <a:t>，当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的个数是偶数时，校验位置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40000"/>
              </a:lnSpc>
              <a:buNone/>
            </a:pPr>
            <a:r>
              <a:rPr lang="zh-CN" altLang="en-US" sz="2400" dirty="0" smtClean="0"/>
              <a:t>                  当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</a:t>
            </a:r>
            <a:r>
              <a:rPr lang="zh-CN" altLang="en-US" sz="2400" dirty="0" smtClean="0"/>
              <a:t>是奇数时，校验位置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保证总的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数为偶数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2400" b="1" dirty="0" smtClean="0"/>
              <a:t>奇校验</a:t>
            </a:r>
            <a:r>
              <a:rPr lang="zh-CN" altLang="en-US" sz="2400" dirty="0"/>
              <a:t>，当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</a:t>
            </a:r>
            <a:r>
              <a:rPr lang="zh-CN" altLang="en-US" sz="2400" dirty="0" smtClean="0"/>
              <a:t>是奇数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，校验位置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否则置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58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826" y="82615"/>
            <a:ext cx="8229600" cy="77809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/>
              <a:t>美国信息交换标准代码 </a:t>
            </a:r>
            <a:r>
              <a:rPr lang="en-US" altLang="zh-CN" sz="3600" b="1" dirty="0" smtClean="0"/>
              <a:t>(ASCII</a:t>
            </a:r>
            <a:r>
              <a:rPr lang="zh-CN" altLang="en-US" sz="3600" b="1" dirty="0" smtClean="0"/>
              <a:t>码</a:t>
            </a:r>
            <a:r>
              <a:rPr lang="en-US" altLang="zh-CN" sz="3600" b="1" dirty="0" smtClean="0"/>
              <a:t>)</a:t>
            </a:r>
          </a:p>
        </p:txBody>
      </p:sp>
      <p:graphicFrame>
        <p:nvGraphicFramePr>
          <p:cNvPr id="11059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02829"/>
              </p:ext>
            </p:extLst>
          </p:nvPr>
        </p:nvGraphicFramePr>
        <p:xfrm>
          <a:off x="107504" y="1326687"/>
          <a:ext cx="8990245" cy="541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位图图像" r:id="rId4" imgW="7923810" imgH="4772691" progId="Paint.Picture">
                  <p:embed/>
                </p:oleObj>
              </mc:Choice>
              <mc:Fallback>
                <p:oleObj name="位图图像" r:id="rId4" imgW="7923810" imgH="47726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326687"/>
                        <a:ext cx="8990245" cy="5414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94" y="892486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7bits</a:t>
            </a:r>
            <a:r>
              <a:rPr lang="zh-CN" altLang="en-US" sz="2400" dirty="0" smtClean="0"/>
              <a:t>表达</a:t>
            </a:r>
            <a:r>
              <a:rPr lang="en-US" altLang="zh-CN" sz="2400" dirty="0" smtClean="0"/>
              <a:t>128</a:t>
            </a:r>
            <a:r>
              <a:rPr lang="zh-CN" altLang="en-US" sz="2400" dirty="0" smtClean="0"/>
              <a:t>个字符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25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8937" y="188640"/>
            <a:ext cx="8229600" cy="64807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b="1" dirty="0" smtClean="0"/>
              <a:t>ASCII Control Characters</a:t>
            </a: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07125"/>
              </p:ext>
            </p:extLst>
          </p:nvPr>
        </p:nvGraphicFramePr>
        <p:xfrm>
          <a:off x="99662" y="1412776"/>
          <a:ext cx="8948151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位图图像" r:id="rId4" imgW="7287642" imgH="4105848" progId="Paint.Picture">
                  <p:embed/>
                </p:oleObj>
              </mc:Choice>
              <mc:Fallback>
                <p:oleObj name="位图图像" r:id="rId4" imgW="7287642" imgH="41058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62" y="1412776"/>
                        <a:ext cx="8948151" cy="504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00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741" y="186497"/>
            <a:ext cx="8229600" cy="576064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计算机中的</a:t>
            </a: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数字</a:t>
            </a:r>
            <a:endParaRPr lang="zh-CN" altLang="en-US" sz="3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9169" y="1527175"/>
            <a:ext cx="433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buNone/>
              <a:defRPr sz="2400" spc="500">
                <a:solidFill>
                  <a:srgbClr val="00B050"/>
                </a:solidFill>
              </a:defRPr>
            </a:lvl1pPr>
          </a:lstStyle>
          <a:p>
            <a:r>
              <a:rPr lang="en-US" altLang="zh-CN" dirty="0" smtClean="0"/>
              <a:t>(35)</a:t>
            </a:r>
            <a:r>
              <a:rPr lang="en-US" altLang="zh-CN" baseline="-25000" dirty="0" smtClean="0"/>
              <a:t>10      </a:t>
            </a:r>
            <a:r>
              <a:rPr lang="en-US" altLang="zh-CN" dirty="0" smtClean="0"/>
              <a:t>= (110101)</a:t>
            </a:r>
            <a:r>
              <a:rPr lang="en-US" altLang="zh-CN" baseline="-25000" dirty="0" smtClean="0"/>
              <a:t>2</a:t>
            </a:r>
            <a:endParaRPr lang="en-US" altLang="zh-CN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721297" y="9807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真值</a:t>
            </a:r>
            <a:endParaRPr lang="zh-CN" altLang="en-US" sz="24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9375" y="2031231"/>
            <a:ext cx="493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buNone/>
              <a:defRPr sz="2400" spc="500">
                <a:solidFill>
                  <a:srgbClr val="00B050"/>
                </a:solidFill>
              </a:defRPr>
            </a:lvl1pPr>
          </a:lstStyle>
          <a:p>
            <a:r>
              <a:rPr lang="en-US" altLang="zh-CN" dirty="0" smtClean="0"/>
              <a:t>(35.25)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= (110101.01)</a:t>
            </a:r>
            <a:r>
              <a:rPr lang="en-US" altLang="zh-CN" baseline="-25000" dirty="0" smtClean="0"/>
              <a:t>2</a:t>
            </a:r>
            <a:endParaRPr lang="en-US" altLang="zh-CN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88198" y="15271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dirty="0"/>
              <a:t>整数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8198" y="2031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小数：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20768" y="2535287"/>
            <a:ext cx="24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buNone/>
              <a:defRPr sz="2400" spc="500">
                <a:solidFill>
                  <a:srgbClr val="00B050"/>
                </a:solidFill>
              </a:defRPr>
            </a:lvl1pPr>
          </a:lstStyle>
          <a:p>
            <a:r>
              <a:rPr lang="en-US" altLang="zh-CN" dirty="0" smtClean="0"/>
              <a:t>(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en-US" altLang="zh-CN" dirty="0" smtClean="0"/>
              <a:t>35.25)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=</a:t>
            </a:r>
            <a:endParaRPr lang="en-US" altLang="zh-CN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43348" y="3039343"/>
            <a:ext cx="24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buNone/>
              <a:defRPr sz="2400" spc="500">
                <a:solidFill>
                  <a:srgbClr val="00B050"/>
                </a:solidFill>
              </a:defRPr>
            </a:lvl1pPr>
          </a:lstStyle>
          <a:p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en-US" altLang="zh-CN" dirty="0" smtClean="0"/>
              <a:t>35.25)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=</a:t>
            </a:r>
            <a:endParaRPr lang="en-US" altLang="zh-CN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3419872" y="2535287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300" dirty="0" smtClean="0">
                <a:solidFill>
                  <a:srgbClr val="00B050"/>
                </a:solidFill>
              </a:rPr>
              <a:t>(</a:t>
            </a:r>
            <a:r>
              <a:rPr lang="en-US" altLang="zh-CN" sz="2400" b="1" spc="300" dirty="0">
                <a:solidFill>
                  <a:srgbClr val="FF0000"/>
                </a:solidFill>
              </a:rPr>
              <a:t>+</a:t>
            </a:r>
            <a:r>
              <a:rPr lang="en-US" altLang="zh-CN" sz="2400" spc="300" dirty="0" smtClean="0">
                <a:solidFill>
                  <a:srgbClr val="00B050"/>
                </a:solidFill>
              </a:rPr>
              <a:t>110101.01)</a:t>
            </a:r>
            <a:r>
              <a:rPr lang="en-US" altLang="zh-CN" sz="2400" spc="300" baseline="-25000" dirty="0" smtClean="0"/>
              <a:t> </a:t>
            </a:r>
            <a:r>
              <a:rPr lang="en-US" altLang="zh-CN" sz="2400" spc="300" baseline="-25000" dirty="0">
                <a:solidFill>
                  <a:srgbClr val="00B050"/>
                </a:solidFill>
              </a:rPr>
              <a:t>2</a:t>
            </a:r>
            <a:endParaRPr lang="en-US" altLang="zh-CN" sz="2400" spc="300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9872" y="3039343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en-US" altLang="zh-CN" sz="2400" spc="300" dirty="0" smtClean="0">
                <a:solidFill>
                  <a:srgbClr val="00B050"/>
                </a:solidFill>
              </a:rPr>
              <a:t>( </a:t>
            </a:r>
            <a:r>
              <a:rPr lang="en-US" altLang="zh-CN" sz="2400" b="1" spc="3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spc="300" dirty="0" smtClean="0">
                <a:solidFill>
                  <a:srgbClr val="00B050"/>
                </a:solidFill>
              </a:rPr>
              <a:t>110101.01)</a:t>
            </a:r>
            <a:r>
              <a:rPr lang="en-US" altLang="zh-CN" sz="2400" spc="300" baseline="-25000" dirty="0" smtClean="0">
                <a:solidFill>
                  <a:srgbClr val="00B050"/>
                </a:solidFill>
              </a:rPr>
              <a:t>2</a:t>
            </a:r>
            <a:endParaRPr lang="en-US" altLang="zh-CN" sz="2400" spc="300" baseline="-250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9685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buNone/>
              <a:defRPr sz="2400" b="1">
                <a:solidFill>
                  <a:srgbClr val="0070C0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机器数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" y="2564904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带符号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478636" y="2112597"/>
            <a:ext cx="2629868" cy="1388411"/>
            <a:chOff x="6478636" y="2031231"/>
            <a:chExt cx="2629868" cy="1388411"/>
          </a:xfrm>
        </p:grpSpPr>
        <p:sp>
          <p:nvSpPr>
            <p:cNvPr id="6" name="TextBox 5"/>
            <p:cNvSpPr txBox="1"/>
            <p:nvPr/>
          </p:nvSpPr>
          <p:spPr>
            <a:xfrm>
              <a:off x="6490993" y="3019532"/>
              <a:ext cx="26175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buNone/>
                <a:defRPr sz="2400" spc="500">
                  <a:solidFill>
                    <a:srgbClr val="00B050"/>
                  </a:solidFill>
                </a:defRPr>
              </a:lvl1pPr>
            </a:lstStyle>
            <a:p>
              <a:r>
                <a:rPr lang="en-US" altLang="zh-CN" sz="2000" dirty="0" smtClean="0"/>
                <a:t>(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110101.01)</a:t>
              </a:r>
              <a:r>
                <a:rPr lang="en-US" altLang="zh-CN" sz="2000" baseline="-25000" dirty="0" smtClean="0"/>
                <a:t>2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8636" y="2540190"/>
              <a:ext cx="26175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buNone/>
                <a:defRPr sz="2400" spc="500">
                  <a:solidFill>
                    <a:srgbClr val="00B050"/>
                  </a:solidFill>
                </a:defRPr>
              </a:lvl1pPr>
            </a:lstStyle>
            <a:p>
              <a:r>
                <a:rPr lang="en-US" altLang="zh-CN" sz="2000" dirty="0" smtClean="0"/>
                <a:t>(</a:t>
              </a:r>
              <a:r>
                <a:rPr lang="en-US" altLang="zh-CN" sz="2000" dirty="0">
                  <a:solidFill>
                    <a:srgbClr val="FF0000"/>
                  </a:solidFill>
                </a:rPr>
                <a:t>0</a:t>
              </a:r>
              <a:r>
                <a:rPr lang="en-US" altLang="zh-CN" sz="2000" dirty="0" smtClean="0"/>
                <a:t>110101.01)</a:t>
              </a:r>
              <a:r>
                <a:rPr lang="en-US" altLang="zh-CN" sz="2000" baseline="-25000" dirty="0" smtClean="0"/>
                <a:t>2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60232" y="20312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这样表示好吗？</a:t>
              </a:r>
              <a:endPara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0" y="3789040"/>
            <a:ext cx="9144000" cy="3025209"/>
            <a:chOff x="0" y="3789040"/>
            <a:chExt cx="9144000" cy="3025209"/>
          </a:xfrm>
        </p:grpSpPr>
        <p:sp>
          <p:nvSpPr>
            <p:cNvPr id="28" name="矩形 27"/>
            <p:cNvSpPr/>
            <p:nvPr/>
          </p:nvSpPr>
          <p:spPr>
            <a:xfrm>
              <a:off x="5082165" y="4869160"/>
              <a:ext cx="1930780" cy="446857"/>
            </a:xfrm>
            <a:prstGeom prst="rect">
              <a:avLst/>
            </a:prstGeom>
            <a:solidFill>
              <a:schemeClr val="bg1">
                <a:lumMod val="6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0" y="3789040"/>
              <a:ext cx="9144000" cy="3025209"/>
              <a:chOff x="0" y="3789040"/>
              <a:chExt cx="9144000" cy="3025209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0" y="3789040"/>
                <a:ext cx="9144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79512" y="3861048"/>
                <a:ext cx="4647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例，用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8bits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表示二进制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+9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、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-9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。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2261" y="486916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原码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39752" y="4360748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+</a:t>
                </a:r>
                <a:r>
                  <a:rPr lang="en-US" altLang="zh-CN" sz="2400" b="1" dirty="0">
                    <a:latin typeface="+mn-ea"/>
                  </a:rPr>
                  <a:t>9</a:t>
                </a:r>
                <a:endParaRPr lang="zh-CN" altLang="en-US" sz="2400" b="1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31640" y="5402833"/>
                <a:ext cx="26372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400" spc="600" dirty="0" smtClean="0"/>
                  <a:t>0001001)</a:t>
                </a:r>
                <a:r>
                  <a:rPr lang="en-US" altLang="zh-CN" sz="2400" spc="600" baseline="-25000" dirty="0" smtClean="0"/>
                  <a:t>2</a:t>
                </a:r>
                <a:endParaRPr lang="en-US" altLang="zh-CN" sz="2400" spc="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92261" y="555962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反码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092261" y="6198019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补码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788024" y="4873516"/>
                <a:ext cx="2539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spc="600" dirty="0" smtClean="0"/>
                  <a:t>0001001)</a:t>
                </a:r>
                <a:r>
                  <a:rPr lang="en-US" altLang="zh-CN" sz="2400" spc="600" baseline="-25000" dirty="0" smtClean="0"/>
                  <a:t>2</a:t>
                </a:r>
                <a:endParaRPr lang="en-US" altLang="zh-CN" sz="2400" spc="600" dirty="0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82165" y="5347955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12945" y="5347955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5796136" y="4293096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lang="en-US" altLang="zh-CN" sz="2400" b="1" dirty="0" smtClean="0">
                    <a:latin typeface="+mn-ea"/>
                  </a:rPr>
                  <a:t>9</a:t>
                </a:r>
                <a:endParaRPr lang="zh-CN" altLang="en-US" sz="2400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788024" y="5546849"/>
                <a:ext cx="2539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spc="600" dirty="0" smtClean="0"/>
                  <a:t>1110110)</a:t>
                </a:r>
                <a:r>
                  <a:rPr lang="en-US" altLang="zh-CN" sz="2400" spc="600" baseline="-25000" dirty="0" smtClean="0"/>
                  <a:t>2</a:t>
                </a:r>
                <a:endParaRPr lang="en-US" altLang="zh-CN" sz="2400" spc="600" dirty="0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5082165" y="6021288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6112945" y="6021288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4788024" y="6194921"/>
                <a:ext cx="2539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spc="600" dirty="0" smtClean="0"/>
                  <a:t>111011</a:t>
                </a:r>
                <a:r>
                  <a:rPr lang="en-US" altLang="zh-CN" sz="2400" spc="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400" spc="600" dirty="0" smtClean="0"/>
                  <a:t>)</a:t>
                </a:r>
                <a:r>
                  <a:rPr lang="en-US" altLang="zh-CN" sz="2400" spc="600" baseline="-25000" dirty="0" smtClean="0"/>
                  <a:t>2</a:t>
                </a:r>
                <a:endParaRPr lang="en-US" altLang="zh-CN" sz="2400" spc="600" dirty="0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5082165" y="6669360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6112945" y="6669360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35" idx="3"/>
                <a:endCxn id="25" idx="1"/>
              </p:cNvCxnSpPr>
              <p:nvPr/>
            </p:nvCxnSpPr>
            <p:spPr>
              <a:xfrm flipV="1">
                <a:off x="7327502" y="5099993"/>
                <a:ext cx="764759" cy="4356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0" idx="3"/>
              </p:cNvCxnSpPr>
              <p:nvPr/>
            </p:nvCxnSpPr>
            <p:spPr>
              <a:xfrm flipV="1">
                <a:off x="7327502" y="5773326"/>
                <a:ext cx="764759" cy="4356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44" idx="3"/>
                <a:endCxn id="34" idx="1"/>
              </p:cNvCxnSpPr>
              <p:nvPr/>
            </p:nvCxnSpPr>
            <p:spPr>
              <a:xfrm>
                <a:off x="7327502" y="6425754"/>
                <a:ext cx="764759" cy="309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107504" y="486916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原码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7504" y="540283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反码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7504" y="591434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补码</a:t>
                </a:r>
              </a:p>
            </p:txBody>
          </p:sp>
          <p:cxnSp>
            <p:nvCxnSpPr>
              <p:cNvPr id="65" name="直接箭头连接符 64"/>
              <p:cNvCxnSpPr>
                <a:endCxn id="63" idx="3"/>
              </p:cNvCxnSpPr>
              <p:nvPr/>
            </p:nvCxnSpPr>
            <p:spPr>
              <a:xfrm flipH="1" flipV="1">
                <a:off x="907723" y="5633666"/>
                <a:ext cx="450024" cy="4355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>
                <a:stCxn id="27" idx="1"/>
                <a:endCxn id="64" idx="3"/>
              </p:cNvCxnSpPr>
              <p:nvPr/>
            </p:nvCxnSpPr>
            <p:spPr>
              <a:xfrm flipH="1">
                <a:off x="907723" y="5633666"/>
                <a:ext cx="423917" cy="51151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>
                <a:stCxn id="27" idx="1"/>
              </p:cNvCxnSpPr>
              <p:nvPr/>
            </p:nvCxnSpPr>
            <p:spPr>
              <a:xfrm flipH="1" flipV="1">
                <a:off x="907724" y="5330826"/>
                <a:ext cx="423916" cy="30284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1619672" y="5877272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2626817" y="5877272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374910" y="4567480"/>
                <a:ext cx="442750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符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号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位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不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取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反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3</a:t>
            </a:fld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6413266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正数的原码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反码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补码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1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50" y="171658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二进制存储单元、寄存器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37444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 smtClean="0"/>
              <a:t>二进制单元</a:t>
            </a:r>
            <a:r>
              <a:rPr lang="zh-CN" altLang="en-US" dirty="0" smtClean="0"/>
              <a:t>：一个能保持两种稳定状态并能存储一个比特信息（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）的器件。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b="1" dirty="0" smtClean="0"/>
              <a:t>寄存器</a:t>
            </a:r>
            <a:r>
              <a:rPr lang="en-US" altLang="zh-CN" dirty="0" smtClean="0"/>
              <a:t>(register)</a:t>
            </a:r>
            <a:r>
              <a:rPr lang="zh-CN" altLang="en-US" dirty="0" smtClean="0"/>
              <a:t>：一组二进制单元，一个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位寄存器可以存储包含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个比特信息的离散值。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这些信息的含义是人为来定义的。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052" y="5305563"/>
            <a:ext cx="8047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一个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位寄存器：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1100 0011 1100 1001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0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jobs\Marries\CH01\Tiff\AACFLMI0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4"/>
          <a:stretch/>
        </p:blipFill>
        <p:spPr bwMode="auto">
          <a:xfrm>
            <a:off x="2975162" y="1018642"/>
            <a:ext cx="5125230" cy="582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8532"/>
            <a:ext cx="9144000" cy="75173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/>
              <a:t>寄存器的信息传输</a:t>
            </a:r>
            <a:endParaRPr lang="en-US" altLang="zh-CN" sz="3600" b="1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31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297810" y="1831572"/>
            <a:ext cx="756000" cy="2736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38562" y="1844824"/>
            <a:ext cx="820800" cy="2736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737539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对照</a:t>
            </a:r>
            <a:r>
              <a:rPr lang="en-US" altLang="zh-CN" sz="2400" b="1" dirty="0" smtClean="0"/>
              <a:t>ASCII</a:t>
            </a:r>
            <a:r>
              <a:rPr lang="zh-CN" altLang="en-US" sz="2400" b="1" dirty="0" smtClean="0"/>
              <a:t>表</a:t>
            </a:r>
            <a:endParaRPr lang="zh-CN" altLang="en-US" sz="2400" b="1" dirty="0"/>
          </a:p>
        </p:txBody>
      </p:sp>
      <p:sp>
        <p:nvSpPr>
          <p:cNvPr id="8" name="右箭头 7"/>
          <p:cNvSpPr/>
          <p:nvPr/>
        </p:nvSpPr>
        <p:spPr>
          <a:xfrm>
            <a:off x="2123728" y="1844824"/>
            <a:ext cx="576064" cy="260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764464" cy="79208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b="1" dirty="0" smtClean="0"/>
              <a:t>二进制信息处理示例</a:t>
            </a:r>
            <a:endParaRPr lang="en-US" altLang="zh-CN" sz="3600" b="1" dirty="0" smtClean="0"/>
          </a:p>
        </p:txBody>
      </p:sp>
      <p:pic>
        <p:nvPicPr>
          <p:cNvPr id="4" name="Picture 4" descr="C:\jobs\Marries\CH01\Tiff\AACFLMJ0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2"/>
          <a:stretch/>
        </p:blipFill>
        <p:spPr bwMode="auto">
          <a:xfrm>
            <a:off x="2339752" y="1021432"/>
            <a:ext cx="5414020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6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00" y="71103"/>
            <a:ext cx="8229600" cy="85010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9872" y="3625495"/>
            <a:ext cx="53735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spc="3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lang="zh-CN" altLang="en-US" sz="2800" b="1" spc="300" dirty="0" smtClean="0">
                <a:latin typeface="楷体" pitchFamily="49" charset="-122"/>
                <a:ea typeface="楷体" pitchFamily="49" charset="-122"/>
              </a:rPr>
              <a:t>：事物之间的因果关系。</a:t>
            </a:r>
            <a:endParaRPr lang="zh-CN" altLang="en-US" sz="2800" b="1" spc="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33</a:t>
            </a:fld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3399536" cy="5668739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1.1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课程计划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1.2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控制复杂性的艺术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1.3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数字抽象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1.4 </a:t>
            </a:r>
            <a:r>
              <a:rPr lang="zh-CN" altLang="en-US" sz="2600" b="1" dirty="0" smtClean="0">
                <a:solidFill>
                  <a:schemeClr val="bg1">
                    <a:lumMod val="65000"/>
                  </a:schemeClr>
                </a:solidFill>
              </a:rPr>
              <a:t>数制</a:t>
            </a:r>
            <a:endParaRPr lang="en-US" altLang="zh-CN" sz="2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/>
              <a:t>1.5 </a:t>
            </a:r>
            <a:r>
              <a:rPr lang="zh-CN" altLang="en-US" sz="2600" b="1" dirty="0" smtClean="0"/>
              <a:t>逻辑门</a:t>
            </a:r>
            <a:endParaRPr lang="en-US" altLang="zh-CN" sz="2600" b="1" dirty="0" smtClean="0"/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1.6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数字抽象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1.7 CMOS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晶体管*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1.8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功耗*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743575" algn="l"/>
              </a:tabLst>
            </a:pPr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1.9 </a:t>
            </a:r>
            <a:r>
              <a:rPr lang="zh-CN" altLang="en-US" sz="2600" dirty="0" smtClean="0">
                <a:solidFill>
                  <a:schemeClr val="bg1">
                    <a:lumMod val="65000"/>
                  </a:schemeClr>
                </a:solidFill>
              </a:rPr>
              <a:t>总结和展望</a:t>
            </a:r>
            <a:endParaRPr lang="en-US" altLang="zh-CN" sz="2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021" y="188640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逻辑运算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916634" cy="56166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个二进制数码表示不同的逻辑状态时，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可按照指定的某种因果关系进行推理运算。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1849</a:t>
            </a:r>
            <a:r>
              <a:rPr lang="zh-CN" altLang="en-US" dirty="0" smtClean="0"/>
              <a:t>年英国数学家</a:t>
            </a:r>
            <a:r>
              <a:rPr lang="en-US" altLang="zh-CN" dirty="0" smtClean="0"/>
              <a:t>George Boole</a:t>
            </a:r>
            <a:r>
              <a:rPr lang="zh-CN" altLang="en-US" dirty="0" smtClean="0"/>
              <a:t>提出逻辑运算的数学方法：</a:t>
            </a:r>
            <a:r>
              <a:rPr lang="zh-CN" altLang="en-US" b="1" dirty="0" smtClean="0"/>
              <a:t>布尔代数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逻辑代数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开关代数。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本</a:t>
            </a:r>
            <a:r>
              <a:rPr lang="zh-CN" altLang="en-US" dirty="0" smtClean="0"/>
              <a:t>课讨论逻辑代数在二值逻辑电路中的应用。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逻辑运算</a:t>
            </a:r>
            <a:r>
              <a:rPr lang="zh-CN" altLang="en-US" dirty="0" smtClean="0"/>
              <a:t>表示：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逻辑变量及常量之间逻辑状态的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b="1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    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推理运算，而不是数量之间的运算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二</a:t>
            </a:r>
            <a:r>
              <a:rPr lang="zh-CN" altLang="en-US" dirty="0" smtClean="0"/>
              <a:t>值逻辑中，每个变量的取值只有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只能表示两种不同的逻辑状态；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但可用多变量的组合表示多种逻辑状态。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2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3422" y="114481"/>
            <a:ext cx="8229600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/>
              <a:t>基本的逻辑运算</a:t>
            </a:r>
            <a:endParaRPr lang="en-US" altLang="zh-CN" sz="3600" b="1" dirty="0" smtClean="0"/>
          </a:p>
        </p:txBody>
      </p:sp>
      <p:graphicFrame>
        <p:nvGraphicFramePr>
          <p:cNvPr id="1239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923363"/>
              </p:ext>
            </p:extLst>
          </p:nvPr>
        </p:nvGraphicFramePr>
        <p:xfrm>
          <a:off x="228600" y="1052736"/>
          <a:ext cx="7943800" cy="181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" name="位图图像" r:id="rId4" imgW="5458587" imgH="1247619" progId="Paint.Picture">
                  <p:embed/>
                </p:oleObj>
              </mc:Choice>
              <mc:Fallback>
                <p:oleObj name="位图图像" r:id="rId4" imgW="5458587" imgH="12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52736"/>
                        <a:ext cx="7943800" cy="1816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660420"/>
              </p:ext>
            </p:extLst>
          </p:nvPr>
        </p:nvGraphicFramePr>
        <p:xfrm>
          <a:off x="251520" y="4861657"/>
          <a:ext cx="7776864" cy="187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" name="位图图像" r:id="rId6" imgW="5125165" imgH="1238423" progId="PBrush">
                  <p:embed/>
                </p:oleObj>
              </mc:Choice>
              <mc:Fallback>
                <p:oleObj name="位图图像" r:id="rId6" imgW="5125165" imgH="123842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861657"/>
                        <a:ext cx="7776864" cy="1879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35</a:t>
            </a:fld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262550"/>
              </p:ext>
            </p:extLst>
          </p:nvPr>
        </p:nvGraphicFramePr>
        <p:xfrm>
          <a:off x="247847" y="3068960"/>
          <a:ext cx="8700751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" name="位图图像" r:id="rId8" imgW="6504762" imgH="1238423" progId="PBrush">
                  <p:embed/>
                </p:oleObj>
              </mc:Choice>
              <mc:Fallback>
                <p:oleObj name="位图图像" r:id="rId8" imgW="6504762" imgH="1238423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47" y="3068960"/>
                        <a:ext cx="8700751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4755" y="58772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等于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z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393305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等于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z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4628" y="191683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等于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z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 rot="1342313">
            <a:off x="6125583" y="137948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每个变量不是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就是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6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7669" y="114514"/>
            <a:ext cx="8229600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/>
              <a:t>Truth tables</a:t>
            </a:r>
          </a:p>
        </p:txBody>
      </p:sp>
      <p:graphicFrame>
        <p:nvGraphicFramePr>
          <p:cNvPr id="1259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99599"/>
              </p:ext>
            </p:extLst>
          </p:nvPr>
        </p:nvGraphicFramePr>
        <p:xfrm>
          <a:off x="609600" y="1052736"/>
          <a:ext cx="7805738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" name="位图图像" r:id="rId4" imgW="6380952" imgH="1085714" progId="Paint.Picture">
                  <p:embed/>
                </p:oleObj>
              </mc:Choice>
              <mc:Fallback>
                <p:oleObj name="位图图像" r:id="rId4" imgW="6380952" imgH="1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52736"/>
                        <a:ext cx="7805738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302202"/>
              </p:ext>
            </p:extLst>
          </p:nvPr>
        </p:nvGraphicFramePr>
        <p:xfrm>
          <a:off x="323528" y="2977118"/>
          <a:ext cx="3712653" cy="2180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" name="位图图像" r:id="rId6" imgW="3390476" imgH="1991003" progId="PBrush">
                  <p:embed/>
                </p:oleObj>
              </mc:Choice>
              <mc:Fallback>
                <p:oleObj name="位图图像" r:id="rId6" imgW="3390476" imgH="199100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77118"/>
                        <a:ext cx="3712653" cy="2180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2453898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/>
              <a:t>AND</a:t>
            </a:r>
            <a:r>
              <a:rPr lang="en-US" altLang="zh-CN" sz="2400" dirty="0"/>
              <a:t> Truth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有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出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0032" y="2420888"/>
            <a:ext cx="325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/>
              <a:t>OR</a:t>
            </a:r>
            <a:r>
              <a:rPr lang="en-US" altLang="zh-CN" sz="2400" dirty="0"/>
              <a:t> Truth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出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028366"/>
              </p:ext>
            </p:extLst>
          </p:nvPr>
        </p:nvGraphicFramePr>
        <p:xfrm>
          <a:off x="5073485" y="2996952"/>
          <a:ext cx="3674979" cy="21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4" name="位图图像" r:id="rId8" imgW="3381847" imgH="1961905" progId="PBrush">
                  <p:embed/>
                </p:oleObj>
              </mc:Choice>
              <mc:Fallback>
                <p:oleObj name="位图图像" r:id="rId8" imgW="3381847" imgH="196190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485" y="2996952"/>
                        <a:ext cx="3674979" cy="2132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94723" y="5912038"/>
            <a:ext cx="2193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/>
              <a:t>NOT</a:t>
            </a:r>
            <a:r>
              <a:rPr lang="en-US" altLang="zh-CN" sz="2400" dirty="0"/>
              <a:t> Truth Table</a:t>
            </a:r>
            <a:endParaRPr lang="zh-CN" altLang="en-US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38896"/>
              </p:ext>
            </p:extLst>
          </p:nvPr>
        </p:nvGraphicFramePr>
        <p:xfrm>
          <a:off x="3347864" y="5351702"/>
          <a:ext cx="2664296" cy="1505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" name="位图图像" r:id="rId10" imgW="2933333" imgH="1657581" progId="PBrush">
                  <p:embed/>
                </p:oleObj>
              </mc:Choice>
              <mc:Fallback>
                <p:oleObj name="位图图像" r:id="rId10" imgW="2933333" imgH="16575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351702"/>
                        <a:ext cx="2664296" cy="150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37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00085"/>
            <a:ext cx="8229600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/>
              <a:t>Logic Gates</a:t>
            </a:r>
          </a:p>
        </p:txBody>
      </p:sp>
      <p:graphicFrame>
        <p:nvGraphicFramePr>
          <p:cNvPr id="130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32844"/>
              </p:ext>
            </p:extLst>
          </p:nvPr>
        </p:nvGraphicFramePr>
        <p:xfrm>
          <a:off x="228600" y="1196752"/>
          <a:ext cx="870108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位图图像" r:id="rId4" imgW="6733333" imgH="1190476" progId="Paint.Picture">
                  <p:embed/>
                </p:oleObj>
              </mc:Choice>
              <mc:Fallback>
                <p:oleObj name="位图图像" r:id="rId4" imgW="6733333" imgH="11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96752"/>
                        <a:ext cx="8701088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15952"/>
            <a:ext cx="80137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5952"/>
            <a:ext cx="7704856" cy="350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865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251520" y="1196752"/>
            <a:ext cx="8229600" cy="388843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Single-input: </a:t>
            </a:r>
          </a:p>
          <a:p>
            <a:pPr lvl="1"/>
            <a:r>
              <a:rPr lang="en-US" dirty="0" smtClean="0"/>
              <a:t>NOT gate, buffer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Two-input: </a:t>
            </a:r>
          </a:p>
          <a:p>
            <a:pPr lvl="1" eaLnBrk="1" hangingPunct="1"/>
            <a:r>
              <a:rPr lang="en-US" dirty="0" smtClean="0"/>
              <a:t>AND, OR, </a:t>
            </a:r>
          </a:p>
          <a:p>
            <a:pPr lvl="1" eaLnBrk="1" hangingPunct="1"/>
            <a:r>
              <a:rPr lang="en-US" dirty="0" smtClean="0"/>
              <a:t>XOR, NAND, NOR, XNOR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Gates</a:t>
            </a:r>
            <a:r>
              <a:rPr lang="zh-CN" altLang="en-US" sz="4400" dirty="0" smtClean="0">
                <a:solidFill>
                  <a:schemeClr val="bg1"/>
                </a:solidFill>
                <a:latin typeface="+mj-lt"/>
              </a:rPr>
              <a:t>：</a:t>
            </a:r>
            <a:r>
              <a:rPr lang="en-US" altLang="zh-CN" sz="4400" b="1" dirty="0"/>
              <a:t> 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Perform logic functions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55481727"/>
              </p:ext>
            </p:extLst>
          </p:nvPr>
        </p:nvGraphicFramePr>
        <p:xfrm>
          <a:off x="4707528" y="908720"/>
          <a:ext cx="2024711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VISIO" r:id="rId9" imgW="885960" imgH="1228680" progId="Visio.Drawing.6">
                  <p:embed/>
                </p:oleObj>
              </mc:Choice>
              <mc:Fallback>
                <p:oleObj name="VISIO" r:id="rId9" imgW="885960" imgH="122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528" y="908720"/>
                        <a:ext cx="2024711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69678148"/>
              </p:ext>
            </p:extLst>
          </p:nvPr>
        </p:nvGraphicFramePr>
        <p:xfrm>
          <a:off x="6804249" y="991271"/>
          <a:ext cx="1913338" cy="265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VISIO" r:id="rId11" imgW="885960" imgH="1228680" progId="Visio.Drawing.6">
                  <p:embed/>
                </p:oleObj>
              </mc:Choice>
              <mc:Fallback>
                <p:oleObj name="VISIO" r:id="rId11" imgW="885960" imgH="122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9" y="991271"/>
                        <a:ext cx="1913338" cy="2653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83126756"/>
              </p:ext>
            </p:extLst>
          </p:nvPr>
        </p:nvGraphicFramePr>
        <p:xfrm>
          <a:off x="4831066" y="3898419"/>
          <a:ext cx="1750865" cy="288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VISIO" r:id="rId13" imgW="885960" imgH="1457280" progId="Visio.Drawing.6">
                  <p:embed/>
                </p:oleObj>
              </mc:Choice>
              <mc:Fallback>
                <p:oleObj name="VISIO" r:id="rId13" imgW="885960" imgH="14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066" y="3898419"/>
                        <a:ext cx="1750865" cy="2881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632805893"/>
              </p:ext>
            </p:extLst>
          </p:nvPr>
        </p:nvGraphicFramePr>
        <p:xfrm>
          <a:off x="7000236" y="3861048"/>
          <a:ext cx="1773807" cy="291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VISIO" r:id="rId15" imgW="885960" imgH="1457280" progId="Visio.Drawing.6">
                  <p:embed/>
                </p:oleObj>
              </mc:Choice>
              <mc:Fallback>
                <p:oleObj name="VISIO" r:id="rId15" imgW="885960" imgH="14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236" y="3861048"/>
                        <a:ext cx="1773807" cy="2917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169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914400" y="1466850"/>
          <a:ext cx="8001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VISIO" r:id="rId6" imgW="3584448" imgH="1456944" progId="Visio.Drawing.6">
                  <p:embed/>
                </p:oleObj>
              </mc:Choice>
              <mc:Fallback>
                <p:oleObj name="VISIO" r:id="rId6" imgW="3584448" imgH="14569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6850"/>
                        <a:ext cx="80010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More Two-Input Logic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764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613" y="178155"/>
            <a:ext cx="8229600" cy="576064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带符号位数的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补码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0" y="3789040"/>
            <a:ext cx="9144000" cy="3025209"/>
            <a:chOff x="0" y="3789040"/>
            <a:chExt cx="9144000" cy="3025209"/>
          </a:xfrm>
        </p:grpSpPr>
        <p:sp>
          <p:nvSpPr>
            <p:cNvPr id="28" name="矩形 27"/>
            <p:cNvSpPr/>
            <p:nvPr/>
          </p:nvSpPr>
          <p:spPr>
            <a:xfrm>
              <a:off x="5082165" y="4869160"/>
              <a:ext cx="1930780" cy="446857"/>
            </a:xfrm>
            <a:prstGeom prst="rect">
              <a:avLst/>
            </a:prstGeom>
            <a:solidFill>
              <a:schemeClr val="bg1">
                <a:lumMod val="6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0" y="3789040"/>
              <a:ext cx="9144000" cy="3025209"/>
              <a:chOff x="0" y="3789040"/>
              <a:chExt cx="9144000" cy="3025209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0" y="3789040"/>
                <a:ext cx="9144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79512" y="3861048"/>
                <a:ext cx="4647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例，用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8bits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表示二进制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+9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、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-9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。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2261" y="486916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原码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39752" y="4360748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+</a:t>
                </a:r>
                <a:r>
                  <a:rPr lang="en-US" altLang="zh-CN" sz="2400" b="1" dirty="0">
                    <a:latin typeface="+mn-ea"/>
                  </a:rPr>
                  <a:t>9</a:t>
                </a:r>
                <a:endParaRPr lang="zh-CN" altLang="en-US" sz="2400" b="1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31640" y="5402833"/>
                <a:ext cx="26372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400" spc="600" dirty="0" smtClean="0"/>
                  <a:t>0001001)</a:t>
                </a:r>
                <a:r>
                  <a:rPr lang="en-US" altLang="zh-CN" sz="2400" spc="600" baseline="-25000" dirty="0" smtClean="0"/>
                  <a:t>2</a:t>
                </a:r>
                <a:endParaRPr lang="en-US" altLang="zh-CN" sz="2400" spc="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92261" y="555962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反码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092261" y="6198019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补码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788024" y="4873516"/>
                <a:ext cx="2539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spc="600" dirty="0" smtClean="0"/>
                  <a:t>0001001)</a:t>
                </a:r>
                <a:r>
                  <a:rPr lang="en-US" altLang="zh-CN" sz="2400" spc="600" baseline="-25000" dirty="0" smtClean="0"/>
                  <a:t>2</a:t>
                </a:r>
                <a:endParaRPr lang="en-US" altLang="zh-CN" sz="2400" spc="600" dirty="0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82165" y="5347955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12945" y="5347955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5796136" y="4293096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lang="en-US" altLang="zh-CN" sz="2400" b="1" dirty="0" smtClean="0">
                    <a:latin typeface="+mn-ea"/>
                  </a:rPr>
                  <a:t>9</a:t>
                </a:r>
                <a:endParaRPr lang="zh-CN" altLang="en-US" sz="2400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788024" y="5546849"/>
                <a:ext cx="2539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spc="600" dirty="0" smtClean="0"/>
                  <a:t>1110110)</a:t>
                </a:r>
                <a:r>
                  <a:rPr lang="en-US" altLang="zh-CN" sz="2400" spc="600" baseline="-25000" dirty="0" smtClean="0"/>
                  <a:t>2</a:t>
                </a:r>
                <a:endParaRPr lang="en-US" altLang="zh-CN" sz="2400" spc="600" dirty="0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5082165" y="6021288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6112945" y="6021288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4788024" y="6194921"/>
                <a:ext cx="2539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spc="600" dirty="0" smtClean="0"/>
                  <a:t>111011</a:t>
                </a:r>
                <a:r>
                  <a:rPr lang="en-US" altLang="zh-CN" sz="2400" spc="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400" spc="600" dirty="0" smtClean="0"/>
                  <a:t>)</a:t>
                </a:r>
                <a:r>
                  <a:rPr lang="en-US" altLang="zh-CN" sz="2400" spc="600" baseline="-25000" dirty="0" smtClean="0"/>
                  <a:t>2</a:t>
                </a:r>
                <a:endParaRPr lang="en-US" altLang="zh-CN" sz="2400" spc="600" dirty="0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5082165" y="6669360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6112945" y="6669360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35" idx="3"/>
                <a:endCxn id="25" idx="1"/>
              </p:cNvCxnSpPr>
              <p:nvPr/>
            </p:nvCxnSpPr>
            <p:spPr>
              <a:xfrm flipV="1">
                <a:off x="7327502" y="5099993"/>
                <a:ext cx="764759" cy="4356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0" idx="3"/>
              </p:cNvCxnSpPr>
              <p:nvPr/>
            </p:nvCxnSpPr>
            <p:spPr>
              <a:xfrm flipV="1">
                <a:off x="7327502" y="5773326"/>
                <a:ext cx="764759" cy="4356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44" idx="3"/>
                <a:endCxn id="34" idx="1"/>
              </p:cNvCxnSpPr>
              <p:nvPr/>
            </p:nvCxnSpPr>
            <p:spPr>
              <a:xfrm>
                <a:off x="7327502" y="6425754"/>
                <a:ext cx="764759" cy="309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107504" y="486916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原码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7504" y="540283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反码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7504" y="591434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buNone/>
                  <a:defRPr sz="2400" b="1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defRPr>
                </a:lvl1pPr>
              </a:lstStyle>
              <a:p>
                <a:r>
                  <a:rPr lang="zh-CN" altLang="en-US" dirty="0"/>
                  <a:t>补码</a:t>
                </a:r>
              </a:p>
            </p:txBody>
          </p:sp>
          <p:cxnSp>
            <p:nvCxnSpPr>
              <p:cNvPr id="65" name="直接箭头连接符 64"/>
              <p:cNvCxnSpPr>
                <a:endCxn id="63" idx="3"/>
              </p:cNvCxnSpPr>
              <p:nvPr/>
            </p:nvCxnSpPr>
            <p:spPr>
              <a:xfrm flipH="1" flipV="1">
                <a:off x="907723" y="5633666"/>
                <a:ext cx="450024" cy="4355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>
                <a:stCxn id="27" idx="1"/>
                <a:endCxn id="64" idx="3"/>
              </p:cNvCxnSpPr>
              <p:nvPr/>
            </p:nvCxnSpPr>
            <p:spPr>
              <a:xfrm flipH="1">
                <a:off x="907723" y="5633666"/>
                <a:ext cx="423917" cy="51151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>
                <a:stCxn id="27" idx="1"/>
              </p:cNvCxnSpPr>
              <p:nvPr/>
            </p:nvCxnSpPr>
            <p:spPr>
              <a:xfrm flipH="1" flipV="1">
                <a:off x="907724" y="5330826"/>
                <a:ext cx="423916" cy="30284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1619672" y="5877272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2626817" y="5877272"/>
                <a:ext cx="90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374910" y="4567480"/>
                <a:ext cx="442750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符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号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位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不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取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反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4</a:t>
            </a:fld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6413266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正数的反码、补码都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原码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22939" y="1345852"/>
            <a:ext cx="60740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由</a:t>
            </a:r>
            <a:r>
              <a:rPr lang="en-US" altLang="zh-CN" sz="2400" b="1" dirty="0" smtClean="0"/>
              <a:t>+9</a:t>
            </a:r>
            <a:r>
              <a:rPr lang="zh-CN" altLang="en-US" sz="2400" b="1" dirty="0" smtClean="0"/>
              <a:t>的二进制逐位取反</a:t>
            </a:r>
            <a:r>
              <a:rPr lang="en-US" altLang="zh-CN" sz="2400" b="1" dirty="0" smtClean="0"/>
              <a:t>+1</a:t>
            </a:r>
            <a:r>
              <a:rPr lang="zh-CN" altLang="en-US" sz="2400" b="1" dirty="0" smtClean="0"/>
              <a:t>（包括符号位）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先将</a:t>
            </a:r>
            <a:r>
              <a:rPr lang="en-US" altLang="zh-CN" sz="2400" dirty="0" smtClean="0"/>
              <a:t>+9</a:t>
            </a:r>
            <a:r>
              <a:rPr lang="zh-CN" altLang="en-US" sz="2400" dirty="0" smtClean="0"/>
              <a:t>变为</a:t>
            </a:r>
            <a:r>
              <a:rPr lang="en-US" altLang="zh-CN" sz="2400" dirty="0" smtClean="0"/>
              <a:t>-9</a:t>
            </a:r>
            <a:r>
              <a:rPr lang="zh-CN" altLang="en-US" sz="2400" dirty="0" smtClean="0"/>
              <a:t>（先变符号位）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再将除符号位</a:t>
            </a:r>
            <a:r>
              <a:rPr lang="zh-CN" altLang="en-US" sz="2400" b="1" dirty="0" smtClean="0"/>
              <a:t>以外</a:t>
            </a:r>
            <a:r>
              <a:rPr lang="zh-CN" altLang="en-US" sz="2400" dirty="0" smtClean="0"/>
              <a:t>的位逐位取反</a:t>
            </a:r>
            <a:r>
              <a:rPr lang="en-US" altLang="zh-CN" sz="2400" dirty="0" smtClean="0"/>
              <a:t>+1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17989" y="17369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两种方法：</a:t>
            </a:r>
            <a:endParaRPr lang="zh-CN" altLang="en-US" sz="2400" dirty="0"/>
          </a:p>
        </p:txBody>
      </p:sp>
      <p:sp>
        <p:nvSpPr>
          <p:cNvPr id="4" name="左大括号 3"/>
          <p:cNvSpPr/>
          <p:nvPr/>
        </p:nvSpPr>
        <p:spPr>
          <a:xfrm>
            <a:off x="2339752" y="1556792"/>
            <a:ext cx="163473" cy="842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1477962" y="1219200"/>
          <a:ext cx="2484438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VISIO" r:id="rId6" imgW="961644" imgH="1914144" progId="Visio.Drawing.6">
                  <p:embed/>
                </p:oleObj>
              </mc:Choice>
              <mc:Fallback>
                <p:oleObj name="VISIO" r:id="rId6" imgW="961644" imgH="1914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2" y="1219200"/>
                        <a:ext cx="2484438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Multiple-Input Logic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126038" y="1219200"/>
          <a:ext cx="2341562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VISIO" r:id="rId8" imgW="961200" imgH="1914480" progId="Visio.Drawing.6">
                  <p:embed/>
                </p:oleObj>
              </mc:Choice>
              <mc:Fallback>
                <p:oleObj name="VISIO" r:id="rId8" imgW="96120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1219200"/>
                        <a:ext cx="2341562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810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Discrete voltages represent 1 and 0</a:t>
            </a:r>
          </a:p>
          <a:p>
            <a:pPr eaLnBrk="1" hangingPunct="1"/>
            <a:r>
              <a:rPr lang="en-US" dirty="0" smtClean="0"/>
              <a:t>For example: </a:t>
            </a:r>
          </a:p>
          <a:p>
            <a:pPr lvl="1" eaLnBrk="1" hangingPunct="1"/>
            <a:r>
              <a:rPr lang="en-US" dirty="0" smtClean="0"/>
              <a:t>0 = </a:t>
            </a:r>
            <a:r>
              <a:rPr lang="en-US" i="1" dirty="0" smtClean="0"/>
              <a:t>ground</a:t>
            </a:r>
            <a:r>
              <a:rPr lang="en-US" dirty="0" smtClean="0"/>
              <a:t> (GND) or 0 volts</a:t>
            </a:r>
          </a:p>
          <a:p>
            <a:pPr lvl="1" eaLnBrk="1" hangingPunct="1"/>
            <a:r>
              <a:rPr lang="en-US" dirty="0" smtClean="0"/>
              <a:t>1 = </a:t>
            </a:r>
            <a:r>
              <a:rPr lang="en-US" i="1" dirty="0" smtClean="0"/>
              <a:t>V</a:t>
            </a:r>
            <a:r>
              <a:rPr lang="en-US" i="1" baseline="-25000" dirty="0" smtClean="0"/>
              <a:t>DD</a:t>
            </a:r>
            <a:r>
              <a:rPr lang="en-US" dirty="0" smtClean="0"/>
              <a:t> or 5 volts</a:t>
            </a:r>
          </a:p>
          <a:p>
            <a:pPr eaLnBrk="1" hangingPunct="1"/>
            <a:r>
              <a:rPr lang="en-US" dirty="0" smtClean="0"/>
              <a:t>What about 4.99 volts?  Is that a 0 or a 1?</a:t>
            </a:r>
          </a:p>
          <a:p>
            <a:pPr eaLnBrk="1" hangingPunct="1"/>
            <a:r>
              <a:rPr lang="en-US" dirty="0" smtClean="0"/>
              <a:t>What about 3.2 volts?</a:t>
            </a:r>
          </a:p>
          <a:p>
            <a:r>
              <a:rPr lang="en-US" altLang="zh-CN" dirty="0"/>
              <a:t>Different ranges for inputs and outputs to allow for </a:t>
            </a:r>
            <a:r>
              <a:rPr lang="en-US" altLang="zh-CN" i="1" dirty="0" smtClean="0"/>
              <a:t>noise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Levels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4024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 eaLnBrk="1" hangingPunct="1"/>
            <a:r>
              <a:rPr lang="en-US" b="1" dirty="0" smtClean="0"/>
              <a:t>Anything that degrades the signal</a:t>
            </a:r>
          </a:p>
          <a:p>
            <a:pPr lvl="1" eaLnBrk="1" hangingPunct="1"/>
            <a:r>
              <a:rPr lang="en-US" dirty="0" smtClean="0"/>
              <a:t>E.g., resistance, power supply noise, coupling to neighboring wires, etc.</a:t>
            </a:r>
          </a:p>
          <a:p>
            <a:pPr eaLnBrk="1" hangingPunct="1"/>
            <a:r>
              <a:rPr lang="en-US" b="1" dirty="0" smtClean="0"/>
              <a:t>Example:</a:t>
            </a:r>
            <a:r>
              <a:rPr lang="en-US" dirty="0" smtClean="0"/>
              <a:t> a gate (driver) outputs 5 V but, because of resistance in a long wire, receiver gets 4.5 V</a:t>
            </a:r>
          </a:p>
        </p:txBody>
      </p:sp>
      <p:graphicFrame>
        <p:nvGraphicFramePr>
          <p:cNvPr id="8909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/>
          </p:nvPr>
        </p:nvGraphicFramePr>
        <p:xfrm>
          <a:off x="1828800" y="4572000"/>
          <a:ext cx="50292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VISIO" r:id="rId6" imgW="1978401" imgH="705263" progId="Visio.Drawing.6">
                  <p:embed/>
                </p:oleObj>
              </mc:Choice>
              <mc:Fallback>
                <p:oleObj name="VISIO" r:id="rId6" imgW="1978401" imgH="70526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50292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Noise?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5900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2895600" y="865188"/>
          <a:ext cx="4191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VISIO" r:id="rId10" imgW="1978401" imgH="517498" progId="Visio.Drawing.6">
                  <p:embed/>
                </p:oleObj>
              </mc:Choice>
              <mc:Fallback>
                <p:oleObj name="VISIO" r:id="rId10" imgW="1978401" imgH="51749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65188"/>
                        <a:ext cx="4191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/>
          </p:nvPr>
        </p:nvGraphicFramePr>
        <p:xfrm>
          <a:off x="990600" y="1839913"/>
          <a:ext cx="8534400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VISIO" r:id="rId12" imgW="4030077" imgH="1686831" progId="Visio.Drawing.6">
                  <p:embed/>
                </p:oleObj>
              </mc:Choice>
              <mc:Fallback>
                <p:oleObj name="VISIO" r:id="rId12" imgW="4030077" imgH="168683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39913"/>
                        <a:ext cx="8534400" cy="357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5334000"/>
            <a:ext cx="3276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chemeClr val="accent2"/>
                </a:solidFill>
              </a:rPr>
              <a:t>NM</a:t>
            </a:r>
            <a:r>
              <a:rPr lang="en-US" i="1" baseline="-25000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OH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IH</a:t>
            </a:r>
          </a:p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chemeClr val="accent2"/>
                </a:solidFill>
              </a:rPr>
              <a:t>NM</a:t>
            </a:r>
            <a:r>
              <a:rPr lang="en-US" i="1" baseline="-25000" dirty="0">
                <a:solidFill>
                  <a:schemeClr val="accent2"/>
                </a:solidFill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=  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IL</a:t>
            </a:r>
            <a:r>
              <a:rPr lang="en-US" dirty="0">
                <a:solidFill>
                  <a:schemeClr val="accent2"/>
                </a:solidFill>
              </a:rPr>
              <a:t>  – 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OL</a:t>
            </a:r>
          </a:p>
        </p:txBody>
      </p:sp>
      <p:sp>
        <p:nvSpPr>
          <p:cNvPr id="9217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76600" y="5334000"/>
            <a:ext cx="3048000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Noise Margins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681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533400" y="1676400"/>
          <a:ext cx="85344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VISIO" r:id="rId12" imgW="5458922" imgH="2437891" progId="Visio.Drawing.6">
                  <p:embed/>
                </p:oleObj>
              </mc:Choice>
              <mc:Fallback>
                <p:oleObj name="VISIO" r:id="rId12" imgW="5458922" imgH="243789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5344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319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319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11430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Ideal Buffer:                         Real Buffer:</a:t>
            </a:r>
          </a:p>
        </p:txBody>
      </p:sp>
      <p:sp>
        <p:nvSpPr>
          <p:cNvPr id="9319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55768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chemeClr val="accent2"/>
                </a:solidFill>
              </a:rPr>
              <a:t>NM</a:t>
            </a:r>
            <a:r>
              <a:rPr lang="en-US" i="1" baseline="-25000">
                <a:solidFill>
                  <a:schemeClr val="accent2"/>
                </a:solidFill>
              </a:rPr>
              <a:t>H</a:t>
            </a:r>
            <a:r>
              <a:rPr lang="en-US">
                <a:solidFill>
                  <a:schemeClr val="accent2"/>
                </a:solidFill>
              </a:rPr>
              <a:t> = </a:t>
            </a:r>
            <a:r>
              <a:rPr lang="en-US" i="1">
                <a:solidFill>
                  <a:schemeClr val="accent2"/>
                </a:solidFill>
              </a:rPr>
              <a:t>NM</a:t>
            </a:r>
            <a:r>
              <a:rPr lang="en-US" i="1" baseline="-25000">
                <a:solidFill>
                  <a:schemeClr val="accent2"/>
                </a:solidFill>
              </a:rPr>
              <a:t>L</a:t>
            </a:r>
            <a:r>
              <a:rPr lang="en-US">
                <a:solidFill>
                  <a:schemeClr val="accent2"/>
                </a:solidFill>
              </a:rPr>
              <a:t> = </a:t>
            </a:r>
            <a:r>
              <a:rPr lang="en-US" i="1">
                <a:solidFill>
                  <a:schemeClr val="accent2"/>
                </a:solidFill>
              </a:rPr>
              <a:t>V</a:t>
            </a:r>
            <a:r>
              <a:rPr lang="en-US" i="1" baseline="-25000">
                <a:solidFill>
                  <a:schemeClr val="accent2"/>
                </a:solidFill>
              </a:rPr>
              <a:t>DD</a:t>
            </a:r>
            <a:r>
              <a:rPr lang="en-US">
                <a:solidFill>
                  <a:schemeClr val="accent2"/>
                </a:solidFill>
              </a:rPr>
              <a:t>/2</a:t>
            </a:r>
            <a:endParaRPr lang="en-US" i="1" baseline="-25000">
              <a:solidFill>
                <a:schemeClr val="accent2"/>
              </a:solidFill>
            </a:endParaRPr>
          </a:p>
        </p:txBody>
      </p:sp>
      <p:sp>
        <p:nvSpPr>
          <p:cNvPr id="9319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8200" y="5562600"/>
            <a:ext cx="3581400" cy="6096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00600" y="55626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chemeClr val="accent2"/>
                </a:solidFill>
              </a:rPr>
              <a:t>NM</a:t>
            </a:r>
            <a:r>
              <a:rPr lang="en-US" i="1" baseline="-25000" dirty="0">
                <a:solidFill>
                  <a:schemeClr val="accent2"/>
                </a:solidFill>
              </a:rPr>
              <a:t>H 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i="1" dirty="0">
                <a:solidFill>
                  <a:schemeClr val="accent2"/>
                </a:solidFill>
              </a:rPr>
              <a:t>NM</a:t>
            </a:r>
            <a:r>
              <a:rPr lang="en-US" i="1" baseline="-25000" dirty="0">
                <a:solidFill>
                  <a:schemeClr val="accent2"/>
                </a:solidFill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&lt; </a:t>
            </a:r>
            <a:r>
              <a:rPr lang="en-US" i="1" dirty="0">
                <a:solidFill>
                  <a:schemeClr val="accent2"/>
                </a:solidFill>
              </a:rPr>
              <a:t>V</a:t>
            </a:r>
            <a:r>
              <a:rPr lang="en-US" i="1" baseline="-25000" dirty="0">
                <a:solidFill>
                  <a:schemeClr val="accent2"/>
                </a:solidFill>
              </a:rPr>
              <a:t>DD</a:t>
            </a:r>
            <a:r>
              <a:rPr lang="en-US" dirty="0">
                <a:solidFill>
                  <a:schemeClr val="accent2"/>
                </a:solidFill>
              </a:rPr>
              <a:t>/2</a:t>
            </a:r>
            <a:endParaRPr lang="en-US" i="1" baseline="-25000" dirty="0">
              <a:solidFill>
                <a:schemeClr val="accent2"/>
              </a:solidFill>
            </a:endParaRPr>
          </a:p>
        </p:txBody>
      </p:sp>
      <p:sp>
        <p:nvSpPr>
          <p:cNvPr id="93196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00600" y="5548313"/>
            <a:ext cx="3352800" cy="6096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DC Transfer Characteristics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0739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66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/>
          </p:nvPr>
        </p:nvGraphicFramePr>
        <p:xfrm>
          <a:off x="4038600" y="2286000"/>
          <a:ext cx="4953000" cy="314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VISIO" r:id="rId9" imgW="2654955" imgH="1685782" progId="Visio.Drawing.6">
                  <p:embed/>
                </p:oleObj>
              </mc:Choice>
              <mc:Fallback>
                <p:oleObj name="VISIO" r:id="rId9" imgW="2654955" imgH="168578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0"/>
                        <a:ext cx="4953000" cy="3142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7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3352800" y="1203325"/>
          <a:ext cx="2057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VISIO" r:id="rId11" imgW="772431" imgH="262566" progId="Visio.Drawing.6">
                  <p:embed/>
                </p:oleObj>
              </mc:Choice>
              <mc:Fallback>
                <p:oleObj name="VISIO" r:id="rId11" imgW="772431" imgH="26256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03325"/>
                        <a:ext cx="20574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/>
          </p:nvPr>
        </p:nvGraphicFramePr>
        <p:xfrm>
          <a:off x="762000" y="2380272"/>
          <a:ext cx="3657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VISIO" r:id="rId13" imgW="2601231" imgH="2294396" progId="Visio.Drawing.6">
                  <p:embed/>
                </p:oleObj>
              </mc:Choice>
              <mc:Fallback>
                <p:oleObj name="VISIO" r:id="rId13" imgW="2601231" imgH="2294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80272"/>
                        <a:ext cx="36576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421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DC Transfer Characteristics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6205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6970713" y="1447800"/>
          <a:ext cx="2173287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r:id="rId7" imgW="1123950" imgH="1971675" progId="">
                  <p:embed/>
                </p:oleObj>
              </mc:Choice>
              <mc:Fallback>
                <p:oleObj r:id="rId7" imgW="1123950" imgH="19716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1447800"/>
                        <a:ext cx="2173287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6210300" cy="4953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1970’s and 1980’s, V</a:t>
            </a:r>
            <a:r>
              <a:rPr lang="en-US" baseline="-25000" dirty="0" smtClean="0"/>
              <a:t>DD</a:t>
            </a:r>
            <a:r>
              <a:rPr lang="en-US" dirty="0" smtClean="0"/>
              <a:t> = 5 V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r>
              <a:rPr lang="en-US" dirty="0" smtClean="0"/>
              <a:t> has dropped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Avoid frying tiny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Save power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3.3 V, 2.5 V, 1.8 V, 1.5 V, 1.2 V, 1.0 V, …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Be careful connecting chips with different supply voltages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Chips operate because they contain magic smoke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Proof: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if the magic smoke is let out, the chip stops working</a:t>
            </a:r>
          </a:p>
        </p:txBody>
      </p:sp>
      <p:sp>
        <p:nvSpPr>
          <p:cNvPr id="9523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</a:t>
            </a:r>
            <a:r>
              <a:rPr lang="en-US" sz="4400" baseline="-25000" dirty="0" smtClean="0">
                <a:solidFill>
                  <a:schemeClr val="bg1"/>
                </a:solidFill>
                <a:latin typeface="+mj-lt"/>
              </a:rPr>
              <a:t>DD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Scaling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195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649"/>
            <a:ext cx="8229600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/>
              <a:t>Logic Gate Notation</a:t>
            </a:r>
          </a:p>
        </p:txBody>
      </p:sp>
      <p:pic>
        <p:nvPicPr>
          <p:cNvPr id="136195" name="Picture 4" descr="C:\jobs\Marries\CH01\Tiff\AACFLML0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52"/>
          <a:stretch/>
        </p:blipFill>
        <p:spPr bwMode="auto">
          <a:xfrm>
            <a:off x="76200" y="1340768"/>
            <a:ext cx="89916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jobs\Marries\CH01\Tiff\AACFLMN0.t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93"/>
          <a:stretch/>
        </p:blipFill>
        <p:spPr bwMode="auto">
          <a:xfrm>
            <a:off x="107504" y="3853957"/>
            <a:ext cx="8871208" cy="195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36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7793037" cy="6717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/>
              <a:t>Timing diagram </a:t>
            </a:r>
            <a:r>
              <a:rPr lang="zh-CN" altLang="en-US" sz="3600" b="1" dirty="0" smtClean="0"/>
              <a:t>时序图</a:t>
            </a:r>
            <a:endParaRPr lang="en-US" altLang="zh-CN" sz="3600" b="1" dirty="0" smtClean="0"/>
          </a:p>
        </p:txBody>
      </p:sp>
      <p:pic>
        <p:nvPicPr>
          <p:cNvPr id="138243" name="Picture 4" descr="C:\jobs\Marries\CH01\Tiff\AACFLMM0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10059"/>
            <a:ext cx="7560840" cy="569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1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1944216"/>
          </a:xfrm>
        </p:spPr>
        <p:txBody>
          <a:bodyPr/>
          <a:lstStyle/>
          <a:p>
            <a:r>
              <a:rPr lang="en-US" altLang="zh-CN" dirty="0" smtClean="0"/>
              <a:t>P25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1.65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1.67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43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68" y="149356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为什么</a:t>
            </a: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带符号数的加法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不行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908720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例，用</a:t>
            </a:r>
            <a:r>
              <a:rPr lang="en-US" altLang="zh-CN" sz="2400" dirty="0" smtClean="0">
                <a:latin typeface="+mn-ea"/>
                <a:ea typeface="+mn-ea"/>
              </a:rPr>
              <a:t>4</a:t>
            </a:r>
            <a:r>
              <a:rPr lang="zh-CN" altLang="en-US" sz="2400" dirty="0" smtClean="0">
                <a:latin typeface="+mn-ea"/>
                <a:ea typeface="+mn-ea"/>
              </a:rPr>
              <a:t>位</a:t>
            </a:r>
            <a:r>
              <a:rPr lang="en-US" altLang="zh-CN" sz="2400" dirty="0" smtClean="0">
                <a:latin typeface="+mn-ea"/>
                <a:ea typeface="+mn-ea"/>
              </a:rPr>
              <a:t>[</a:t>
            </a:r>
            <a:r>
              <a:rPr lang="zh-CN" altLang="en-US" sz="2400" dirty="0" smtClean="0">
                <a:latin typeface="+mn-ea"/>
                <a:ea typeface="+mn-ea"/>
              </a:rPr>
              <a:t>－</a:t>
            </a:r>
            <a:r>
              <a:rPr lang="en-US" altLang="zh-CN" sz="2400" dirty="0" smtClean="0">
                <a:latin typeface="+mn-ea"/>
                <a:ea typeface="+mn-ea"/>
              </a:rPr>
              <a:t>7</a:t>
            </a:r>
            <a:r>
              <a:rPr lang="zh-CN" altLang="en-US" sz="2400" dirty="0" smtClean="0">
                <a:latin typeface="+mn-ea"/>
                <a:ea typeface="+mn-ea"/>
              </a:rPr>
              <a:t>～</a:t>
            </a:r>
            <a:r>
              <a:rPr lang="en-US" altLang="zh-CN" sz="2400" dirty="0" smtClean="0">
                <a:latin typeface="+mn-ea"/>
                <a:ea typeface="+mn-ea"/>
              </a:rPr>
              <a:t>7]</a:t>
            </a:r>
            <a:r>
              <a:rPr lang="en-US" altLang="zh-CN" sz="2400" baseline="-25000" dirty="0" smtClean="0">
                <a:latin typeface="+mn-ea"/>
                <a:ea typeface="+mn-ea"/>
              </a:rPr>
              <a:t>10</a:t>
            </a:r>
            <a:r>
              <a:rPr lang="zh-CN" altLang="en-US" sz="2400" dirty="0" smtClean="0">
                <a:latin typeface="+mn-ea"/>
                <a:ea typeface="+mn-ea"/>
              </a:rPr>
              <a:t>表示有符号二进制数，计算：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79320" y="1652027"/>
            <a:ext cx="145264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800" b="1" dirty="0" smtClean="0">
                <a:latin typeface="+mn-ea"/>
              </a:rPr>
              <a:t> 2+3=5 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1109850" y="2319263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010</a:t>
            </a:r>
            <a:endParaRPr lang="en-US" altLang="zh-CN" sz="2400" spc="600" dirty="0"/>
          </a:p>
        </p:txBody>
      </p:sp>
      <p:sp>
        <p:nvSpPr>
          <p:cNvPr id="47" name="矩形 46"/>
          <p:cNvSpPr/>
          <p:nvPr/>
        </p:nvSpPr>
        <p:spPr>
          <a:xfrm>
            <a:off x="1109850" y="2721694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/>
              <a:t>0</a:t>
            </a:r>
            <a:r>
              <a:rPr lang="en-US" altLang="zh-CN" sz="2400" spc="600" dirty="0" smtClean="0"/>
              <a:t>11</a:t>
            </a:r>
            <a:endParaRPr lang="en-US" altLang="zh-CN" sz="2400" spc="600" dirty="0"/>
          </a:p>
        </p:txBody>
      </p:sp>
      <p:sp>
        <p:nvSpPr>
          <p:cNvPr id="48" name="矩形 47"/>
          <p:cNvSpPr/>
          <p:nvPr/>
        </p:nvSpPr>
        <p:spPr>
          <a:xfrm>
            <a:off x="1109850" y="3225750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101</a:t>
            </a:r>
            <a:endParaRPr lang="en-US" altLang="zh-CN" sz="2400" spc="6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725096" y="3208073"/>
            <a:ext cx="14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05794" y="2702530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+mn-ea"/>
              </a:rPr>
              <a:t>+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94026" y="2327974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94026" y="272850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4026" y="3244914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555804" y="1652027"/>
            <a:ext cx="127150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800" b="1" dirty="0" smtClean="0">
                <a:solidFill>
                  <a:schemeClr val="lt1"/>
                </a:solidFill>
                <a:latin typeface="+mn-ea"/>
                <a:ea typeface="+mn-ea"/>
              </a:rPr>
              <a:t>5+6=11</a:t>
            </a:r>
            <a:endParaRPr lang="zh-CN" altLang="en-US" sz="28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84874" y="2391271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101</a:t>
            </a:r>
            <a:endParaRPr lang="en-US" altLang="zh-CN" sz="2400" spc="600" dirty="0"/>
          </a:p>
        </p:txBody>
      </p:sp>
      <p:sp>
        <p:nvSpPr>
          <p:cNvPr id="57" name="矩形 56"/>
          <p:cNvSpPr/>
          <p:nvPr/>
        </p:nvSpPr>
        <p:spPr>
          <a:xfrm>
            <a:off x="6684874" y="2793702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110</a:t>
            </a:r>
            <a:endParaRPr lang="en-US" altLang="zh-CN" sz="2400" spc="600" dirty="0"/>
          </a:p>
        </p:txBody>
      </p:sp>
      <p:sp>
        <p:nvSpPr>
          <p:cNvPr id="58" name="矩形 57"/>
          <p:cNvSpPr/>
          <p:nvPr/>
        </p:nvSpPr>
        <p:spPr>
          <a:xfrm>
            <a:off x="6684874" y="3297758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spc="600" dirty="0"/>
              <a:t>0</a:t>
            </a:r>
            <a:r>
              <a:rPr lang="en-US" altLang="zh-CN" sz="2400" spc="600" dirty="0" smtClean="0"/>
              <a:t>11</a:t>
            </a:r>
            <a:endParaRPr lang="en-US" altLang="zh-CN" sz="2400" spc="600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6300120" y="3280081"/>
            <a:ext cx="14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180818" y="2774538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+mn-ea"/>
              </a:rPr>
              <a:t>+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382658" y="239443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382658" y="280731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232104" y="331692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5096" y="1628800"/>
                <a:ext cx="574196" cy="621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√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96" y="1628800"/>
                <a:ext cx="574196" cy="6215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940152" y="331692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-3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5058" y="3190650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lang="zh-CN" altLang="en-US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 rot="1492693">
            <a:off x="3516924" y="3675688"/>
            <a:ext cx="172675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不能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溢出</a:t>
            </a:r>
            <a:r>
              <a:rPr lang="zh-CN" altLang="en-US" sz="2400" dirty="0" smtClean="0">
                <a:solidFill>
                  <a:srgbClr val="FF0000"/>
                </a:solidFill>
              </a:rPr>
              <a:t>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9932" y="4221088"/>
            <a:ext cx="3619244" cy="2082682"/>
            <a:chOff x="4717884" y="4221088"/>
            <a:chExt cx="3619244" cy="2082682"/>
          </a:xfrm>
        </p:grpSpPr>
        <p:sp>
          <p:nvSpPr>
            <p:cNvPr id="112" name="矩形 111"/>
            <p:cNvSpPr/>
            <p:nvPr/>
          </p:nvSpPr>
          <p:spPr>
            <a:xfrm>
              <a:off x="5383352" y="4935618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400" spc="600" dirty="0" smtClean="0"/>
                <a:t>000 0101</a:t>
              </a:r>
              <a:endParaRPr lang="en-US" altLang="zh-CN" sz="2400" spc="600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5383352" y="5338049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400" spc="600" dirty="0" smtClean="0"/>
                <a:t>000 0110</a:t>
              </a:r>
              <a:endParaRPr lang="en-US" altLang="zh-CN" sz="2400" spc="6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5369854" y="5842105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400" spc="600" dirty="0" smtClean="0"/>
                <a:t>000 1011</a:t>
              </a:r>
              <a:endParaRPr lang="en-US" altLang="zh-CN" sz="2400" spc="600" dirty="0"/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4793790" y="5824428"/>
              <a:ext cx="28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4788024" y="5318885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b="1" dirty="0">
                  <a:latin typeface="+mn-ea"/>
                </a:rPr>
                <a:t>+</a:t>
              </a:r>
              <a:endParaRPr lang="zh-CN" altLang="en-US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8022618" y="4863610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8022618" y="5333146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6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872064" y="5837202"/>
              <a:ext cx="4443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717884" y="4221088"/>
                  <a:ext cx="574196" cy="621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zh-CN" altLang="en-US" sz="2400" b="1" i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884" y="4221088"/>
                  <a:ext cx="574196" cy="6215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矩形 122"/>
            <p:cNvSpPr/>
            <p:nvPr/>
          </p:nvSpPr>
          <p:spPr>
            <a:xfrm>
              <a:off x="5739025" y="4273932"/>
              <a:ext cx="1271503" cy="52322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zh-CN" sz="2800" b="1" dirty="0" smtClean="0">
                  <a:solidFill>
                    <a:schemeClr val="lt1"/>
                  </a:solidFill>
                  <a:latin typeface="+mn-ea"/>
                  <a:ea typeface="+mn-ea"/>
                </a:rPr>
                <a:t>5+6=11</a:t>
              </a:r>
              <a:endParaRPr lang="zh-CN" altLang="en-US" sz="2800" b="1" dirty="0">
                <a:solidFill>
                  <a:schemeClr val="lt1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5789734" y="1556792"/>
                <a:ext cx="7024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sz="3200" b="1" i="1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34" y="1556792"/>
                <a:ext cx="70243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9512" y="4612815"/>
                <a:ext cx="3798476" cy="77886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b="0" i="1" smtClean="0">
                              <a:latin typeface="Cambria Math"/>
                            </a:rPr>
                            <m:t>反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/>
                                  <m:t> 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612815"/>
                <a:ext cx="3798476" cy="778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74652" y="5610217"/>
                <a:ext cx="3403432" cy="891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b="0" i="1" smtClean="0">
                              <a:latin typeface="Cambria Math"/>
                            </a:rPr>
                            <m:t>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/>
                                      </a:rPr>
                                      <m:t>反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2" y="5610217"/>
                <a:ext cx="3403432" cy="8917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58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79" y="77826"/>
            <a:ext cx="8229600" cy="74643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带符号数的减法</a:t>
            </a:r>
            <a:endParaRPr lang="zh-CN" altLang="en-US" sz="3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79929" y="943783"/>
            <a:ext cx="127310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b="1" dirty="0" smtClean="0">
                <a:solidFill>
                  <a:schemeClr val="lt1"/>
                </a:solidFill>
                <a:latin typeface="+mn-ea"/>
              </a:rPr>
              <a:t> 7</a:t>
            </a:r>
            <a:r>
              <a:rPr lang="en-US" altLang="zh-CN" sz="2400" b="1" dirty="0" smtClean="0">
                <a:latin typeface="+mn-ea"/>
              </a:rPr>
              <a:t>-3</a:t>
            </a:r>
            <a:r>
              <a:rPr lang="en-US" altLang="zh-CN" sz="2400" b="1" dirty="0" smtClean="0">
                <a:solidFill>
                  <a:schemeClr val="lt1"/>
                </a:solidFill>
                <a:latin typeface="+mn-ea"/>
              </a:rPr>
              <a:t>=4 </a:t>
            </a:r>
            <a:endParaRPr lang="zh-CN" altLang="en-US" sz="240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58024" y="1571053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111</a:t>
            </a:r>
            <a:endParaRPr lang="en-US" altLang="zh-CN" sz="2400" spc="600" dirty="0"/>
          </a:p>
        </p:txBody>
      </p:sp>
      <p:sp>
        <p:nvSpPr>
          <p:cNvPr id="81" name="矩形 80"/>
          <p:cNvSpPr/>
          <p:nvPr/>
        </p:nvSpPr>
        <p:spPr>
          <a:xfrm>
            <a:off x="958024" y="1973484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/>
              <a:t>0</a:t>
            </a:r>
            <a:r>
              <a:rPr lang="en-US" altLang="zh-CN" sz="2400" spc="600" dirty="0" smtClean="0"/>
              <a:t>11</a:t>
            </a:r>
            <a:endParaRPr lang="en-US" altLang="zh-CN" sz="2400" spc="600" dirty="0"/>
          </a:p>
        </p:txBody>
      </p:sp>
      <p:sp>
        <p:nvSpPr>
          <p:cNvPr id="82" name="矩形 81"/>
          <p:cNvSpPr/>
          <p:nvPr/>
        </p:nvSpPr>
        <p:spPr>
          <a:xfrm>
            <a:off x="958024" y="2477540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100</a:t>
            </a:r>
            <a:endParaRPr lang="en-US" altLang="zh-CN" sz="2400" spc="600" dirty="0"/>
          </a:p>
        </p:txBody>
      </p:sp>
      <p:cxnSp>
        <p:nvCxnSpPr>
          <p:cNvPr id="83" name="直接连接符 82"/>
          <p:cNvCxnSpPr/>
          <p:nvPr/>
        </p:nvCxnSpPr>
        <p:spPr>
          <a:xfrm>
            <a:off x="573270" y="2459863"/>
            <a:ext cx="14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33786" y="2033832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+mn-ea"/>
              </a:rPr>
              <a:t>-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2267744" y="160229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67744" y="200177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67744" y="2524834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23528" y="917431"/>
                <a:ext cx="574196" cy="621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√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17431"/>
                <a:ext cx="574196" cy="6215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/>
          <p:cNvSpPr/>
          <p:nvPr/>
        </p:nvSpPr>
        <p:spPr>
          <a:xfrm>
            <a:off x="6786459" y="989439"/>
            <a:ext cx="111761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b="1" dirty="0" smtClean="0">
                <a:solidFill>
                  <a:schemeClr val="lt1"/>
                </a:solidFill>
                <a:latin typeface="+mn-ea"/>
              </a:rPr>
              <a:t>3</a:t>
            </a:r>
            <a:r>
              <a:rPr lang="en-US" altLang="zh-CN" sz="2400" b="1" dirty="0" smtClean="0">
                <a:latin typeface="+mn-ea"/>
              </a:rPr>
              <a:t>-6</a:t>
            </a:r>
            <a:r>
              <a:rPr lang="en-US" altLang="zh-CN" sz="2400" b="1" dirty="0" smtClean="0">
                <a:solidFill>
                  <a:schemeClr val="lt1"/>
                </a:solidFill>
                <a:latin typeface="+mn-ea"/>
              </a:rPr>
              <a:t>=-3</a:t>
            </a:r>
            <a:endParaRPr lang="zh-CN" altLang="en-US" sz="240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828890" y="1600440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011</a:t>
            </a:r>
            <a:endParaRPr lang="en-US" altLang="zh-CN" sz="2400" spc="600" dirty="0"/>
          </a:p>
        </p:txBody>
      </p:sp>
      <p:sp>
        <p:nvSpPr>
          <p:cNvPr id="93" name="矩形 92"/>
          <p:cNvSpPr/>
          <p:nvPr/>
        </p:nvSpPr>
        <p:spPr>
          <a:xfrm>
            <a:off x="6828890" y="2002871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110</a:t>
            </a:r>
            <a:endParaRPr lang="en-US" altLang="zh-CN" sz="2400" spc="600" dirty="0"/>
          </a:p>
        </p:txBody>
      </p:sp>
      <p:sp>
        <p:nvSpPr>
          <p:cNvPr id="94" name="矩形 93"/>
          <p:cNvSpPr/>
          <p:nvPr/>
        </p:nvSpPr>
        <p:spPr>
          <a:xfrm>
            <a:off x="6828890" y="2506927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spc="600" dirty="0" smtClean="0"/>
              <a:t>101</a:t>
            </a:r>
            <a:endParaRPr lang="en-US" altLang="zh-CN" sz="2400" spc="600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6444136" y="2489250"/>
            <a:ext cx="14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438442" y="2073936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+mn-ea"/>
              </a:rPr>
              <a:t>-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8322954" y="158873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322954" y="202077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172400" y="252483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209937" y="252483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-5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820916" y="2322261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？</a:t>
            </a:r>
            <a:endParaRPr lang="zh-CN" altLang="en-US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 rot="691001">
            <a:off x="2724661" y="1277471"/>
            <a:ext cx="3575531" cy="1348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400" dirty="0"/>
              <a:t>在计算机</a:t>
            </a:r>
            <a:r>
              <a:rPr lang="zh-CN" altLang="en-US" sz="2400" dirty="0" smtClean="0"/>
              <a:t>中，</a:t>
            </a:r>
            <a:endParaRPr lang="en-US" altLang="zh-CN" sz="2400" dirty="0" smtClean="0"/>
          </a:p>
          <a:p>
            <a:pPr algn="ctr">
              <a:buNone/>
            </a:pPr>
            <a:r>
              <a:rPr lang="zh-CN" altLang="en-US" sz="2400" dirty="0" smtClean="0"/>
              <a:t>数</a:t>
            </a:r>
            <a:r>
              <a:rPr lang="zh-CN" altLang="en-US" sz="2400" dirty="0"/>
              <a:t>是以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补码形式</a:t>
            </a:r>
            <a:r>
              <a:rPr lang="zh-CN" altLang="en-US" sz="2400" dirty="0"/>
              <a:t>表示</a:t>
            </a:r>
            <a:r>
              <a:rPr lang="zh-CN" altLang="en-US" sz="2400" dirty="0" smtClean="0"/>
              <a:t>的。</a:t>
            </a:r>
            <a:endParaRPr lang="en-US" altLang="zh-CN" sz="2400" dirty="0" smtClean="0"/>
          </a:p>
          <a:p>
            <a:pPr algn="ctr">
              <a:buNone/>
            </a:pPr>
            <a:r>
              <a:rPr lang="zh-CN" altLang="en-US" sz="2400" dirty="0" smtClean="0"/>
              <a:t>将</a:t>
            </a:r>
            <a:r>
              <a:rPr lang="zh-CN" altLang="en-US" sz="2400" b="1" dirty="0" smtClean="0"/>
              <a:t>减法</a:t>
            </a:r>
            <a:r>
              <a:rPr lang="zh-CN" altLang="en-US" sz="2400" dirty="0" smtClean="0"/>
              <a:t>转换为</a:t>
            </a:r>
            <a:r>
              <a:rPr lang="zh-CN" altLang="en-US" sz="2400" b="1" dirty="0" smtClean="0"/>
              <a:t>加法</a:t>
            </a:r>
            <a:r>
              <a:rPr lang="zh-CN" altLang="en-US" sz="2400" dirty="0" smtClean="0"/>
              <a:t>！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3068960"/>
            <a:ext cx="9144000" cy="1979509"/>
            <a:chOff x="0" y="3068960"/>
            <a:chExt cx="9144000" cy="1979509"/>
          </a:xfrm>
        </p:grpSpPr>
        <p:sp>
          <p:nvSpPr>
            <p:cNvPr id="62" name="矩形 61"/>
            <p:cNvSpPr/>
            <p:nvPr/>
          </p:nvSpPr>
          <p:spPr>
            <a:xfrm>
              <a:off x="5855027" y="3680317"/>
              <a:ext cx="1813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/>
                <a:t>(</a:t>
              </a:r>
              <a:r>
                <a:rPr lang="en-US" altLang="zh-CN" sz="2400" spc="6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400" spc="600" dirty="0" smtClean="0"/>
                <a:t>011)</a:t>
              </a:r>
              <a:r>
                <a:rPr lang="zh-CN" altLang="en-US" sz="2400" spc="600" baseline="-25000" dirty="0" smtClean="0"/>
                <a:t>补</a:t>
              </a:r>
              <a:endParaRPr lang="en-US" altLang="zh-CN" sz="2400" spc="600" baseline="-250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5868144" y="4082748"/>
              <a:ext cx="1813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 smtClean="0"/>
                <a:t>(</a:t>
              </a:r>
              <a:r>
                <a:rPr lang="en-US" altLang="zh-CN" sz="2400" spc="6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400" spc="600" dirty="0" smtClean="0"/>
                <a:t>010)</a:t>
              </a:r>
              <a:r>
                <a:rPr lang="zh-CN" altLang="en-US" sz="2400" spc="600" baseline="-25000" dirty="0"/>
                <a:t>补</a:t>
              </a:r>
              <a:endParaRPr lang="en-US" altLang="zh-CN" sz="2400" spc="6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5868144" y="4586804"/>
              <a:ext cx="1813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/>
                <a:t>(</a:t>
              </a:r>
              <a:r>
                <a:rPr lang="en-US" altLang="zh-CN" sz="2400" spc="6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400" spc="600" dirty="0" smtClean="0"/>
                <a:t>101)</a:t>
              </a:r>
              <a:r>
                <a:rPr lang="zh-CN" altLang="en-US" sz="2400" spc="600" baseline="-25000" dirty="0"/>
                <a:t>补</a:t>
              </a:r>
              <a:endParaRPr lang="en-US" altLang="zh-CN" sz="2400" spc="600" dirty="0"/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5436096" y="4569127"/>
              <a:ext cx="21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740352" y="3717032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( 3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7734586" y="4149080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6)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7742806" y="4613066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(-3)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436096" y="4153943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+mn-ea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0" y="3068960"/>
              <a:ext cx="9144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/>
            <p:cNvSpPr/>
            <p:nvPr/>
          </p:nvSpPr>
          <p:spPr>
            <a:xfrm>
              <a:off x="5416810" y="3176261"/>
              <a:ext cx="2826415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zh-CN" sz="2400" b="1" dirty="0" smtClean="0">
                  <a:solidFill>
                    <a:schemeClr val="lt1"/>
                  </a:solidFill>
                  <a:latin typeface="+mn-ea"/>
                </a:rPr>
                <a:t>(3)</a:t>
              </a:r>
              <a:r>
                <a:rPr lang="zh-CN" altLang="en-US" sz="2400" b="1" baseline="-25000" dirty="0">
                  <a:latin typeface="+mn-ea"/>
                </a:rPr>
                <a:t>补</a:t>
              </a: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</a:rPr>
                <a:t>+</a:t>
              </a:r>
              <a:r>
                <a:rPr lang="en-US" altLang="zh-CN" sz="2400" b="1" dirty="0" smtClean="0">
                  <a:latin typeface="+mn-ea"/>
                </a:rPr>
                <a:t>(-6)</a:t>
              </a:r>
              <a:r>
                <a:rPr lang="zh-CN" altLang="en-US" sz="2400" b="1" baseline="-25000" dirty="0">
                  <a:latin typeface="+mn-ea"/>
                </a:rPr>
                <a:t>补</a:t>
              </a:r>
              <a:r>
                <a:rPr lang="en-US" altLang="zh-CN" sz="2400" b="1" dirty="0" smtClean="0">
                  <a:solidFill>
                    <a:schemeClr val="lt1"/>
                  </a:solidFill>
                  <a:latin typeface="+mn-ea"/>
                </a:rPr>
                <a:t>=(-3)</a:t>
              </a:r>
              <a:r>
                <a:rPr lang="zh-CN" altLang="en-US" sz="2400" b="1" baseline="-25000" dirty="0" smtClean="0">
                  <a:solidFill>
                    <a:schemeClr val="lt1"/>
                  </a:solidFill>
                  <a:latin typeface="+mn-ea"/>
                </a:rPr>
                <a:t>补</a:t>
              </a:r>
              <a:endParaRPr lang="zh-CN" altLang="en-US" sz="2400" b="1" baseline="-25000" dirty="0">
                <a:solidFill>
                  <a:schemeClr val="lt1"/>
                </a:solidFill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4789892" y="3104566"/>
                  <a:ext cx="574196" cy="621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zh-CN" altLang="en-US" sz="2400" b="1" i="1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892" y="3104566"/>
                  <a:ext cx="574196" cy="6215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291341" y="3068960"/>
            <a:ext cx="3430111" cy="2016224"/>
            <a:chOff x="291341" y="3068960"/>
            <a:chExt cx="3430111" cy="2016224"/>
          </a:xfrm>
        </p:grpSpPr>
        <p:sp>
          <p:nvSpPr>
            <p:cNvPr id="124" name="矩形 123"/>
            <p:cNvSpPr/>
            <p:nvPr/>
          </p:nvSpPr>
          <p:spPr>
            <a:xfrm>
              <a:off x="814467" y="3715254"/>
              <a:ext cx="1813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/>
                <a:t>(</a:t>
              </a:r>
              <a:r>
                <a:rPr lang="en-US" altLang="zh-CN" sz="2400" spc="6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400" spc="600" dirty="0" smtClean="0"/>
                <a:t>111)</a:t>
              </a:r>
              <a:r>
                <a:rPr lang="zh-CN" altLang="en-US" sz="2400" spc="600" baseline="-25000" dirty="0" smtClean="0"/>
                <a:t>补</a:t>
              </a:r>
              <a:endParaRPr lang="en-US" altLang="zh-CN" sz="2400" spc="600" baseline="-2500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827584" y="4117685"/>
              <a:ext cx="1813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 smtClean="0"/>
                <a:t>(</a:t>
              </a:r>
              <a:r>
                <a:rPr lang="en-US" altLang="zh-CN" sz="2400" spc="6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400" spc="600" dirty="0" smtClean="0"/>
                <a:t>101)</a:t>
              </a:r>
              <a:r>
                <a:rPr lang="zh-CN" altLang="en-US" sz="2400" spc="600" baseline="-25000" dirty="0"/>
                <a:t>补</a:t>
              </a:r>
              <a:endParaRPr lang="en-US" altLang="zh-CN" sz="2400" spc="6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69207" y="4621741"/>
              <a:ext cx="20585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 smtClean="0"/>
                <a:t>(</a:t>
              </a:r>
              <a:r>
                <a:rPr lang="en-US" altLang="zh-CN" sz="2400" spc="600" dirty="0" smtClean="0">
                  <a:solidFill>
                    <a:srgbClr val="00B050"/>
                  </a:solidFill>
                </a:rPr>
                <a:t>1</a:t>
              </a:r>
              <a:r>
                <a:rPr lang="en-US" altLang="zh-CN" sz="2400" spc="6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400" spc="600" dirty="0" smtClean="0"/>
                <a:t>100)</a:t>
              </a:r>
              <a:r>
                <a:rPr lang="zh-CN" altLang="en-US" sz="2400" spc="600" baseline="-25000" dirty="0"/>
                <a:t>补</a:t>
              </a:r>
              <a:endParaRPr lang="en-US" altLang="zh-CN" sz="2400" spc="600" dirty="0"/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395536" y="4604064"/>
              <a:ext cx="21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2760335" y="3748970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( 7)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760335" y="4181018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(-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760335" y="4685074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( 4)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95536" y="4190907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+mn-ea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50528" y="3176261"/>
              <a:ext cx="2670924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zh-CN" sz="2400" b="1" dirty="0" smtClean="0">
                  <a:solidFill>
                    <a:schemeClr val="lt1"/>
                  </a:solidFill>
                  <a:latin typeface="+mn-ea"/>
                </a:rPr>
                <a:t>(7)</a:t>
              </a:r>
              <a:r>
                <a:rPr lang="zh-CN" altLang="en-US" sz="2400" b="1" baseline="-25000" dirty="0">
                  <a:latin typeface="+mn-ea"/>
                </a:rPr>
                <a:t>补</a:t>
              </a: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</a:rPr>
                <a:t>+</a:t>
              </a:r>
              <a:r>
                <a:rPr lang="en-US" altLang="zh-CN" sz="2400" b="1" dirty="0" smtClean="0">
                  <a:latin typeface="+mn-ea"/>
                </a:rPr>
                <a:t>(-3)</a:t>
              </a:r>
              <a:r>
                <a:rPr lang="zh-CN" altLang="en-US" sz="2400" b="1" baseline="-25000" dirty="0">
                  <a:latin typeface="+mn-ea"/>
                </a:rPr>
                <a:t>补</a:t>
              </a:r>
              <a:r>
                <a:rPr lang="en-US" altLang="zh-CN" sz="2400" b="1" dirty="0" smtClean="0">
                  <a:solidFill>
                    <a:schemeClr val="lt1"/>
                  </a:solidFill>
                  <a:latin typeface="+mn-ea"/>
                </a:rPr>
                <a:t>=(4)</a:t>
              </a:r>
              <a:r>
                <a:rPr lang="zh-CN" altLang="en-US" sz="2400" b="1" baseline="-25000" dirty="0" smtClean="0">
                  <a:solidFill>
                    <a:schemeClr val="lt1"/>
                  </a:solidFill>
                  <a:latin typeface="+mn-ea"/>
                </a:rPr>
                <a:t>补</a:t>
              </a:r>
              <a:endParaRPr lang="zh-CN" altLang="en-US" sz="2400" b="1" baseline="-25000" dirty="0">
                <a:solidFill>
                  <a:schemeClr val="lt1"/>
                </a:solidFill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91341" y="3068960"/>
                  <a:ext cx="574196" cy="621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zh-CN" altLang="en-US" sz="2400" b="1" i="1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41" y="3068960"/>
                  <a:ext cx="574196" cy="6215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173820" y="848906"/>
                <a:ext cx="7024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CN" altLang="en-US" sz="3200" b="1" i="1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820" y="848906"/>
                <a:ext cx="702436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37225" y="5229200"/>
            <a:ext cx="7707183" cy="1556792"/>
            <a:chOff x="539552" y="5229200"/>
            <a:chExt cx="7707183" cy="1556792"/>
          </a:xfrm>
        </p:grpSpPr>
        <p:sp>
          <p:nvSpPr>
            <p:cNvPr id="8" name="矩形 7"/>
            <p:cNvSpPr/>
            <p:nvPr/>
          </p:nvSpPr>
          <p:spPr>
            <a:xfrm>
              <a:off x="539552" y="5229200"/>
              <a:ext cx="3975201" cy="15567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2621" y="5229200"/>
                  <a:ext cx="3215239" cy="474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000" b="0" i="1" smtClean="0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000" i="1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000" i="1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21" y="5229200"/>
                  <a:ext cx="3215239" cy="4742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41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582621" y="6267071"/>
                  <a:ext cx="3129575" cy="474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sz="200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/>
                              </a:rPr>
                              <m:t>]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000" i="1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21" y="6267071"/>
                  <a:ext cx="3129575" cy="47429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41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582621" y="5750658"/>
                  <a:ext cx="3407600" cy="474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000" i="1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000" i="1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000" i="1">
                                <a:latin typeface="Cambria Math"/>
                              </a:rPr>
                              <m:t>补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21" y="5750658"/>
                  <a:ext cx="3407600" cy="47429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1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TextBox 147"/>
            <p:cNvSpPr txBox="1"/>
            <p:nvPr/>
          </p:nvSpPr>
          <p:spPr>
            <a:xfrm>
              <a:off x="5277652" y="5775647"/>
              <a:ext cx="2969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2400" b="1" dirty="0" smtClean="0"/>
                <a:t>符号位参加运算吗？</a:t>
              </a:r>
              <a:endParaRPr lang="zh-CN" altLang="en-US" sz="2400" b="1" dirty="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7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610" y="198819"/>
            <a:ext cx="8229600" cy="512767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带符号数的减法</a:t>
            </a:r>
            <a:endParaRPr lang="zh-CN" altLang="en-US" sz="3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855027" y="1484784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/>
              <a:t>(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011)</a:t>
            </a:r>
            <a:r>
              <a:rPr lang="zh-CN" altLang="en-US" sz="2400" spc="600" baseline="-25000" dirty="0" smtClean="0"/>
              <a:t>补</a:t>
            </a:r>
            <a:endParaRPr lang="en-US" altLang="zh-CN" sz="2400" spc="600" baseline="-25000" dirty="0"/>
          </a:p>
        </p:txBody>
      </p:sp>
      <p:sp>
        <p:nvSpPr>
          <p:cNvPr id="63" name="矩形 62"/>
          <p:cNvSpPr/>
          <p:nvPr/>
        </p:nvSpPr>
        <p:spPr>
          <a:xfrm>
            <a:off x="5868144" y="1887215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/>
              <a:t>(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spc="600" dirty="0" smtClean="0"/>
              <a:t>010)</a:t>
            </a:r>
            <a:r>
              <a:rPr lang="zh-CN" altLang="en-US" sz="2400" spc="600" baseline="-25000" dirty="0"/>
              <a:t>补</a:t>
            </a:r>
            <a:endParaRPr lang="en-US" altLang="zh-CN" sz="2400" spc="600" dirty="0"/>
          </a:p>
        </p:txBody>
      </p:sp>
      <p:sp>
        <p:nvSpPr>
          <p:cNvPr id="64" name="矩形 63"/>
          <p:cNvSpPr/>
          <p:nvPr/>
        </p:nvSpPr>
        <p:spPr>
          <a:xfrm>
            <a:off x="5868144" y="2391271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/>
              <a:t>(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spc="600" dirty="0" smtClean="0"/>
              <a:t>101)</a:t>
            </a:r>
            <a:r>
              <a:rPr lang="zh-CN" altLang="en-US" sz="2400" spc="600" baseline="-25000" dirty="0"/>
              <a:t>补</a:t>
            </a:r>
            <a:endParaRPr lang="en-US" altLang="zh-CN" sz="2400" spc="600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5436096" y="2373594"/>
            <a:ext cx="21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740352" y="1516722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( 3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zh-CN" alt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补</a:t>
            </a:r>
          </a:p>
        </p:txBody>
      </p:sp>
      <p:sp>
        <p:nvSpPr>
          <p:cNvPr id="75" name="矩形 74"/>
          <p:cNvSpPr/>
          <p:nvPr/>
        </p:nvSpPr>
        <p:spPr>
          <a:xfrm>
            <a:off x="7734586" y="1948770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6)</a:t>
            </a:r>
            <a:r>
              <a:rPr lang="zh-CN" alt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补</a:t>
            </a:r>
          </a:p>
        </p:txBody>
      </p:sp>
      <p:sp>
        <p:nvSpPr>
          <p:cNvPr id="84" name="矩形 83"/>
          <p:cNvSpPr/>
          <p:nvPr/>
        </p:nvSpPr>
        <p:spPr>
          <a:xfrm>
            <a:off x="7742806" y="2452826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(-3)</a:t>
            </a:r>
            <a:r>
              <a:rPr lang="zh-CN" alt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补</a:t>
            </a:r>
          </a:p>
        </p:txBody>
      </p:sp>
      <p:sp>
        <p:nvSpPr>
          <p:cNvPr id="118" name="矩形 117"/>
          <p:cNvSpPr/>
          <p:nvPr/>
        </p:nvSpPr>
        <p:spPr>
          <a:xfrm>
            <a:off x="5436096" y="1969676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416810" y="980728"/>
            <a:ext cx="282641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b="1" dirty="0" smtClean="0">
                <a:solidFill>
                  <a:schemeClr val="lt1"/>
                </a:solidFill>
                <a:latin typeface="+mn-ea"/>
              </a:rPr>
              <a:t>(3)</a:t>
            </a:r>
            <a:r>
              <a:rPr lang="zh-CN" altLang="en-US" sz="2400" b="1" baseline="-25000" dirty="0">
                <a:latin typeface="+mn-ea"/>
              </a:rPr>
              <a:t>补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CN" sz="2400" b="1" dirty="0" smtClean="0">
                <a:latin typeface="+mn-ea"/>
              </a:rPr>
              <a:t>(-6)</a:t>
            </a:r>
            <a:r>
              <a:rPr lang="zh-CN" altLang="en-US" sz="2400" b="1" baseline="-25000" dirty="0">
                <a:latin typeface="+mn-ea"/>
              </a:rPr>
              <a:t>补</a:t>
            </a:r>
            <a:r>
              <a:rPr lang="en-US" altLang="zh-CN" sz="2400" b="1" dirty="0" smtClean="0">
                <a:solidFill>
                  <a:schemeClr val="lt1"/>
                </a:solidFill>
                <a:latin typeface="+mn-ea"/>
              </a:rPr>
              <a:t>=(-3)</a:t>
            </a:r>
            <a:r>
              <a:rPr lang="zh-CN" altLang="en-US" sz="2400" b="1" baseline="-25000" dirty="0" smtClean="0">
                <a:solidFill>
                  <a:schemeClr val="lt1"/>
                </a:solidFill>
                <a:latin typeface="+mn-ea"/>
              </a:rPr>
              <a:t>补</a:t>
            </a:r>
            <a:endParaRPr lang="zh-CN" altLang="en-US" sz="2400" b="1" baseline="-2500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14467" y="1519721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/>
              <a:t>(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111)</a:t>
            </a:r>
            <a:r>
              <a:rPr lang="zh-CN" altLang="en-US" sz="2400" spc="600" baseline="-25000" dirty="0" smtClean="0"/>
              <a:t>补</a:t>
            </a:r>
            <a:endParaRPr lang="en-US" altLang="zh-CN" sz="2400" spc="600" baseline="-25000" dirty="0"/>
          </a:p>
        </p:txBody>
      </p:sp>
      <p:sp>
        <p:nvSpPr>
          <p:cNvPr id="125" name="矩形 124"/>
          <p:cNvSpPr/>
          <p:nvPr/>
        </p:nvSpPr>
        <p:spPr>
          <a:xfrm>
            <a:off x="827584" y="1922152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/>
              <a:t>(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spc="600" dirty="0" smtClean="0"/>
              <a:t>101)</a:t>
            </a:r>
            <a:r>
              <a:rPr lang="zh-CN" altLang="en-US" sz="2400" spc="600" baseline="-25000" dirty="0"/>
              <a:t>补</a:t>
            </a:r>
            <a:endParaRPr lang="en-US" altLang="zh-CN" sz="2400" spc="600" dirty="0"/>
          </a:p>
        </p:txBody>
      </p:sp>
      <p:sp>
        <p:nvSpPr>
          <p:cNvPr id="126" name="矩形 125"/>
          <p:cNvSpPr/>
          <p:nvPr/>
        </p:nvSpPr>
        <p:spPr>
          <a:xfrm>
            <a:off x="599203" y="2426208"/>
            <a:ext cx="205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spc="600" dirty="0" smtClean="0"/>
              <a:t>(</a:t>
            </a:r>
            <a:r>
              <a:rPr lang="en-US" altLang="zh-CN" sz="2400" spc="600" dirty="0" smtClean="0">
                <a:solidFill>
                  <a:srgbClr val="0070C0"/>
                </a:solidFill>
              </a:rPr>
              <a:t>1</a:t>
            </a:r>
            <a:r>
              <a:rPr lang="en-US" altLang="zh-CN" sz="2400" spc="6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spc="600" dirty="0" smtClean="0"/>
              <a:t>100)</a:t>
            </a:r>
            <a:r>
              <a:rPr lang="zh-CN" altLang="en-US" sz="2400" spc="600" baseline="-25000" dirty="0"/>
              <a:t>补</a:t>
            </a:r>
            <a:endParaRPr lang="en-US" altLang="zh-CN" sz="2400" spc="600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395536" y="2408531"/>
            <a:ext cx="21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2694026" y="1530288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( 7)</a:t>
            </a:r>
            <a:r>
              <a:rPr lang="zh-CN" alt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补</a:t>
            </a:r>
          </a:p>
        </p:txBody>
      </p:sp>
      <p:sp>
        <p:nvSpPr>
          <p:cNvPr id="129" name="矩形 128"/>
          <p:cNvSpPr/>
          <p:nvPr/>
        </p:nvSpPr>
        <p:spPr>
          <a:xfrm>
            <a:off x="2694026" y="1951769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(-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zh-CN" alt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补</a:t>
            </a:r>
          </a:p>
        </p:txBody>
      </p:sp>
      <p:sp>
        <p:nvSpPr>
          <p:cNvPr id="130" name="矩形 129"/>
          <p:cNvSpPr/>
          <p:nvPr/>
        </p:nvSpPr>
        <p:spPr>
          <a:xfrm>
            <a:off x="2702246" y="2483955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( 4)</a:t>
            </a:r>
            <a:r>
              <a:rPr lang="zh-CN" alt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补</a:t>
            </a:r>
          </a:p>
        </p:txBody>
      </p:sp>
      <p:sp>
        <p:nvSpPr>
          <p:cNvPr id="131" name="矩形 130"/>
          <p:cNvSpPr/>
          <p:nvPr/>
        </p:nvSpPr>
        <p:spPr>
          <a:xfrm>
            <a:off x="395536" y="1969676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55576" y="980728"/>
            <a:ext cx="267092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b="1" dirty="0" smtClean="0">
                <a:solidFill>
                  <a:schemeClr val="lt1"/>
                </a:solidFill>
                <a:latin typeface="+mn-ea"/>
              </a:rPr>
              <a:t>(7)</a:t>
            </a:r>
            <a:r>
              <a:rPr lang="zh-CN" altLang="en-US" sz="2400" b="1" baseline="-25000" dirty="0">
                <a:latin typeface="+mn-ea"/>
              </a:rPr>
              <a:t>补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CN" sz="2400" b="1" dirty="0" smtClean="0">
                <a:latin typeface="+mn-ea"/>
              </a:rPr>
              <a:t>(-3)</a:t>
            </a:r>
            <a:r>
              <a:rPr lang="zh-CN" altLang="en-US" sz="2400" b="1" baseline="-25000" dirty="0">
                <a:latin typeface="+mn-ea"/>
              </a:rPr>
              <a:t>补</a:t>
            </a:r>
            <a:r>
              <a:rPr lang="en-US" altLang="zh-CN" sz="2400" b="1" dirty="0" smtClean="0">
                <a:solidFill>
                  <a:schemeClr val="lt1"/>
                </a:solidFill>
                <a:latin typeface="+mn-ea"/>
              </a:rPr>
              <a:t>=(4)</a:t>
            </a:r>
            <a:r>
              <a:rPr lang="zh-CN" altLang="en-US" sz="2400" b="1" baseline="-25000" dirty="0" smtClean="0">
                <a:solidFill>
                  <a:schemeClr val="lt1"/>
                </a:solidFill>
                <a:latin typeface="+mn-ea"/>
              </a:rPr>
              <a:t>补</a:t>
            </a:r>
            <a:endParaRPr lang="zh-CN" altLang="en-US" sz="2400" b="1" baseline="-25000" dirty="0">
              <a:solidFill>
                <a:schemeClr val="lt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79512" y="917431"/>
                <a:ext cx="574196" cy="621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√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17431"/>
                <a:ext cx="574196" cy="6215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789892" y="917431"/>
                <a:ext cx="574196" cy="621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√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92" y="917431"/>
                <a:ext cx="574196" cy="6215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64386" y="2996952"/>
            <a:ext cx="726352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符号位同样参加：加法运算！符号位的进位要抛弃。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90834" y="2445602"/>
            <a:ext cx="288000" cy="432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788024" y="3369186"/>
            <a:ext cx="3902351" cy="2712919"/>
            <a:chOff x="4788024" y="3369186"/>
            <a:chExt cx="3902351" cy="2712919"/>
          </a:xfrm>
        </p:grpSpPr>
        <p:sp>
          <p:nvSpPr>
            <p:cNvPr id="134" name="矩形 133"/>
            <p:cNvSpPr/>
            <p:nvPr/>
          </p:nvSpPr>
          <p:spPr>
            <a:xfrm>
              <a:off x="5927035" y="4173794"/>
              <a:ext cx="1813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 smtClean="0"/>
                <a:t>(</a:t>
              </a:r>
              <a:r>
                <a:rPr lang="en-US" altLang="zh-CN" sz="2400" spc="6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400" spc="600" dirty="0" smtClean="0"/>
                <a:t>101)</a:t>
              </a:r>
              <a:r>
                <a:rPr lang="zh-CN" altLang="en-US" sz="2400" spc="600" baseline="-25000" dirty="0" smtClean="0"/>
                <a:t>补</a:t>
              </a:r>
              <a:endParaRPr lang="en-US" altLang="zh-CN" sz="2400" spc="600" baseline="-250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940152" y="4576225"/>
              <a:ext cx="1813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 smtClean="0"/>
                <a:t>(</a:t>
              </a:r>
              <a:r>
                <a:rPr lang="en-US" altLang="zh-CN" sz="2400" spc="6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400" spc="600" dirty="0" smtClean="0"/>
                <a:t>010)</a:t>
              </a:r>
              <a:r>
                <a:rPr lang="zh-CN" altLang="en-US" sz="2400" spc="600" baseline="-25000" dirty="0"/>
                <a:t>补</a:t>
              </a:r>
              <a:endParaRPr lang="en-US" altLang="zh-CN" sz="2400" spc="6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24128" y="5080281"/>
              <a:ext cx="20585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400" spc="600" dirty="0" smtClean="0"/>
                <a:t>(</a:t>
              </a:r>
              <a:r>
                <a:rPr lang="en-US" altLang="zh-CN" sz="2400" spc="600" dirty="0" smtClean="0">
                  <a:solidFill>
                    <a:srgbClr val="0070C0"/>
                  </a:solidFill>
                </a:rPr>
                <a:t>1</a:t>
              </a:r>
              <a:r>
                <a:rPr lang="en-US" altLang="zh-CN" sz="2400" spc="6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400" spc="600" dirty="0" smtClean="0"/>
                <a:t>111)</a:t>
              </a:r>
              <a:r>
                <a:rPr lang="zh-CN" altLang="en-US" sz="2400" spc="600" baseline="-25000" dirty="0"/>
                <a:t>补</a:t>
              </a:r>
              <a:endParaRPr lang="en-US" altLang="zh-CN" sz="2400" spc="600" dirty="0"/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5508104" y="5062604"/>
              <a:ext cx="21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/>
            <p:cNvSpPr/>
            <p:nvPr/>
          </p:nvSpPr>
          <p:spPr>
            <a:xfrm>
              <a:off x="7806594" y="4181018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(-3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7806594" y="4653136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-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6)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7814814" y="5085184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(-9)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508104" y="4653136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+mn-ea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411072" y="3583698"/>
              <a:ext cx="2981907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zh-CN" sz="2400" b="1" dirty="0" smtClean="0">
                  <a:solidFill>
                    <a:schemeClr val="lt1"/>
                  </a:solidFill>
                  <a:latin typeface="+mn-ea"/>
                </a:rPr>
                <a:t>(-3)</a:t>
              </a:r>
              <a:r>
                <a:rPr lang="zh-CN" altLang="en-US" sz="2400" b="1" baseline="-25000" dirty="0">
                  <a:latin typeface="+mn-ea"/>
                </a:rPr>
                <a:t>补</a:t>
              </a: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</a:rPr>
                <a:t>+</a:t>
              </a:r>
              <a:r>
                <a:rPr lang="en-US" altLang="zh-CN" sz="2400" b="1" dirty="0" smtClean="0">
                  <a:latin typeface="+mn-ea"/>
                </a:rPr>
                <a:t>(-6)</a:t>
              </a:r>
              <a:r>
                <a:rPr lang="zh-CN" altLang="en-US" sz="2400" b="1" baseline="-25000" dirty="0">
                  <a:latin typeface="+mn-ea"/>
                </a:rPr>
                <a:t>补</a:t>
              </a:r>
              <a:r>
                <a:rPr lang="en-US" altLang="zh-CN" sz="2400" b="1" dirty="0" smtClean="0">
                  <a:solidFill>
                    <a:schemeClr val="lt1"/>
                  </a:solidFill>
                  <a:latin typeface="+mn-ea"/>
                </a:rPr>
                <a:t>=(-9)</a:t>
              </a:r>
              <a:r>
                <a:rPr lang="zh-CN" altLang="en-US" sz="2400" b="1" baseline="-25000" dirty="0" smtClean="0">
                  <a:solidFill>
                    <a:schemeClr val="lt1"/>
                  </a:solidFill>
                  <a:latin typeface="+mn-ea"/>
                </a:rPr>
                <a:t>补</a:t>
              </a:r>
              <a:endParaRPr lang="zh-CN" altLang="en-US" sz="2400" b="1" baseline="-25000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148064" y="5117122"/>
              <a:ext cx="5741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rgbClr val="0070C0"/>
                  </a:solidFill>
                  <a:latin typeface="+mn-ea"/>
                </a:rPr>
                <a:t>+7?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8425" y="5497330"/>
              <a:ext cx="14205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buNone/>
              </a:pPr>
              <a:r>
                <a:rPr lang="zh-CN" altLang="en-US" sz="3200" b="1" dirty="0" smtClean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rPr>
                <a:t>溢出！</a:t>
              </a:r>
              <a:endParaRPr lang="zh-CN" altLang="en-US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788024" y="3369186"/>
                  <a:ext cx="70243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zh-CN" altLang="en-US" sz="3200" b="1" i="1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3369186"/>
                  <a:ext cx="702436" cy="707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矩形 102"/>
            <p:cNvSpPr/>
            <p:nvPr/>
          </p:nvSpPr>
          <p:spPr>
            <a:xfrm>
              <a:off x="5984682" y="5120121"/>
              <a:ext cx="216206" cy="432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9512" y="3517276"/>
            <a:ext cx="8208912" cy="3178284"/>
            <a:chOff x="179512" y="3517277"/>
            <a:chExt cx="8208912" cy="3176797"/>
          </a:xfrm>
        </p:grpSpPr>
        <p:sp>
          <p:nvSpPr>
            <p:cNvPr id="70" name="矩形 69"/>
            <p:cNvSpPr/>
            <p:nvPr/>
          </p:nvSpPr>
          <p:spPr>
            <a:xfrm>
              <a:off x="798005" y="3583698"/>
              <a:ext cx="2981907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zh-CN" sz="2400" b="1" dirty="0" smtClean="0">
                  <a:solidFill>
                    <a:schemeClr val="lt1"/>
                  </a:solidFill>
                  <a:latin typeface="+mn-ea"/>
                </a:rPr>
                <a:t>(-3)</a:t>
              </a:r>
              <a:r>
                <a:rPr lang="zh-CN" altLang="en-US" sz="2400" b="1" baseline="-25000" dirty="0">
                  <a:latin typeface="+mn-ea"/>
                </a:rPr>
                <a:t>补</a:t>
              </a:r>
              <a:r>
                <a:rPr lang="en-US" altLang="zh-CN" sz="2400" b="1" dirty="0" smtClean="0">
                  <a:solidFill>
                    <a:srgbClr val="FFFF00"/>
                  </a:solidFill>
                  <a:latin typeface="+mn-ea"/>
                </a:rPr>
                <a:t>+</a:t>
              </a:r>
              <a:r>
                <a:rPr lang="en-US" altLang="zh-CN" sz="2400" b="1" dirty="0" smtClean="0">
                  <a:latin typeface="+mn-ea"/>
                </a:rPr>
                <a:t>(-6)</a:t>
              </a:r>
              <a:r>
                <a:rPr lang="zh-CN" altLang="en-US" sz="2400" b="1" baseline="-25000" dirty="0">
                  <a:latin typeface="+mn-ea"/>
                </a:rPr>
                <a:t>补</a:t>
              </a:r>
              <a:r>
                <a:rPr lang="en-US" altLang="zh-CN" sz="2400" b="1" dirty="0" smtClean="0">
                  <a:solidFill>
                    <a:schemeClr val="lt1"/>
                  </a:solidFill>
                  <a:latin typeface="+mn-ea"/>
                </a:rPr>
                <a:t>=(-9)</a:t>
              </a:r>
              <a:r>
                <a:rPr lang="zh-CN" altLang="en-US" sz="2400" b="1" baseline="-25000" dirty="0" smtClean="0">
                  <a:solidFill>
                    <a:schemeClr val="lt1"/>
                  </a:solidFill>
                  <a:latin typeface="+mn-ea"/>
                </a:rPr>
                <a:t>补</a:t>
              </a:r>
              <a:endParaRPr lang="zh-CN" altLang="en-US" sz="2400" b="1" baseline="-25000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79926" y="4138857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+mn-ea"/>
                </a:rPr>
                <a:t>+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3)</a:t>
              </a:r>
              <a:r>
                <a:rPr lang="zh-CN" altLang="en-US" sz="2000" b="1" baseline="-25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原</a:t>
              </a:r>
              <a:endParaRPr lang="zh-CN" alt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79926" y="4498897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(-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r>
                <a:rPr lang="zh-CN" altLang="en-US" sz="2000" b="1" baseline="-25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反</a:t>
              </a:r>
              <a:endParaRPr lang="zh-CN" alt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79926" y="4869390"/>
              <a:ext cx="875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(-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r>
                <a:rPr lang="zh-CN" altLang="en-US" sz="20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补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588452" y="4174670"/>
              <a:ext cx="2073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spc="60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000" spc="600" dirty="0" smtClean="0"/>
                <a:t>000 0011</a:t>
              </a:r>
              <a:endParaRPr lang="zh-CN" altLang="en-US" sz="20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1604062" y="4498897"/>
              <a:ext cx="2073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spc="6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spc="600" dirty="0" smtClean="0"/>
                <a:t>111 1100</a:t>
              </a:r>
              <a:endParaRPr lang="zh-CN" altLang="en-US" sz="200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1604062" y="4858937"/>
              <a:ext cx="2073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spc="6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spc="600" dirty="0" smtClean="0"/>
                <a:t>111 1101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79512" y="3517277"/>
                  <a:ext cx="574196" cy="621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zh-CN" altLang="en-US" sz="2400" b="1" i="1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517277"/>
                  <a:ext cx="574196" cy="62158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245754" y="5325922"/>
              <a:ext cx="8142670" cy="1368152"/>
              <a:chOff x="245754" y="5325922"/>
              <a:chExt cx="8142670" cy="136815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11560" y="5325922"/>
                <a:ext cx="29674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spc="600" dirty="0" smtClean="0"/>
                  <a:t>111 1101)</a:t>
                </a:r>
                <a:r>
                  <a:rPr lang="zh-CN" altLang="en-US" sz="2400" spc="600" baseline="-25000" dirty="0" smtClean="0"/>
                  <a:t>补</a:t>
                </a:r>
                <a:endParaRPr lang="en-US" altLang="zh-CN" sz="2400" spc="600" baseline="-25000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96409" y="5728353"/>
                <a:ext cx="29674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spc="600" dirty="0" smtClean="0"/>
                  <a:t>111 1010)</a:t>
                </a:r>
                <a:r>
                  <a:rPr lang="zh-CN" altLang="en-US" sz="2400" spc="600" baseline="-25000" dirty="0"/>
                  <a:t>补</a:t>
                </a:r>
                <a:endParaRPr lang="en-US" altLang="zh-CN" sz="2400" spc="600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70822" y="6232409"/>
                <a:ext cx="3212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400" spc="600" dirty="0" smtClean="0"/>
                  <a:t>(</a:t>
                </a:r>
                <a:r>
                  <a:rPr lang="en-US" altLang="zh-CN" sz="2400" spc="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400" spc="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spc="600" dirty="0" smtClean="0"/>
                  <a:t>111 0111)</a:t>
                </a:r>
                <a:r>
                  <a:rPr lang="zh-CN" altLang="en-US" sz="2400" spc="600" baseline="-25000" dirty="0"/>
                  <a:t>补</a:t>
                </a:r>
                <a:endParaRPr lang="en-US" altLang="zh-CN" sz="2400" spc="600" dirty="0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251520" y="6214732"/>
                <a:ext cx="324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矩形 60"/>
              <p:cNvSpPr/>
              <p:nvPr/>
            </p:nvSpPr>
            <p:spPr>
              <a:xfrm>
                <a:off x="3414106" y="5404271"/>
                <a:ext cx="875561" cy="399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(-3</a:t>
                </a:r>
                <a:r>
                  <a:rPr lang="en-US" altLang="zh-CN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)</a:t>
                </a:r>
                <a:r>
                  <a:rPr lang="zh-CN" altLang="en-US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补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414106" y="5764143"/>
                <a:ext cx="875561" cy="399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</a:t>
                </a:r>
                <a:r>
                  <a:rPr lang="en-US" altLang="zh-CN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-</a:t>
                </a:r>
                <a:r>
                  <a:rPr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6)</a:t>
                </a:r>
                <a:r>
                  <a:rPr lang="zh-CN" altLang="en-US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补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422326" y="6267964"/>
                <a:ext cx="875561" cy="399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(-9)</a:t>
                </a:r>
                <a:r>
                  <a:rPr lang="zh-CN" altLang="en-US" sz="20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补</a:t>
                </a: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45754" y="5784794"/>
                <a:ext cx="3658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+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64292" y="6257123"/>
                <a:ext cx="288000" cy="4320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741546" y="6135687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但，不能溢出！！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4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带符号位的加、减运算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184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原码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数值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不能用于计算机运算，分开处理麻烦。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在计算机内部采用</a:t>
            </a:r>
            <a:r>
              <a:rPr lang="zh-CN" altLang="en-US" b="1" dirty="0" smtClean="0"/>
              <a:t>补码</a:t>
            </a:r>
            <a:r>
              <a:rPr lang="zh-CN" altLang="en-US" dirty="0" smtClean="0"/>
              <a:t>的形式。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符号位与数值位一同参加运算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/>
              <a:t>符号位进位要丢弃</a:t>
            </a:r>
            <a:r>
              <a:rPr lang="zh-CN" altLang="en-US" dirty="0" smtClean="0"/>
              <a:t>。但</a:t>
            </a:r>
            <a:r>
              <a:rPr lang="zh-CN" altLang="en-US" b="1" dirty="0" smtClean="0"/>
              <a:t>不能溢出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结果符号由运算确定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减法运算转换为补码加法运算。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简化</a:t>
            </a:r>
            <a:r>
              <a:rPr lang="en-US" altLang="zh-CN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对于整数，是模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n+1</a:t>
            </a:r>
            <a:r>
              <a:rPr lang="zh-CN" altLang="en-US" dirty="0" smtClean="0"/>
              <a:t>运算；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对于小数，是模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运算。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7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5789"/>
            <a:ext cx="9144000" cy="7517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1152128"/>
              </a:xfrm>
            </p:spPr>
            <p:txBody>
              <a:bodyPr/>
              <a:lstStyle/>
              <a:p>
                <a:r>
                  <a:rPr lang="zh-CN" altLang="en-US" dirty="0" smtClean="0"/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=01010, 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=00011,  </m:t>
                    </m:r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=00011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用补码运算求：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=?,  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=?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1152128"/>
              </a:xfrm>
              <a:blipFill rotWithShape="1">
                <a:blip r:embed="rId3"/>
                <a:stretch>
                  <a:fillRect l="-1630" t="-952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205266" y="2276872"/>
            <a:ext cx="8747736" cy="3846041"/>
            <a:chOff x="205266" y="2473732"/>
            <a:chExt cx="8747736" cy="3846041"/>
          </a:xfrm>
        </p:grpSpPr>
        <p:grpSp>
          <p:nvGrpSpPr>
            <p:cNvPr id="7" name="组合 6"/>
            <p:cNvGrpSpPr/>
            <p:nvPr/>
          </p:nvGrpSpPr>
          <p:grpSpPr>
            <a:xfrm>
              <a:off x="205266" y="2473732"/>
              <a:ext cx="3057742" cy="3846041"/>
              <a:chOff x="205266" y="2473732"/>
              <a:chExt cx="3057742" cy="38460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887064" y="3265820"/>
                    <a:ext cx="1987404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1010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064" y="3265820"/>
                    <a:ext cx="1987404" cy="55072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64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887064" y="3790853"/>
                    <a:ext cx="1995418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064" y="3790853"/>
                    <a:ext cx="1995418" cy="55072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连接符 10"/>
              <p:cNvCxnSpPr/>
              <p:nvPr/>
            </p:nvCxnSpPr>
            <p:spPr>
              <a:xfrm>
                <a:off x="383008" y="4417948"/>
                <a:ext cx="2880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83008" y="384188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2400" dirty="0" smtClean="0"/>
                  <a:t>+</a:t>
                </a:r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205266" y="4510933"/>
                    <a:ext cx="2710550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266" y="4510933"/>
                    <a:ext cx="2710550" cy="55072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2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/>
                  <p:cNvSpPr/>
                  <p:nvPr/>
                </p:nvSpPr>
                <p:spPr>
                  <a:xfrm>
                    <a:off x="205266" y="5190872"/>
                    <a:ext cx="2710550" cy="5459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原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1101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" name="矩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266" y="5190872"/>
                    <a:ext cx="2710550" cy="54591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22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570174" y="5858108"/>
                    <a:ext cx="234564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=+ 1101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174" y="5858108"/>
                    <a:ext cx="2345642" cy="46166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/>
                  <p:cNvSpPr/>
                  <p:nvPr/>
                </p:nvSpPr>
                <p:spPr>
                  <a:xfrm>
                    <a:off x="1187624" y="2473732"/>
                    <a:ext cx="141378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=?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" name="矩形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2473732"/>
                    <a:ext cx="1413785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组合 32"/>
            <p:cNvGrpSpPr/>
            <p:nvPr/>
          </p:nvGrpSpPr>
          <p:grpSpPr>
            <a:xfrm>
              <a:off x="3707904" y="2473732"/>
              <a:ext cx="3396227" cy="3816424"/>
              <a:chOff x="3707904" y="2473732"/>
              <a:chExt cx="3396227" cy="38164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4477662" y="3265820"/>
                    <a:ext cx="2302362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7662" y="3265820"/>
                    <a:ext cx="2302362" cy="5507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531" b="-164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4211960" y="3790853"/>
                    <a:ext cx="2513124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1101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960" y="3790853"/>
                    <a:ext cx="2513124" cy="550728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8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/>
              <p:cNvCxnSpPr/>
              <p:nvPr/>
            </p:nvCxnSpPr>
            <p:spPr>
              <a:xfrm>
                <a:off x="3864131" y="4417948"/>
                <a:ext cx="3240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707904" y="3769876"/>
                    <a:ext cx="48282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04" y="3769876"/>
                    <a:ext cx="482824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/>
                  <p:cNvSpPr/>
                  <p:nvPr/>
                </p:nvSpPr>
                <p:spPr>
                  <a:xfrm>
                    <a:off x="3946222" y="4510933"/>
                    <a:ext cx="2858026" cy="5507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0111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0" name="矩形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6222" y="4510933"/>
                    <a:ext cx="2858026" cy="55072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3981488" y="5190872"/>
                    <a:ext cx="2822760" cy="5459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原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0111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488" y="5190872"/>
                    <a:ext cx="2822760" cy="545919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/>
                  <p:cNvSpPr/>
                  <p:nvPr/>
                </p:nvSpPr>
                <p:spPr>
                  <a:xfrm>
                    <a:off x="4511787" y="5828491"/>
                    <a:ext cx="227831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=+0111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" name="矩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787" y="5828491"/>
                    <a:ext cx="2278316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4902111" y="2473732"/>
                    <a:ext cx="13913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=?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2111" y="2473732"/>
                    <a:ext cx="1391343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33"/>
            <p:cNvGrpSpPr/>
            <p:nvPr/>
          </p:nvGrpSpPr>
          <p:grpSpPr>
            <a:xfrm>
              <a:off x="7380312" y="2492896"/>
              <a:ext cx="1572690" cy="2477889"/>
              <a:chOff x="7463806" y="2492896"/>
              <a:chExt cx="1572690" cy="24778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/>
                  <p:cNvSpPr/>
                  <p:nvPr/>
                </p:nvSpPr>
                <p:spPr>
                  <a:xfrm>
                    <a:off x="7817766" y="3267633"/>
                    <a:ext cx="11031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1010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7" name="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766" y="3267633"/>
                    <a:ext cx="110318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806683" y="3769876"/>
                    <a:ext cx="11031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0011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683" y="3769876"/>
                    <a:ext cx="110318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接连接符 28"/>
              <p:cNvCxnSpPr/>
              <p:nvPr/>
            </p:nvCxnSpPr>
            <p:spPr>
              <a:xfrm>
                <a:off x="7596496" y="4437112"/>
                <a:ext cx="1440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463806" y="3789040"/>
                    <a:ext cx="4347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latin typeface="Cambria Math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806" y="3789040"/>
                    <a:ext cx="434734" cy="400110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8028384" y="2492896"/>
                <a:ext cx="800219" cy="461665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zh-CN" altLang="en-US" sz="2400" dirty="0" smtClean="0"/>
                  <a:t>验算</a:t>
                </a:r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7748836" y="4509120"/>
                    <a:ext cx="116249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0111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8836" y="4509120"/>
                    <a:ext cx="1162498" cy="461665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fld id="{AB5F70D7-AEFC-45B0-A8AE-B3775A81AC94}" type="slidenum">
              <a:rPr lang="en-US" altLang="zh-CN" smtClean="0"/>
              <a:pPr>
                <a:buFont typeface="Arial" charset="0"/>
                <a:buNone/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2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2374</Words>
  <Application>Microsoft Office PowerPoint</Application>
  <PresentationFormat>全屏显示(4:3)</PresentationFormat>
  <Paragraphs>807</Paragraphs>
  <Slides>49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楷体</vt:lpstr>
      <vt:lpstr>宋体</vt:lpstr>
      <vt:lpstr>Arial</vt:lpstr>
      <vt:lpstr>Calibri</vt:lpstr>
      <vt:lpstr>Cambria Math</vt:lpstr>
      <vt:lpstr>Georgia</vt:lpstr>
      <vt:lpstr>Tahoma</vt:lpstr>
      <vt:lpstr>Times New Roman</vt:lpstr>
      <vt:lpstr>Wingdings</vt:lpstr>
      <vt:lpstr>Office 主题​​</vt:lpstr>
      <vt:lpstr>位图图像</vt:lpstr>
      <vt:lpstr>VISIO</vt:lpstr>
      <vt:lpstr>第1章  二进制   From Zero to One -2</vt:lpstr>
      <vt:lpstr>Contents</vt:lpstr>
      <vt:lpstr>计算机中的数字</vt:lpstr>
      <vt:lpstr>带符号位数的补码</vt:lpstr>
      <vt:lpstr>为什么带符号数的加法不行</vt:lpstr>
      <vt:lpstr>带符号数的减法</vt:lpstr>
      <vt:lpstr>带符号数的减法</vt:lpstr>
      <vt:lpstr>带符号位的加、减运算</vt:lpstr>
      <vt:lpstr>练习1</vt:lpstr>
      <vt:lpstr>练习2</vt:lpstr>
      <vt:lpstr>练习3</vt:lpstr>
      <vt:lpstr>Signed Binary Numbers</vt:lpstr>
      <vt:lpstr>练习4</vt:lpstr>
      <vt:lpstr>练习 5</vt:lpstr>
      <vt:lpstr>练习 6</vt:lpstr>
      <vt:lpstr>练习 7</vt:lpstr>
      <vt:lpstr>Contents</vt:lpstr>
      <vt:lpstr>方案1</vt:lpstr>
      <vt:lpstr>方案2：Binary Coded Decimal</vt:lpstr>
      <vt:lpstr>BCD Addition Examples</vt:lpstr>
      <vt:lpstr>BCD Arithmetic</vt:lpstr>
      <vt:lpstr>十进制的反码、补码</vt:lpstr>
      <vt:lpstr>其他形式的十进制码</vt:lpstr>
      <vt:lpstr>余三码是偏权码</vt:lpstr>
      <vt:lpstr>Gray Code 格雷码</vt:lpstr>
      <vt:lpstr>Gray Code 格雷码</vt:lpstr>
      <vt:lpstr>Error-Detecting Code 检错码</vt:lpstr>
      <vt:lpstr>美国信息交换标准代码 (ASCII码)</vt:lpstr>
      <vt:lpstr>ASCII Control Characters</vt:lpstr>
      <vt:lpstr>二进制存储单元、寄存器</vt:lpstr>
      <vt:lpstr>寄存器的信息传输</vt:lpstr>
      <vt:lpstr>二进制信息处理示例</vt:lpstr>
      <vt:lpstr>Contents</vt:lpstr>
      <vt:lpstr>逻辑运算</vt:lpstr>
      <vt:lpstr>基本的逻辑运算</vt:lpstr>
      <vt:lpstr>Truth tables</vt:lpstr>
      <vt:lpstr>Logic Gates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Logic Gate Notation</vt:lpstr>
      <vt:lpstr>Timing diagram 时序图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xgsun</dc:creator>
  <cp:lastModifiedBy>sean</cp:lastModifiedBy>
  <cp:revision>85</cp:revision>
  <dcterms:created xsi:type="dcterms:W3CDTF">2013-08-22T05:54:03Z</dcterms:created>
  <dcterms:modified xsi:type="dcterms:W3CDTF">2016-09-13T13:28:19Z</dcterms:modified>
</cp:coreProperties>
</file>