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49"/>
  </p:notesMasterIdLst>
  <p:sldIdLst>
    <p:sldId id="257" r:id="rId2"/>
    <p:sldId id="348" r:id="rId3"/>
    <p:sldId id="352" r:id="rId4"/>
    <p:sldId id="351" r:id="rId5"/>
    <p:sldId id="388" r:id="rId6"/>
    <p:sldId id="350" r:id="rId7"/>
    <p:sldId id="343" r:id="rId8"/>
    <p:sldId id="346" r:id="rId9"/>
    <p:sldId id="342" r:id="rId10"/>
    <p:sldId id="353" r:id="rId11"/>
    <p:sldId id="390" r:id="rId12"/>
    <p:sldId id="370" r:id="rId13"/>
    <p:sldId id="371" r:id="rId14"/>
    <p:sldId id="372" r:id="rId15"/>
    <p:sldId id="354" r:id="rId16"/>
    <p:sldId id="355" r:id="rId17"/>
    <p:sldId id="387" r:id="rId18"/>
    <p:sldId id="394" r:id="rId19"/>
    <p:sldId id="356" r:id="rId20"/>
    <p:sldId id="391" r:id="rId21"/>
    <p:sldId id="392" r:id="rId22"/>
    <p:sldId id="373" r:id="rId23"/>
    <p:sldId id="374" r:id="rId24"/>
    <p:sldId id="357" r:id="rId25"/>
    <p:sldId id="376" r:id="rId26"/>
    <p:sldId id="375" r:id="rId27"/>
    <p:sldId id="389" r:id="rId28"/>
    <p:sldId id="358" r:id="rId29"/>
    <p:sldId id="362" r:id="rId30"/>
    <p:sldId id="359" r:id="rId31"/>
    <p:sldId id="360" r:id="rId32"/>
    <p:sldId id="378" r:id="rId33"/>
    <p:sldId id="379" r:id="rId34"/>
    <p:sldId id="380" r:id="rId35"/>
    <p:sldId id="365" r:id="rId36"/>
    <p:sldId id="393" r:id="rId37"/>
    <p:sldId id="363" r:id="rId38"/>
    <p:sldId id="381" r:id="rId39"/>
    <p:sldId id="361" r:id="rId40"/>
    <p:sldId id="364" r:id="rId41"/>
    <p:sldId id="368" r:id="rId42"/>
    <p:sldId id="382" r:id="rId43"/>
    <p:sldId id="369" r:id="rId44"/>
    <p:sldId id="383" r:id="rId45"/>
    <p:sldId id="384" r:id="rId46"/>
    <p:sldId id="395" r:id="rId47"/>
    <p:sldId id="396" r:id="rId48"/>
  </p:sldIdLst>
  <p:sldSz cx="9144000" cy="6858000" type="screen4x3"/>
  <p:notesSz cx="6799263" cy="9929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BB5"/>
    <a:srgbClr val="CEE8CF"/>
    <a:srgbClr val="0A4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8" autoAdjust="0"/>
    <p:restoredTop sz="96296" autoAdjust="0"/>
  </p:normalViewPr>
  <p:slideViewPr>
    <p:cSldViewPr>
      <p:cViewPr varScale="1">
        <p:scale>
          <a:sx n="124" d="100"/>
          <a:sy n="124" d="100"/>
        </p:scale>
        <p:origin x="6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916" y="0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69" y="4716661"/>
            <a:ext cx="4986126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322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916" y="9433322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682AC2F-3262-4745-84E8-9A7331FB94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18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Verilog</a:t>
            </a:r>
            <a:r>
              <a:rPr lang="zh-CN" altLang="en-US" dirty="0" smtClean="0">
                <a:ea typeface="宋体" charset="-122"/>
              </a:rPr>
              <a:t>基于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语言，但又不是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语言。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Verilog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语言的语法非常相似，但语言本身的行为却大不相同！</a:t>
            </a: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AA01312-9B1E-4645-A9E2-52F56D8039DC}" type="slidenum">
              <a:rPr lang="en-US" altLang="zh-CN" sz="1200" smtClean="0"/>
              <a:pPr eaLnBrk="1" hangingPunct="1"/>
              <a:t>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36588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sillyfunction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的模拟、综合结果。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41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模块名称：一种标识符。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等也是标识符。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551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随着芯片集成度的提高，数据流建模、行为建模的重要性越来越重要。这样不必专注于电路结构的细节。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504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使用</a:t>
            </a:r>
            <a:r>
              <a:rPr kumimoji="0" lang="zh-CN" altLang="en-US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等于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运算符时，两个操作数必须</a:t>
            </a:r>
            <a:r>
              <a:rPr kumimoji="0" lang="zh-CN" altLang="en-US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逐位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相等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结果才为</a:t>
            </a:r>
            <a:r>
              <a:rPr kumimoji="0" lang="en-US" altLang="zh-CN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；若某些位为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或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z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，则结果为</a:t>
            </a:r>
            <a:r>
              <a:rPr kumimoji="0" lang="en-US" altLang="zh-CN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使用</a:t>
            </a:r>
            <a:r>
              <a:rPr kumimoji="0" lang="zh-CN" altLang="en-US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全等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运算符时，若两个操作数的相应位完全</a:t>
            </a:r>
            <a:r>
              <a:rPr kumimoji="0" lang="zh-CN" altLang="en-US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一致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（如同是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，或同是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，或同是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，或同是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z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则结果为</a:t>
            </a:r>
            <a:r>
              <a:rPr kumimoji="0" lang="en-US" altLang="zh-CN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；否则为</a:t>
            </a:r>
            <a:r>
              <a:rPr kumimoji="0" lang="en-US" altLang="zh-CN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38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当多输入异或门进行奇偶校验是，如果奇数输入为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52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M=1</a:t>
            </a:r>
            <a:r>
              <a:rPr lang="zh-CN" altLang="en-US" dirty="0" smtClean="0"/>
              <a:t>时减法，</a:t>
            </a:r>
            <a:r>
              <a:rPr lang="en-US" altLang="zh-CN" dirty="0" smtClean="0"/>
              <a:t>A=1010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B=0101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的补码</a:t>
            </a:r>
            <a:r>
              <a:rPr lang="en-US" altLang="zh-CN" dirty="0" smtClean="0"/>
              <a:t>=1011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A+B=10101</a:t>
            </a:r>
            <a:r>
              <a:rPr lang="zh-CN" altLang="en-US" dirty="0" smtClean="0"/>
              <a:t>，舍去最高位就是</a:t>
            </a:r>
            <a:r>
              <a:rPr lang="en-US" altLang="zh-CN" dirty="0" smtClean="0"/>
              <a:t>0101=5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10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CE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CE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B3D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2248"/>
            <a:ext cx="8964488" cy="7780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6296" y="6356350"/>
            <a:ext cx="1450504" cy="365125"/>
          </a:xfrm>
        </p:spPr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015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A03E0E-397A-4693-9DEE-287E107191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5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1969879"/>
            <a:ext cx="7488832" cy="3157174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>
                <a:solidFill>
                  <a:schemeClr val="tx2"/>
                </a:solidFill>
              </a:rPr>
              <a:t>Chapter </a:t>
            </a:r>
            <a:r>
              <a:rPr kumimoji="1" lang="en-US" altLang="zh-CN" sz="3600" dirty="0" smtClean="0">
                <a:solidFill>
                  <a:schemeClr val="tx2"/>
                </a:solidFill>
              </a:rPr>
              <a:t>4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kumimoji="1" lang="zh-CN" altLang="en-US" sz="4900" b="1" dirty="0" smtClean="0">
                <a:solidFill>
                  <a:schemeClr val="tx2"/>
                </a:solidFill>
              </a:rPr>
              <a:t>硬件描述语言  </a:t>
            </a:r>
            <a:r>
              <a:rPr kumimoji="1" lang="en-US" altLang="zh-CN" sz="4800" b="1" dirty="0" smtClean="0">
                <a:solidFill>
                  <a:schemeClr val="tx2"/>
                </a:solidFill>
              </a:rPr>
              <a:t>HDL</a:t>
            </a:r>
            <a:br>
              <a:rPr kumimoji="1" lang="en-US" altLang="zh-CN" sz="4800" b="1" dirty="0" smtClean="0">
                <a:solidFill>
                  <a:schemeClr val="tx2"/>
                </a:solidFill>
              </a:rPr>
            </a:br>
            <a:r>
              <a:rPr kumimoji="1" lang="en-US" altLang="zh-CN" sz="4800" b="1" dirty="0">
                <a:solidFill>
                  <a:schemeClr val="tx2"/>
                </a:solidFill>
              </a:rPr>
              <a:t>H</a:t>
            </a:r>
            <a:r>
              <a:rPr kumimoji="1" lang="en-US" altLang="zh-CN" sz="4800" dirty="0">
                <a:solidFill>
                  <a:schemeClr val="tx2"/>
                </a:solidFill>
              </a:rPr>
              <a:t>ardware </a:t>
            </a:r>
            <a:r>
              <a:rPr kumimoji="1" lang="en-US" altLang="zh-CN" sz="4800" b="1" dirty="0" smtClean="0">
                <a:solidFill>
                  <a:schemeClr val="tx2"/>
                </a:solidFill>
              </a:rPr>
              <a:t>D</a:t>
            </a:r>
            <a:r>
              <a:rPr kumimoji="1" lang="en-US" altLang="zh-CN" sz="4800" dirty="0" smtClean="0">
                <a:solidFill>
                  <a:schemeClr val="tx2"/>
                </a:solidFill>
              </a:rPr>
              <a:t>escription</a:t>
            </a:r>
            <a:r>
              <a:rPr kumimoji="1" lang="en-US" altLang="zh-CN" sz="4800" b="1" dirty="0" smtClean="0">
                <a:solidFill>
                  <a:schemeClr val="tx2"/>
                </a:solidFill>
              </a:rPr>
              <a:t> L</a:t>
            </a:r>
            <a:r>
              <a:rPr kumimoji="1" lang="en-US" altLang="zh-CN" sz="4800" dirty="0" smtClean="0">
                <a:solidFill>
                  <a:schemeClr val="tx2"/>
                </a:solidFill>
              </a:rPr>
              <a:t>anguage</a:t>
            </a:r>
            <a:r>
              <a:rPr kumimoji="1" lang="en-US" altLang="zh-CN" sz="4800" b="1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4800" b="1" dirty="0">
                <a:solidFill>
                  <a:schemeClr val="tx2"/>
                </a:solidFill>
              </a:rPr>
              <a:t/>
            </a:r>
            <a:br>
              <a:rPr kumimoji="1" lang="en-US" altLang="zh-CN" sz="4800" b="1" dirty="0">
                <a:solidFill>
                  <a:schemeClr val="tx2"/>
                </a:solidFill>
              </a:rPr>
            </a:br>
            <a:r>
              <a:rPr kumimoji="1" lang="zh-CN" altLang="en-US" sz="3600" dirty="0" smtClean="0">
                <a:solidFill>
                  <a:schemeClr val="tx2"/>
                </a:solidFill>
              </a:rPr>
              <a:t>用文本形式来描述数字系统硬件的语言</a:t>
            </a:r>
            <a:r>
              <a:rPr kumimoji="1" lang="en-US" altLang="zh-CN" sz="3600" dirty="0" smtClean="0">
                <a:solidFill>
                  <a:schemeClr val="tx2"/>
                </a:solidFill>
              </a:rPr>
              <a:t/>
            </a:r>
            <a:br>
              <a:rPr kumimoji="1" lang="en-US" altLang="zh-CN" sz="3600" dirty="0" smtClean="0">
                <a:solidFill>
                  <a:schemeClr val="tx2"/>
                </a:solidFill>
              </a:rPr>
            </a:br>
            <a:r>
              <a:rPr kumimoji="1" lang="zh-CN" altLang="en-US" sz="3600" dirty="0" smtClean="0">
                <a:solidFill>
                  <a:schemeClr val="tx2"/>
                </a:solidFill>
              </a:rPr>
              <a:t>（描述硬件结构和行为）</a:t>
            </a:r>
            <a:endParaRPr kumimoji="1" lang="en-US" altLang="zh-CN" sz="4900" dirty="0">
              <a:solidFill>
                <a:schemeClr val="tx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169" y="461076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b="1" spc="600" dirty="0"/>
              <a:t>数字逻辑</a:t>
            </a:r>
            <a:r>
              <a:rPr lang="zh-CN" altLang="en-US" sz="1800" b="1" spc="600" dirty="0"/>
              <a:t> </a:t>
            </a:r>
            <a:r>
              <a:rPr lang="zh-CN" altLang="en-US" sz="2400" b="1" spc="6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2400" b="1" spc="600" dirty="0"/>
              <a:t> </a:t>
            </a:r>
            <a:r>
              <a:rPr lang="zh-CN" altLang="en-US" b="1" spc="600" dirty="0"/>
              <a:t>部件设计</a:t>
            </a:r>
            <a:r>
              <a:rPr lang="en-US" altLang="zh-CN" b="1" spc="600" dirty="0"/>
              <a:t/>
            </a:r>
            <a:br>
              <a:rPr lang="en-US" altLang="zh-CN" b="1" spc="600" dirty="0"/>
            </a:br>
            <a:r>
              <a:rPr lang="en-US" altLang="zh-CN" sz="1800" b="1" dirty="0"/>
              <a:t>Digital Logic </a:t>
            </a:r>
            <a:r>
              <a:rPr lang="en-US" altLang="zh-CN" sz="1800" dirty="0"/>
              <a:t>&amp;</a:t>
            </a:r>
            <a:r>
              <a:rPr lang="en-US" altLang="zh-CN" sz="1800" b="1" dirty="0"/>
              <a:t> Component Design</a:t>
            </a:r>
            <a:endParaRPr lang="zh-CN" alt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6012160" y="6309320"/>
            <a:ext cx="3024336" cy="43204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xgsun@fudan.edu.cn</a:t>
            </a:r>
          </a:p>
        </p:txBody>
      </p:sp>
      <p:pic>
        <p:nvPicPr>
          <p:cNvPr id="10" name="Picture 2" descr="C:\Users\Sam2013\Desktop\孙晓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1" y="6103256"/>
            <a:ext cx="1422506" cy="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46" y="91310"/>
            <a:ext cx="129715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l="26966" t="16884" r="40550" b="8369"/>
          <a:stretch/>
        </p:blipFill>
        <p:spPr>
          <a:xfrm>
            <a:off x="70805" y="52340"/>
            <a:ext cx="1404851" cy="2017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模块</a:t>
            </a:r>
            <a:r>
              <a:rPr lang="zh-CN" altLang="en-US" dirty="0" smtClean="0"/>
              <a:t> </a:t>
            </a:r>
            <a:r>
              <a:rPr lang="en-US" altLang="zh-CN" dirty="0" smtClean="0"/>
              <a:t>(module)</a:t>
            </a:r>
            <a:r>
              <a:rPr lang="zh-CN" altLang="en-US" dirty="0" smtClean="0"/>
              <a:t>、端口</a:t>
            </a:r>
            <a:r>
              <a:rPr lang="en-US" altLang="zh-CN" dirty="0" smtClean="0"/>
              <a:t>(ports)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60942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/>
              <a:t>模块</a:t>
            </a:r>
            <a:r>
              <a:rPr lang="zh-CN" altLang="en-US" dirty="0"/>
              <a:t>（</a:t>
            </a:r>
            <a:r>
              <a:rPr lang="en-US" altLang="zh-CN" b="1" dirty="0"/>
              <a:t>module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verilog</a:t>
            </a:r>
            <a:r>
              <a:rPr lang="zh-CN" altLang="en-US" dirty="0"/>
              <a:t>最基本的概念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设计</a:t>
            </a:r>
            <a:r>
              <a:rPr lang="zh-CN" altLang="en-US" dirty="0"/>
              <a:t>中的基本单元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每个</a:t>
            </a:r>
            <a:r>
              <a:rPr lang="zh-CN" altLang="en-US" dirty="0"/>
              <a:t>设计</a:t>
            </a:r>
            <a:r>
              <a:rPr lang="zh-CN" altLang="en-US" dirty="0" smtClean="0"/>
              <a:t>系统</a:t>
            </a:r>
            <a:r>
              <a:rPr lang="zh-CN" altLang="en-US" dirty="0"/>
              <a:t>中都由若干</a:t>
            </a:r>
            <a:r>
              <a:rPr lang="en-US" altLang="zh-CN" dirty="0"/>
              <a:t>module</a:t>
            </a:r>
            <a:r>
              <a:rPr lang="zh-CN" altLang="en-US" dirty="0"/>
              <a:t>组成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</a:t>
            </a:r>
            <a:r>
              <a:rPr lang="zh-CN" altLang="en-US" dirty="0"/>
              <a:t>在语言形式上是以关键词</a:t>
            </a:r>
            <a:r>
              <a:rPr lang="en-US" altLang="zh-CN" dirty="0"/>
              <a:t>module</a:t>
            </a:r>
            <a:r>
              <a:rPr lang="zh-CN" altLang="en-US" dirty="0"/>
              <a:t>开始，以关键词</a:t>
            </a:r>
            <a:r>
              <a:rPr lang="en-US" altLang="zh-CN" dirty="0" err="1"/>
              <a:t>endmodule</a:t>
            </a:r>
            <a:r>
              <a:rPr lang="zh-CN" altLang="en-US" dirty="0" smtClean="0"/>
              <a:t>结束。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</a:t>
            </a:r>
            <a:r>
              <a:rPr lang="zh-CN" altLang="en-US" dirty="0"/>
              <a:t>的实际</a:t>
            </a:r>
            <a:r>
              <a:rPr lang="zh-CN" altLang="en-US" dirty="0" smtClean="0"/>
              <a:t>意义</a:t>
            </a:r>
            <a:r>
              <a:rPr lang="zh-CN" altLang="en-US" dirty="0"/>
              <a:t>：</a:t>
            </a:r>
            <a:r>
              <a:rPr lang="zh-CN" altLang="en-US" dirty="0" smtClean="0"/>
              <a:t>代表</a:t>
            </a:r>
            <a:r>
              <a:rPr lang="zh-CN" altLang="en-US" dirty="0"/>
              <a:t>硬件电路上的</a:t>
            </a:r>
            <a:r>
              <a:rPr lang="zh-CN" altLang="en-US" b="1" dirty="0"/>
              <a:t>逻辑实体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每个</a:t>
            </a:r>
            <a:r>
              <a:rPr lang="zh-CN" altLang="en-US" dirty="0"/>
              <a:t>模块都实现</a:t>
            </a:r>
            <a:r>
              <a:rPr lang="zh-CN" altLang="en-US" b="1" dirty="0"/>
              <a:t>特定的功能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</a:t>
            </a:r>
            <a:r>
              <a:rPr lang="zh-CN" altLang="en-US" dirty="0"/>
              <a:t>的描述方式有</a:t>
            </a:r>
            <a:r>
              <a:rPr lang="zh-CN" altLang="en-US" b="1" dirty="0"/>
              <a:t>行为建模</a:t>
            </a:r>
            <a:r>
              <a:rPr lang="zh-CN" altLang="en-US" dirty="0"/>
              <a:t>和</a:t>
            </a:r>
            <a:r>
              <a:rPr lang="zh-CN" altLang="en-US" b="1" dirty="0"/>
              <a:t>结构建模</a:t>
            </a:r>
            <a:r>
              <a:rPr lang="zh-CN" altLang="en-US" dirty="0"/>
              <a:t>之分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</a:t>
            </a:r>
            <a:r>
              <a:rPr lang="zh-CN" altLang="en-US" dirty="0"/>
              <a:t>之间是</a:t>
            </a:r>
            <a:r>
              <a:rPr lang="zh-CN" altLang="en-US" b="1" dirty="0"/>
              <a:t>并行运行</a:t>
            </a:r>
            <a:r>
              <a:rPr lang="zh-CN" altLang="en-US" dirty="0"/>
              <a:t>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</a:t>
            </a:r>
            <a:r>
              <a:rPr lang="zh-CN" altLang="en-US" dirty="0"/>
              <a:t>是分层的，高层模块通过调用、连接低层模块的</a:t>
            </a:r>
            <a:r>
              <a:rPr lang="zh-CN" altLang="en-US" b="1" dirty="0"/>
              <a:t>实例</a:t>
            </a:r>
            <a:r>
              <a:rPr lang="zh-CN" altLang="en-US" dirty="0"/>
              <a:t>来实现复杂的功能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端口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ports</a:t>
            </a:r>
            <a:r>
              <a:rPr lang="zh-CN" altLang="en-US" dirty="0" smtClean="0"/>
              <a:t>）：模块与外界沟通的输入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</a:t>
            </a:r>
            <a:r>
              <a:rPr lang="zh-CN" altLang="en-US" dirty="0"/>
              <a:t>连接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内置门元件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3074" name="Picture 2" descr="Verilog内置门元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33585"/>
            <a:ext cx="4968552" cy="58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075245" y="2060848"/>
            <a:ext cx="4014801" cy="112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input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gate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and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n3(OUT</a:t>
            </a:r>
            <a:r>
              <a:rPr lang="en-US" altLang="zh-CN" dirty="0"/>
              <a:t>, IN1, IN2, IN3);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写出电路的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903"/>
            <a:ext cx="8033146" cy="556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1. </a:t>
            </a:r>
            <a:r>
              <a:rPr lang="zh-CN" altLang="en-US" dirty="0" smtClean="0"/>
              <a:t>答案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5496" y="980728"/>
            <a:ext cx="4320480" cy="526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b="1" dirty="0" smtClean="0">
                <a:latin typeface="Arial" panose="020B0604020202020204" pitchFamily="34" charset="0"/>
              </a:rPr>
              <a:t>Circuit_1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(A, B, C, F1, F2);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input</a:t>
            </a:r>
            <a:r>
              <a:rPr lang="en-US" altLang="zh-CN" sz="1800" b="1" dirty="0" smtClean="0">
                <a:latin typeface="ArialBold"/>
              </a:rPr>
              <a:t>  </a:t>
            </a:r>
            <a:r>
              <a:rPr lang="en-US" altLang="zh-CN" sz="1800" dirty="0" smtClean="0">
                <a:latin typeface="Arial" panose="020B0604020202020204" pitchFamily="34" charset="0"/>
              </a:rPr>
              <a:t>A</a:t>
            </a:r>
            <a:r>
              <a:rPr lang="en-US" altLang="zh-CN" sz="1800" dirty="0">
                <a:latin typeface="Arial" panose="020B0604020202020204" pitchFamily="34" charset="0"/>
              </a:rPr>
              <a:t>, B, C;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output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F1, F2;</a:t>
            </a:r>
          </a:p>
          <a:p>
            <a:pPr>
              <a:lnSpc>
                <a:spcPct val="130000"/>
              </a:lnSpc>
            </a:pPr>
            <a:r>
              <a:rPr lang="de-DE" altLang="zh-CN" sz="1800" b="1" dirty="0" smtClean="0">
                <a:solidFill>
                  <a:srgbClr val="0070C0"/>
                </a:solidFill>
                <a:latin typeface="ArialBold"/>
              </a:rPr>
              <a:t>  </a:t>
            </a:r>
            <a:r>
              <a:rPr lang="de-DE" altLang="zh-CN" sz="1800" b="1" dirty="0" smtClean="0">
                <a:solidFill>
                  <a:srgbClr val="00B050"/>
                </a:solidFill>
                <a:latin typeface="ArialBold"/>
              </a:rPr>
              <a:t>wire</a:t>
            </a:r>
            <a:r>
              <a:rPr lang="de-DE" altLang="zh-CN" sz="1800" b="1" dirty="0" smtClean="0">
                <a:latin typeface="ArialBold"/>
              </a:rPr>
              <a:t>   </a:t>
            </a:r>
            <a:r>
              <a:rPr lang="de-DE" altLang="zh-CN" sz="1800" dirty="0" smtClean="0">
                <a:latin typeface="Arial" panose="020B0604020202020204" pitchFamily="34" charset="0"/>
              </a:rPr>
              <a:t>T1</a:t>
            </a:r>
            <a:r>
              <a:rPr lang="de-DE" altLang="zh-CN" sz="1800" dirty="0">
                <a:latin typeface="Arial" panose="020B0604020202020204" pitchFamily="34" charset="0"/>
              </a:rPr>
              <a:t>, T2, T3, F2_b, E1, E2, E3;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or</a:t>
            </a:r>
            <a:r>
              <a:rPr lang="en-US" altLang="zh-CN" sz="1800" b="1" dirty="0" smtClean="0">
                <a:latin typeface="ArialBold"/>
              </a:rPr>
              <a:t>  </a:t>
            </a:r>
            <a:r>
              <a:rPr lang="en-US" altLang="zh-CN" sz="1800" dirty="0" smtClean="0">
                <a:latin typeface="Arial" panose="020B0604020202020204" pitchFamily="34" charset="0"/>
              </a:rPr>
              <a:t>g1 </a:t>
            </a:r>
            <a:r>
              <a:rPr lang="en-US" altLang="zh-CN" sz="1800" dirty="0">
                <a:latin typeface="Arial" panose="020B0604020202020204" pitchFamily="34" charset="0"/>
              </a:rPr>
              <a:t>(T1, A, B, C);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and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g2 (T2, A, B, C);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and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g3 (E1, A, B);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and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g4 (E2, A, C);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and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g5 (E3, B, C);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or</a:t>
            </a:r>
            <a:r>
              <a:rPr lang="en-US" altLang="zh-CN" sz="1800" b="1" dirty="0" smtClean="0">
                <a:latin typeface="ArialBold"/>
              </a:rPr>
              <a:t>  </a:t>
            </a:r>
            <a:r>
              <a:rPr lang="en-US" altLang="zh-CN" sz="1800" dirty="0" smtClean="0">
                <a:latin typeface="Arial" panose="020B0604020202020204" pitchFamily="34" charset="0"/>
              </a:rPr>
              <a:t>g6 </a:t>
            </a:r>
            <a:r>
              <a:rPr lang="en-US" altLang="zh-CN" sz="1800" dirty="0">
                <a:latin typeface="Arial" panose="020B0604020202020204" pitchFamily="34" charset="0"/>
              </a:rPr>
              <a:t>(F2, E1, E2, E3);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not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g7 (F2_b, F2);</a:t>
            </a:r>
          </a:p>
          <a:p>
            <a:pPr>
              <a:lnSpc>
                <a:spcPct val="130000"/>
              </a:lnSpc>
            </a:pPr>
            <a:r>
              <a:rPr lang="de-DE" altLang="zh-CN" sz="1800" b="1" dirty="0" smtClean="0">
                <a:solidFill>
                  <a:srgbClr val="0070C0"/>
                </a:solidFill>
                <a:latin typeface="ArialBold"/>
              </a:rPr>
              <a:t>  and</a:t>
            </a:r>
            <a:r>
              <a:rPr lang="de-DE" altLang="zh-CN" sz="1800" b="1" dirty="0" smtClean="0">
                <a:latin typeface="ArialBold"/>
              </a:rPr>
              <a:t> </a:t>
            </a:r>
            <a:r>
              <a:rPr lang="de-DE" altLang="zh-CN" sz="1800" dirty="0">
                <a:latin typeface="Arial" panose="020B0604020202020204" pitchFamily="34" charset="0"/>
              </a:rPr>
              <a:t>g8 (T3, T1, F2_b);</a:t>
            </a:r>
          </a:p>
          <a:p>
            <a:pPr>
              <a:lnSpc>
                <a:spcPct val="130000"/>
              </a:lnSpc>
            </a:pPr>
            <a:r>
              <a:rPr lang="fr-FR" altLang="zh-CN" sz="1800" b="1" dirty="0" smtClean="0">
                <a:solidFill>
                  <a:srgbClr val="0070C0"/>
                </a:solidFill>
                <a:latin typeface="ArialBold"/>
              </a:rPr>
              <a:t>  or</a:t>
            </a:r>
            <a:r>
              <a:rPr lang="fr-FR" altLang="zh-CN" sz="1800" b="1" dirty="0" smtClean="0">
                <a:latin typeface="ArialBold"/>
              </a:rPr>
              <a:t>  </a:t>
            </a:r>
            <a:r>
              <a:rPr lang="fr-FR" altLang="zh-CN" sz="1800" dirty="0" smtClean="0">
                <a:latin typeface="Arial" panose="020B0604020202020204" pitchFamily="34" charset="0"/>
              </a:rPr>
              <a:t>g9 </a:t>
            </a:r>
            <a:r>
              <a:rPr lang="fr-FR" altLang="zh-CN" sz="1800" dirty="0">
                <a:latin typeface="Arial" panose="020B0604020202020204" pitchFamily="34" charset="0"/>
              </a:rPr>
              <a:t>(F1, T2, T3);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275857" y="2704590"/>
            <a:ext cx="5796136" cy="4016885"/>
            <a:chOff x="3275857" y="2704590"/>
            <a:chExt cx="5796136" cy="4016885"/>
          </a:xfrm>
        </p:grpSpPr>
        <p:grpSp>
          <p:nvGrpSpPr>
            <p:cNvPr id="9" name="组合 8"/>
            <p:cNvGrpSpPr/>
            <p:nvPr/>
          </p:nvGrpSpPr>
          <p:grpSpPr>
            <a:xfrm>
              <a:off x="3275857" y="2704590"/>
              <a:ext cx="5796136" cy="4016885"/>
              <a:chOff x="3275857" y="2704590"/>
              <a:chExt cx="5796136" cy="4016885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75857" y="2704590"/>
                <a:ext cx="5796136" cy="401688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4216997" y="4653136"/>
                    <a:ext cx="4219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6997" y="4653136"/>
                    <a:ext cx="421974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4202285" y="5447908"/>
                    <a:ext cx="4261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2285" y="5447908"/>
                    <a:ext cx="426142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4198607" y="6174300"/>
                    <a:ext cx="4261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607" y="6174300"/>
                    <a:ext cx="426142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矩形 9"/>
            <p:cNvSpPr/>
            <p:nvPr/>
          </p:nvSpPr>
          <p:spPr>
            <a:xfrm>
              <a:off x="3862413" y="3611704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</a:rPr>
                <a:t>g1</a:t>
              </a:r>
              <a:endParaRPr lang="zh-CN" altLang="en-US" sz="12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843152" y="2847271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</a:rPr>
                <a:t>g2</a:t>
              </a:r>
              <a:endParaRPr lang="zh-CN" altLang="en-US" sz="1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54797" y="4795817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</a:rPr>
                <a:t>g3</a:t>
              </a:r>
              <a:endParaRPr lang="zh-CN" altLang="en-US" sz="12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854797" y="5559811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</a:rPr>
                <a:t>g4</a:t>
              </a:r>
              <a:endParaRPr lang="zh-CN" altLang="en-US" sz="12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75618" y="6323805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</a:rPr>
                <a:t>g5</a:t>
              </a:r>
              <a:endParaRPr lang="zh-CN" altLang="en-US" sz="1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860032" y="5600316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</a:rPr>
                <a:t>g6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807397" y="4005064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</a:rPr>
                <a:t>g7</a:t>
              </a:r>
              <a:endParaRPr lang="zh-CN" altLang="en-US" sz="1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804248" y="4141746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</a:rPr>
                <a:t>g8</a:t>
              </a:r>
              <a:endParaRPr lang="zh-CN" altLang="en-US" sz="1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884368" y="2985770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</a:rPr>
                <a:t>g9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2. </a:t>
            </a:r>
            <a:r>
              <a:rPr lang="zh-CN" altLang="en-US" dirty="0"/>
              <a:t>画</a:t>
            </a:r>
            <a:r>
              <a:rPr lang="zh-CN" altLang="en-US" dirty="0" smtClean="0"/>
              <a:t>出下面的电路图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504" y="1060359"/>
            <a:ext cx="4128296" cy="520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MT-Bold"/>
              </a:rPr>
              <a:t>module</a:t>
            </a:r>
            <a:r>
              <a:rPr lang="en-US" altLang="zh-CN" sz="1800" b="1" dirty="0">
                <a:latin typeface="ArialMT-Bold"/>
              </a:rPr>
              <a:t> </a:t>
            </a:r>
            <a:r>
              <a:rPr lang="en-US" altLang="zh-CN" sz="1800" b="1" dirty="0" smtClean="0">
                <a:latin typeface="ArialMT"/>
              </a:rPr>
              <a:t>Circuit_2</a:t>
            </a:r>
            <a:r>
              <a:rPr lang="en-US" altLang="zh-CN" sz="1800" dirty="0" smtClean="0">
                <a:latin typeface="ArialMT"/>
              </a:rPr>
              <a:t> </a:t>
            </a:r>
            <a:r>
              <a:rPr lang="en-US" altLang="zh-CN" sz="1800" dirty="0">
                <a:latin typeface="ArialMT"/>
              </a:rPr>
              <a:t>(A, B, C, D, F);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  input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A, B, C, D;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  output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F;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  </a:t>
            </a:r>
            <a:r>
              <a:rPr lang="pl-PL" altLang="zh-CN" sz="1800" b="1" dirty="0" smtClean="0">
                <a:solidFill>
                  <a:srgbClr val="00B050"/>
                </a:solidFill>
                <a:latin typeface="ArialMT-Bold"/>
              </a:rPr>
              <a:t>wire </a:t>
            </a:r>
            <a:r>
              <a:rPr lang="pl-PL" altLang="zh-CN" sz="1800" dirty="0">
                <a:latin typeface="ArialMT"/>
              </a:rPr>
              <a:t>w, x, y, z, a, d;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  and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(x, B, C, d);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  and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(y, a ,C);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  and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(w, z ,B);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MT"/>
              </a:rPr>
              <a:t>   or</a:t>
            </a:r>
            <a:r>
              <a:rPr lang="en-US" altLang="zh-CN" sz="1800" dirty="0" smtClean="0">
                <a:solidFill>
                  <a:srgbClr val="0070C0"/>
                </a:solidFill>
                <a:latin typeface="ArialMT"/>
              </a:rPr>
              <a:t> </a:t>
            </a:r>
            <a:r>
              <a:rPr lang="en-US" altLang="zh-CN" sz="1800" dirty="0">
                <a:latin typeface="ArialMT"/>
              </a:rPr>
              <a:t>(z, y, A);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  or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(F, x, w);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  not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(a, A);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  not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(d, D);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MT-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48" y="3501008"/>
            <a:ext cx="6876256" cy="24391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6266913"/>
            <a:ext cx="5670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注：这里省略了所有的例化门元件名称！</a:t>
            </a:r>
          </a:p>
        </p:txBody>
      </p:sp>
    </p:spTree>
    <p:extLst>
      <p:ext uri="{BB962C8B-B14F-4D97-AF65-F5344CB8AC3E}">
        <p14:creationId xmlns:p14="http://schemas.microsoft.com/office/powerpoint/2010/main" val="7343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带</a:t>
            </a:r>
            <a:r>
              <a:rPr lang="zh-CN" altLang="en-US" dirty="0" smtClean="0"/>
              <a:t>传输延时门级模型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5496" y="3072143"/>
            <a:ext cx="5256584" cy="319318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module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b="1" dirty="0" err="1" smtClean="0">
                <a:latin typeface="ArialMT"/>
              </a:rPr>
              <a:t>Simple_Circuit_delay</a:t>
            </a:r>
            <a:r>
              <a:rPr lang="en-US" altLang="zh-CN" sz="1800" dirty="0" smtClean="0">
                <a:latin typeface="ArialMT"/>
              </a:rPr>
              <a:t> </a:t>
            </a:r>
            <a:r>
              <a:rPr lang="en-US" altLang="zh-CN" sz="1800" dirty="0">
                <a:latin typeface="ArialMT"/>
              </a:rPr>
              <a:t>(A, B, C, D, E);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output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D, E;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input</a:t>
            </a:r>
            <a:r>
              <a:rPr lang="en-US" altLang="zh-CN" sz="1800" b="1" dirty="0" smtClean="0"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A</a:t>
            </a:r>
            <a:r>
              <a:rPr lang="en-US" altLang="zh-CN" sz="1800" dirty="0">
                <a:latin typeface="ArialMT"/>
              </a:rPr>
              <a:t>, B, C;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MT-Bold"/>
              </a:rPr>
              <a:t>wire</a:t>
            </a: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dirty="0" smtClean="0">
                <a:latin typeface="ArialMT"/>
              </a:rPr>
              <a:t>w1;</a:t>
            </a:r>
          </a:p>
          <a:p>
            <a:pPr>
              <a:lnSpc>
                <a:spcPct val="130000"/>
              </a:lnSpc>
            </a:pPr>
            <a:endParaRPr lang="en-US" altLang="zh-CN" sz="1100" dirty="0"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and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#(</a:t>
            </a:r>
            <a:r>
              <a:rPr lang="en-US" altLang="zh-CN" sz="1800" dirty="0">
                <a:solidFill>
                  <a:srgbClr val="C00000"/>
                </a:solidFill>
                <a:latin typeface="ArialMT"/>
              </a:rPr>
              <a:t>30</a:t>
            </a:r>
            <a:r>
              <a:rPr lang="en-US" altLang="zh-CN" sz="1800" dirty="0">
                <a:latin typeface="ArialMT"/>
              </a:rPr>
              <a:t>) G1 (w1, A, B</a:t>
            </a:r>
            <a:r>
              <a:rPr lang="en-US" altLang="zh-CN" sz="1800" dirty="0" smtClean="0">
                <a:latin typeface="ArialMT"/>
              </a:rPr>
              <a:t>);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延时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30ns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not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#(</a:t>
            </a:r>
            <a:r>
              <a:rPr lang="en-US" altLang="zh-CN" sz="1800" dirty="0">
                <a:solidFill>
                  <a:srgbClr val="C00000"/>
                </a:solidFill>
                <a:latin typeface="ArialMT"/>
              </a:rPr>
              <a:t>10</a:t>
            </a:r>
            <a:r>
              <a:rPr lang="en-US" altLang="zh-CN" sz="1800" dirty="0">
                <a:latin typeface="ArialMT"/>
              </a:rPr>
              <a:t>) G2 (E, C</a:t>
            </a:r>
            <a:r>
              <a:rPr lang="en-US" altLang="zh-CN" sz="1800" dirty="0" smtClean="0">
                <a:latin typeface="ArialMT"/>
              </a:rPr>
              <a:t>);    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延时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10ns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or</a:t>
            </a:r>
            <a:r>
              <a:rPr lang="en-US" altLang="zh-CN" sz="1800" b="1" dirty="0" smtClean="0"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#(</a:t>
            </a:r>
            <a:r>
              <a:rPr lang="en-US" altLang="zh-CN" sz="1800" dirty="0">
                <a:solidFill>
                  <a:srgbClr val="C00000"/>
                </a:solidFill>
                <a:latin typeface="ArialMT"/>
              </a:rPr>
              <a:t>20</a:t>
            </a:r>
            <a:r>
              <a:rPr lang="en-US" altLang="zh-CN" sz="1800" dirty="0">
                <a:latin typeface="ArialMT"/>
              </a:rPr>
              <a:t>) G3 (D, w1, E</a:t>
            </a:r>
            <a:r>
              <a:rPr lang="en-US" altLang="zh-CN" sz="1800" dirty="0" smtClean="0">
                <a:latin typeface="ArialMT"/>
              </a:rPr>
              <a:t>);</a:t>
            </a:r>
            <a:r>
              <a:rPr lang="en-US" altLang="zh-CN" sz="1800" dirty="0">
                <a:solidFill>
                  <a:srgbClr val="00B050"/>
                </a:solidFill>
                <a:latin typeface="ArialM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延时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20ns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MT-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14" y="844130"/>
            <a:ext cx="5712441" cy="20895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901449"/>
            <a:ext cx="4644008" cy="2827382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8669708" y="5805264"/>
            <a:ext cx="296622" cy="51445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53715" y="3236803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综合时代码延时被忽略！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2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2248"/>
            <a:ext cx="3456384" cy="778098"/>
          </a:xfrm>
        </p:spPr>
        <p:txBody>
          <a:bodyPr/>
          <a:lstStyle/>
          <a:p>
            <a:pPr algn="l"/>
            <a:r>
              <a:rPr lang="zh-CN" altLang="en-US" dirty="0" smtClean="0"/>
              <a:t>例</a:t>
            </a:r>
            <a:r>
              <a:rPr lang="en-US" altLang="zh-CN" dirty="0" smtClean="0"/>
              <a:t>3. </a:t>
            </a:r>
            <a:r>
              <a:rPr lang="en-US" altLang="zh-CN" dirty="0" smtClean="0"/>
              <a:t> </a:t>
            </a:r>
            <a:r>
              <a:rPr lang="zh-CN" altLang="en-US" dirty="0" smtClean="0"/>
              <a:t>激励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307" y="44624"/>
            <a:ext cx="3740238" cy="13681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504" y="1458357"/>
            <a:ext cx="6624736" cy="360098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// Test bench for 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Simple_Circuit_delay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b="1" dirty="0">
                <a:solidFill>
                  <a:srgbClr val="0070C0"/>
                </a:solidFill>
                <a:latin typeface="ArialMT-Bold"/>
              </a:rPr>
              <a:t>module</a:t>
            </a:r>
            <a:r>
              <a:rPr lang="en-US" altLang="zh-CN" sz="1800" b="1" dirty="0">
                <a:latin typeface="ArialMT-Bold"/>
              </a:rPr>
              <a:t> </a:t>
            </a:r>
            <a:r>
              <a:rPr lang="en-US" altLang="zh-CN" sz="1800" b="1" dirty="0" err="1" smtClean="0">
                <a:latin typeface="ArialMT"/>
              </a:rPr>
              <a:t>t_Simple_Circuit_delay</a:t>
            </a:r>
            <a:r>
              <a:rPr lang="en-US" altLang="zh-CN" sz="1800" dirty="0" smtClean="0">
                <a:latin typeface="ArialMT"/>
              </a:rPr>
              <a:t>;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没有输入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输出端口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MT-Bold"/>
              </a:rPr>
              <a:t>wire </a:t>
            </a:r>
            <a:r>
              <a:rPr lang="en-US" altLang="zh-CN" sz="1800" dirty="0" smtClean="0">
                <a:latin typeface="ArialMT"/>
              </a:rPr>
              <a:t>D1, E1;    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电路输出用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wire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ArialMT-Bold"/>
              </a:rPr>
              <a:t>reg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A1, B1, C1;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电路输入用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reg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MT"/>
              </a:rPr>
              <a:t>   </a:t>
            </a:r>
            <a:r>
              <a:rPr lang="en-US" altLang="zh-CN" sz="1800" b="1" dirty="0" err="1" smtClean="0">
                <a:latin typeface="ArialMT"/>
              </a:rPr>
              <a:t>Simple_Circuit_delay</a:t>
            </a:r>
            <a:r>
              <a:rPr lang="en-US" altLang="zh-CN" sz="1800" dirty="0" smtClean="0">
                <a:latin typeface="ArialMT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ArialMT"/>
              </a:rPr>
              <a:t>M1</a:t>
            </a:r>
            <a:r>
              <a:rPr lang="en-US" altLang="zh-CN" sz="1800" dirty="0">
                <a:solidFill>
                  <a:srgbClr val="FF0000"/>
                </a:solidFill>
                <a:latin typeface="ArialMT"/>
              </a:rPr>
              <a:t> </a:t>
            </a:r>
            <a:r>
              <a:rPr lang="en-US" altLang="zh-CN" sz="1800" dirty="0">
                <a:latin typeface="ArialMT"/>
              </a:rPr>
              <a:t>(</a:t>
            </a:r>
            <a:r>
              <a:rPr lang="en-US" altLang="zh-CN" sz="1800" dirty="0" smtClean="0">
                <a:latin typeface="ArialMT"/>
              </a:rPr>
              <a:t>A1, B1, C1, D1, E1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)</a:t>
            </a:r>
            <a:r>
              <a:rPr lang="en-US" altLang="zh-CN" sz="1800" dirty="0" smtClean="0">
                <a:latin typeface="ArialMT"/>
              </a:rPr>
              <a:t>;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 //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实例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 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MT-Bold"/>
              </a:rPr>
              <a:t>initial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-Bold"/>
              </a:rPr>
              <a:t>//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MT-Bold"/>
              </a:rPr>
              <a:t>从仿真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-Bold"/>
              </a:rPr>
              <a:t>0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MT-Bold"/>
              </a:rPr>
              <a:t>时刻开始执行，只执行一次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-Bold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begin</a:t>
            </a:r>
            <a:endParaRPr lang="en-US" altLang="zh-CN" sz="1800" b="1" dirty="0">
              <a:solidFill>
                <a:srgbClr val="0070C0"/>
              </a:solidFill>
              <a:latin typeface="ArialMT-Bold"/>
            </a:endParaRPr>
          </a:p>
          <a:p>
            <a:r>
              <a:rPr lang="en-US" altLang="zh-CN" sz="1800" dirty="0" smtClean="0">
                <a:latin typeface="ArialMT"/>
              </a:rPr>
              <a:t>          </a:t>
            </a:r>
            <a:r>
              <a:rPr lang="en-US" altLang="zh-CN" sz="1800" dirty="0" smtClean="0">
                <a:latin typeface="ArialMT"/>
              </a:rPr>
              <a:t>A1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b0</a:t>
            </a:r>
            <a:r>
              <a:rPr lang="en-US" altLang="zh-CN" sz="1800" dirty="0">
                <a:latin typeface="ArialMT"/>
              </a:rPr>
              <a:t>; </a:t>
            </a:r>
            <a:r>
              <a:rPr lang="en-US" altLang="zh-CN" sz="1800" dirty="0" smtClean="0">
                <a:latin typeface="ArialMT"/>
              </a:rPr>
              <a:t>B1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b0</a:t>
            </a:r>
            <a:r>
              <a:rPr lang="en-US" altLang="zh-CN" sz="1800" dirty="0">
                <a:latin typeface="ArialMT"/>
              </a:rPr>
              <a:t>; </a:t>
            </a:r>
            <a:r>
              <a:rPr lang="en-US" altLang="zh-CN" sz="1800" dirty="0" smtClean="0">
                <a:latin typeface="ArialMT"/>
              </a:rPr>
              <a:t>C1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b0</a:t>
            </a:r>
            <a:r>
              <a:rPr lang="en-US" altLang="zh-CN" sz="1800" dirty="0" smtClean="0">
                <a:latin typeface="ArialMT"/>
              </a:rPr>
              <a:t>;</a:t>
            </a:r>
            <a:r>
              <a:rPr lang="en-US" altLang="zh-CN" sz="1600" dirty="0">
                <a:solidFill>
                  <a:srgbClr val="00B050"/>
                </a:solidFill>
                <a:latin typeface="ArialMT"/>
              </a:rPr>
              <a:t> </a:t>
            </a:r>
            <a:r>
              <a:rPr lang="en-US" altLang="zh-CN" sz="1600" dirty="0" smtClean="0">
                <a:solidFill>
                  <a:srgbClr val="00B050"/>
                </a:solidFill>
                <a:latin typeface="ArialM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1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位二进制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0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dirty="0" smtClean="0">
                <a:latin typeface="ArialMT"/>
              </a:rPr>
              <a:t>    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#</a:t>
            </a:r>
            <a:r>
              <a:rPr lang="en-US" altLang="zh-CN" sz="1800" dirty="0">
                <a:solidFill>
                  <a:srgbClr val="C00000"/>
                </a:solidFill>
                <a:latin typeface="ArialMT"/>
              </a:rPr>
              <a:t>100</a:t>
            </a:r>
            <a:r>
              <a:rPr lang="en-US" altLang="zh-CN" sz="1800" dirty="0">
                <a:latin typeface="ArialMT"/>
              </a:rPr>
              <a:t> </a:t>
            </a:r>
            <a:r>
              <a:rPr lang="en-US" altLang="zh-CN" sz="1800" dirty="0" smtClean="0">
                <a:latin typeface="ArialMT"/>
              </a:rPr>
              <a:t>A1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b1</a:t>
            </a:r>
            <a:r>
              <a:rPr lang="en-US" altLang="zh-CN" sz="1800" dirty="0">
                <a:latin typeface="ArialMT"/>
              </a:rPr>
              <a:t>; </a:t>
            </a:r>
            <a:r>
              <a:rPr lang="en-US" altLang="zh-CN" sz="1800" dirty="0" smtClean="0">
                <a:latin typeface="ArialMT"/>
              </a:rPr>
              <a:t>B1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b1</a:t>
            </a:r>
            <a:r>
              <a:rPr lang="en-US" altLang="zh-CN" sz="1800" dirty="0">
                <a:latin typeface="ArialMT"/>
              </a:rPr>
              <a:t>; </a:t>
            </a:r>
            <a:r>
              <a:rPr lang="en-US" altLang="zh-CN" sz="1800" dirty="0" smtClean="0">
                <a:latin typeface="ArialMT"/>
              </a:rPr>
              <a:t>C1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b1</a:t>
            </a:r>
            <a:r>
              <a:rPr lang="en-US" altLang="zh-CN" sz="1800" dirty="0">
                <a:latin typeface="ArialMT"/>
              </a:rPr>
              <a:t>;</a:t>
            </a: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end</a:t>
            </a:r>
            <a:endParaRPr lang="en-US" altLang="zh-CN" sz="1800" b="1" dirty="0">
              <a:solidFill>
                <a:srgbClr val="0070C0"/>
              </a:solidFill>
              <a:latin typeface="ArialMT-Bold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initial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b="1" dirty="0">
                <a:latin typeface="ArialMT-Bold"/>
              </a:rPr>
              <a:t>#</a:t>
            </a:r>
            <a:r>
              <a:rPr lang="en-US" altLang="zh-CN" sz="1800" b="1" dirty="0">
                <a:solidFill>
                  <a:srgbClr val="C00000"/>
                </a:solidFill>
                <a:latin typeface="ArialMT-Bold"/>
              </a:rPr>
              <a:t>200</a:t>
            </a:r>
            <a:r>
              <a:rPr lang="en-US" altLang="zh-CN" sz="1800" b="1" dirty="0">
                <a:latin typeface="ArialMT-Bold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ArialMT-Bold"/>
              </a:rPr>
              <a:t>$finish</a:t>
            </a:r>
            <a:r>
              <a:rPr lang="en-US" altLang="zh-CN" sz="1800" b="1" dirty="0" smtClean="0">
                <a:latin typeface="ArialMT-Bold"/>
              </a:rPr>
              <a:t>;</a:t>
            </a:r>
            <a:r>
              <a:rPr lang="en-US" altLang="zh-CN" sz="1600" dirty="0">
                <a:solidFill>
                  <a:srgbClr val="00B050"/>
                </a:solidFill>
                <a:latin typeface="ArialM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//200ns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结束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ArialMT-Bold"/>
            </a:endParaRPr>
          </a:p>
          <a:p>
            <a:r>
              <a:rPr lang="en-US" altLang="zh-CN" sz="1800" b="1" dirty="0" err="1">
                <a:solidFill>
                  <a:srgbClr val="0070C0"/>
                </a:solidFill>
                <a:latin typeface="ArialMT-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46" y="5002878"/>
            <a:ext cx="4843574" cy="18081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93" y="5181506"/>
            <a:ext cx="3311096" cy="14612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48064" y="64533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不知其值是多少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127937" y="6366648"/>
            <a:ext cx="173370" cy="28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380312" y="6021288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Vivado2015</a:t>
            </a:r>
            <a:r>
              <a:rPr lang="zh-CN" altLang="en-US" dirty="0" smtClean="0"/>
              <a:t>中模拟结果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131"/>
            <a:ext cx="9144000" cy="5497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5856" y="2723113"/>
            <a:ext cx="3348790" cy="39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Verilog</a:t>
            </a:r>
            <a:r>
              <a:rPr lang="zh-CN" altLang="en-US" dirty="0" smtClean="0"/>
              <a:t>中的数字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84984"/>
            <a:ext cx="6115050" cy="3467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986064"/>
            <a:ext cx="2468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格式：</a:t>
            </a:r>
            <a:r>
              <a:rPr lang="en-US" altLang="zh-CN" sz="2800" dirty="0" err="1" smtClean="0"/>
              <a:t>N’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B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value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6599" y="15887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位数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7017" y="15887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基数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39752" y="158873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endParaRPr lang="zh-CN" altLang="en-US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7" idx="0"/>
          </p:cNvCxnSpPr>
          <p:nvPr/>
        </p:nvCxnSpPr>
        <p:spPr>
          <a:xfrm flipV="1">
            <a:off x="1285413" y="1432921"/>
            <a:ext cx="229893" cy="1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0"/>
          </p:cNvCxnSpPr>
          <p:nvPr/>
        </p:nvCxnSpPr>
        <p:spPr>
          <a:xfrm flipH="1" flipV="1">
            <a:off x="1727966" y="1432921"/>
            <a:ext cx="267865" cy="1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</p:cNvCxnSpPr>
          <p:nvPr/>
        </p:nvCxnSpPr>
        <p:spPr>
          <a:xfrm flipH="1" flipV="1">
            <a:off x="2195736" y="1432921"/>
            <a:ext cx="364589" cy="1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30532" y="980728"/>
            <a:ext cx="1054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8’h25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364088" y="1039801"/>
                <a:ext cx="28554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039801"/>
                <a:ext cx="285546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4016128" y="1523824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位数字，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进制，值为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64692" y="481847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数字中间的下划线可忽略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5345" y="2148164"/>
            <a:ext cx="7564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’b </a:t>
            </a:r>
            <a:r>
              <a:rPr lang="zh-CN" altLang="en-US" dirty="0" smtClean="0"/>
              <a:t>二进制、</a:t>
            </a:r>
            <a:r>
              <a:rPr lang="en-US" altLang="zh-CN" dirty="0" smtClean="0"/>
              <a:t>’o </a:t>
            </a:r>
            <a:r>
              <a:rPr lang="zh-CN" altLang="en-US" dirty="0" smtClean="0"/>
              <a:t>八进制、</a:t>
            </a:r>
            <a:r>
              <a:rPr lang="en-US" altLang="zh-CN" dirty="0" smtClean="0"/>
              <a:t>’h </a:t>
            </a:r>
            <a:r>
              <a:rPr lang="zh-CN" altLang="en-US" dirty="0" smtClean="0"/>
              <a:t>十六进制、空：默认十进制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75345" y="2723247"/>
                <a:ext cx="6659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位总线，则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=0000 0011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45" y="2723247"/>
                <a:ext cx="6659452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4667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7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4. </a:t>
            </a:r>
            <a:r>
              <a:rPr lang="zh-CN" altLang="en-US" dirty="0" smtClean="0"/>
              <a:t>布尔函数组合逻辑模型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5496" y="3120174"/>
            <a:ext cx="5472608" cy="29731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// Verilog model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with Boolean expressions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MT-Bold"/>
              </a:rPr>
              <a:t>module</a:t>
            </a:r>
            <a:r>
              <a:rPr lang="en-US" altLang="zh-CN" sz="1800" b="1" dirty="0">
                <a:latin typeface="ArialMT-Bold"/>
              </a:rPr>
              <a:t> </a:t>
            </a:r>
            <a:r>
              <a:rPr lang="en-US" altLang="zh-CN" sz="1800" b="1" dirty="0" err="1" smtClean="0">
                <a:latin typeface="ArialMT"/>
              </a:rPr>
              <a:t>Simple_Circuit_Boolean</a:t>
            </a:r>
            <a:r>
              <a:rPr lang="en-US" altLang="zh-CN" sz="1800" dirty="0" smtClean="0">
                <a:latin typeface="ArialMT"/>
              </a:rPr>
              <a:t> </a:t>
            </a:r>
            <a:r>
              <a:rPr lang="en-US" altLang="zh-CN" sz="1800" dirty="0">
                <a:latin typeface="ArialMT"/>
              </a:rPr>
              <a:t>(A, B, C, D, E);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output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D, E;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input</a:t>
            </a:r>
            <a:r>
              <a:rPr lang="en-US" altLang="zh-CN" sz="1800" b="1" dirty="0" smtClean="0"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A</a:t>
            </a:r>
            <a:r>
              <a:rPr lang="en-US" altLang="zh-CN" sz="1800" dirty="0">
                <a:latin typeface="ArialMT"/>
              </a:rPr>
              <a:t>, B, C;</a:t>
            </a: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MT-Bold"/>
              </a:rPr>
              <a:t>assign </a:t>
            </a:r>
            <a:r>
              <a:rPr lang="en-US" altLang="zh-CN" sz="1800" dirty="0" smtClean="0">
                <a:latin typeface="ArialMT"/>
              </a:rPr>
              <a:t>D = (A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"/>
              </a:rPr>
              <a:t>&amp;</a:t>
            </a:r>
            <a:r>
              <a:rPr lang="en-US" altLang="zh-CN" sz="1800" dirty="0" smtClean="0">
                <a:latin typeface="ArialMT"/>
              </a:rPr>
              <a:t> B)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"/>
              </a:rPr>
              <a:t>|</a:t>
            </a:r>
            <a:r>
              <a:rPr lang="en-US" altLang="zh-CN" sz="1800" dirty="0" smtClean="0">
                <a:latin typeface="ArialMT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MT"/>
              </a:rPr>
              <a:t>C;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连续赋值语句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MT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"/>
              </a:rPr>
              <a:t>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assign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 smtClean="0">
                <a:latin typeface="ArialMT"/>
              </a:rPr>
              <a:t>E = </a:t>
            </a:r>
            <a:r>
              <a:rPr lang="en-US" altLang="zh-C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MT"/>
              </a:rPr>
              <a:t>C; </a:t>
            </a:r>
            <a:endParaRPr lang="en-US" altLang="zh-CN" sz="1800" dirty="0"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err="1" smtClean="0">
                <a:solidFill>
                  <a:srgbClr val="0070C0"/>
                </a:solidFill>
                <a:latin typeface="ArialMT-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" y="964436"/>
            <a:ext cx="5712441" cy="2089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084168" y="1514986"/>
                <a:ext cx="22368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514986"/>
                <a:ext cx="223683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07" r="-272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117881" y="2344292"/>
                <a:ext cx="965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881" y="2344292"/>
                <a:ext cx="965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696" r="-696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580112" y="3140968"/>
            <a:ext cx="3491880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assign</a:t>
            </a:r>
            <a:r>
              <a:rPr lang="zh-CN" altLang="en-US" sz="2200" dirty="0" smtClean="0"/>
              <a:t>：</a:t>
            </a:r>
            <a:r>
              <a:rPr lang="zh-CN" altLang="en-US" sz="2200" b="1" dirty="0" smtClean="0"/>
              <a:t>连续赋值语句</a:t>
            </a:r>
            <a:r>
              <a:rPr lang="zh-CN" altLang="en-US" sz="2200" dirty="0" smtClean="0"/>
              <a:t>，</a:t>
            </a:r>
            <a:endParaRPr lang="en-US" altLang="zh-CN" sz="2200" dirty="0" smtClean="0"/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等号右边的输入值改变，等号左边的输出就会随之重新计算。</a:t>
            </a:r>
            <a:endParaRPr lang="en-US" altLang="zh-CN" sz="2200" dirty="0"/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用于</a:t>
            </a:r>
            <a:r>
              <a:rPr lang="zh-CN" altLang="en-US" sz="2200" dirty="0"/>
              <a:t>描述组合逻辑</a:t>
            </a:r>
            <a:r>
              <a:rPr lang="zh-CN" altLang="en-US" sz="2200" dirty="0" smtClean="0"/>
              <a:t>，</a:t>
            </a:r>
            <a:endParaRPr lang="en-US" altLang="zh-CN" sz="2200" dirty="0" smtClean="0"/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并行执行。</a:t>
            </a:r>
            <a:endParaRPr lang="en-US" altLang="zh-CN" sz="2200" dirty="0" smtClean="0"/>
          </a:p>
          <a:p>
            <a:pPr>
              <a:lnSpc>
                <a:spcPct val="130000"/>
              </a:lnSpc>
            </a:pPr>
            <a:r>
              <a:rPr lang="zh-CN" altLang="en-US" sz="2200" b="1" dirty="0" smtClean="0"/>
              <a:t>数据流建模的基本语句</a:t>
            </a:r>
            <a:r>
              <a:rPr lang="zh-CN" altLang="en-US" sz="2200" dirty="0" smtClean="0"/>
              <a:t>！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315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电子设计自动化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700" dirty="0" smtClean="0"/>
              <a:t>(</a:t>
            </a:r>
            <a:r>
              <a:rPr lang="en-US" altLang="zh-CN" sz="2700" b="1" dirty="0" smtClean="0"/>
              <a:t>E</a:t>
            </a:r>
            <a:r>
              <a:rPr lang="en-US" altLang="zh-CN" sz="2700" dirty="0" smtClean="0"/>
              <a:t>lectronic </a:t>
            </a:r>
            <a:r>
              <a:rPr lang="en-US" altLang="zh-CN" sz="2700" b="1" dirty="0" smtClean="0"/>
              <a:t>D</a:t>
            </a:r>
            <a:r>
              <a:rPr lang="en-US" altLang="zh-CN" sz="2700" dirty="0" smtClean="0"/>
              <a:t>esign </a:t>
            </a:r>
            <a:r>
              <a:rPr lang="en-US" altLang="zh-CN" sz="2700" b="1" dirty="0" smtClean="0"/>
              <a:t>A</a:t>
            </a:r>
            <a:r>
              <a:rPr lang="en-US" altLang="zh-CN" sz="2700" dirty="0" smtClean="0"/>
              <a:t>utomation)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5832648" cy="38164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EDA</a:t>
            </a:r>
            <a:r>
              <a:rPr lang="zh-CN" altLang="en-US" dirty="0" smtClean="0"/>
              <a:t>技术的发展与集成电路的发展相伴而行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SSI</a:t>
            </a:r>
            <a:r>
              <a:rPr lang="zh-CN" altLang="en-US" dirty="0" smtClean="0"/>
              <a:t>：小规模集成电路；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MSI</a:t>
            </a:r>
            <a:r>
              <a:rPr lang="zh-CN" altLang="en-US" dirty="0"/>
              <a:t>：</a:t>
            </a:r>
            <a:r>
              <a:rPr lang="zh-CN" altLang="en-US" dirty="0" smtClean="0"/>
              <a:t>中规模集成电路；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LSI</a:t>
            </a:r>
            <a:r>
              <a:rPr lang="zh-CN" altLang="en-US" dirty="0"/>
              <a:t>：大规模集成电路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VLSI</a:t>
            </a:r>
            <a:r>
              <a:rPr lang="zh-CN" altLang="en-US" dirty="0" smtClean="0"/>
              <a:t>：超大规模集成电路；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b="1" dirty="0" smtClean="0"/>
              <a:t>ASIC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Application Specific IC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专用集成电路；如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，内存等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b="1" dirty="0" smtClean="0"/>
              <a:t>SOC</a:t>
            </a:r>
            <a:r>
              <a:rPr lang="zh-CN" altLang="en-US" dirty="0" smtClean="0"/>
              <a:t>（</a:t>
            </a:r>
            <a:r>
              <a:rPr lang="en-US" altLang="zh-CN" b="1" dirty="0" smtClean="0"/>
              <a:t>S</a:t>
            </a:r>
            <a:r>
              <a:rPr lang="en-US" altLang="zh-CN" dirty="0" smtClean="0"/>
              <a:t>ystem </a:t>
            </a:r>
            <a:r>
              <a:rPr lang="en-US" altLang="zh-CN" b="1" dirty="0" smtClean="0"/>
              <a:t>O</a:t>
            </a:r>
            <a:r>
              <a:rPr lang="en-US" altLang="zh-CN" dirty="0" smtClean="0"/>
              <a:t>n a </a:t>
            </a:r>
            <a:r>
              <a:rPr lang="en-US" altLang="zh-CN" b="1" dirty="0" smtClean="0"/>
              <a:t>C</a:t>
            </a:r>
            <a:r>
              <a:rPr lang="en-US" altLang="zh-CN" dirty="0" smtClean="0"/>
              <a:t>hip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系统级芯片。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496" y="1700808"/>
            <a:ext cx="553998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 smtClean="0"/>
              <a:t>集成电路发展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89494" y="170080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63688" y="5661248"/>
            <a:ext cx="3559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苹果</a:t>
            </a:r>
            <a:r>
              <a:rPr lang="en-US" altLang="zh-CN" sz="1400" dirty="0" smtClean="0"/>
              <a:t>A8 </a:t>
            </a:r>
            <a:r>
              <a:rPr lang="en-US" altLang="zh-CN" sz="1400" dirty="0" err="1"/>
              <a:t>SoC</a:t>
            </a:r>
            <a:r>
              <a:rPr lang="zh-CN" altLang="en-US" sz="1400" dirty="0"/>
              <a:t>的芯片照片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处理器</a:t>
            </a:r>
            <a:r>
              <a:rPr lang="zh-CN" altLang="en-US" sz="1400" dirty="0"/>
              <a:t>只占整个</a:t>
            </a:r>
            <a:r>
              <a:rPr lang="en-US" altLang="zh-CN" sz="1400" dirty="0" err="1"/>
              <a:t>SoC</a:t>
            </a:r>
            <a:r>
              <a:rPr lang="zh-CN" altLang="en-US" sz="1400" dirty="0"/>
              <a:t>面积的</a:t>
            </a:r>
            <a:r>
              <a:rPr lang="en-US" altLang="zh-CN" sz="1400" dirty="0"/>
              <a:t>20</a:t>
            </a:r>
            <a:r>
              <a:rPr lang="en-US" altLang="zh-CN" sz="1400" dirty="0" smtClean="0"/>
              <a:t>%</a:t>
            </a:r>
            <a:endParaRPr lang="zh-CN" altLang="en-US" sz="1400" dirty="0"/>
          </a:p>
        </p:txBody>
      </p:sp>
      <p:pic>
        <p:nvPicPr>
          <p:cNvPr id="2052" name="Picture 4" descr="http://pic4.zhongsou.com/img?id=5229f3f6c29ce0863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29208"/>
            <a:ext cx="3882812" cy="478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6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Verilog 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03050"/>
              </p:ext>
            </p:extLst>
          </p:nvPr>
        </p:nvGraphicFramePr>
        <p:xfrm>
          <a:off x="467544" y="1059944"/>
          <a:ext cx="20398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14"/>
                <a:gridCol w="10726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位运算符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~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与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或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异或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^~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同或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64816"/>
              </p:ext>
            </p:extLst>
          </p:nvPr>
        </p:nvGraphicFramePr>
        <p:xfrm>
          <a:off x="3383868" y="1059944"/>
          <a:ext cx="203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14"/>
                <a:gridCol w="10726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逻辑运算符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!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逻辑非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&amp;&amp;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逻辑与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逻辑或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32548"/>
              </p:ext>
            </p:extLst>
          </p:nvPr>
        </p:nvGraphicFramePr>
        <p:xfrm>
          <a:off x="6300192" y="1059944"/>
          <a:ext cx="23866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3784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关系</a:t>
                      </a:r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逻辑相等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!=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逻辑不等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===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全等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!==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不全等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51520" y="3356992"/>
            <a:ext cx="8592380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缩位运算符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200" dirty="0" smtClean="0">
                <a:solidFill>
                  <a:srgbClr val="333333"/>
                </a:solidFill>
                <a:latin typeface="Arial" panose="020B0604020202020204" pitchFamily="34" charset="0"/>
              </a:rPr>
              <a:t>对单个操作数进行运算，最后返回一位数。</a:t>
            </a:r>
            <a:r>
              <a:rPr lang="en-US" altLang="zh-CN" sz="2200" dirty="0" smtClean="0">
                <a:solidFill>
                  <a:srgbClr val="333333"/>
                </a:solidFill>
                <a:latin typeface="Arial" panose="020B0604020202020204" pitchFamily="34" charset="0"/>
              </a:rPr>
              <a:t/>
            </a:r>
            <a:br>
              <a:rPr lang="en-US" altLang="zh-CN" sz="2200" dirty="0" smtClean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zh-CN" altLang="en-US" sz="2200" dirty="0" smtClean="0">
                <a:solidFill>
                  <a:srgbClr val="333333"/>
                </a:solidFill>
                <a:latin typeface="Arial" panose="020B0604020202020204" pitchFamily="34" charset="0"/>
              </a:rPr>
              <a:t>运算过程：首先将操作数的第一位和第二位进行与、或、非运算；然后再将运算结果和第三位进行与、或、非运算；以此类推直至最后一位</a:t>
            </a:r>
            <a:r>
              <a:rPr lang="zh-CN" altLang="en-US" sz="2200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例子见下页</a:t>
            </a:r>
            <a:r>
              <a:rPr lang="en-US" altLang="zh-CN" sz="2200" b="1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</a:t>
            </a:r>
            <a:endParaRPr lang="en-US" altLang="zh-CN" sz="2200" b="1" dirty="0" smtClean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拼接</a:t>
            </a:r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运算符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{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s1, s2, …,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sn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}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重复</a:t>
            </a:r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操作符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200" dirty="0" smtClean="0">
                <a:solidFill>
                  <a:srgbClr val="333333"/>
                </a:solidFill>
                <a:latin typeface="Arial" panose="020B0604020202020204" pitchFamily="34" charset="0"/>
              </a:rPr>
              <a:t>形</a:t>
            </a:r>
            <a:r>
              <a:rPr lang="zh-CN" altLang="en-US" sz="2200" dirty="0">
                <a:solidFill>
                  <a:srgbClr val="333333"/>
                </a:solidFill>
                <a:latin typeface="Arial" panose="020B0604020202020204" pitchFamily="34" charset="0"/>
              </a:rPr>
              <a:t>如</a:t>
            </a:r>
            <a:r>
              <a:rPr lang="en-US" altLang="zh-CN" sz="2200" dirty="0">
                <a:solidFill>
                  <a:srgbClr val="333333"/>
                </a:solidFill>
                <a:latin typeface="Arial" panose="020B0604020202020204" pitchFamily="34" charset="0"/>
              </a:rPr>
              <a:t>{{}}</a:t>
            </a:r>
            <a:r>
              <a:rPr lang="zh-CN" altLang="en-US" sz="2200" dirty="0">
                <a:solidFill>
                  <a:srgbClr val="333333"/>
                </a:solidFill>
                <a:latin typeface="Arial" panose="020B0604020202020204" pitchFamily="34" charset="0"/>
              </a:rPr>
              <a:t>，即将一个表达式放入双重花括号中，复制因子放入第一层括号中，为复制一个常量或变量提供一个简便记法。例：</a:t>
            </a:r>
            <a:r>
              <a:rPr lang="en-US" altLang="zh-CN" sz="2200" dirty="0">
                <a:solidFill>
                  <a:srgbClr val="333333"/>
                </a:solidFill>
                <a:latin typeface="Arial" panose="020B0604020202020204" pitchFamily="34" charset="0"/>
              </a:rPr>
              <a:t>{3{2'b01}} = 6'b010101</a:t>
            </a:r>
            <a:r>
              <a:rPr lang="zh-CN" altLang="en-US" sz="2200" dirty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sz="22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57317" y="273290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AND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优先级比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3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  </a:t>
            </a:r>
            <a:r>
              <a:rPr lang="zh-CN" altLang="en-US" dirty="0" smtClean="0"/>
              <a:t>缩位运算符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7504" y="1022826"/>
            <a:ext cx="8784976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and8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[7:0]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y);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assign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 &amp;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a;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y 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a[7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&amp; a[6] &amp; a[5] &amp; a[4] 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&amp;a[3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&amp; a[2] &amp; a[1] &amp; a[0];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zh-CN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92" y="3406775"/>
            <a:ext cx="6400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3. </a:t>
            </a:r>
            <a:r>
              <a:rPr lang="zh-CN" altLang="en-US" dirty="0" smtClean="0"/>
              <a:t>用</a:t>
            </a:r>
            <a:r>
              <a:rPr lang="zh-CN" altLang="en-US" b="1" dirty="0" smtClean="0"/>
              <a:t>连续赋值语句</a:t>
            </a:r>
            <a:r>
              <a:rPr lang="zh-CN" altLang="en-US" dirty="0" smtClean="0"/>
              <a:t>编写代码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504" y="2207150"/>
            <a:ext cx="8928992" cy="4541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-BoldMT"/>
              </a:rPr>
              <a:t>module</a:t>
            </a:r>
            <a:r>
              <a:rPr lang="en-US" altLang="zh-CN" sz="1800" b="1" dirty="0">
                <a:latin typeface="Arial-BoldMT"/>
              </a:rPr>
              <a:t> </a:t>
            </a:r>
            <a:r>
              <a:rPr lang="en-US" altLang="zh-CN" sz="1800" b="1" dirty="0" smtClean="0">
                <a:latin typeface="ArialMT"/>
              </a:rPr>
              <a:t>Prob_3</a:t>
            </a:r>
            <a:r>
              <a:rPr lang="en-US" altLang="zh-CN" sz="1800" dirty="0" smtClean="0">
                <a:latin typeface="ArialMT"/>
              </a:rPr>
              <a:t> </a:t>
            </a:r>
            <a:r>
              <a:rPr lang="en-US" altLang="zh-CN" sz="1800" dirty="0">
                <a:latin typeface="ArialMT"/>
              </a:rPr>
              <a:t>(Out_1, Out_2, Out_3, A, B, C, D);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  output</a:t>
            </a:r>
            <a:r>
              <a:rPr lang="en-US" altLang="zh-CN" sz="1800" b="1" dirty="0" smtClean="0">
                <a:latin typeface="Arial-BoldMT"/>
              </a:rPr>
              <a:t> </a:t>
            </a:r>
            <a:r>
              <a:rPr lang="en-US" altLang="zh-CN" sz="1800" dirty="0">
                <a:latin typeface="ArialMT"/>
              </a:rPr>
              <a:t>Out_1, Out_2, Out_3;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  input</a:t>
            </a:r>
            <a:r>
              <a:rPr lang="en-US" altLang="zh-CN" sz="1800" b="1" dirty="0" smtClean="0">
                <a:latin typeface="Arial-BoldMT"/>
              </a:rPr>
              <a:t>  </a:t>
            </a:r>
            <a:r>
              <a:rPr lang="en-US" altLang="zh-CN" sz="1800" dirty="0" smtClean="0">
                <a:latin typeface="ArialMT"/>
              </a:rPr>
              <a:t>A</a:t>
            </a:r>
            <a:r>
              <a:rPr lang="en-US" altLang="zh-CN" sz="1800" dirty="0">
                <a:latin typeface="ArialMT"/>
              </a:rPr>
              <a:t>, B, C, D;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-BoldMT"/>
              </a:rPr>
              <a:t>wire</a:t>
            </a:r>
            <a:r>
              <a:rPr lang="en-US" altLang="zh-CN" sz="1800" b="1" dirty="0" smtClean="0">
                <a:latin typeface="Arial-BoldMT"/>
              </a:rPr>
              <a:t>   </a:t>
            </a:r>
            <a:r>
              <a:rPr lang="en-US" altLang="zh-CN" sz="1800" dirty="0" err="1" smtClean="0">
                <a:latin typeface="ArialMT"/>
              </a:rPr>
              <a:t>A_bar</a:t>
            </a:r>
            <a:r>
              <a:rPr lang="en-US" altLang="zh-CN" sz="1800" dirty="0">
                <a:latin typeface="ArialMT"/>
              </a:rPr>
              <a:t>, </a:t>
            </a:r>
            <a:r>
              <a:rPr lang="en-US" altLang="zh-CN" sz="1800" dirty="0" err="1">
                <a:latin typeface="ArialMT"/>
              </a:rPr>
              <a:t>B_bar</a:t>
            </a:r>
            <a:r>
              <a:rPr lang="en-US" altLang="zh-CN" sz="1800" dirty="0">
                <a:latin typeface="ArialMT"/>
              </a:rPr>
              <a:t>, </a:t>
            </a:r>
            <a:r>
              <a:rPr lang="en-US" altLang="zh-CN" sz="1800" dirty="0" err="1">
                <a:latin typeface="ArialMT"/>
              </a:rPr>
              <a:t>C_bar</a:t>
            </a:r>
            <a:r>
              <a:rPr lang="en-US" altLang="zh-CN" sz="1800" dirty="0">
                <a:latin typeface="ArialMT"/>
              </a:rPr>
              <a:t>, </a:t>
            </a:r>
            <a:r>
              <a:rPr lang="en-US" altLang="zh-CN" sz="1800" dirty="0" err="1">
                <a:latin typeface="ArialMT"/>
              </a:rPr>
              <a:t>D_bar</a:t>
            </a:r>
            <a:r>
              <a:rPr lang="en-US" altLang="zh-CN" sz="1800" dirty="0">
                <a:latin typeface="ArialMT"/>
              </a:rPr>
              <a:t>;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  assign</a:t>
            </a:r>
            <a:r>
              <a:rPr lang="en-US" altLang="zh-CN" sz="1800" b="1" dirty="0" smtClean="0">
                <a:latin typeface="Arial-BoldMT"/>
              </a:rPr>
              <a:t> </a:t>
            </a:r>
            <a:r>
              <a:rPr lang="en-US" altLang="zh-CN" sz="1800" dirty="0" err="1">
                <a:latin typeface="ArialMT"/>
              </a:rPr>
              <a:t>A_bar</a:t>
            </a:r>
            <a:r>
              <a:rPr lang="en-US" altLang="zh-CN" sz="1800" dirty="0">
                <a:latin typeface="ArialMT"/>
              </a:rPr>
              <a:t> =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1800" dirty="0">
                <a:latin typeface="ArialMT"/>
              </a:rPr>
              <a:t>A;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  assign</a:t>
            </a:r>
            <a:r>
              <a:rPr lang="en-US" altLang="zh-CN" sz="1800" b="1" dirty="0" smtClean="0">
                <a:latin typeface="Arial-BoldMT"/>
              </a:rPr>
              <a:t> </a:t>
            </a:r>
            <a:r>
              <a:rPr lang="en-US" altLang="zh-CN" sz="1800" dirty="0" err="1">
                <a:latin typeface="ArialMT"/>
              </a:rPr>
              <a:t>B_Bar</a:t>
            </a:r>
            <a:r>
              <a:rPr lang="en-US" altLang="zh-CN" sz="1800" dirty="0">
                <a:latin typeface="ArialMT"/>
              </a:rPr>
              <a:t> =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1800" dirty="0">
                <a:latin typeface="ArialMT"/>
              </a:rPr>
              <a:t>B;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  assign</a:t>
            </a:r>
            <a:r>
              <a:rPr lang="en-US" altLang="zh-CN" sz="1800" b="1" dirty="0" smtClean="0">
                <a:latin typeface="Arial-BoldMT"/>
              </a:rPr>
              <a:t> </a:t>
            </a:r>
            <a:r>
              <a:rPr lang="en-US" altLang="zh-CN" sz="1800" dirty="0" err="1">
                <a:latin typeface="ArialMT"/>
              </a:rPr>
              <a:t>C_bar</a:t>
            </a:r>
            <a:r>
              <a:rPr lang="en-US" altLang="zh-CN" sz="1800" dirty="0">
                <a:latin typeface="ArialMT"/>
              </a:rPr>
              <a:t> =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1800" dirty="0">
                <a:latin typeface="ArialMT"/>
              </a:rPr>
              <a:t>C;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  assign</a:t>
            </a:r>
            <a:r>
              <a:rPr lang="en-US" altLang="zh-CN" sz="1800" b="1" dirty="0" smtClean="0">
                <a:latin typeface="Arial-BoldMT"/>
              </a:rPr>
              <a:t> </a:t>
            </a:r>
            <a:r>
              <a:rPr lang="en-US" altLang="zh-CN" sz="1800" dirty="0" err="1">
                <a:latin typeface="ArialMT"/>
              </a:rPr>
              <a:t>D_bar</a:t>
            </a:r>
            <a:r>
              <a:rPr lang="en-US" altLang="zh-CN" sz="1800" dirty="0">
                <a:latin typeface="ArialMT"/>
              </a:rPr>
              <a:t> =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1800" dirty="0">
                <a:latin typeface="ArialMT"/>
              </a:rPr>
              <a:t>D;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  assign</a:t>
            </a:r>
            <a:r>
              <a:rPr lang="en-US" altLang="zh-CN" sz="1800" b="1" dirty="0" smtClean="0">
                <a:latin typeface="Arial-BoldMT"/>
              </a:rPr>
              <a:t> </a:t>
            </a:r>
            <a:r>
              <a:rPr lang="en-US" altLang="zh-CN" sz="1800" dirty="0">
                <a:latin typeface="ArialMT"/>
              </a:rPr>
              <a:t>Out_1 =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1800" dirty="0">
                <a:latin typeface="ArialMT"/>
              </a:rPr>
              <a:t>( (C | B) &amp; (</a:t>
            </a:r>
            <a:r>
              <a:rPr lang="en-US" altLang="zh-CN" sz="1800" dirty="0" err="1">
                <a:latin typeface="ArialMT"/>
              </a:rPr>
              <a:t>A_bar</a:t>
            </a:r>
            <a:r>
              <a:rPr lang="en-US" altLang="zh-CN" sz="1800" dirty="0">
                <a:latin typeface="ArialMT"/>
              </a:rPr>
              <a:t> | D) &amp; B 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  assign</a:t>
            </a:r>
            <a:r>
              <a:rPr lang="en-US" altLang="zh-CN" sz="1800" b="1" dirty="0" smtClean="0">
                <a:latin typeface="Arial-BoldMT"/>
              </a:rPr>
              <a:t> </a:t>
            </a:r>
            <a:r>
              <a:rPr lang="en-US" altLang="zh-CN" sz="1800" dirty="0">
                <a:latin typeface="ArialMT"/>
              </a:rPr>
              <a:t>Out_2 = ((C </a:t>
            </a:r>
            <a:r>
              <a:rPr lang="en-US" altLang="zh-CN" sz="1800" dirty="0" smtClean="0">
                <a:latin typeface="ArialMT"/>
              </a:rPr>
              <a:t>&amp; </a:t>
            </a:r>
            <a:r>
              <a:rPr lang="en-US" altLang="zh-CN" sz="1800" dirty="0" err="1">
                <a:latin typeface="ArialMT"/>
              </a:rPr>
              <a:t>B_bar</a:t>
            </a:r>
            <a:r>
              <a:rPr lang="en-US" altLang="zh-CN" sz="1800" dirty="0">
                <a:latin typeface="ArialMT"/>
              </a:rPr>
              <a:t>) | (A &amp; B &amp; C) | (</a:t>
            </a:r>
            <a:r>
              <a:rPr lang="en-US" altLang="zh-CN" sz="1800" dirty="0" err="1">
                <a:latin typeface="ArialMT"/>
              </a:rPr>
              <a:t>C_bar</a:t>
            </a:r>
            <a:r>
              <a:rPr lang="en-US" altLang="zh-CN" sz="1800" dirty="0">
                <a:latin typeface="ArialMT"/>
              </a:rPr>
              <a:t> &amp; B) ) &amp; (A | </a:t>
            </a:r>
            <a:r>
              <a:rPr lang="en-US" altLang="zh-CN" sz="1800" dirty="0" err="1">
                <a:latin typeface="ArialMT"/>
              </a:rPr>
              <a:t>D_bar</a:t>
            </a:r>
            <a:r>
              <a:rPr lang="en-US" altLang="zh-CN" sz="1800" dirty="0">
                <a:latin typeface="ArialMT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  assign</a:t>
            </a:r>
            <a:r>
              <a:rPr lang="en-US" altLang="zh-CN" sz="1800" b="1" dirty="0" smtClean="0">
                <a:latin typeface="Arial-BoldMT"/>
              </a:rPr>
              <a:t> </a:t>
            </a:r>
            <a:r>
              <a:rPr lang="en-US" altLang="zh-CN" sz="1800" dirty="0">
                <a:latin typeface="ArialMT"/>
              </a:rPr>
              <a:t>Out_3 = C &amp; ( (A &amp; D) | B ) | (C &amp; </a:t>
            </a:r>
            <a:r>
              <a:rPr lang="en-US" altLang="zh-CN" sz="1800" dirty="0" err="1">
                <a:latin typeface="ArialMT"/>
              </a:rPr>
              <a:t>A_bar</a:t>
            </a:r>
            <a:r>
              <a:rPr lang="en-US" altLang="zh-CN" sz="1800" dirty="0">
                <a:latin typeface="ArialMT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-BoldMT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55776" y="938044"/>
                <a:ext cx="4176464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𝑶𝒖𝒕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 =(</m:t>
                      </m:r>
                      <m:d>
                        <m:d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d>
                        <m:d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en-US" altLang="zh-CN" sz="1800" b="1" dirty="0">
                  <a:latin typeface="PearsonMATH18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𝑶𝒖𝒕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 =(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𝑨𝑩𝑪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dirty="0">
                  <a:latin typeface="PearsonMATH18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𝑶𝒖𝒕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𝑨𝑫</m:t>
                          </m:r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𝑩𝑨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54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938044"/>
                <a:ext cx="4176464" cy="13388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0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4. </a:t>
            </a:r>
            <a:r>
              <a:rPr lang="zh-CN" altLang="en-US" dirty="0" smtClean="0"/>
              <a:t>画出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描述的电路图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340768"/>
            <a:ext cx="3462139" cy="34964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5536" y="1288572"/>
            <a:ext cx="46002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zh-CN" sz="2000" b="1" dirty="0">
                <a:solidFill>
                  <a:srgbClr val="0070C0"/>
                </a:solidFill>
                <a:latin typeface="ArialMT-Bold"/>
              </a:rPr>
              <a:t>module</a:t>
            </a:r>
            <a:r>
              <a:rPr lang="es-ES" altLang="zh-CN" sz="2000" b="1" dirty="0">
                <a:latin typeface="ArialMT-Bold"/>
              </a:rPr>
              <a:t> </a:t>
            </a:r>
            <a:r>
              <a:rPr lang="es-ES" altLang="zh-CN" sz="2000" b="1" dirty="0" smtClean="0">
                <a:latin typeface="ArialMT"/>
              </a:rPr>
              <a:t>Circuit_</a:t>
            </a:r>
            <a:r>
              <a:rPr lang="en-US" altLang="zh-CN" sz="2000" b="1" dirty="0" smtClean="0">
                <a:latin typeface="ArialMT"/>
              </a:rPr>
              <a:t>4</a:t>
            </a:r>
            <a:r>
              <a:rPr lang="es-ES" altLang="zh-CN" sz="2000" b="1" dirty="0" smtClean="0">
                <a:latin typeface="ArialMT"/>
              </a:rPr>
              <a:t> </a:t>
            </a:r>
            <a:r>
              <a:rPr lang="es-ES" altLang="zh-CN" sz="2000" dirty="0">
                <a:latin typeface="ArialMT"/>
              </a:rPr>
              <a:t>(y1, </a:t>
            </a:r>
            <a:r>
              <a:rPr lang="es-ES" altLang="zh-CN" sz="2000" dirty="0" smtClean="0">
                <a:latin typeface="ArialMT"/>
              </a:rPr>
              <a:t>y2, </a:t>
            </a:r>
            <a:r>
              <a:rPr lang="es-ES" altLang="zh-CN" sz="2000" dirty="0">
                <a:latin typeface="ArialMT"/>
              </a:rPr>
              <a:t>a, b);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MT-Bold"/>
              </a:rPr>
              <a:t>  output</a:t>
            </a:r>
            <a:r>
              <a:rPr lang="en-US" altLang="zh-CN" sz="2000" b="1" dirty="0" smtClean="0">
                <a:latin typeface="ArialMT-Bold"/>
              </a:rPr>
              <a:t> </a:t>
            </a:r>
            <a:r>
              <a:rPr lang="en-US" altLang="zh-CN" sz="2000" dirty="0">
                <a:latin typeface="ArialMT"/>
              </a:rPr>
              <a:t>y1, </a:t>
            </a:r>
            <a:r>
              <a:rPr lang="en-US" altLang="zh-CN" sz="2000" dirty="0" smtClean="0">
                <a:latin typeface="ArialMT"/>
              </a:rPr>
              <a:t>y2;</a:t>
            </a:r>
            <a:endParaRPr lang="en-US" altLang="zh-CN" sz="2000" dirty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MT-Bold"/>
              </a:rPr>
              <a:t>  input</a:t>
            </a:r>
            <a:r>
              <a:rPr lang="en-US" altLang="zh-CN" sz="2000" b="1" dirty="0" smtClean="0">
                <a:latin typeface="ArialMT-Bold"/>
              </a:rPr>
              <a:t> </a:t>
            </a:r>
            <a:r>
              <a:rPr lang="en-US" altLang="zh-CN" sz="2000" dirty="0">
                <a:latin typeface="ArialMT"/>
              </a:rPr>
              <a:t>a, b</a:t>
            </a:r>
            <a:r>
              <a:rPr lang="en-US" altLang="zh-CN" sz="2000" dirty="0" smtClean="0">
                <a:latin typeface="ArialMT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MT-Bold"/>
              </a:rPr>
              <a:t>  assign</a:t>
            </a:r>
            <a:r>
              <a:rPr lang="en-US" altLang="zh-CN" sz="2000" b="1" dirty="0" smtClean="0">
                <a:latin typeface="ArialMT-Bold"/>
              </a:rPr>
              <a:t> </a:t>
            </a:r>
            <a:r>
              <a:rPr lang="en-US" altLang="zh-CN" sz="2000" dirty="0">
                <a:latin typeface="ArialMT"/>
              </a:rPr>
              <a:t>y1 = a </a:t>
            </a:r>
            <a:r>
              <a:rPr lang="en-US" altLang="zh-CN" sz="2000" dirty="0" smtClean="0">
                <a:latin typeface="ArialMT"/>
              </a:rPr>
              <a:t>&amp; </a:t>
            </a:r>
            <a:r>
              <a:rPr lang="en-US" altLang="zh-CN" sz="2000" dirty="0">
                <a:latin typeface="ArialMT"/>
              </a:rPr>
              <a:t>b;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MT-Bold"/>
              </a:rPr>
              <a:t>  or</a:t>
            </a:r>
            <a:r>
              <a:rPr lang="en-US" altLang="zh-CN" sz="2000" b="1" dirty="0" smtClean="0">
                <a:latin typeface="ArialMT-Bold"/>
              </a:rPr>
              <a:t> </a:t>
            </a:r>
            <a:r>
              <a:rPr lang="en-US" altLang="zh-CN" sz="2000" dirty="0" smtClean="0">
                <a:latin typeface="ArialMT"/>
              </a:rPr>
              <a:t>(y2</a:t>
            </a:r>
            <a:r>
              <a:rPr lang="en-US" altLang="zh-CN" sz="2000" dirty="0">
                <a:latin typeface="ArialMT"/>
              </a:rPr>
              <a:t>, a, b);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rgbClr val="0070C0"/>
                </a:solidFill>
                <a:latin typeface="ArialMT-Bold"/>
              </a:rPr>
              <a:t>endmodule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2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6. </a:t>
            </a:r>
            <a:r>
              <a:rPr lang="zh-CN" altLang="en-US" dirty="0" smtClean="0"/>
              <a:t>用户自定义元件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504" y="980728"/>
            <a:ext cx="5328592" cy="5822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ArialMT-Bold"/>
              </a:rPr>
              <a:t>primitive </a:t>
            </a:r>
            <a:r>
              <a:rPr lang="en-US" altLang="zh-CN" sz="1600" b="1" dirty="0">
                <a:latin typeface="ArialMT"/>
              </a:rPr>
              <a:t>UDP_02467</a:t>
            </a:r>
            <a:r>
              <a:rPr lang="en-US" altLang="zh-CN" sz="1600" dirty="0">
                <a:latin typeface="ArialMT"/>
              </a:rPr>
              <a:t> (D, A, B, C);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ArialMT-Bold"/>
              </a:rPr>
              <a:t>   output </a:t>
            </a:r>
            <a:r>
              <a:rPr lang="en-US" altLang="zh-CN" sz="1600" dirty="0">
                <a:latin typeface="ArialMT"/>
              </a:rPr>
              <a:t>D</a:t>
            </a:r>
            <a:r>
              <a:rPr lang="en-US" altLang="zh-CN" sz="1600" dirty="0">
                <a:solidFill>
                  <a:srgbClr val="0070C0"/>
                </a:solidFill>
                <a:latin typeface="ArialMT"/>
              </a:rPr>
              <a:t>;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ArialMT-Bold"/>
              </a:rPr>
              <a:t>   input</a:t>
            </a:r>
            <a:r>
              <a:rPr lang="en-US" altLang="zh-CN" sz="1600" b="1" dirty="0" smtClean="0">
                <a:latin typeface="ArialMT-Bold"/>
              </a:rPr>
              <a:t>  </a:t>
            </a:r>
            <a:r>
              <a:rPr lang="en-US" altLang="zh-CN" sz="1600" dirty="0" smtClean="0">
                <a:latin typeface="ArialMT"/>
              </a:rPr>
              <a:t>A</a:t>
            </a:r>
            <a:r>
              <a:rPr lang="en-US" altLang="zh-CN" sz="1600" dirty="0">
                <a:latin typeface="ArialMT"/>
              </a:rPr>
              <a:t>, B, C;</a:t>
            </a:r>
          </a:p>
          <a:p>
            <a:r>
              <a:rPr lang="en-US" altLang="zh-CN" sz="1600" dirty="0" smtClean="0">
                <a:latin typeface="ArialMT"/>
              </a:rPr>
              <a:t>    </a:t>
            </a:r>
            <a:r>
              <a:rPr lang="en-US" altLang="zh-CN" sz="1600" dirty="0" smtClean="0">
                <a:solidFill>
                  <a:srgbClr val="00B050"/>
                </a:solidFill>
                <a:latin typeface="ArialMT"/>
              </a:rPr>
              <a:t>//D=f(A,B,C)=</a:t>
            </a:r>
            <a:r>
              <a:rPr lang="el-GR" altLang="zh-CN" sz="1600" dirty="0" smtClean="0">
                <a:solidFill>
                  <a:srgbClr val="00B050"/>
                </a:solidFill>
                <a:latin typeface="ArialMT"/>
              </a:rPr>
              <a:t>Σ</a:t>
            </a:r>
            <a:r>
              <a:rPr lang="en-US" altLang="zh-CN" sz="1600" dirty="0" smtClean="0">
                <a:solidFill>
                  <a:srgbClr val="00B050"/>
                </a:solidFill>
                <a:latin typeface="ArialMT"/>
              </a:rPr>
              <a:t>(0,2,4,6,7)</a:t>
            </a:r>
            <a:endParaRPr lang="en-US" altLang="zh-CN" sz="1600" dirty="0">
              <a:solidFill>
                <a:srgbClr val="00B050"/>
              </a:solidFill>
              <a:latin typeface="ArialMT"/>
            </a:endParaRPr>
          </a:p>
          <a:p>
            <a:r>
              <a:rPr lang="en-US" altLang="zh-CN" sz="1600" b="1" dirty="0" smtClean="0">
                <a:latin typeface="ArialMT-Bold"/>
              </a:rPr>
              <a:t>   </a:t>
            </a:r>
            <a:r>
              <a:rPr lang="en-US" altLang="zh-CN" sz="1600" b="1" dirty="0" smtClean="0">
                <a:solidFill>
                  <a:srgbClr val="0070C0"/>
                </a:solidFill>
                <a:latin typeface="ArialMT-Bold"/>
              </a:rPr>
              <a:t>table</a:t>
            </a:r>
            <a:endParaRPr lang="en-US" altLang="zh-CN" sz="1600" b="1" dirty="0">
              <a:solidFill>
                <a:srgbClr val="0070C0"/>
              </a:solidFill>
              <a:latin typeface="ArialMT-Bold"/>
            </a:endParaRPr>
          </a:p>
          <a:p>
            <a:r>
              <a:rPr lang="en-US" altLang="zh-CN" sz="1600" dirty="0" smtClean="0">
                <a:latin typeface="ArialMT"/>
              </a:rPr>
              <a:t>    </a:t>
            </a:r>
            <a:r>
              <a:rPr lang="en-US" altLang="zh-CN" sz="1600" dirty="0" smtClean="0">
                <a:solidFill>
                  <a:srgbClr val="00B050"/>
                </a:solidFill>
                <a:latin typeface="ArialMT"/>
              </a:rPr>
              <a:t>// </a:t>
            </a:r>
            <a:r>
              <a:rPr lang="en-US" altLang="zh-CN" sz="1600" dirty="0">
                <a:solidFill>
                  <a:srgbClr val="00B050"/>
                </a:solidFill>
                <a:latin typeface="ArialMT"/>
              </a:rPr>
              <a:t>A B C : D </a:t>
            </a:r>
            <a:endParaRPr lang="en-US" altLang="zh-CN" sz="1600" dirty="0" smtClean="0">
              <a:solidFill>
                <a:srgbClr val="00B050"/>
              </a:solidFill>
              <a:latin typeface="ArialMT"/>
            </a:endParaRPr>
          </a:p>
          <a:p>
            <a:r>
              <a:rPr lang="en-US" altLang="zh-CN" sz="1600" dirty="0" smtClean="0">
                <a:latin typeface="ArialMT"/>
              </a:rPr>
              <a:t>       0 0 0 : 1;</a:t>
            </a:r>
          </a:p>
          <a:p>
            <a:r>
              <a:rPr lang="en-US" altLang="zh-CN" sz="1600" dirty="0" smtClean="0">
                <a:latin typeface="ArialMT"/>
              </a:rPr>
              <a:t>       0 </a:t>
            </a:r>
            <a:r>
              <a:rPr lang="en-US" altLang="zh-CN" sz="1600" dirty="0">
                <a:latin typeface="ArialMT"/>
              </a:rPr>
              <a:t>0 1 : 0;</a:t>
            </a:r>
          </a:p>
          <a:p>
            <a:r>
              <a:rPr lang="en-US" altLang="zh-CN" sz="1600" dirty="0" smtClean="0">
                <a:latin typeface="ArialMT"/>
              </a:rPr>
              <a:t>       0 </a:t>
            </a:r>
            <a:r>
              <a:rPr lang="en-US" altLang="zh-CN" sz="1600" dirty="0">
                <a:latin typeface="ArialMT"/>
              </a:rPr>
              <a:t>1 0 : 1;</a:t>
            </a:r>
          </a:p>
          <a:p>
            <a:r>
              <a:rPr lang="en-US" altLang="zh-CN" sz="1600" dirty="0" smtClean="0">
                <a:latin typeface="ArialMT"/>
              </a:rPr>
              <a:t>       0 </a:t>
            </a:r>
            <a:r>
              <a:rPr lang="en-US" altLang="zh-CN" sz="1600" dirty="0">
                <a:latin typeface="ArialMT"/>
              </a:rPr>
              <a:t>1 1 : 0;</a:t>
            </a:r>
          </a:p>
          <a:p>
            <a:r>
              <a:rPr lang="en-US" altLang="zh-CN" sz="1600" dirty="0" smtClean="0">
                <a:latin typeface="ArialMT"/>
              </a:rPr>
              <a:t>       1 </a:t>
            </a:r>
            <a:r>
              <a:rPr lang="en-US" altLang="zh-CN" sz="1600" dirty="0">
                <a:latin typeface="ArialMT"/>
              </a:rPr>
              <a:t>0 0 : 1;</a:t>
            </a:r>
          </a:p>
          <a:p>
            <a:r>
              <a:rPr lang="en-US" altLang="zh-CN" sz="1600" dirty="0" smtClean="0">
                <a:latin typeface="ArialMT"/>
              </a:rPr>
              <a:t>       1 </a:t>
            </a:r>
            <a:r>
              <a:rPr lang="en-US" altLang="zh-CN" sz="1600" dirty="0">
                <a:latin typeface="ArialMT"/>
              </a:rPr>
              <a:t>0 1 : 0;</a:t>
            </a:r>
          </a:p>
          <a:p>
            <a:r>
              <a:rPr lang="en-US" altLang="zh-CN" sz="1600" dirty="0" smtClean="0">
                <a:latin typeface="ArialMT"/>
              </a:rPr>
              <a:t>       1 </a:t>
            </a:r>
            <a:r>
              <a:rPr lang="en-US" altLang="zh-CN" sz="1600" dirty="0">
                <a:latin typeface="ArialMT"/>
              </a:rPr>
              <a:t>1 0 : 1;</a:t>
            </a:r>
          </a:p>
          <a:p>
            <a:r>
              <a:rPr lang="en-US" altLang="zh-CN" sz="1600" dirty="0" smtClean="0">
                <a:latin typeface="ArialMT"/>
              </a:rPr>
              <a:t>       1 </a:t>
            </a:r>
            <a:r>
              <a:rPr lang="en-US" altLang="zh-CN" sz="1600" dirty="0">
                <a:latin typeface="ArialMT"/>
              </a:rPr>
              <a:t>1 1 : 1;</a:t>
            </a:r>
          </a:p>
          <a:p>
            <a:r>
              <a:rPr lang="en-US" altLang="zh-CN" sz="1600" b="1" dirty="0" smtClean="0">
                <a:latin typeface="ArialMT-Bold"/>
              </a:rPr>
              <a:t>   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ArialMT-Bold"/>
              </a:rPr>
              <a:t>endtable</a:t>
            </a:r>
            <a:endParaRPr lang="en-US" altLang="zh-CN" sz="1600" b="1" dirty="0">
              <a:solidFill>
                <a:srgbClr val="0070C0"/>
              </a:solidFill>
              <a:latin typeface="ArialMT-Bold"/>
            </a:endParaRP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ArialMT-Bold"/>
              </a:rPr>
              <a:t>endprimitive</a:t>
            </a:r>
            <a:endParaRPr lang="en-US" altLang="zh-CN" sz="1600" b="1" dirty="0" smtClean="0">
              <a:solidFill>
                <a:srgbClr val="FF0000"/>
              </a:solidFill>
              <a:latin typeface="ArialMT-Bold"/>
            </a:endParaRPr>
          </a:p>
          <a:p>
            <a:endParaRPr lang="en-US" altLang="zh-CN" sz="1200" b="1" dirty="0">
              <a:solidFill>
                <a:srgbClr val="0070C0"/>
              </a:solidFill>
              <a:latin typeface="ArialMT-Bold"/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ArialMT-Bold"/>
              </a:rPr>
              <a:t>module</a:t>
            </a:r>
            <a:r>
              <a:rPr lang="en-US" altLang="zh-CN" sz="1600" b="1" dirty="0" smtClean="0">
                <a:latin typeface="ArialMT-Bold"/>
              </a:rPr>
              <a:t> </a:t>
            </a:r>
            <a:r>
              <a:rPr lang="en-US" altLang="zh-CN" sz="1600" b="1" dirty="0">
                <a:latin typeface="ArialMT"/>
              </a:rPr>
              <a:t>Circuit_with_UDP_02467</a:t>
            </a:r>
            <a:r>
              <a:rPr lang="en-US" altLang="zh-CN" sz="1600" dirty="0">
                <a:latin typeface="ArialMT"/>
              </a:rPr>
              <a:t> (e, f, a, b, c, d);</a:t>
            </a:r>
          </a:p>
          <a:p>
            <a:r>
              <a:rPr lang="en-US" altLang="zh-CN" sz="1600" b="1" dirty="0" smtClean="0">
                <a:latin typeface="ArialMT-Bold"/>
              </a:rPr>
              <a:t>   </a:t>
            </a:r>
            <a:r>
              <a:rPr lang="en-US" altLang="zh-CN" sz="1600" b="1" dirty="0" smtClean="0">
                <a:solidFill>
                  <a:srgbClr val="0070C0"/>
                </a:solidFill>
                <a:latin typeface="ArialMT-Bold"/>
              </a:rPr>
              <a:t>output</a:t>
            </a:r>
            <a:r>
              <a:rPr lang="en-US" altLang="zh-CN" sz="1600" b="1" dirty="0" smtClean="0">
                <a:latin typeface="ArialMT-Bold"/>
              </a:rPr>
              <a:t> </a:t>
            </a:r>
            <a:r>
              <a:rPr lang="en-US" altLang="zh-CN" sz="1600" dirty="0">
                <a:latin typeface="ArialMT"/>
              </a:rPr>
              <a:t>e, f;</a:t>
            </a:r>
          </a:p>
          <a:p>
            <a:r>
              <a:rPr lang="en-US" altLang="zh-CN" sz="1600" b="1" dirty="0" smtClean="0">
                <a:latin typeface="ArialMT-Bold"/>
              </a:rPr>
              <a:t>   </a:t>
            </a:r>
            <a:r>
              <a:rPr lang="en-US" altLang="zh-CN" sz="1600" b="1" dirty="0" smtClean="0">
                <a:solidFill>
                  <a:srgbClr val="0070C0"/>
                </a:solidFill>
                <a:latin typeface="ArialMT-Bold"/>
              </a:rPr>
              <a:t>input</a:t>
            </a:r>
            <a:r>
              <a:rPr lang="en-US" altLang="zh-CN" sz="1600" b="1" dirty="0" smtClean="0">
                <a:latin typeface="ArialMT-Bold"/>
              </a:rPr>
              <a:t> </a:t>
            </a:r>
            <a:r>
              <a:rPr lang="en-US" altLang="zh-CN" sz="1600" dirty="0">
                <a:latin typeface="ArialMT"/>
              </a:rPr>
              <a:t>a, b, c, d</a:t>
            </a:r>
          </a:p>
          <a:p>
            <a:pPr>
              <a:spcBef>
                <a:spcPts val="1000"/>
              </a:spcBef>
            </a:pPr>
            <a:r>
              <a:rPr lang="pt-BR" altLang="zh-CN" sz="1600" dirty="0" smtClean="0">
                <a:latin typeface="ArialMT"/>
              </a:rPr>
              <a:t>   </a:t>
            </a:r>
            <a:r>
              <a:rPr lang="pt-BR" altLang="zh-CN" sz="1600" b="1" dirty="0" smtClean="0">
                <a:latin typeface="ArialMT"/>
              </a:rPr>
              <a:t>UDP_02467</a:t>
            </a:r>
            <a:r>
              <a:rPr lang="pt-BR" altLang="zh-CN" sz="1600" dirty="0" smtClean="0">
                <a:latin typeface="ArialMT"/>
              </a:rPr>
              <a:t> </a:t>
            </a:r>
            <a:r>
              <a:rPr lang="pt-BR" altLang="zh-CN" sz="1600" dirty="0">
                <a:latin typeface="ArialMT"/>
              </a:rPr>
              <a:t>(e, a, b, c);</a:t>
            </a:r>
          </a:p>
          <a:p>
            <a:r>
              <a:rPr lang="en-US" altLang="zh-CN" sz="1600" b="1" dirty="0" smtClean="0">
                <a:latin typeface="ArialMT-Bold"/>
              </a:rPr>
              <a:t>   </a:t>
            </a:r>
            <a:r>
              <a:rPr lang="en-US" altLang="zh-CN" sz="1600" b="1" dirty="0" smtClean="0">
                <a:solidFill>
                  <a:srgbClr val="0070C0"/>
                </a:solidFill>
                <a:latin typeface="ArialMT-Bold"/>
              </a:rPr>
              <a:t>and</a:t>
            </a:r>
            <a:r>
              <a:rPr lang="en-US" altLang="zh-CN" sz="1600" b="1" dirty="0" smtClean="0">
                <a:latin typeface="ArialMT-Bold"/>
              </a:rPr>
              <a:t>  </a:t>
            </a:r>
            <a:r>
              <a:rPr lang="en-US" altLang="zh-CN" sz="1600" dirty="0" smtClean="0">
                <a:latin typeface="ArialMT"/>
              </a:rPr>
              <a:t>(</a:t>
            </a:r>
            <a:r>
              <a:rPr lang="en-US" altLang="zh-CN" sz="1600" dirty="0">
                <a:latin typeface="ArialMT"/>
              </a:rPr>
              <a:t>f, e, d); </a:t>
            </a:r>
            <a:endParaRPr lang="en-US" altLang="zh-CN" sz="1600" dirty="0" smtClean="0">
              <a:latin typeface="ArialMT"/>
            </a:endParaRPr>
          </a:p>
          <a:p>
            <a:r>
              <a:rPr lang="en-US" altLang="zh-CN" sz="1600" b="1" dirty="0" err="1" smtClean="0">
                <a:solidFill>
                  <a:srgbClr val="0070C0"/>
                </a:solidFill>
                <a:latin typeface="ArialMT-Bold"/>
              </a:rPr>
              <a:t>endmodule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35" y="980728"/>
            <a:ext cx="4356373" cy="18266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39952" y="2825203"/>
            <a:ext cx="4861994" cy="204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primitive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/>
              <a:t>规定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只能有一个输出，必须在首列，且要用</a:t>
            </a:r>
            <a:r>
              <a:rPr lang="en-US" altLang="zh-CN" sz="2000" dirty="0" smtClean="0"/>
              <a:t>output </a:t>
            </a:r>
            <a:r>
              <a:rPr lang="zh-CN" altLang="en-US" sz="2000" dirty="0" smtClean="0"/>
              <a:t>来声明。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可有任意多输入，次序与真值表中一致。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table</a:t>
            </a:r>
            <a:r>
              <a:rPr lang="zh-CN" altLang="en-US" sz="2000" dirty="0" smtClean="0"/>
              <a:t>的输出总在最后一列。</a:t>
            </a:r>
            <a:endParaRPr lang="zh-CN" altLang="en-US" sz="2000" dirty="0"/>
          </a:p>
        </p:txBody>
      </p:sp>
      <p:sp>
        <p:nvSpPr>
          <p:cNvPr id="8" name="右大括号 7"/>
          <p:cNvSpPr/>
          <p:nvPr/>
        </p:nvSpPr>
        <p:spPr>
          <a:xfrm>
            <a:off x="2339752" y="2132856"/>
            <a:ext cx="216024" cy="2448272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25672" y="284916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用真值表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412" y="985388"/>
            <a:ext cx="3689500" cy="40277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504" y="5085182"/>
            <a:ext cx="5112568" cy="16561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用户自己定义</a:t>
            </a:r>
            <a:r>
              <a:rPr lang="zh-CN" altLang="en-US" sz="2800" dirty="0" smtClean="0"/>
              <a:t>元件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400" dirty="0" smtClean="0"/>
              <a:t>User </a:t>
            </a:r>
            <a:r>
              <a:rPr lang="en-US" altLang="zh-CN" sz="2400" dirty="0"/>
              <a:t>Defined Primitives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UDP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504" y="984093"/>
            <a:ext cx="8856984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Verilog HDL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语言提供了一种扩展基元的方法，允许用户自己定义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元件。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通过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UDP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，可以把一块组合逻辑电路或时序逻辑电路封装在一个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UDP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内，并把这个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UDP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作为一个基本门元件来使用。需要注意的是，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UDP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是不能综合的，只能用来仿真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3831" y="3016052"/>
            <a:ext cx="8496944" cy="365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/>
              <a:t>注意事项</a:t>
            </a:r>
            <a:r>
              <a:rPr lang="zh-CN" altLang="en-US" dirty="0"/>
              <a:t>：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只能</a:t>
            </a:r>
            <a:r>
              <a:rPr lang="zh-CN" altLang="en-US" sz="2200" dirty="0"/>
              <a:t>有一个输出端，而且必须是端口说明列表的第一项。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可以</a:t>
            </a:r>
            <a:r>
              <a:rPr lang="zh-CN" altLang="en-US" sz="2200" dirty="0"/>
              <a:t>有多个输入端，最多允许</a:t>
            </a:r>
            <a:r>
              <a:rPr lang="en-US" altLang="zh-CN" sz="2200" dirty="0"/>
              <a:t>10</a:t>
            </a:r>
            <a:r>
              <a:rPr lang="zh-CN" altLang="en-US" sz="2200" dirty="0"/>
              <a:t>个输入端。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所有</a:t>
            </a:r>
            <a:r>
              <a:rPr lang="zh-CN" altLang="en-US" sz="2200" dirty="0"/>
              <a:t>端口变量必须是标量，也就是必须是</a:t>
            </a:r>
            <a:r>
              <a:rPr lang="en-US" altLang="zh-CN" sz="2200" dirty="0"/>
              <a:t>1</a:t>
            </a:r>
            <a:r>
              <a:rPr lang="zh-CN" altLang="en-US" sz="2200" dirty="0"/>
              <a:t>位的。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在</a:t>
            </a:r>
            <a:r>
              <a:rPr lang="en-US" altLang="zh-CN" sz="2200" dirty="0"/>
              <a:t>UDP</a:t>
            </a:r>
            <a:r>
              <a:rPr lang="zh-CN" altLang="en-US" sz="2200" dirty="0"/>
              <a:t>的真值表项中，只允许出现</a:t>
            </a:r>
            <a:r>
              <a:rPr lang="en-US" altLang="zh-CN" sz="2200" dirty="0"/>
              <a:t>0</a:t>
            </a:r>
            <a:r>
              <a:rPr lang="zh-CN" altLang="en-US" sz="2200" dirty="0"/>
              <a:t>、</a:t>
            </a:r>
            <a:r>
              <a:rPr lang="en-US" altLang="zh-CN" sz="2200" dirty="0"/>
              <a:t>1</a:t>
            </a:r>
            <a:r>
              <a:rPr lang="zh-CN" altLang="en-US" sz="2200" dirty="0"/>
              <a:t>、</a:t>
            </a:r>
            <a:r>
              <a:rPr lang="en-US" altLang="zh-CN" sz="2200" dirty="0"/>
              <a:t>X</a:t>
            </a:r>
            <a:r>
              <a:rPr lang="zh-CN" altLang="en-US" sz="2200" dirty="0"/>
              <a:t>三种逻辑值，高阻态</a:t>
            </a:r>
            <a:r>
              <a:rPr lang="en-US" altLang="zh-CN" sz="2200" dirty="0"/>
              <a:t>Z</a:t>
            </a:r>
            <a:r>
              <a:rPr lang="zh-CN" altLang="en-US" sz="2200" dirty="0"/>
              <a:t>是不允许的。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initial</a:t>
            </a:r>
            <a:r>
              <a:rPr lang="zh-CN" altLang="en-US" sz="2200" dirty="0"/>
              <a:t>语句用于为时序电路内部寄存器赋初值时，只允许赋</a:t>
            </a:r>
            <a:r>
              <a:rPr lang="en-US" altLang="zh-CN" sz="2200" dirty="0"/>
              <a:t>0</a:t>
            </a:r>
            <a:r>
              <a:rPr lang="zh-CN" altLang="en-US" sz="2200" dirty="0"/>
              <a:t>、</a:t>
            </a:r>
            <a:r>
              <a:rPr lang="en-US" altLang="zh-CN" sz="2200" dirty="0"/>
              <a:t>1</a:t>
            </a:r>
            <a:r>
              <a:rPr lang="zh-CN" altLang="en-US" sz="2200" dirty="0"/>
              <a:t>、</a:t>
            </a:r>
            <a:r>
              <a:rPr lang="en-US" altLang="zh-CN" sz="2200" dirty="0"/>
              <a:t>X</a:t>
            </a:r>
            <a:r>
              <a:rPr lang="zh-CN" altLang="en-US" sz="2200" dirty="0"/>
              <a:t>的三种逻辑值，默认值为</a:t>
            </a:r>
            <a:r>
              <a:rPr lang="en-US" altLang="zh-CN" sz="2200" dirty="0"/>
              <a:t>X.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460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练习</a:t>
            </a:r>
            <a:r>
              <a:rPr lang="en-US" altLang="zh-CN" sz="3600" dirty="0" smtClean="0"/>
              <a:t>5.  </a:t>
            </a:r>
            <a:r>
              <a:rPr lang="zh-CN" altLang="en-US" sz="2800" dirty="0" smtClean="0"/>
              <a:t>用户自定义元件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33264" y="980728"/>
            <a:ext cx="4050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大数表决逻辑函数是，如果大多数变量都等于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，则该逻辑函数值等于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；相反则为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。写出一个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位大数表决函数自定义元件。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2" y="332656"/>
            <a:ext cx="442798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Primitive</a:t>
            </a:r>
            <a:r>
              <a:rPr lang="en-US" altLang="zh-CN" sz="1800" b="1" dirty="0" smtClean="0">
                <a:latin typeface="Arial-BoldMT"/>
              </a:rPr>
              <a:t> Majority_4 </a:t>
            </a:r>
            <a:r>
              <a:rPr lang="en-US" altLang="zh-CN" sz="1800" dirty="0">
                <a:latin typeface="Arial-BoldMT"/>
              </a:rPr>
              <a:t>(y, a, b, c, d);</a:t>
            </a:r>
          </a:p>
          <a:p>
            <a:r>
              <a:rPr lang="en-US" altLang="zh-CN" sz="1800" b="1" dirty="0" smtClean="0">
                <a:latin typeface="Arial-BoldMT"/>
              </a:rPr>
              <a:t>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output</a:t>
            </a:r>
            <a:r>
              <a:rPr lang="en-US" altLang="zh-CN" sz="1800" b="1" dirty="0" smtClean="0">
                <a:latin typeface="Arial-BoldMT"/>
              </a:rPr>
              <a:t> </a:t>
            </a:r>
            <a:r>
              <a:rPr lang="en-US" altLang="zh-CN" sz="1800" dirty="0" smtClean="0">
                <a:latin typeface="ArialMT"/>
              </a:rPr>
              <a:t>y</a:t>
            </a:r>
            <a:r>
              <a:rPr lang="en-US" altLang="zh-CN" sz="1800" dirty="0">
                <a:latin typeface="ArialMT"/>
              </a:rPr>
              <a:t>;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  input</a:t>
            </a:r>
            <a:r>
              <a:rPr lang="en-US" altLang="zh-CN" sz="1800" b="1" dirty="0" smtClean="0">
                <a:latin typeface="Arial-BoldMT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 </a:t>
            </a:r>
            <a:r>
              <a:rPr lang="en-US" altLang="zh-CN" sz="1800" dirty="0" smtClean="0">
                <a:latin typeface="ArialMT"/>
              </a:rPr>
              <a:t>a</a:t>
            </a:r>
            <a:r>
              <a:rPr lang="en-US" altLang="zh-CN" sz="1800" dirty="0">
                <a:latin typeface="ArialMT"/>
              </a:rPr>
              <a:t>, b, c, d;</a:t>
            </a:r>
          </a:p>
          <a:p>
            <a:r>
              <a:rPr lang="en-US" altLang="zh-CN" sz="1800" b="1" dirty="0" smtClean="0">
                <a:latin typeface="Arial-BoldMT"/>
              </a:rPr>
              <a:t>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-BoldMT"/>
              </a:rPr>
              <a:t>table</a:t>
            </a:r>
            <a:endParaRPr lang="en-US" altLang="zh-CN" sz="1800" b="1" dirty="0">
              <a:solidFill>
                <a:srgbClr val="0070C0"/>
              </a:solidFill>
              <a:latin typeface="Arial-BoldMT"/>
            </a:endParaRPr>
          </a:p>
          <a:p>
            <a:r>
              <a:rPr lang="es-ES" altLang="zh-CN" sz="1800" dirty="0" smtClean="0">
                <a:latin typeface="ArialMT"/>
              </a:rPr>
              <a:t>  </a:t>
            </a:r>
            <a:r>
              <a:rPr lang="es-ES" altLang="zh-CN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 </a:t>
            </a:r>
            <a:r>
              <a:rPr lang="es-ES" altLang="zh-CN" sz="180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 b c d : y</a:t>
            </a:r>
          </a:p>
          <a:p>
            <a:r>
              <a:rPr lang="en-US" altLang="zh-CN" sz="1800" dirty="0" smtClean="0">
                <a:latin typeface="ArialMT"/>
              </a:rPr>
              <a:t>     0 </a:t>
            </a:r>
            <a:r>
              <a:rPr lang="en-US" altLang="zh-CN" sz="1800" dirty="0">
                <a:latin typeface="ArialMT"/>
              </a:rPr>
              <a:t>0 0 0 : 0;</a:t>
            </a:r>
          </a:p>
          <a:p>
            <a:r>
              <a:rPr lang="en-US" altLang="zh-CN" sz="1800" dirty="0" smtClean="0">
                <a:latin typeface="ArialMT"/>
              </a:rPr>
              <a:t>     0 </a:t>
            </a:r>
            <a:r>
              <a:rPr lang="en-US" altLang="zh-CN" sz="1800" dirty="0">
                <a:latin typeface="ArialMT"/>
              </a:rPr>
              <a:t>0 0 1 : 0;</a:t>
            </a:r>
          </a:p>
          <a:p>
            <a:r>
              <a:rPr lang="en-US" altLang="zh-CN" sz="1800" dirty="0" smtClean="0">
                <a:latin typeface="ArialMT"/>
              </a:rPr>
              <a:t>     0 </a:t>
            </a:r>
            <a:r>
              <a:rPr lang="en-US" altLang="zh-CN" sz="1800" dirty="0">
                <a:latin typeface="ArialMT"/>
              </a:rPr>
              <a:t>0 1 0 : 0;</a:t>
            </a:r>
          </a:p>
          <a:p>
            <a:r>
              <a:rPr lang="en-US" altLang="zh-CN" sz="1800" dirty="0" smtClean="0">
                <a:latin typeface="ArialMT"/>
              </a:rPr>
              <a:t>     0 </a:t>
            </a:r>
            <a:r>
              <a:rPr lang="en-US" altLang="zh-CN" sz="1800" dirty="0">
                <a:latin typeface="ArialMT"/>
              </a:rPr>
              <a:t>0 1 1 : 0;</a:t>
            </a:r>
          </a:p>
          <a:p>
            <a:r>
              <a:rPr lang="en-US" altLang="zh-CN" sz="1800" dirty="0" smtClean="0">
                <a:latin typeface="ArialMT"/>
              </a:rPr>
              <a:t>     0 </a:t>
            </a:r>
            <a:r>
              <a:rPr lang="en-US" altLang="zh-CN" sz="1800" dirty="0">
                <a:latin typeface="ArialMT"/>
              </a:rPr>
              <a:t>1 0 0 : 0;</a:t>
            </a:r>
          </a:p>
          <a:p>
            <a:r>
              <a:rPr lang="en-US" altLang="zh-CN" sz="1800" dirty="0" smtClean="0">
                <a:latin typeface="ArialMT"/>
              </a:rPr>
              <a:t>     0 </a:t>
            </a:r>
            <a:r>
              <a:rPr lang="en-US" altLang="zh-CN" sz="1800" dirty="0">
                <a:latin typeface="ArialMT"/>
              </a:rPr>
              <a:t>1 0 1 : 0;</a:t>
            </a:r>
          </a:p>
          <a:p>
            <a:r>
              <a:rPr lang="en-US" altLang="zh-CN" sz="1800" dirty="0" smtClean="0">
                <a:latin typeface="ArialMT"/>
              </a:rPr>
              <a:t>     0 </a:t>
            </a:r>
            <a:r>
              <a:rPr lang="en-US" altLang="zh-CN" sz="1800" dirty="0">
                <a:latin typeface="ArialMT"/>
              </a:rPr>
              <a:t>1 1 0 : 0;</a:t>
            </a:r>
          </a:p>
          <a:p>
            <a:r>
              <a:rPr lang="en-US" altLang="zh-CN" sz="1800" dirty="0" smtClean="0">
                <a:latin typeface="ArialMT"/>
              </a:rPr>
              <a:t>     0 </a:t>
            </a:r>
            <a:r>
              <a:rPr lang="en-US" altLang="zh-CN" sz="1800" dirty="0">
                <a:latin typeface="ArialMT"/>
              </a:rPr>
              <a:t>1 1 1 : 1;</a:t>
            </a:r>
          </a:p>
          <a:p>
            <a:r>
              <a:rPr lang="en-US" altLang="zh-CN" sz="1800" dirty="0" smtClean="0">
                <a:latin typeface="ArialMT"/>
              </a:rPr>
              <a:t>     1 </a:t>
            </a:r>
            <a:r>
              <a:rPr lang="en-US" altLang="zh-CN" sz="1800" dirty="0">
                <a:latin typeface="ArialMT"/>
              </a:rPr>
              <a:t>0 0 0 : 0;</a:t>
            </a:r>
          </a:p>
          <a:p>
            <a:r>
              <a:rPr lang="en-US" altLang="zh-CN" sz="1800" dirty="0" smtClean="0">
                <a:latin typeface="ArialMT"/>
              </a:rPr>
              <a:t>     1 </a:t>
            </a:r>
            <a:r>
              <a:rPr lang="en-US" altLang="zh-CN" sz="1800" dirty="0">
                <a:latin typeface="ArialMT"/>
              </a:rPr>
              <a:t>0 0 1 : 0;</a:t>
            </a:r>
          </a:p>
          <a:p>
            <a:r>
              <a:rPr lang="en-US" altLang="zh-CN" sz="1800" dirty="0" smtClean="0">
                <a:latin typeface="ArialMT"/>
              </a:rPr>
              <a:t>     1 </a:t>
            </a:r>
            <a:r>
              <a:rPr lang="en-US" altLang="zh-CN" sz="1800" dirty="0">
                <a:latin typeface="ArialMT"/>
              </a:rPr>
              <a:t>0 1 0 : 0;</a:t>
            </a:r>
          </a:p>
          <a:p>
            <a:r>
              <a:rPr lang="en-US" altLang="zh-CN" sz="1800" dirty="0" smtClean="0">
                <a:latin typeface="ArialMT"/>
              </a:rPr>
              <a:t>     1 </a:t>
            </a:r>
            <a:r>
              <a:rPr lang="en-US" altLang="zh-CN" sz="1800" dirty="0">
                <a:latin typeface="ArialMT"/>
              </a:rPr>
              <a:t>0 1 1 : 0;</a:t>
            </a:r>
          </a:p>
          <a:p>
            <a:r>
              <a:rPr lang="en-US" altLang="zh-CN" sz="1800" dirty="0" smtClean="0">
                <a:latin typeface="ArialMT"/>
              </a:rPr>
              <a:t>     1 </a:t>
            </a:r>
            <a:r>
              <a:rPr lang="en-US" altLang="zh-CN" sz="1800" dirty="0">
                <a:latin typeface="ArialMT"/>
              </a:rPr>
              <a:t>1 0 0 : 0;</a:t>
            </a:r>
          </a:p>
          <a:p>
            <a:r>
              <a:rPr lang="en-US" altLang="zh-CN" sz="1800" dirty="0" smtClean="0">
                <a:latin typeface="ArialMT"/>
              </a:rPr>
              <a:t>     1 </a:t>
            </a:r>
            <a:r>
              <a:rPr lang="en-US" altLang="zh-CN" sz="1800" dirty="0">
                <a:latin typeface="ArialMT"/>
              </a:rPr>
              <a:t>1 0 1 : 0;</a:t>
            </a:r>
          </a:p>
          <a:p>
            <a:r>
              <a:rPr lang="en-US" altLang="zh-CN" sz="1800" dirty="0" smtClean="0">
                <a:latin typeface="ArialMT"/>
              </a:rPr>
              <a:t>     1 </a:t>
            </a:r>
            <a:r>
              <a:rPr lang="en-US" altLang="zh-CN" sz="1800" dirty="0">
                <a:latin typeface="ArialMT"/>
              </a:rPr>
              <a:t>1 1 0 : 1;</a:t>
            </a:r>
          </a:p>
          <a:p>
            <a:r>
              <a:rPr lang="en-US" altLang="zh-CN" sz="1800" dirty="0" smtClean="0">
                <a:latin typeface="ArialMT"/>
              </a:rPr>
              <a:t>     1 </a:t>
            </a:r>
            <a:r>
              <a:rPr lang="en-US" altLang="zh-CN" sz="1800" dirty="0">
                <a:latin typeface="ArialMT"/>
              </a:rPr>
              <a:t>1 1 1 : 1;</a:t>
            </a:r>
          </a:p>
          <a:p>
            <a:r>
              <a:rPr lang="en-US" altLang="zh-CN" sz="1800" b="1" dirty="0" smtClean="0">
                <a:latin typeface="Arial-BoldMT"/>
              </a:rPr>
              <a:t>  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Arial-BoldMT"/>
              </a:rPr>
              <a:t>endtable</a:t>
            </a:r>
            <a:endParaRPr lang="en-US" altLang="zh-CN" sz="1800" b="1" dirty="0">
              <a:solidFill>
                <a:srgbClr val="0070C0"/>
              </a:solidFill>
              <a:latin typeface="Arial-BoldMT"/>
            </a:endParaRPr>
          </a:p>
          <a:p>
            <a:r>
              <a:rPr lang="en-US" altLang="zh-CN" sz="1800" b="1" dirty="0" err="1">
                <a:solidFill>
                  <a:srgbClr val="0070C0"/>
                </a:solidFill>
                <a:latin typeface="Arial-BoldMT"/>
              </a:rPr>
              <a:t>endprimitive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 </a:t>
            </a:r>
            <a:r>
              <a:rPr lang="zh-CN" altLang="en-US" dirty="0" smtClean="0"/>
              <a:t>反相器 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多位向量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504" y="1048668"/>
            <a:ext cx="3960440" cy="276998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反相器连接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位输入、输出总线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inv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[3:0]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a,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output</a:t>
            </a:r>
            <a:r>
              <a:rPr lang="en-US" altLang="zh-CN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[3:0] y);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assign</a:t>
            </a:r>
            <a:r>
              <a:rPr lang="en-US" altLang="zh-CN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 ~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a;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716627"/>
            <a:ext cx="4818484" cy="972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9552" y="4169763"/>
            <a:ext cx="720101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a[3:0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代表一个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位总线。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小端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(little-endian)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顺序：  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a[3]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a[2]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大端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(big-endian)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顺序：    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a[2]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a[3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总线字节顺序是任意选择的，只要保持一致。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4716016" y="4024451"/>
            <a:ext cx="1440160" cy="380723"/>
          </a:xfrm>
          <a:prstGeom prst="wedgeRectCallout">
            <a:avLst>
              <a:gd name="adj1" fmla="val -34532"/>
              <a:gd name="adj2" fmla="val 1703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89108" y="40050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最高有效位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060844" y="4024451"/>
            <a:ext cx="1440160" cy="380723"/>
          </a:xfrm>
          <a:prstGeom prst="wedgeRectCallout">
            <a:avLst>
              <a:gd name="adj1" fmla="val -34532"/>
              <a:gd name="adj2" fmla="val 1703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33936" y="40050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最低有效位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0152" y="1237870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个反相器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96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8.   2-4</a:t>
            </a:r>
            <a:r>
              <a:rPr lang="zh-CN" altLang="en-US" dirty="0" smtClean="0"/>
              <a:t>线译码器</a:t>
            </a:r>
            <a:r>
              <a:rPr lang="zh-CN" altLang="en-US" dirty="0" smtClean="0">
                <a:solidFill>
                  <a:srgbClr val="0070C0"/>
                </a:solidFill>
              </a:rPr>
              <a:t>门级描述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408" y="980728"/>
            <a:ext cx="4174763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280" y="4158532"/>
            <a:ext cx="3793289" cy="20067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496" y="980728"/>
            <a:ext cx="5083848" cy="562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</a:rPr>
              <a:t>decoder_2x4_gates</a:t>
            </a:r>
            <a:r>
              <a:rPr lang="en-US" altLang="zh-CN" sz="1800" dirty="0">
                <a:latin typeface="Arial" panose="020B0604020202020204" pitchFamily="34" charset="0"/>
              </a:rPr>
              <a:t> (D, A, B, </a:t>
            </a:r>
            <a:r>
              <a:rPr lang="en-US" altLang="zh-CN" sz="1800" dirty="0" smtClean="0">
                <a:latin typeface="Arial" panose="020B0604020202020204" pitchFamily="34" charset="0"/>
              </a:rPr>
              <a:t>E);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output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en-US" altLang="zh-CN" sz="1800" dirty="0">
                <a:latin typeface="Arial" panose="020B0604020202020204" pitchFamily="34" charset="0"/>
              </a:rPr>
              <a:t>: 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800" dirty="0">
                <a:latin typeface="Arial" panose="020B0604020202020204" pitchFamily="34" charset="0"/>
              </a:rPr>
              <a:t>] D</a:t>
            </a:r>
            <a:r>
              <a:rPr lang="en-US" altLang="zh-CN" sz="1800" dirty="0" smtClean="0">
                <a:latin typeface="Arial" panose="020B0604020202020204" pitchFamily="34" charset="0"/>
              </a:rPr>
              <a:t>; </a:t>
            </a:r>
            <a:r>
              <a:rPr lang="en-US" altLang="zh-CN" sz="1800" dirty="0" smtClean="0">
                <a:latin typeface="Arial" panose="020B0604020202020204" pitchFamily="34" charset="0"/>
              </a:rPr>
              <a:t>  </a:t>
            </a:r>
            <a:r>
              <a:rPr lang="en-US" altLang="zh-CN" sz="1800" dirty="0" smtClean="0">
                <a:solidFill>
                  <a:srgbClr val="00B050"/>
                </a:solidFill>
                <a:latin typeface="Arial" panose="020B0604020202020204" pitchFamily="34" charset="0"/>
              </a:rPr>
              <a:t>//</a:t>
            </a:r>
            <a:r>
              <a:rPr lang="en-US" altLang="zh-CN" sz="1800" dirty="0" smtClean="0">
                <a:solidFill>
                  <a:srgbClr val="00B05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1800" dirty="0" smtClean="0">
                <a:solidFill>
                  <a:srgbClr val="00B050"/>
                </a:solidFill>
                <a:latin typeface="Arial" panose="020B0604020202020204" pitchFamily="34" charset="0"/>
              </a:rPr>
              <a:t>位矢量</a:t>
            </a:r>
            <a:endParaRPr lang="en-US" altLang="zh-CN" sz="18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input</a:t>
            </a:r>
            <a:r>
              <a:rPr lang="en-US" altLang="zh-CN" sz="1800" b="1" dirty="0" smtClean="0">
                <a:latin typeface="ArialBold"/>
              </a:rPr>
              <a:t>       </a:t>
            </a:r>
            <a:r>
              <a:rPr lang="en-US" altLang="zh-CN" sz="1800" dirty="0" smtClean="0">
                <a:latin typeface="Arial" panose="020B0604020202020204" pitchFamily="34" charset="0"/>
              </a:rPr>
              <a:t>A</a:t>
            </a:r>
            <a:r>
              <a:rPr lang="en-US" altLang="zh-CN" sz="1800" dirty="0">
                <a:latin typeface="Arial" panose="020B0604020202020204" pitchFamily="34" charset="0"/>
              </a:rPr>
              <a:t>, B;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input</a:t>
            </a:r>
            <a:r>
              <a:rPr lang="en-US" altLang="zh-CN" sz="1800" b="1" dirty="0" smtClean="0">
                <a:latin typeface="ArialBold"/>
              </a:rPr>
              <a:t>       </a:t>
            </a:r>
            <a:r>
              <a:rPr lang="en-US" altLang="zh-CN" sz="1800" dirty="0" smtClean="0">
                <a:latin typeface="Arial" panose="020B0604020202020204" pitchFamily="34" charset="0"/>
              </a:rPr>
              <a:t>E;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Bold"/>
              </a:rPr>
              <a:t>wire</a:t>
            </a:r>
            <a:r>
              <a:rPr lang="en-US" altLang="zh-CN" sz="1800" b="1" dirty="0" smtClean="0">
                <a:latin typeface="ArialBold"/>
              </a:rPr>
              <a:t>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A_not</a:t>
            </a:r>
            <a:r>
              <a:rPr lang="en-US" altLang="zh-CN" sz="1800" dirty="0" smtClean="0">
                <a:latin typeface="Arial" panose="020B0604020202020204" pitchFamily="34" charset="0"/>
              </a:rPr>
              <a:t>,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B_not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E_not</a:t>
            </a:r>
            <a:r>
              <a:rPr lang="en-US" altLang="zh-CN" sz="1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not</a:t>
            </a:r>
            <a:endParaRPr lang="en-US" altLang="zh-CN" sz="1800" b="1" dirty="0">
              <a:solidFill>
                <a:srgbClr val="0070C0"/>
              </a:solidFill>
              <a:latin typeface="ArialBold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 G1 </a:t>
            </a:r>
            <a:r>
              <a:rPr lang="en-US" altLang="zh-CN" sz="1800" dirty="0">
                <a:latin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</a:rPr>
              <a:t>A_not</a:t>
            </a:r>
            <a:r>
              <a:rPr lang="en-US" altLang="zh-CN" sz="1800" dirty="0">
                <a:latin typeface="Arial" panose="020B0604020202020204" pitchFamily="34" charset="0"/>
              </a:rPr>
              <a:t>, A),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 G2 </a:t>
            </a:r>
            <a:r>
              <a:rPr lang="en-US" altLang="zh-CN" sz="1800" dirty="0">
                <a:latin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</a:rPr>
              <a:t>B_not</a:t>
            </a:r>
            <a:r>
              <a:rPr lang="en-US" altLang="zh-CN" sz="1800" dirty="0">
                <a:latin typeface="Arial" panose="020B0604020202020204" pitchFamily="34" charset="0"/>
              </a:rPr>
              <a:t>, B),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 G3 (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E_not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smtClean="0">
                <a:latin typeface="Arial" panose="020B0604020202020204" pitchFamily="34" charset="0"/>
              </a:rPr>
              <a:t>E);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ArialBold"/>
              </a:rPr>
              <a:t>nand</a:t>
            </a:r>
            <a:endParaRPr lang="en-US" altLang="zh-CN" sz="1800" b="1" dirty="0">
              <a:solidFill>
                <a:srgbClr val="0070C0"/>
              </a:solidFill>
              <a:latin typeface="ArialBold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 G4 </a:t>
            </a:r>
            <a:r>
              <a:rPr lang="en-US" altLang="zh-CN" sz="1800" dirty="0">
                <a:latin typeface="Arial" panose="020B0604020202020204" pitchFamily="34" charset="0"/>
              </a:rPr>
              <a:t>(D[0], </a:t>
            </a:r>
            <a:r>
              <a:rPr lang="en-US" altLang="zh-CN" sz="1800" dirty="0" err="1">
                <a:latin typeface="Arial" panose="020B0604020202020204" pitchFamily="34" charset="0"/>
              </a:rPr>
              <a:t>A_not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err="1">
                <a:latin typeface="Arial" panose="020B0604020202020204" pitchFamily="34" charset="0"/>
              </a:rPr>
              <a:t>B_not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E_not</a:t>
            </a:r>
            <a:r>
              <a:rPr lang="en-US" altLang="zh-CN" sz="1800" dirty="0">
                <a:latin typeface="Arial" panose="020B0604020202020204" pitchFamily="34" charset="0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 G5 </a:t>
            </a:r>
            <a:r>
              <a:rPr lang="en-US" altLang="zh-CN" sz="1800" dirty="0">
                <a:latin typeface="Arial" panose="020B0604020202020204" pitchFamily="34" charset="0"/>
              </a:rPr>
              <a:t>(D[1], </a:t>
            </a:r>
            <a:r>
              <a:rPr lang="en-US" altLang="zh-CN" sz="1800" dirty="0" err="1">
                <a:latin typeface="Arial" panose="020B0604020202020204" pitchFamily="34" charset="0"/>
              </a:rPr>
              <a:t>A_not</a:t>
            </a:r>
            <a:r>
              <a:rPr lang="en-US" altLang="zh-CN" sz="1800" dirty="0">
                <a:latin typeface="Arial" panose="020B0604020202020204" pitchFamily="34" charset="0"/>
              </a:rPr>
              <a:t>, B,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E_not</a:t>
            </a:r>
            <a:r>
              <a:rPr lang="en-US" altLang="zh-CN" sz="1800" dirty="0">
                <a:latin typeface="Arial" panose="020B0604020202020204" pitchFamily="34" charset="0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 G6 </a:t>
            </a:r>
            <a:r>
              <a:rPr lang="en-US" altLang="zh-CN" sz="1800" dirty="0">
                <a:latin typeface="Arial" panose="020B0604020202020204" pitchFamily="34" charset="0"/>
              </a:rPr>
              <a:t>(D[2], A, </a:t>
            </a:r>
            <a:r>
              <a:rPr lang="en-US" altLang="zh-CN" sz="1800" dirty="0" err="1">
                <a:latin typeface="Arial" panose="020B0604020202020204" pitchFamily="34" charset="0"/>
              </a:rPr>
              <a:t>B_not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E_not</a:t>
            </a:r>
            <a:r>
              <a:rPr lang="en-US" altLang="zh-CN" sz="1800" dirty="0">
                <a:latin typeface="Arial" panose="020B0604020202020204" pitchFamily="34" charset="0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 G7 </a:t>
            </a:r>
            <a:r>
              <a:rPr lang="en-US" altLang="zh-CN" sz="1800" dirty="0">
                <a:latin typeface="Arial" panose="020B0604020202020204" pitchFamily="34" charset="0"/>
              </a:rPr>
              <a:t>(D[3], A, B,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E_not</a:t>
            </a:r>
            <a:r>
              <a:rPr lang="en-US" altLang="zh-CN" sz="1800" dirty="0">
                <a:latin typeface="Arial" panose="020B0604020202020204" pitchFamily="34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9497" y="1753071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</a:rPr>
              <a:t>A_not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069727" y="2545159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Arial" panose="020B0604020202020204" pitchFamily="34" charset="0"/>
              </a:rPr>
              <a:t>B_not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6094764" y="3204019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Arial" panose="020B0604020202020204" pitchFamily="34" charset="0"/>
              </a:rPr>
              <a:t>E_not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5496" y="980728"/>
            <a:ext cx="4917912" cy="56220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9.   2-4</a:t>
            </a:r>
            <a:r>
              <a:rPr lang="zh-CN" altLang="en-US" dirty="0" smtClean="0"/>
              <a:t>线译码器</a:t>
            </a:r>
            <a:r>
              <a:rPr lang="zh-CN" altLang="en-US" dirty="0" smtClean="0">
                <a:solidFill>
                  <a:srgbClr val="0070C0"/>
                </a:solidFill>
              </a:rPr>
              <a:t>数据流级描述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48" y="1015931"/>
            <a:ext cx="4174763" cy="26642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496" y="1035601"/>
            <a:ext cx="4104456" cy="318548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da-DK" altLang="zh-CN" sz="1800" b="1" dirty="0" smtClean="0">
                <a:latin typeface="Arial" panose="020B0604020202020204" pitchFamily="34" charset="0"/>
              </a:rPr>
              <a:t>decoder_2x4_df</a:t>
            </a:r>
            <a:r>
              <a:rPr lang="da-DK" altLang="zh-CN" sz="1800" dirty="0" smtClean="0">
                <a:latin typeface="Arial" panose="020B0604020202020204" pitchFamily="34" charset="0"/>
              </a:rPr>
              <a:t> </a:t>
            </a:r>
            <a:r>
              <a:rPr lang="da-DK" altLang="zh-CN" sz="1800" dirty="0">
                <a:latin typeface="Arial" panose="020B0604020202020204" pitchFamily="34" charset="0"/>
              </a:rPr>
              <a:t>( 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		output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[0: 3] D,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		input</a:t>
            </a:r>
            <a:r>
              <a:rPr lang="en-US" altLang="zh-CN" sz="1800" b="1" dirty="0" smtClean="0">
                <a:latin typeface="ArialBold"/>
              </a:rPr>
              <a:t>  </a:t>
            </a:r>
            <a:r>
              <a:rPr lang="en-US" altLang="zh-CN" sz="1800" dirty="0" smtClean="0">
                <a:latin typeface="Arial" panose="020B0604020202020204" pitchFamily="34" charset="0"/>
              </a:rPr>
              <a:t>A</a:t>
            </a:r>
            <a:r>
              <a:rPr lang="en-US" altLang="zh-CN" sz="1800" dirty="0">
                <a:latin typeface="Arial" panose="020B0604020202020204" pitchFamily="34" charset="0"/>
              </a:rPr>
              <a:t>, B</a:t>
            </a:r>
            <a:r>
              <a:rPr lang="en-US" altLang="zh-CN" sz="1800" dirty="0" smtClean="0">
                <a:latin typeface="Arial" panose="020B0604020202020204" pitchFamily="34" charset="0"/>
              </a:rPr>
              <a:t>, E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);</a:t>
            </a:r>
          </a:p>
          <a:p>
            <a:endParaRPr lang="en-US" altLang="zh-CN" sz="12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assign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D[0] </a:t>
            </a:r>
            <a:r>
              <a:rPr lang="en-US" altLang="zh-CN" sz="1800" dirty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!((!A) &amp;&amp; (!B) &amp;&amp; </a:t>
            </a:r>
            <a:r>
              <a:rPr lang="en-US" altLang="zh-CN" sz="1800" dirty="0" smtClean="0">
                <a:latin typeface="Arial" panose="020B0604020202020204" pitchFamily="34" charset="0"/>
              </a:rPr>
              <a:t>(!E)),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      D[1</a:t>
            </a:r>
            <a:r>
              <a:rPr lang="en-US" altLang="zh-CN" sz="1800" dirty="0">
                <a:latin typeface="Arial" panose="020B0604020202020204" pitchFamily="34" charset="0"/>
              </a:rPr>
              <a:t>] </a:t>
            </a:r>
            <a:r>
              <a:rPr lang="en-US" altLang="zh-CN" sz="1800" dirty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!(*!A) &amp;&amp; B &amp;&amp; </a:t>
            </a:r>
            <a:r>
              <a:rPr lang="en-US" altLang="zh-CN" sz="1800" dirty="0" smtClean="0">
                <a:latin typeface="Arial" panose="020B0604020202020204" pitchFamily="34" charset="0"/>
              </a:rPr>
              <a:t>(!E)),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      D[2</a:t>
            </a:r>
            <a:r>
              <a:rPr lang="en-US" altLang="zh-CN" sz="1800" dirty="0">
                <a:latin typeface="Arial" panose="020B0604020202020204" pitchFamily="34" charset="0"/>
              </a:rPr>
              <a:t>] </a:t>
            </a:r>
            <a:r>
              <a:rPr lang="en-US" altLang="zh-CN" sz="1800" dirty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!(A &amp;&amp; B &amp;&amp; </a:t>
            </a:r>
            <a:r>
              <a:rPr lang="en-US" altLang="zh-CN" sz="1800" dirty="0" smtClean="0">
                <a:latin typeface="Arial" panose="020B0604020202020204" pitchFamily="34" charset="0"/>
              </a:rPr>
              <a:t>(!E),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      D[3</a:t>
            </a:r>
            <a:r>
              <a:rPr lang="en-US" altLang="zh-CN" sz="1800" dirty="0">
                <a:latin typeface="Arial" panose="020B0604020202020204" pitchFamily="34" charset="0"/>
              </a:rPr>
              <a:t>] </a:t>
            </a:r>
            <a:r>
              <a:rPr lang="en-US" altLang="zh-CN" sz="1800" dirty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!(A &amp;&amp; B &amp;&amp; </a:t>
            </a:r>
            <a:r>
              <a:rPr lang="en-US" altLang="zh-CN" sz="1800" dirty="0" smtClean="0">
                <a:latin typeface="Arial" panose="020B0604020202020204" pitchFamily="34" charset="0"/>
              </a:rPr>
              <a:t>(!E));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err="1" smtClean="0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930501"/>
            <a:ext cx="5060227" cy="29144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0156" y="4606604"/>
            <a:ext cx="3420961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组合逻辑的数据流建模使用运算符作用于操作数产生计算结果。</a:t>
            </a:r>
            <a:endParaRPr lang="en-US" altLang="zh-CN" sz="22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用</a:t>
            </a:r>
            <a:r>
              <a:rPr lang="en-US" altLang="zh-CN" sz="2200" dirty="0" smtClean="0">
                <a:solidFill>
                  <a:srgbClr val="0070C0"/>
                </a:solidFill>
              </a:rPr>
              <a:t>assign</a:t>
            </a:r>
            <a:r>
              <a:rPr lang="zh-CN" altLang="en-US" sz="2200" dirty="0" smtClean="0"/>
              <a:t>连续赋值。</a:t>
            </a:r>
            <a:endParaRPr lang="zh-CN" altLang="en-US" sz="2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625496" y="5906021"/>
            <a:ext cx="2518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Verilog HDL </a:t>
            </a:r>
            <a:r>
              <a:rPr lang="zh-CN" altLang="en-US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endParaRPr lang="zh-CN" altLang="en-US" sz="20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设计方法学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9" y="984585"/>
            <a:ext cx="5570763" cy="18023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988987"/>
            <a:ext cx="5596877" cy="18067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46544" y="2950617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自顶向下设计方法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6544" y="5894685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自底向上设计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方法</a:t>
            </a:r>
            <a:endParaRPr lang="zh-CN" altLang="en-US" dirty="0"/>
          </a:p>
        </p:txBody>
      </p:sp>
      <p:pic>
        <p:nvPicPr>
          <p:cNvPr id="9" name="Picture 4" descr="C:\Users\Sun\Documents\Fetion\temp\cd0ccb9107d0267fea84fbec095ced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349" y="1193929"/>
            <a:ext cx="3322643" cy="443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值逻辑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23762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Verilog</a:t>
            </a:r>
            <a:r>
              <a:rPr lang="zh-CN" altLang="en-US" dirty="0" smtClean="0"/>
              <a:t>中对预定义的原始门采用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值逻辑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x</a:t>
            </a:r>
            <a:r>
              <a:rPr lang="zh-CN" altLang="en-US" dirty="0" smtClean="0"/>
              <a:t>：不确定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输出没有被赋值为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z</a:t>
            </a:r>
            <a:r>
              <a:rPr lang="zh-CN" altLang="en-US" dirty="0" smtClean="0"/>
              <a:t>：高阻态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三态门的输出；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或者因疏忽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线路没接上。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010803"/>
            <a:ext cx="6264696" cy="45281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520" y="3789040"/>
            <a:ext cx="23762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有时即使有些输入是未知的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却为确定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 and z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返回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0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10. </a:t>
            </a:r>
            <a:r>
              <a:rPr lang="zh-CN" altLang="en-US" dirty="0" smtClean="0"/>
              <a:t>自底向上描述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位全加器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例化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343" y="5072981"/>
            <a:ext cx="3816424" cy="12833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504" y="980728"/>
            <a:ext cx="8712968" cy="5888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</a:rPr>
              <a:t>half_adder</a:t>
            </a:r>
            <a:r>
              <a:rPr lang="en-US" altLang="zh-CN" sz="1800" dirty="0">
                <a:latin typeface="Arial" panose="020B0604020202020204" pitchFamily="34" charset="0"/>
              </a:rPr>
              <a:t> (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S, C,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x, y); </a:t>
            </a:r>
            <a:endParaRPr lang="en-US" altLang="zh-CN" sz="1800" dirty="0" smtClean="0">
              <a:latin typeface="Arial" panose="020B0604020202020204" pitchFamily="34" charset="0"/>
            </a:endParaRPr>
          </a:p>
          <a:p>
            <a:r>
              <a:rPr lang="en-US" altLang="zh-CN" sz="1800" dirty="0" smtClean="0">
                <a:solidFill>
                  <a:srgbClr val="00B05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Instantiate primitive gates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ArialBold"/>
              </a:rPr>
              <a:t>xor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(S, x, y);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and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(C, x, y);</a:t>
            </a:r>
          </a:p>
          <a:p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en-US" altLang="zh-CN" sz="1800" b="1" dirty="0">
              <a:solidFill>
                <a:srgbClr val="0070C0"/>
              </a:solidFill>
              <a:latin typeface="ArialBold"/>
            </a:endParaRPr>
          </a:p>
          <a:p>
            <a:pPr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</a:rPr>
              <a:t>full_adder</a:t>
            </a:r>
            <a:r>
              <a:rPr lang="en-US" altLang="zh-CN" sz="1800" dirty="0">
                <a:latin typeface="Arial" panose="020B0604020202020204" pitchFamily="34" charset="0"/>
              </a:rPr>
              <a:t> (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S, C,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x, y, z); 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Bold"/>
              </a:rPr>
              <a:t>wire </a:t>
            </a:r>
            <a:r>
              <a:rPr lang="en-US" altLang="zh-CN" sz="1800" dirty="0">
                <a:latin typeface="Arial" panose="020B0604020202020204" pitchFamily="34" charset="0"/>
              </a:rPr>
              <a:t>S1, C1, C2;</a:t>
            </a:r>
          </a:p>
          <a:p>
            <a:r>
              <a:rPr lang="en-US" altLang="zh-CN" sz="1800" dirty="0" smtClean="0">
                <a:solidFill>
                  <a:srgbClr val="00B05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Instantiate half adders</a:t>
            </a:r>
          </a:p>
          <a:p>
            <a:r>
              <a:rPr lang="en-US" altLang="zh-CN" sz="1800" dirty="0" smtClean="0">
                <a:latin typeface="Arial" panose="020B0604020202020204" pitchFamily="34" charset="0"/>
              </a:rPr>
              <a:t>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half_adder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HA1 (S1, C1, x, y);</a:t>
            </a:r>
          </a:p>
          <a:p>
            <a:r>
              <a:rPr lang="en-US" altLang="zh-CN" sz="1800" dirty="0" smtClean="0">
                <a:latin typeface="Arial" panose="020B0604020202020204" pitchFamily="34" charset="0"/>
              </a:rPr>
              <a:t>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half_adder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HA2 (S, C2, S1, z);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or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G1 (C, C2, C1);</a:t>
            </a:r>
          </a:p>
          <a:p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en-US" altLang="zh-CN" sz="1800" b="1" dirty="0">
              <a:solidFill>
                <a:srgbClr val="0070C0"/>
              </a:solidFill>
              <a:latin typeface="ArialBold"/>
            </a:endParaRPr>
          </a:p>
          <a:p>
            <a:pPr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smtClean="0">
                <a:latin typeface="Arial" panose="020B0604020202020204" pitchFamily="34" charset="0"/>
              </a:rPr>
              <a:t>adder</a:t>
            </a:r>
            <a:r>
              <a:rPr lang="en-US" altLang="zh-CN" sz="1800" b="1" dirty="0">
                <a:latin typeface="Arial" panose="020B0604020202020204" pitchFamily="34" charset="0"/>
              </a:rPr>
              <a:t>_</a:t>
            </a:r>
            <a:r>
              <a:rPr lang="en-US" altLang="zh-CN" sz="1800" b="1" dirty="0" smtClean="0">
                <a:latin typeface="Arial" panose="020B0604020202020204" pitchFamily="34" charset="0"/>
              </a:rPr>
              <a:t>4_bit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800" dirty="0">
                <a:latin typeface="Arial" panose="020B0604020202020204" pitchFamily="34" charset="0"/>
              </a:rPr>
              <a:t>: 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en-US" altLang="zh-CN" sz="1800" dirty="0">
                <a:latin typeface="Arial" panose="020B0604020202020204" pitchFamily="34" charset="0"/>
              </a:rPr>
              <a:t>] Sum,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C4,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800" dirty="0">
                <a:latin typeface="Arial" panose="020B0604020202020204" pitchFamily="34" charset="0"/>
              </a:rPr>
              <a:t>: 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en-US" altLang="zh-CN" sz="1800" dirty="0">
                <a:latin typeface="Arial" panose="020B0604020202020204" pitchFamily="34" charset="0"/>
              </a:rPr>
              <a:t>] A, B,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C0);</a:t>
            </a:r>
          </a:p>
          <a:p>
            <a:r>
              <a:rPr lang="it-IT" altLang="zh-CN" sz="1800" b="1" dirty="0" smtClean="0">
                <a:solidFill>
                  <a:srgbClr val="0070C0"/>
                </a:solidFill>
                <a:latin typeface="ArialBold"/>
              </a:rPr>
              <a:t>   </a:t>
            </a:r>
            <a:r>
              <a:rPr lang="it-IT" altLang="zh-CN" sz="1800" b="1" dirty="0" smtClean="0">
                <a:solidFill>
                  <a:srgbClr val="00B050"/>
                </a:solidFill>
                <a:latin typeface="ArialBold"/>
              </a:rPr>
              <a:t>wire </a:t>
            </a:r>
            <a:r>
              <a:rPr lang="it-IT" altLang="zh-CN" sz="1800" dirty="0">
                <a:latin typeface="Arial" panose="020B0604020202020204" pitchFamily="34" charset="0"/>
              </a:rPr>
              <a:t>C1, C2, C3; </a:t>
            </a:r>
            <a:r>
              <a:rPr lang="it-IT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Intermediate carries</a:t>
            </a:r>
          </a:p>
          <a:p>
            <a:r>
              <a:rPr lang="en-US" altLang="zh-CN" sz="1800" dirty="0" smtClean="0">
                <a:solidFill>
                  <a:srgbClr val="00B050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Instantiate chain of full adders</a:t>
            </a:r>
          </a:p>
          <a:p>
            <a:r>
              <a:rPr lang="en-US" altLang="zh-CN" sz="1800" dirty="0" smtClean="0">
                <a:latin typeface="Arial" panose="020B0604020202020204" pitchFamily="34" charset="0"/>
              </a:rPr>
              <a:t> 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full_adder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FA0 (Sum[0], C1, A[0], B[0], C0),</a:t>
            </a:r>
          </a:p>
          <a:p>
            <a:r>
              <a:rPr lang="it-IT" altLang="zh-CN" sz="1800" dirty="0" smtClean="0">
                <a:latin typeface="Arial" panose="020B0604020202020204" pitchFamily="34" charset="0"/>
              </a:rPr>
              <a:t>                       FA1 </a:t>
            </a:r>
            <a:r>
              <a:rPr lang="it-IT" altLang="zh-CN" sz="1800" dirty="0">
                <a:latin typeface="Arial" panose="020B0604020202020204" pitchFamily="34" charset="0"/>
              </a:rPr>
              <a:t>(Sum[1], C2, A[1], B[1], C1),</a:t>
            </a:r>
          </a:p>
          <a:p>
            <a:r>
              <a:rPr lang="it-IT" altLang="zh-CN" sz="1800" dirty="0" smtClean="0">
                <a:latin typeface="Arial" panose="020B0604020202020204" pitchFamily="34" charset="0"/>
              </a:rPr>
              <a:t>                       FA2 </a:t>
            </a:r>
            <a:r>
              <a:rPr lang="it-IT" altLang="zh-CN" sz="1800" dirty="0">
                <a:latin typeface="Arial" panose="020B0604020202020204" pitchFamily="34" charset="0"/>
              </a:rPr>
              <a:t>(Sum[2], C3, A[2], B[2], C2),</a:t>
            </a:r>
          </a:p>
          <a:p>
            <a:r>
              <a:rPr lang="it-IT" altLang="zh-CN" sz="1800" dirty="0" smtClean="0">
                <a:latin typeface="Arial" panose="020B0604020202020204" pitchFamily="34" charset="0"/>
              </a:rPr>
              <a:t>                       FA3 </a:t>
            </a:r>
            <a:r>
              <a:rPr lang="it-IT" altLang="zh-CN" sz="1800" dirty="0">
                <a:latin typeface="Arial" panose="020B0604020202020204" pitchFamily="34" charset="0"/>
              </a:rPr>
              <a:t>(Sum[3], C4, A[3], B[3], C3);</a:t>
            </a:r>
          </a:p>
          <a:p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866" y="1002690"/>
            <a:ext cx="5138206" cy="14181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412" y="4556088"/>
            <a:ext cx="8730060" cy="22572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1866" y="2497766"/>
            <a:ext cx="5138206" cy="19936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820" y="1232551"/>
            <a:ext cx="2401469" cy="85703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292080" y="2776542"/>
            <a:ext cx="3851920" cy="1195858"/>
            <a:chOff x="5292080" y="2776542"/>
            <a:chExt cx="3851920" cy="1195858"/>
          </a:xfrm>
        </p:grpSpPr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8096098"/>
                </p:ext>
              </p:extLst>
            </p:nvPr>
          </p:nvGraphicFramePr>
          <p:xfrm>
            <a:off x="5292080" y="2776542"/>
            <a:ext cx="3851920" cy="1195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0" name="位图图像" r:id="rId5" imgW="5552381" imgH="1724266" progId="Paint.Picture">
                    <p:embed/>
                  </p:oleObj>
                </mc:Choice>
                <mc:Fallback>
                  <p:oleObj name="位图图像" r:id="rId5" imgW="5552381" imgH="172426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080" y="2776542"/>
                          <a:ext cx="3851920" cy="1195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7961548" y="318752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latin typeface="+mn-lt"/>
                </a:rPr>
                <a:t>C2</a:t>
              </a:r>
              <a:endParaRPr lang="zh-CN" altLang="en-US" b="1" dirty="0">
                <a:latin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318543" y="3623785"/>
              <a:ext cx="3545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</a:rPr>
                <a:t>G1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6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 smtClean="0"/>
              <a:t>练习</a:t>
            </a:r>
            <a:r>
              <a:rPr lang="en-US" altLang="zh-CN" sz="3600" dirty="0"/>
              <a:t>6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对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位无符号二进制加减器门级</a:t>
            </a:r>
            <a:r>
              <a:rPr lang="zh-CN" altLang="en-US" sz="3600" b="1" dirty="0" smtClean="0"/>
              <a:t>分层描述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13" y="1268760"/>
            <a:ext cx="7367106" cy="3747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78596" y="71036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结构化建模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351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 smtClean="0"/>
              <a:t>练习</a:t>
            </a:r>
            <a:r>
              <a:rPr lang="en-US" altLang="zh-CN" sz="3600" dirty="0"/>
              <a:t>6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对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位无符号二进制加减器门级分层描述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5496" y="980728"/>
            <a:ext cx="5544616" cy="452431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-BoldMT"/>
              </a:rPr>
              <a:t>module</a:t>
            </a:r>
            <a:r>
              <a:rPr lang="en-US" altLang="zh-CN" sz="1600" b="1" dirty="0">
                <a:latin typeface="Arial-BoldMT"/>
              </a:rPr>
              <a:t> </a:t>
            </a:r>
            <a:r>
              <a:rPr lang="en-US" altLang="zh-CN" sz="1600" b="1" dirty="0">
                <a:latin typeface="ArialMT"/>
              </a:rPr>
              <a:t>Add_Sub_4_bit</a:t>
            </a:r>
            <a:r>
              <a:rPr lang="en-US" altLang="zh-CN" sz="1600" dirty="0">
                <a:latin typeface="ArialMT"/>
              </a:rPr>
              <a:t> (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	output</a:t>
            </a:r>
            <a:r>
              <a:rPr lang="en-US" altLang="zh-CN" sz="1600" b="1" dirty="0" smtClean="0">
                <a:latin typeface="Arial-BoldMT"/>
              </a:rPr>
              <a:t> </a:t>
            </a:r>
            <a:r>
              <a:rPr lang="en-US" altLang="zh-CN" sz="1600" dirty="0">
                <a:latin typeface="ArialMT"/>
              </a:rPr>
              <a:t>[3: 0] S,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	output</a:t>
            </a:r>
            <a:r>
              <a:rPr lang="en-US" altLang="zh-CN" sz="1600" b="1" dirty="0" smtClean="0">
                <a:latin typeface="Arial-BoldMT"/>
              </a:rPr>
              <a:t> 	     </a:t>
            </a:r>
            <a:r>
              <a:rPr lang="en-US" altLang="zh-CN" sz="1600" dirty="0" smtClean="0">
                <a:latin typeface="ArialMT"/>
              </a:rPr>
              <a:t>C</a:t>
            </a:r>
            <a:r>
              <a:rPr lang="en-US" altLang="zh-CN" sz="1600" dirty="0">
                <a:latin typeface="ArialMT"/>
              </a:rPr>
              <a:t>,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	input</a:t>
            </a:r>
            <a:r>
              <a:rPr lang="en-US" altLang="zh-CN" sz="1600" b="1" dirty="0" smtClean="0">
                <a:latin typeface="Arial-BoldMT"/>
              </a:rPr>
              <a:t>  </a:t>
            </a:r>
            <a:r>
              <a:rPr lang="en-US" altLang="zh-CN" sz="1600" dirty="0" smtClean="0">
                <a:latin typeface="ArialMT"/>
              </a:rPr>
              <a:t>[</a:t>
            </a:r>
            <a:r>
              <a:rPr lang="en-US" altLang="zh-CN" sz="1600" dirty="0">
                <a:latin typeface="ArialMT"/>
              </a:rPr>
              <a:t>3: 0] </a:t>
            </a:r>
            <a:r>
              <a:rPr lang="en-US" altLang="zh-CN" sz="1600" dirty="0" smtClean="0">
                <a:latin typeface="ArialMT"/>
              </a:rPr>
              <a:t>A</a:t>
            </a:r>
            <a:r>
              <a:rPr lang="en-US" altLang="zh-CN" sz="1600" dirty="0">
                <a:latin typeface="ArialMT"/>
              </a:rPr>
              <a:t>, B,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	input</a:t>
            </a:r>
            <a:r>
              <a:rPr lang="en-US" altLang="zh-CN" sz="1600" b="1" dirty="0" smtClean="0">
                <a:latin typeface="Arial-BoldMT"/>
              </a:rPr>
              <a:t> 	     </a:t>
            </a:r>
            <a:r>
              <a:rPr lang="en-US" altLang="zh-CN" sz="1600" dirty="0" smtClean="0">
                <a:latin typeface="ArialMT"/>
              </a:rPr>
              <a:t>M );</a:t>
            </a:r>
            <a:endParaRPr lang="en-US" altLang="zh-CN" sz="1600" dirty="0">
              <a:latin typeface="ArialMT"/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  </a:t>
            </a:r>
            <a:r>
              <a:rPr lang="en-US" altLang="zh-CN" sz="1600" b="1" dirty="0" smtClean="0">
                <a:solidFill>
                  <a:srgbClr val="00B050"/>
                </a:solidFill>
                <a:latin typeface="Arial-BoldMT"/>
              </a:rPr>
              <a:t>wire </a:t>
            </a:r>
            <a:r>
              <a:rPr lang="en-US" altLang="zh-CN" sz="1600" dirty="0">
                <a:latin typeface="ArialMT"/>
              </a:rPr>
              <a:t>[3: 0] </a:t>
            </a:r>
            <a:r>
              <a:rPr lang="en-US" altLang="zh-CN" sz="1600" dirty="0" err="1">
                <a:latin typeface="ArialMT"/>
              </a:rPr>
              <a:t>B_xor_M</a:t>
            </a:r>
            <a:r>
              <a:rPr lang="en-US" altLang="zh-CN" sz="1600" dirty="0">
                <a:latin typeface="ArialMT"/>
              </a:rPr>
              <a:t>;</a:t>
            </a:r>
          </a:p>
          <a:p>
            <a:r>
              <a:rPr lang="de-DE" altLang="zh-CN" sz="1600" b="1" dirty="0" smtClean="0">
                <a:solidFill>
                  <a:srgbClr val="0070C0"/>
                </a:solidFill>
                <a:latin typeface="Arial-BoldMT"/>
              </a:rPr>
              <a:t>  </a:t>
            </a:r>
            <a:r>
              <a:rPr lang="de-DE" altLang="zh-CN" sz="1600" b="1" dirty="0" smtClean="0">
                <a:solidFill>
                  <a:srgbClr val="00B050"/>
                </a:solidFill>
                <a:latin typeface="Arial-BoldMT"/>
              </a:rPr>
              <a:t>wire </a:t>
            </a:r>
            <a:r>
              <a:rPr lang="de-DE" altLang="zh-CN" sz="1600" dirty="0">
                <a:latin typeface="ArialMT"/>
              </a:rPr>
              <a:t>C1, C2, C3, C4;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  assign</a:t>
            </a:r>
            <a:r>
              <a:rPr lang="en-US" altLang="zh-CN" sz="1600" b="1" dirty="0" smtClean="0">
                <a:latin typeface="Arial-BoldMT"/>
              </a:rPr>
              <a:t> </a:t>
            </a:r>
            <a:r>
              <a:rPr lang="en-US" altLang="zh-CN" sz="1600" dirty="0">
                <a:latin typeface="ArialMT"/>
              </a:rPr>
              <a:t>C = C4;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// output carry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  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Arial-BoldMT"/>
              </a:rPr>
              <a:t>xor</a:t>
            </a:r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 </a:t>
            </a:r>
            <a:r>
              <a:rPr lang="en-US" altLang="zh-CN" sz="1600" dirty="0">
                <a:latin typeface="ArialMT"/>
              </a:rPr>
              <a:t>(</a:t>
            </a:r>
            <a:r>
              <a:rPr lang="en-US" altLang="zh-CN" sz="1600" dirty="0" err="1">
                <a:latin typeface="ArialMT"/>
              </a:rPr>
              <a:t>B_xor_M</a:t>
            </a:r>
            <a:r>
              <a:rPr lang="en-US" altLang="zh-CN" sz="1600" dirty="0">
                <a:latin typeface="ArialMT"/>
              </a:rPr>
              <a:t>[0], B[0], M);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  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Arial-BoldMT"/>
              </a:rPr>
              <a:t>xor</a:t>
            </a:r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 </a:t>
            </a:r>
            <a:r>
              <a:rPr lang="en-US" altLang="zh-CN" sz="1600" dirty="0">
                <a:latin typeface="ArialMT"/>
              </a:rPr>
              <a:t>(</a:t>
            </a:r>
            <a:r>
              <a:rPr lang="en-US" altLang="zh-CN" sz="1600" dirty="0" err="1">
                <a:latin typeface="ArialMT"/>
              </a:rPr>
              <a:t>B_xor_M</a:t>
            </a:r>
            <a:r>
              <a:rPr lang="en-US" altLang="zh-CN" sz="1600" dirty="0">
                <a:latin typeface="ArialMT"/>
              </a:rPr>
              <a:t>[1], B[1], M);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  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Arial-BoldMT"/>
              </a:rPr>
              <a:t>xor</a:t>
            </a:r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 </a:t>
            </a:r>
            <a:r>
              <a:rPr lang="en-US" altLang="zh-CN" sz="1600" dirty="0">
                <a:latin typeface="ArialMT"/>
              </a:rPr>
              <a:t>(</a:t>
            </a:r>
            <a:r>
              <a:rPr lang="en-US" altLang="zh-CN" sz="1600" dirty="0" err="1">
                <a:latin typeface="ArialMT"/>
              </a:rPr>
              <a:t>B_xor_M</a:t>
            </a:r>
            <a:r>
              <a:rPr lang="en-US" altLang="zh-CN" sz="1600" dirty="0">
                <a:latin typeface="ArialMT"/>
              </a:rPr>
              <a:t>[2], B[2], M);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  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Arial-BoldMT"/>
              </a:rPr>
              <a:t>xor</a:t>
            </a:r>
            <a:r>
              <a:rPr lang="en-US" altLang="zh-CN" sz="1600" b="1" dirty="0" smtClean="0">
                <a:solidFill>
                  <a:srgbClr val="0070C0"/>
                </a:solidFill>
                <a:latin typeface="Arial-BoldMT"/>
              </a:rPr>
              <a:t> </a:t>
            </a:r>
            <a:r>
              <a:rPr lang="en-US" altLang="zh-CN" sz="1600" dirty="0">
                <a:latin typeface="ArialMT"/>
              </a:rPr>
              <a:t>(</a:t>
            </a:r>
            <a:r>
              <a:rPr lang="en-US" altLang="zh-CN" sz="1600" dirty="0" err="1" smtClean="0">
                <a:latin typeface="ArialMT"/>
              </a:rPr>
              <a:t>B_xor</a:t>
            </a:r>
            <a:r>
              <a:rPr lang="en-US" altLang="zh-CN" sz="1600" dirty="0" err="1">
                <a:latin typeface="ArialMT"/>
              </a:rPr>
              <a:t>_</a:t>
            </a:r>
            <a:r>
              <a:rPr lang="en-US" altLang="zh-CN" sz="1600" dirty="0" err="1" smtClean="0">
                <a:latin typeface="ArialMT"/>
              </a:rPr>
              <a:t>M</a:t>
            </a:r>
            <a:r>
              <a:rPr lang="en-US" altLang="zh-CN" sz="1600" dirty="0" smtClean="0">
                <a:latin typeface="ArialMT"/>
              </a:rPr>
              <a:t>[3</a:t>
            </a:r>
            <a:r>
              <a:rPr lang="en-US" altLang="zh-CN" sz="1600" dirty="0">
                <a:latin typeface="ArialMT"/>
              </a:rPr>
              <a:t>], B[3], M);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ArialMT"/>
              </a:rPr>
              <a:t> 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Instantiate full adders</a:t>
            </a:r>
          </a:p>
          <a:p>
            <a:r>
              <a:rPr lang="en-US" altLang="zh-CN" sz="1600" dirty="0" smtClean="0">
                <a:latin typeface="ArialMT"/>
              </a:rPr>
              <a:t>  </a:t>
            </a:r>
            <a:r>
              <a:rPr lang="en-US" altLang="zh-CN" sz="1600" dirty="0" err="1" smtClean="0">
                <a:latin typeface="ArialMT"/>
              </a:rPr>
              <a:t>full_adder</a:t>
            </a:r>
            <a:r>
              <a:rPr lang="en-US" altLang="zh-CN" sz="1600" dirty="0" smtClean="0">
                <a:latin typeface="ArialMT"/>
              </a:rPr>
              <a:t> </a:t>
            </a:r>
            <a:r>
              <a:rPr lang="en-US" altLang="zh-CN" sz="1600" dirty="0">
                <a:latin typeface="ArialMT"/>
              </a:rPr>
              <a:t>FA0 (S[0], C1, A[0], </a:t>
            </a:r>
            <a:r>
              <a:rPr lang="en-US" altLang="zh-CN" sz="1600" dirty="0" err="1">
                <a:latin typeface="ArialMT"/>
              </a:rPr>
              <a:t>B_xor_M</a:t>
            </a:r>
            <a:r>
              <a:rPr lang="en-US" altLang="zh-CN" sz="1600" dirty="0">
                <a:latin typeface="ArialMT"/>
              </a:rPr>
              <a:t>[0], </a:t>
            </a:r>
            <a:r>
              <a:rPr lang="en-US" altLang="zh-CN" sz="1600" dirty="0" smtClean="0">
                <a:latin typeface="ArialMT"/>
              </a:rPr>
              <a:t>M );</a:t>
            </a:r>
            <a:endParaRPr lang="en-US" altLang="zh-CN" sz="1600" dirty="0">
              <a:latin typeface="ArialMT"/>
            </a:endParaRPr>
          </a:p>
          <a:p>
            <a:r>
              <a:rPr lang="en-US" altLang="zh-CN" sz="1600" dirty="0" smtClean="0">
                <a:latin typeface="ArialMT"/>
              </a:rPr>
              <a:t>  </a:t>
            </a:r>
            <a:r>
              <a:rPr lang="en-US" altLang="zh-CN" sz="1600" dirty="0" err="1" smtClean="0">
                <a:latin typeface="ArialMT"/>
              </a:rPr>
              <a:t>full_adder</a:t>
            </a:r>
            <a:r>
              <a:rPr lang="en-US" altLang="zh-CN" sz="1600" dirty="0" smtClean="0">
                <a:latin typeface="ArialMT"/>
              </a:rPr>
              <a:t> </a:t>
            </a:r>
            <a:r>
              <a:rPr lang="en-US" altLang="zh-CN" sz="1600" dirty="0">
                <a:latin typeface="ArialMT"/>
              </a:rPr>
              <a:t>FA1 (S[1], C2, A[1], </a:t>
            </a:r>
            <a:r>
              <a:rPr lang="en-US" altLang="zh-CN" sz="1600" dirty="0" err="1">
                <a:latin typeface="ArialMT"/>
              </a:rPr>
              <a:t>B_xor_M</a:t>
            </a:r>
            <a:r>
              <a:rPr lang="en-US" altLang="zh-CN" sz="1600" dirty="0">
                <a:latin typeface="ArialMT"/>
              </a:rPr>
              <a:t>[1], C1);</a:t>
            </a:r>
          </a:p>
          <a:p>
            <a:r>
              <a:rPr lang="en-US" altLang="zh-CN" sz="1600" dirty="0" smtClean="0">
                <a:latin typeface="ArialMT"/>
              </a:rPr>
              <a:t>  </a:t>
            </a:r>
            <a:r>
              <a:rPr lang="en-US" altLang="zh-CN" sz="1600" dirty="0" err="1" smtClean="0">
                <a:latin typeface="ArialMT"/>
              </a:rPr>
              <a:t>full_adder</a:t>
            </a:r>
            <a:r>
              <a:rPr lang="en-US" altLang="zh-CN" sz="1600" dirty="0" smtClean="0">
                <a:latin typeface="ArialMT"/>
              </a:rPr>
              <a:t> </a:t>
            </a:r>
            <a:r>
              <a:rPr lang="en-US" altLang="zh-CN" sz="1600" dirty="0">
                <a:latin typeface="ArialMT"/>
              </a:rPr>
              <a:t>FA2 (S[2], C3, A[2], </a:t>
            </a:r>
            <a:r>
              <a:rPr lang="en-US" altLang="zh-CN" sz="1600" dirty="0" err="1">
                <a:latin typeface="ArialMT"/>
              </a:rPr>
              <a:t>B_xor_M</a:t>
            </a:r>
            <a:r>
              <a:rPr lang="en-US" altLang="zh-CN" sz="1600" dirty="0">
                <a:latin typeface="ArialMT"/>
              </a:rPr>
              <a:t>[2], C2);</a:t>
            </a:r>
          </a:p>
          <a:p>
            <a:r>
              <a:rPr lang="en-US" altLang="zh-CN" sz="1600" dirty="0" smtClean="0">
                <a:latin typeface="ArialMT"/>
              </a:rPr>
              <a:t>  </a:t>
            </a:r>
            <a:r>
              <a:rPr lang="en-US" altLang="zh-CN" sz="1600" dirty="0" err="1" smtClean="0">
                <a:latin typeface="ArialMT"/>
              </a:rPr>
              <a:t>full_adder</a:t>
            </a:r>
            <a:r>
              <a:rPr lang="en-US" altLang="zh-CN" sz="1600" dirty="0" smtClean="0">
                <a:latin typeface="ArialMT"/>
              </a:rPr>
              <a:t> </a:t>
            </a:r>
            <a:r>
              <a:rPr lang="en-US" altLang="zh-CN" sz="1600" dirty="0">
                <a:latin typeface="ArialMT"/>
              </a:rPr>
              <a:t>FA3 (S[3], C4, A[3], </a:t>
            </a:r>
            <a:r>
              <a:rPr lang="en-US" altLang="zh-CN" sz="1600" dirty="0" err="1">
                <a:latin typeface="ArialMT"/>
              </a:rPr>
              <a:t>B_xor_M</a:t>
            </a:r>
            <a:r>
              <a:rPr lang="en-US" altLang="zh-CN" sz="1600" dirty="0">
                <a:latin typeface="ArialMT"/>
              </a:rPr>
              <a:t>[3], C3);</a:t>
            </a:r>
          </a:p>
          <a:p>
            <a:r>
              <a:rPr lang="en-US" altLang="zh-CN" sz="1600" b="1" dirty="0" err="1">
                <a:solidFill>
                  <a:srgbClr val="0070C0"/>
                </a:solidFill>
                <a:latin typeface="Arial-BoldMT"/>
              </a:rPr>
              <a:t>endmodule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796" y="1124744"/>
            <a:ext cx="5238196" cy="26642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496" y="5575223"/>
            <a:ext cx="3888432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  <a:latin typeface="Arial-BoldMT"/>
              </a:rPr>
              <a:t>module</a:t>
            </a:r>
            <a:r>
              <a:rPr lang="en-US" altLang="zh-CN" sz="1200" b="1" dirty="0">
                <a:latin typeface="Arial-BoldMT"/>
              </a:rPr>
              <a:t> </a:t>
            </a:r>
            <a:r>
              <a:rPr lang="en-US" altLang="zh-CN" sz="1200" b="1" dirty="0" err="1">
                <a:latin typeface="ArialMT"/>
              </a:rPr>
              <a:t>full_adder</a:t>
            </a:r>
            <a:r>
              <a:rPr lang="en-US" altLang="zh-CN" sz="1200" dirty="0">
                <a:latin typeface="ArialMT"/>
              </a:rPr>
              <a:t> (</a:t>
            </a:r>
            <a:r>
              <a:rPr lang="en-US" altLang="zh-CN" sz="1200" b="1" dirty="0">
                <a:solidFill>
                  <a:srgbClr val="0070C0"/>
                </a:solidFill>
                <a:latin typeface="Arial-BoldMT"/>
              </a:rPr>
              <a:t>output</a:t>
            </a:r>
            <a:r>
              <a:rPr lang="en-US" altLang="zh-CN" sz="1200" b="1" dirty="0">
                <a:latin typeface="Arial-BoldMT"/>
              </a:rPr>
              <a:t> </a:t>
            </a:r>
            <a:r>
              <a:rPr lang="en-US" altLang="zh-CN" sz="1200" dirty="0">
                <a:latin typeface="ArialMT"/>
              </a:rPr>
              <a:t>S, C, </a:t>
            </a:r>
            <a:r>
              <a:rPr lang="en-US" altLang="zh-CN" sz="1200" b="1" dirty="0">
                <a:solidFill>
                  <a:srgbClr val="0070C0"/>
                </a:solidFill>
                <a:latin typeface="Arial-BoldMT"/>
              </a:rPr>
              <a:t>input</a:t>
            </a:r>
            <a:r>
              <a:rPr lang="en-US" altLang="zh-CN" sz="1200" b="1" dirty="0">
                <a:latin typeface="Arial-BoldMT"/>
              </a:rPr>
              <a:t> </a:t>
            </a:r>
            <a:r>
              <a:rPr lang="en-US" altLang="zh-CN" sz="1200" dirty="0">
                <a:latin typeface="ArialMT"/>
              </a:rPr>
              <a:t>x, y, z); </a:t>
            </a:r>
          </a:p>
          <a:p>
            <a:r>
              <a:rPr lang="en-US" altLang="zh-CN" sz="1200" b="1" dirty="0" smtClean="0">
                <a:solidFill>
                  <a:srgbClr val="0070C0"/>
                </a:solidFill>
                <a:latin typeface="Arial-BoldMT"/>
              </a:rPr>
              <a:t>  </a:t>
            </a:r>
            <a:r>
              <a:rPr lang="en-US" altLang="zh-CN" sz="1200" b="1" dirty="0" smtClean="0">
                <a:solidFill>
                  <a:srgbClr val="00B050"/>
                </a:solidFill>
                <a:latin typeface="Arial-BoldMT"/>
              </a:rPr>
              <a:t>wire </a:t>
            </a:r>
            <a:r>
              <a:rPr lang="en-US" altLang="zh-CN" sz="1200" dirty="0">
                <a:latin typeface="ArialMT"/>
              </a:rPr>
              <a:t>S1, C1, C2;</a:t>
            </a:r>
          </a:p>
          <a:p>
            <a:r>
              <a:rPr lang="en-US" altLang="zh-CN" sz="1200" dirty="0" smtClean="0">
                <a:latin typeface="ArialMT"/>
              </a:rPr>
              <a:t>  </a:t>
            </a:r>
            <a:r>
              <a:rPr lang="en-US" altLang="zh-CN" sz="1200" dirty="0" err="1" smtClean="0">
                <a:latin typeface="ArialMT"/>
              </a:rPr>
              <a:t>half_adder</a:t>
            </a:r>
            <a:r>
              <a:rPr lang="en-US" altLang="zh-CN" sz="1200" dirty="0" smtClean="0">
                <a:latin typeface="ArialMT"/>
              </a:rPr>
              <a:t> </a:t>
            </a:r>
            <a:r>
              <a:rPr lang="en-US" altLang="zh-CN" sz="1200" dirty="0">
                <a:latin typeface="ArialMT"/>
              </a:rPr>
              <a:t>HA1 (S1, C1, x, y);</a:t>
            </a:r>
          </a:p>
          <a:p>
            <a:r>
              <a:rPr lang="en-US" altLang="zh-CN" sz="1200" dirty="0" smtClean="0">
                <a:latin typeface="ArialMT"/>
              </a:rPr>
              <a:t>  </a:t>
            </a:r>
            <a:r>
              <a:rPr lang="en-US" altLang="zh-CN" sz="1200" dirty="0" err="1" smtClean="0">
                <a:latin typeface="ArialMT"/>
              </a:rPr>
              <a:t>half_adder</a:t>
            </a:r>
            <a:r>
              <a:rPr lang="en-US" altLang="zh-CN" sz="1200" dirty="0" smtClean="0">
                <a:latin typeface="ArialMT"/>
              </a:rPr>
              <a:t> </a:t>
            </a:r>
            <a:r>
              <a:rPr lang="en-US" altLang="zh-CN" sz="1200" dirty="0">
                <a:latin typeface="ArialMT"/>
              </a:rPr>
              <a:t>HA2 (S, C2, S1, z);</a:t>
            </a:r>
          </a:p>
          <a:p>
            <a:r>
              <a:rPr lang="en-US" altLang="zh-CN" sz="1200" b="1" dirty="0" smtClean="0">
                <a:solidFill>
                  <a:srgbClr val="0070C0"/>
                </a:solidFill>
                <a:latin typeface="Arial-BoldMT"/>
              </a:rPr>
              <a:t>  or</a:t>
            </a:r>
            <a:r>
              <a:rPr lang="en-US" altLang="zh-CN" sz="1200" b="1" dirty="0" smtClean="0">
                <a:latin typeface="Arial-BoldMT"/>
              </a:rPr>
              <a:t> </a:t>
            </a:r>
            <a:r>
              <a:rPr lang="en-US" altLang="zh-CN" sz="1200" dirty="0">
                <a:latin typeface="ArialMT"/>
              </a:rPr>
              <a:t>G1 (C, C2, C1);</a:t>
            </a:r>
          </a:p>
          <a:p>
            <a:r>
              <a:rPr lang="en-US" altLang="zh-CN" sz="1200" b="1" dirty="0" err="1">
                <a:solidFill>
                  <a:srgbClr val="0070C0"/>
                </a:solidFill>
                <a:latin typeface="Arial-BoldMT"/>
              </a:rPr>
              <a:t>endmodule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2051" y="5698333"/>
            <a:ext cx="4104456" cy="9541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Arial-BoldMT"/>
              </a:rPr>
              <a:t>module</a:t>
            </a:r>
            <a:r>
              <a:rPr lang="en-US" altLang="zh-CN" sz="1400" b="1" dirty="0">
                <a:latin typeface="Arial-BoldMT"/>
              </a:rPr>
              <a:t> </a:t>
            </a:r>
            <a:r>
              <a:rPr lang="en-US" altLang="zh-CN" sz="1400" b="1" dirty="0" err="1">
                <a:latin typeface="ArialMT"/>
              </a:rPr>
              <a:t>half_adder</a:t>
            </a:r>
            <a:r>
              <a:rPr lang="en-US" altLang="zh-CN" sz="1400" dirty="0">
                <a:latin typeface="ArialMT"/>
              </a:rPr>
              <a:t> (</a:t>
            </a:r>
            <a:r>
              <a:rPr lang="en-US" altLang="zh-CN" sz="1400" b="1" dirty="0">
                <a:solidFill>
                  <a:srgbClr val="0070C0"/>
                </a:solidFill>
                <a:latin typeface="Arial-BoldMT"/>
              </a:rPr>
              <a:t>output</a:t>
            </a:r>
            <a:r>
              <a:rPr lang="en-US" altLang="zh-CN" sz="1400" b="1" dirty="0">
                <a:latin typeface="Arial-BoldMT"/>
              </a:rPr>
              <a:t> </a:t>
            </a:r>
            <a:r>
              <a:rPr lang="en-US" altLang="zh-CN" sz="1400" dirty="0">
                <a:latin typeface="ArialMT"/>
              </a:rPr>
              <a:t>S, C, </a:t>
            </a:r>
            <a:r>
              <a:rPr lang="en-US" altLang="zh-CN" sz="1400" b="1" dirty="0">
                <a:solidFill>
                  <a:srgbClr val="0070C0"/>
                </a:solidFill>
                <a:latin typeface="Arial-BoldMT"/>
              </a:rPr>
              <a:t>input</a:t>
            </a:r>
            <a:r>
              <a:rPr lang="en-US" altLang="zh-CN" sz="1400" b="1" dirty="0">
                <a:latin typeface="Arial-BoldMT"/>
              </a:rPr>
              <a:t> </a:t>
            </a:r>
            <a:r>
              <a:rPr lang="en-US" altLang="zh-CN" sz="1400" dirty="0">
                <a:latin typeface="ArialMT"/>
              </a:rPr>
              <a:t>x, y); </a:t>
            </a:r>
            <a:endParaRPr lang="en-US" altLang="zh-CN" sz="1400" dirty="0" smtClean="0">
              <a:latin typeface="ArialMT"/>
            </a:endParaRPr>
          </a:p>
          <a:p>
            <a:r>
              <a:rPr lang="en-US" altLang="zh-CN" sz="1400" b="1" dirty="0" smtClean="0">
                <a:solidFill>
                  <a:srgbClr val="0070C0"/>
                </a:solidFill>
                <a:latin typeface="Arial-BoldMT"/>
              </a:rPr>
              <a:t>  </a:t>
            </a:r>
            <a:r>
              <a:rPr lang="en-US" altLang="zh-CN" sz="1400" b="1" dirty="0" err="1" smtClean="0">
                <a:solidFill>
                  <a:srgbClr val="0070C0"/>
                </a:solidFill>
                <a:latin typeface="Arial-BoldMT"/>
              </a:rPr>
              <a:t>xor</a:t>
            </a:r>
            <a:r>
              <a:rPr lang="en-US" altLang="zh-CN" sz="1400" b="1" dirty="0" smtClean="0">
                <a:solidFill>
                  <a:srgbClr val="0070C0"/>
                </a:solidFill>
                <a:latin typeface="Arial-BoldMT"/>
              </a:rPr>
              <a:t> </a:t>
            </a:r>
            <a:r>
              <a:rPr lang="en-US" altLang="zh-CN" sz="1400" dirty="0">
                <a:latin typeface="ArialMT"/>
              </a:rPr>
              <a:t>(S, x, y);</a:t>
            </a:r>
          </a:p>
          <a:p>
            <a:r>
              <a:rPr lang="en-US" altLang="zh-CN" sz="1400" b="1" dirty="0" smtClean="0">
                <a:solidFill>
                  <a:srgbClr val="0070C0"/>
                </a:solidFill>
                <a:latin typeface="Arial-BoldMT"/>
              </a:rPr>
              <a:t>  and</a:t>
            </a:r>
            <a:r>
              <a:rPr lang="en-US" altLang="zh-CN" sz="1400" b="1" dirty="0" smtClean="0">
                <a:latin typeface="Arial-BoldMT"/>
              </a:rPr>
              <a:t> </a:t>
            </a:r>
            <a:r>
              <a:rPr lang="en-US" altLang="zh-CN" sz="1400" dirty="0">
                <a:latin typeface="ArialMT"/>
              </a:rPr>
              <a:t>(C, x, y);</a:t>
            </a:r>
          </a:p>
          <a:p>
            <a:r>
              <a:rPr lang="en-US" altLang="zh-CN" sz="1400" b="1" dirty="0" err="1">
                <a:solidFill>
                  <a:srgbClr val="0070C0"/>
                </a:solidFill>
                <a:latin typeface="Arial-BoldMT"/>
              </a:rPr>
              <a:t>endmodule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 smtClean="0"/>
              <a:t>练习</a:t>
            </a:r>
            <a:r>
              <a:rPr lang="en-US" altLang="zh-CN" sz="3600" dirty="0"/>
              <a:t>6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对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位无符号二进制加减器门级分层描述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006043"/>
            <a:ext cx="4932040" cy="25085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504" y="980728"/>
            <a:ext cx="4572000" cy="57128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t_Add_Sub_4_bit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();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[3: 0] S;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</a:t>
            </a:r>
            <a:r>
              <a:rPr lang="en-US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pt-BR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altLang="zh-CN" sz="1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pt-BR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3: 0] </a:t>
            </a:r>
            <a:r>
              <a:rPr lang="pt-BR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pt-BR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B;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Add_Sub_4_bit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M0 (S, C, A, B, M);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initial</a:t>
            </a:r>
            <a:r>
              <a:rPr lang="en-US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#100 </a:t>
            </a:r>
            <a:r>
              <a:rPr lang="en-US" altLang="zh-CN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$finish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initial</a:t>
            </a:r>
            <a:r>
              <a:rPr lang="en-US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其中语句为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并发执行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#0  M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= 0;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#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10 A = 4'hA;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#10 B =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4'h5; </a:t>
            </a:r>
            <a:endParaRPr lang="en-US" altLang="zh-C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#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50 M = 1;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#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70 B = 4'h3;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en-US" altLang="zh-CN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zh-CN" altLang="en-US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260002"/>
            <a:ext cx="6516216" cy="2543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64577" y="3514619"/>
                <a:ext cx="36033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=0</m:t>
                      </m:r>
                      <m:r>
                        <a:rPr lang="zh-CN" altLang="en-US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时</m:t>
                      </m:r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，</m:t>
                      </m:r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=1</m:t>
                      </m:r>
                      <m:r>
                        <a:rPr lang="zh-CN" altLang="en-US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时</m:t>
                      </m:r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577" y="3514619"/>
                <a:ext cx="360335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/>
          <p:cNvSpPr/>
          <p:nvPr/>
        </p:nvSpPr>
        <p:spPr>
          <a:xfrm>
            <a:off x="5940152" y="6356350"/>
            <a:ext cx="827584" cy="40736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107504" y="3976284"/>
            <a:ext cx="117727" cy="211701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11.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二选一多路转换器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数据流建模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4536504" cy="271356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mux_2x1_df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(Y, I0, I1, S);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I0, I1;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I0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CN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C:\jobs\Marries\CH04\Tiff\AACFLPH0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9673" y="4395450"/>
            <a:ext cx="6120680" cy="235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>
            <a:stCxn id="10" idx="1"/>
          </p:cNvCxnSpPr>
          <p:nvPr/>
        </p:nvCxnSpPr>
        <p:spPr>
          <a:xfrm flipH="1" flipV="1">
            <a:off x="3923928" y="3180588"/>
            <a:ext cx="942950" cy="3494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66878" y="329924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条件运算符：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936" y="3861048"/>
            <a:ext cx="5057795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条件为真时表达式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条件为假时表达式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3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7.</a:t>
            </a:r>
            <a:r>
              <a:rPr lang="zh-CN" altLang="en-US" dirty="0" smtClean="0"/>
              <a:t> 用条件运算符编写下图代码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23" y="1124744"/>
            <a:ext cx="6038850" cy="1933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59832" y="3151682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位二选一选择器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42969" y="3789040"/>
            <a:ext cx="6493557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module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b="1" dirty="0"/>
              <a:t>mux2</a:t>
            </a:r>
            <a:r>
              <a:rPr lang="en-US" altLang="zh-CN" dirty="0"/>
              <a:t> (</a:t>
            </a:r>
            <a:r>
              <a:rPr lang="en-US" altLang="zh-CN" b="1" dirty="0">
                <a:solidFill>
                  <a:srgbClr val="0070C0"/>
                </a:solidFill>
              </a:rPr>
              <a:t>input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[3:0] d0, </a:t>
            </a:r>
            <a:r>
              <a:rPr lang="en-US" altLang="zh-CN" dirty="0" smtClean="0"/>
              <a:t>d1, </a:t>
            </a:r>
            <a:r>
              <a:rPr lang="en-US" altLang="zh-CN" b="1" dirty="0" smtClean="0">
                <a:solidFill>
                  <a:srgbClr val="0070C0"/>
                </a:solidFill>
              </a:rPr>
              <a:t>input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s,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b="1" dirty="0" smtClean="0">
                <a:solidFill>
                  <a:srgbClr val="0070C0"/>
                </a:solidFill>
              </a:rPr>
              <a:t>output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/>
              <a:t>[3:0] </a:t>
            </a:r>
            <a:r>
              <a:rPr lang="en-US" altLang="zh-CN" dirty="0" smtClean="0"/>
              <a:t>y 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   </a:t>
            </a:r>
            <a:r>
              <a:rPr lang="en-US" altLang="zh-CN" b="1" dirty="0" smtClean="0">
                <a:solidFill>
                  <a:srgbClr val="0070C0"/>
                </a:solidFill>
              </a:rPr>
              <a:t> assign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/>
              <a:t>y </a:t>
            </a:r>
            <a:r>
              <a:rPr lang="en-US" altLang="zh-CN" dirty="0" smtClean="0"/>
              <a:t>= s 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  <a:r>
              <a:rPr lang="en-US" altLang="zh-CN" dirty="0"/>
              <a:t> d1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d0;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0070C0"/>
                </a:solidFill>
              </a:rPr>
              <a:t>endmodule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0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12.</a:t>
            </a:r>
            <a:r>
              <a:rPr lang="zh-CN" altLang="en-US" dirty="0" smtClean="0"/>
              <a:t>   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位加法器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数据流建模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5496" y="980728"/>
            <a:ext cx="4454959" cy="354456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Dataflow description of four-bit adder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</a:rPr>
              <a:t>binary_adder</a:t>
            </a:r>
            <a:r>
              <a:rPr lang="en-US" altLang="zh-CN" sz="1800" dirty="0">
                <a:latin typeface="Arial" panose="020B0604020202020204" pitchFamily="34" charset="0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         	output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[3: 0] </a:t>
            </a:r>
            <a:r>
              <a:rPr lang="en-US" altLang="zh-CN" sz="1800" dirty="0" smtClean="0">
                <a:latin typeface="Arial" panose="020B0604020202020204" pitchFamily="34" charset="0"/>
              </a:rPr>
              <a:t>  Sum</a:t>
            </a:r>
            <a:r>
              <a:rPr lang="en-US" altLang="zh-CN" sz="1800" dirty="0">
                <a:latin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		output</a:t>
            </a:r>
            <a:r>
              <a:rPr lang="en-US" altLang="zh-CN" sz="1800" b="1" dirty="0" smtClean="0">
                <a:latin typeface="ArialBold"/>
              </a:rPr>
              <a:t>  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C_out</a:t>
            </a:r>
            <a:r>
              <a:rPr lang="en-US" altLang="zh-CN" sz="1800" dirty="0">
                <a:latin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		input</a:t>
            </a:r>
            <a:r>
              <a:rPr lang="en-US" altLang="zh-CN" sz="1800" b="1" dirty="0" smtClean="0">
                <a:latin typeface="ArialBold"/>
              </a:rPr>
              <a:t>  </a:t>
            </a:r>
            <a:r>
              <a:rPr lang="en-US" altLang="zh-CN" sz="1800" dirty="0" smtClean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latin typeface="Arial" panose="020B0604020202020204" pitchFamily="34" charset="0"/>
              </a:rPr>
              <a:t>3: 0] </a:t>
            </a:r>
            <a:r>
              <a:rPr lang="en-US" altLang="zh-CN" sz="1800" dirty="0" smtClean="0">
                <a:latin typeface="Arial" panose="020B0604020202020204" pitchFamily="34" charset="0"/>
              </a:rPr>
              <a:t>  A</a:t>
            </a:r>
            <a:r>
              <a:rPr lang="en-US" altLang="zh-CN" sz="1800" dirty="0">
                <a:latin typeface="Arial" panose="020B0604020202020204" pitchFamily="34" charset="0"/>
              </a:rPr>
              <a:t>, B,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		input</a:t>
            </a:r>
            <a:r>
              <a:rPr lang="en-US" altLang="zh-CN" sz="1800" b="1" dirty="0" smtClean="0">
                <a:latin typeface="ArialBold"/>
              </a:rPr>
              <a:t>   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C_in</a:t>
            </a:r>
            <a:r>
              <a:rPr lang="en-US" altLang="zh-CN" sz="1800" dirty="0" smtClean="0">
                <a:latin typeface="Arial" panose="020B0604020202020204" pitchFamily="34" charset="0"/>
              </a:rPr>
              <a:t>);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assign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{</a:t>
            </a:r>
            <a:r>
              <a:rPr lang="en-US" altLang="zh-CN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C_out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, Sum} </a:t>
            </a:r>
            <a:r>
              <a:rPr lang="en-US" altLang="zh-CN" sz="1800" dirty="0" smtClean="0">
                <a:latin typeface="Arial" panose="020B0604020202020204" pitchFamily="34" charset="0"/>
              </a:rPr>
              <a:t>= A +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B </a:t>
            </a:r>
            <a:r>
              <a:rPr lang="en-US" altLang="zh-CN" sz="1800" dirty="0" smtClean="0">
                <a:latin typeface="Arial" panose="020B0604020202020204" pitchFamily="34" charset="0"/>
              </a:rPr>
              <a:t>+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</a:rPr>
              <a:t>C_in</a:t>
            </a:r>
            <a:r>
              <a:rPr lang="en-US" altLang="zh-CN" sz="1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653136"/>
            <a:ext cx="5540518" cy="1863139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1187624" y="4077072"/>
            <a:ext cx="648072" cy="7920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9512" y="4840317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加法运算后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位结果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0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8. </a:t>
            </a:r>
            <a:r>
              <a:rPr lang="zh-CN" altLang="en-US" sz="3600" dirty="0" smtClean="0"/>
              <a:t>四位无符号数加减器</a:t>
            </a:r>
            <a:r>
              <a:rPr lang="zh-CN" altLang="en-US" sz="3600" b="1" dirty="0" smtClean="0"/>
              <a:t>数据流描述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9512" y="3664339"/>
            <a:ext cx="820891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-BoldMT"/>
              </a:rPr>
              <a:t>module</a:t>
            </a:r>
            <a:r>
              <a:rPr lang="en-US" altLang="zh-CN" sz="2000" b="1" dirty="0">
                <a:latin typeface="Arial-BoldMT"/>
              </a:rPr>
              <a:t> </a:t>
            </a:r>
            <a:r>
              <a:rPr lang="en-US" altLang="zh-CN" sz="2000" b="1" dirty="0" smtClean="0">
                <a:latin typeface="ArialMT"/>
              </a:rPr>
              <a:t>Adder_Sub_4</a:t>
            </a:r>
            <a:r>
              <a:rPr lang="en-US" altLang="zh-CN" sz="2000" dirty="0" smtClean="0">
                <a:latin typeface="ArialMT"/>
              </a:rPr>
              <a:t> </a:t>
            </a:r>
            <a:r>
              <a:rPr lang="en-US" altLang="zh-CN" sz="2000" dirty="0">
                <a:latin typeface="ArialMT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-BoldMT"/>
              </a:rPr>
              <a:t>	output</a:t>
            </a:r>
            <a:r>
              <a:rPr lang="en-US" altLang="zh-CN" sz="2000" b="1" dirty="0" smtClean="0">
                <a:latin typeface="Arial-BoldMT"/>
              </a:rPr>
              <a:t> </a:t>
            </a:r>
            <a:r>
              <a:rPr lang="en-US" altLang="zh-CN" sz="2000" dirty="0">
                <a:latin typeface="ArialMT"/>
              </a:rPr>
              <a:t>[3: 0] </a:t>
            </a:r>
            <a:r>
              <a:rPr lang="en-US" altLang="zh-CN" sz="2000" dirty="0" err="1">
                <a:latin typeface="ArialMT"/>
              </a:rPr>
              <a:t>sum_diff</a:t>
            </a:r>
            <a:r>
              <a:rPr lang="en-US" altLang="zh-CN" sz="2000" dirty="0">
                <a:latin typeface="ArialMT"/>
              </a:rPr>
              <a:t>, </a:t>
            </a:r>
            <a:r>
              <a:rPr lang="en-US" altLang="zh-CN" sz="2000" b="1" dirty="0">
                <a:solidFill>
                  <a:srgbClr val="0070C0"/>
                </a:solidFill>
                <a:latin typeface="Arial-BoldMT"/>
              </a:rPr>
              <a:t>output</a:t>
            </a:r>
            <a:r>
              <a:rPr lang="en-US" altLang="zh-CN" sz="2000" b="1" dirty="0">
                <a:latin typeface="Arial-BoldMT"/>
              </a:rPr>
              <a:t> </a:t>
            </a:r>
            <a:r>
              <a:rPr lang="en-US" altLang="zh-CN" sz="2000" dirty="0" smtClean="0">
                <a:latin typeface="ArialMT"/>
              </a:rPr>
              <a:t>carry,</a:t>
            </a:r>
            <a:endParaRPr lang="en-US" altLang="zh-CN" sz="2000" dirty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-BoldMT"/>
              </a:rPr>
              <a:t>	input</a:t>
            </a:r>
            <a:r>
              <a:rPr lang="en-US" altLang="zh-CN" sz="2000" b="1" dirty="0" smtClean="0">
                <a:latin typeface="Arial-BoldMT"/>
              </a:rPr>
              <a:t>  </a:t>
            </a:r>
            <a:r>
              <a:rPr lang="en-US" altLang="zh-CN" sz="2000" dirty="0" smtClean="0">
                <a:latin typeface="ArialMT"/>
              </a:rPr>
              <a:t>[</a:t>
            </a:r>
            <a:r>
              <a:rPr lang="en-US" altLang="zh-CN" sz="2000" dirty="0">
                <a:latin typeface="ArialMT"/>
              </a:rPr>
              <a:t>3: 0] A, B, </a:t>
            </a:r>
            <a:r>
              <a:rPr lang="en-US" altLang="zh-CN" sz="2000" dirty="0" smtClean="0">
                <a:latin typeface="ArialMT"/>
              </a:rPr>
              <a:t>	 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-BoldMT"/>
              </a:rPr>
              <a:t>input</a:t>
            </a:r>
            <a:r>
              <a:rPr lang="en-US" altLang="zh-CN" sz="2000" b="1" dirty="0" smtClean="0">
                <a:latin typeface="Arial-BoldMT"/>
              </a:rPr>
              <a:t>  </a:t>
            </a:r>
            <a:r>
              <a:rPr lang="en-US" altLang="zh-CN" sz="2000" dirty="0" smtClean="0">
                <a:latin typeface="ArialMT"/>
              </a:rPr>
              <a:t>M );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-BoldMT"/>
              </a:rPr>
              <a:t>  assign</a:t>
            </a:r>
            <a:r>
              <a:rPr lang="en-US" altLang="zh-CN" sz="2000" b="1" dirty="0" smtClean="0">
                <a:latin typeface="Arial-BoldMT"/>
              </a:rPr>
              <a:t> </a:t>
            </a:r>
            <a:r>
              <a:rPr lang="en-US" altLang="zh-CN" sz="2000" dirty="0">
                <a:latin typeface="ArialMT"/>
              </a:rPr>
              <a:t>{</a:t>
            </a:r>
            <a:r>
              <a:rPr lang="en-US" altLang="zh-CN" sz="2000" dirty="0" smtClean="0">
                <a:latin typeface="ArialMT"/>
              </a:rPr>
              <a:t>carry, </a:t>
            </a:r>
            <a:r>
              <a:rPr lang="en-US" altLang="zh-CN" sz="2000" dirty="0" err="1">
                <a:latin typeface="ArialMT"/>
              </a:rPr>
              <a:t>sum_diff</a:t>
            </a:r>
            <a:r>
              <a:rPr lang="en-US" altLang="zh-CN" sz="2000" dirty="0">
                <a:latin typeface="ArialMT"/>
              </a:rPr>
              <a:t>} = </a:t>
            </a:r>
            <a:r>
              <a:rPr lang="en-US" altLang="zh-CN" sz="2000" dirty="0" smtClean="0">
                <a:latin typeface="ArialMT"/>
              </a:rPr>
              <a:t>M </a:t>
            </a:r>
            <a:r>
              <a:rPr lang="en-US" altLang="zh-CN" sz="2000" dirty="0">
                <a:latin typeface="ArialMT"/>
              </a:rPr>
              <a:t>? A - B : A + B;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Arial-BoldMT"/>
              </a:rPr>
              <a:t>endmodule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447" y="980728"/>
            <a:ext cx="5915801" cy="3008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7050" y="1268760"/>
                <a:ext cx="178286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=0</m:t>
                      </m:r>
                      <m:r>
                        <a:rPr lang="zh-CN" altLang="en-US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时</m:t>
                      </m:r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+mn-ea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=1</m:t>
                      </m:r>
                      <m:r>
                        <a:rPr lang="zh-CN" altLang="en-US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时</m:t>
                      </m:r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50" y="1268760"/>
                <a:ext cx="1782860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28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13. </a:t>
            </a:r>
            <a:r>
              <a:rPr lang="zh-CN" altLang="en-US" dirty="0" smtClean="0"/>
              <a:t>带三态门的二选一多态选择器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01" y="3930668"/>
            <a:ext cx="4790352" cy="27514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313" y="1020018"/>
            <a:ext cx="4064639" cy="312906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</a:rPr>
              <a:t>mux_tri</a:t>
            </a:r>
            <a:r>
              <a:rPr lang="en-US" altLang="zh-CN" sz="1800" dirty="0">
                <a:latin typeface="Arial" panose="020B0604020202020204" pitchFamily="34" charset="0"/>
              </a:rPr>
              <a:t> (</a:t>
            </a:r>
            <a:r>
              <a:rPr lang="en-US" altLang="zh-CN" sz="1800" dirty="0" err="1">
                <a:latin typeface="Arial" panose="020B0604020202020204" pitchFamily="34" charset="0"/>
              </a:rPr>
              <a:t>m_out</a:t>
            </a:r>
            <a:r>
              <a:rPr lang="en-US" altLang="zh-CN" sz="1800" dirty="0">
                <a:latin typeface="Arial" panose="020B0604020202020204" pitchFamily="34" charset="0"/>
              </a:rPr>
              <a:t>, A, B, select);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output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</a:rPr>
              <a:t>m_out</a:t>
            </a:r>
            <a:r>
              <a:rPr lang="en-US" altLang="zh-CN" sz="1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input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A, B, select;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tri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</a:rPr>
              <a:t>m_out</a:t>
            </a:r>
            <a:r>
              <a:rPr lang="en-US" altLang="zh-CN" sz="1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bufif1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</a:rPr>
              <a:t>m_out</a:t>
            </a:r>
            <a:r>
              <a:rPr lang="en-US" altLang="zh-CN" sz="1800" dirty="0">
                <a:latin typeface="Arial" panose="020B0604020202020204" pitchFamily="34" charset="0"/>
              </a:rPr>
              <a:t>, A, select);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bufif0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</a:rPr>
              <a:t>m_out</a:t>
            </a:r>
            <a:r>
              <a:rPr lang="en-US" altLang="zh-CN" sz="1800" dirty="0">
                <a:latin typeface="Arial" panose="020B0604020202020204" pitchFamily="34" charset="0"/>
              </a:rPr>
              <a:t>, B, select);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52" y="1412776"/>
            <a:ext cx="4699251" cy="2116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7504" y="4077072"/>
            <a:ext cx="4134465" cy="263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0070C0"/>
                </a:solidFill>
                <a:latin typeface="ArialBold"/>
              </a:rPr>
              <a:t>tri</a:t>
            </a:r>
            <a:r>
              <a:rPr lang="en-US" altLang="zh-CN" sz="2200" dirty="0" smtClean="0">
                <a:latin typeface="ArialBold"/>
              </a:rPr>
              <a:t>:</a:t>
            </a:r>
            <a:r>
              <a:rPr lang="zh-CN" altLang="en-US" sz="2200" dirty="0" smtClean="0">
                <a:latin typeface="ArialBold"/>
              </a:rPr>
              <a:t>表示一个共同的连接。</a:t>
            </a:r>
            <a:endParaRPr lang="en-US" altLang="zh-CN" sz="2200" dirty="0" smtClean="0">
              <a:latin typeface="ArialBold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70C0"/>
                </a:solidFill>
                <a:latin typeface="ArialBold"/>
              </a:rPr>
              <a:t>wire</a:t>
            </a:r>
            <a:r>
              <a:rPr lang="zh-CN" altLang="en-US" sz="2200" dirty="0">
                <a:latin typeface="ArialBold"/>
              </a:rPr>
              <a:t>、</a:t>
            </a:r>
            <a:r>
              <a:rPr lang="en-US" altLang="zh-CN" sz="2200" b="1" dirty="0">
                <a:solidFill>
                  <a:srgbClr val="0070C0"/>
                </a:solidFill>
                <a:latin typeface="ArialBold"/>
              </a:rPr>
              <a:t>tri</a:t>
            </a:r>
            <a:r>
              <a:rPr lang="zh-CN" altLang="en-US" sz="2200" dirty="0">
                <a:latin typeface="ArialBold"/>
              </a:rPr>
              <a:t>都是连线数据类型。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ArialBold"/>
              </a:rPr>
              <a:t>连线：在硬件元件之间的连接。</a:t>
            </a:r>
            <a:endParaRPr lang="en-US" altLang="zh-CN" sz="2200" dirty="0" smtClean="0">
              <a:latin typeface="ArialBold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0070C0"/>
                </a:solidFill>
                <a:latin typeface="ArialBold"/>
              </a:rPr>
              <a:t>supply1</a:t>
            </a:r>
            <a:r>
              <a:rPr lang="zh-CN" altLang="en-US" sz="2200" dirty="0" smtClean="0">
                <a:latin typeface="ArialBold"/>
              </a:rPr>
              <a:t>：电源线</a:t>
            </a:r>
            <a:endParaRPr lang="en-US" altLang="zh-CN" sz="2200" dirty="0" smtClean="0">
              <a:latin typeface="ArialBold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0070C0"/>
                </a:solidFill>
                <a:latin typeface="ArialBold"/>
              </a:rPr>
              <a:t>supply0</a:t>
            </a:r>
            <a:r>
              <a:rPr lang="zh-CN" altLang="en-US" sz="2200" dirty="0" smtClean="0">
                <a:latin typeface="ArialBold"/>
              </a:rPr>
              <a:t>：地线</a:t>
            </a:r>
            <a:endParaRPr lang="en-US" altLang="zh-CN" sz="2200" dirty="0" smtClean="0">
              <a:latin typeface="ArialBold"/>
            </a:endParaRPr>
          </a:p>
        </p:txBody>
      </p:sp>
    </p:spTree>
    <p:extLst>
      <p:ext uri="{BB962C8B-B14F-4D97-AF65-F5344CB8AC3E}">
        <p14:creationId xmlns:p14="http://schemas.microsoft.com/office/powerpoint/2010/main" val="38928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en-US" altLang="zh-CN" dirty="0" smtClean="0"/>
              <a:t>EDA</a:t>
            </a:r>
            <a:r>
              <a:rPr lang="zh-CN" altLang="en-US" dirty="0"/>
              <a:t>的主要领域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3337" y="1052735"/>
            <a:ext cx="4221151" cy="580526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描述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HDL(VHDL, Verilog)</a:t>
            </a:r>
          </a:p>
          <a:p>
            <a:pPr lvl="1"/>
            <a:r>
              <a:rPr lang="zh-CN" altLang="en-US" dirty="0" smtClean="0"/>
              <a:t>原理图描述</a:t>
            </a:r>
            <a:r>
              <a:rPr lang="en-US" altLang="zh-CN" sz="2300" dirty="0" smtClean="0"/>
              <a:t>(Schematic)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验证</a:t>
            </a:r>
            <a:endParaRPr lang="en-US" altLang="zh-CN" dirty="0"/>
          </a:p>
          <a:p>
            <a:pPr lvl="1"/>
            <a:r>
              <a:rPr lang="zh-CN" altLang="en-US" dirty="0" smtClean="0"/>
              <a:t>模拟</a:t>
            </a:r>
            <a:r>
              <a:rPr lang="en-US" altLang="zh-CN" dirty="0" smtClean="0"/>
              <a:t>(simulation)</a:t>
            </a:r>
          </a:p>
          <a:p>
            <a:pPr lvl="1"/>
            <a:r>
              <a:rPr lang="zh-CN" altLang="en-US" dirty="0" smtClean="0"/>
              <a:t>形式验证</a:t>
            </a:r>
            <a:r>
              <a:rPr lang="en-US" altLang="zh-CN" sz="2300" dirty="0" smtClean="0"/>
              <a:t>(Formal Verification)</a:t>
            </a:r>
            <a:endParaRPr lang="zh-CN" altLang="en-US" sz="3600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综合 </a:t>
            </a:r>
            <a:r>
              <a:rPr lang="en-US" altLang="zh-CN" dirty="0" smtClean="0">
                <a:solidFill>
                  <a:srgbClr val="FF0000"/>
                </a:solidFill>
              </a:rPr>
              <a:t>Synthesis</a:t>
            </a:r>
          </a:p>
          <a:p>
            <a:pPr lvl="1"/>
            <a:r>
              <a:rPr lang="en-US" altLang="zh-CN" dirty="0" smtClean="0"/>
              <a:t>High Level Synthesis</a:t>
            </a:r>
          </a:p>
          <a:p>
            <a:pPr lvl="1"/>
            <a:r>
              <a:rPr lang="en-US" altLang="zh-CN" dirty="0" smtClean="0"/>
              <a:t>RTL Synthesis</a:t>
            </a:r>
          </a:p>
          <a:p>
            <a:pPr lvl="1"/>
            <a:r>
              <a:rPr lang="en-US" altLang="zh-CN" dirty="0" smtClean="0"/>
              <a:t>Logic Synthesis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布图 </a:t>
            </a:r>
            <a:r>
              <a:rPr lang="en-US" altLang="zh-CN" b="1" dirty="0" smtClean="0">
                <a:solidFill>
                  <a:srgbClr val="FF0000"/>
                </a:solidFill>
              </a:rPr>
              <a:t>Layout</a:t>
            </a:r>
          </a:p>
          <a:p>
            <a:pPr lvl="1"/>
            <a:r>
              <a:rPr lang="zh-CN" altLang="en-US" dirty="0"/>
              <a:t>布局 </a:t>
            </a:r>
            <a:r>
              <a:rPr lang="en-US" altLang="zh-CN" dirty="0"/>
              <a:t>(Placement)</a:t>
            </a:r>
          </a:p>
          <a:p>
            <a:pPr lvl="1"/>
            <a:r>
              <a:rPr lang="zh-CN" altLang="en-US" dirty="0"/>
              <a:t>布线 </a:t>
            </a:r>
            <a:r>
              <a:rPr lang="en-US" altLang="zh-CN" dirty="0"/>
              <a:t>(Routing)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版图参数提取和验证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sz="2900" dirty="0" smtClean="0"/>
              <a:t>如导线电阻，导线间寄生电容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测试和诊断</a:t>
            </a:r>
            <a:endParaRPr lang="zh-CN" altLang="en-US" dirty="0"/>
          </a:p>
        </p:txBody>
      </p:sp>
      <p:pic>
        <p:nvPicPr>
          <p:cNvPr id="4" name="Picture 2" descr="C:\Users\Sun\Documents\Fetion\temp\8898db5f35178354d92a046238e286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4419809" cy="563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52320" y="4581128"/>
            <a:ext cx="12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网表</a:t>
            </a:r>
            <a:r>
              <a:rPr lang="en-US" altLang="zh-CN" dirty="0" err="1" smtClean="0"/>
              <a:t>netlist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1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14.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数值</a:t>
            </a:r>
            <a:r>
              <a:rPr lang="zh-CN" altLang="en-US" b="1" dirty="0" smtClean="0"/>
              <a:t>比较器 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数据流建模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5" name="Picture 4" descr="C:\jobs\Marries\CH04\Tiff\AACFLPA0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8"/>
          <a:stretch/>
        </p:blipFill>
        <p:spPr bwMode="auto">
          <a:xfrm>
            <a:off x="4670616" y="1052736"/>
            <a:ext cx="4401376" cy="46085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/>
        </p:spPr>
      </p:pic>
      <p:sp>
        <p:nvSpPr>
          <p:cNvPr id="3" name="矩形 2"/>
          <p:cNvSpPr/>
          <p:nvPr/>
        </p:nvSpPr>
        <p:spPr>
          <a:xfrm>
            <a:off x="117041" y="1196947"/>
            <a:ext cx="4454959" cy="312906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err="1" smtClean="0">
                <a:latin typeface="Arial" panose="020B0604020202020204" pitchFamily="34" charset="0"/>
              </a:rPr>
              <a:t>mag_compare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(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b="1" dirty="0" smtClean="0">
                <a:latin typeface="ArialBold"/>
              </a:rPr>
              <a:t>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A_lt_B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err="1">
                <a:latin typeface="Arial" panose="020B0604020202020204" pitchFamily="34" charset="0"/>
              </a:rPr>
              <a:t>A_eq_B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err="1">
                <a:latin typeface="Arial" panose="020B0604020202020204" pitchFamily="34" charset="0"/>
              </a:rPr>
              <a:t>A_gt_B</a:t>
            </a:r>
            <a:r>
              <a:rPr lang="en-US" altLang="zh-CN" sz="1800" dirty="0">
                <a:latin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input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[3: 0] </a:t>
            </a:r>
            <a:r>
              <a:rPr lang="en-US" altLang="zh-CN" sz="1800" dirty="0" smtClean="0">
                <a:latin typeface="Arial" panose="020B0604020202020204" pitchFamily="34" charset="0"/>
              </a:rPr>
              <a:t> A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smtClean="0">
                <a:latin typeface="Arial" panose="020B0604020202020204" pitchFamily="34" charset="0"/>
              </a:rPr>
              <a:t>B );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assign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</a:rPr>
              <a:t>A_lt_B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 =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(A </a:t>
            </a:r>
            <a:r>
              <a:rPr lang="en-US" altLang="zh-CN" sz="1800" dirty="0" smtClean="0">
                <a:latin typeface="Arial" panose="020B0604020202020204" pitchFamily="34" charset="0"/>
              </a:rPr>
              <a:t>&lt;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B);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assign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</a:rPr>
              <a:t>A_gt_B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=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(A </a:t>
            </a:r>
            <a:r>
              <a:rPr lang="en-US" altLang="zh-CN" sz="1800" dirty="0" smtClean="0">
                <a:latin typeface="Arial" panose="020B0604020202020204" pitchFamily="34" charset="0"/>
              </a:rPr>
              <a:t>&gt;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B);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assign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</a:rPr>
              <a:t>A_eq_B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=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(A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B);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ArialBold"/>
              </a:rPr>
              <a:t>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15. </a:t>
            </a:r>
            <a:r>
              <a:rPr lang="zh-CN" altLang="en-US" b="1" dirty="0" smtClean="0"/>
              <a:t>二</a:t>
            </a:r>
            <a:r>
              <a:rPr lang="zh-CN" altLang="en-US" b="1" dirty="0"/>
              <a:t>选一</a:t>
            </a:r>
            <a:r>
              <a:rPr lang="zh-CN" altLang="en-US" b="1" dirty="0" smtClean="0"/>
              <a:t>多路转换器 </a:t>
            </a:r>
            <a:r>
              <a:rPr lang="en-US" altLang="zh-CN" dirty="0" smtClean="0"/>
              <a:t>(</a:t>
            </a:r>
            <a:r>
              <a:rPr lang="zh-CN" altLang="en-US" dirty="0" smtClean="0"/>
              <a:t>行为建模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5496" y="1052736"/>
            <a:ext cx="4806280" cy="354456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</a:rPr>
              <a:t>mux_2x1_beh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(Y, </a:t>
            </a:r>
            <a:r>
              <a:rPr lang="en-US" altLang="zh-CN" sz="1800" dirty="0">
                <a:latin typeface="Arial" panose="020B0604020202020204" pitchFamily="34" charset="0"/>
              </a:rPr>
              <a:t>A, B, </a:t>
            </a:r>
            <a:r>
              <a:rPr lang="en-US" altLang="zh-CN" sz="1800" dirty="0" smtClean="0">
                <a:latin typeface="Arial" panose="020B0604020202020204" pitchFamily="34" charset="0"/>
              </a:rPr>
              <a:t>S);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output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Y;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input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A</a:t>
            </a:r>
            <a:r>
              <a:rPr lang="en-US" altLang="zh-CN" sz="1800" dirty="0">
                <a:latin typeface="Arial" panose="020B0604020202020204" pitchFamily="34" charset="0"/>
              </a:rPr>
              <a:t>, B, </a:t>
            </a:r>
            <a:r>
              <a:rPr lang="en-US" altLang="zh-CN" sz="1800" dirty="0" smtClean="0">
                <a:latin typeface="Arial" panose="020B0604020202020204" pitchFamily="34" charset="0"/>
              </a:rPr>
              <a:t>S;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ArialBold"/>
              </a:rPr>
              <a:t>reg</a:t>
            </a:r>
            <a:r>
              <a:rPr lang="en-US" altLang="zh-CN" sz="1800" b="1" dirty="0" smtClean="0">
                <a:solidFill>
                  <a:srgbClr val="FF0000"/>
                </a:solidFill>
                <a:latin typeface="ArialBold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Bold"/>
              </a:rPr>
              <a:t>   </a:t>
            </a:r>
            <a:r>
              <a:rPr lang="en-US" altLang="zh-CN" sz="1800" dirty="0" smtClean="0">
                <a:latin typeface="Arial" panose="020B0604020202020204" pitchFamily="34" charset="0"/>
              </a:rPr>
              <a:t>Y;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Bold"/>
              </a:rPr>
              <a:t>always </a:t>
            </a:r>
            <a:r>
              <a:rPr lang="en-US" altLang="zh-CN" sz="1800" dirty="0" smtClean="0">
                <a:latin typeface="Arial" panose="020B0604020202020204" pitchFamily="34" charset="0"/>
              </a:rPr>
              <a:t>@ (</a:t>
            </a:r>
            <a:r>
              <a:rPr lang="en-US" altLang="zh-CN" sz="1800" dirty="0">
                <a:latin typeface="Arial" panose="020B0604020202020204" pitchFamily="34" charset="0"/>
              </a:rPr>
              <a:t>A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or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B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or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S)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 if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(S </a:t>
            </a:r>
            <a:r>
              <a:rPr lang="en-US" altLang="zh-CN" sz="1800" dirty="0" smtClean="0">
                <a:latin typeface="Arial" panose="020B0604020202020204" pitchFamily="34" charset="0"/>
              </a:rPr>
              <a:t>==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1) </a:t>
            </a:r>
            <a:r>
              <a:rPr lang="en-US" altLang="zh-CN" sz="1800" dirty="0" smtClean="0">
                <a:latin typeface="Arial" panose="020B0604020202020204" pitchFamily="34" charset="0"/>
              </a:rPr>
              <a:t>Y </a:t>
            </a:r>
            <a:r>
              <a:rPr lang="en-US" altLang="zh-CN" sz="1800" dirty="0" smtClean="0">
                <a:latin typeface="Arial" panose="020B0604020202020204" pitchFamily="34" charset="0"/>
              </a:rPr>
              <a:t>=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A;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 else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Y </a:t>
            </a:r>
            <a:r>
              <a:rPr lang="en-US" altLang="zh-CN" sz="1800" dirty="0" smtClean="0">
                <a:latin typeface="Arial" panose="020B0604020202020204" pitchFamily="34" charset="0"/>
              </a:rPr>
              <a:t>= </a:t>
            </a:r>
            <a:r>
              <a:rPr lang="en-US" altLang="zh-CN" sz="1800" dirty="0">
                <a:latin typeface="Arial" panose="020B0604020202020204" pitchFamily="34" charset="0"/>
              </a:rPr>
              <a:t>B;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8" name="Picture 3" descr="C:\jobs\Marries\CH04\Tiff\AACFLPH0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3401" y="4779686"/>
            <a:ext cx="5128591" cy="19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148064" y="980728"/>
            <a:ext cx="392392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行为建模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在功能和算法层次上描述数字电路，主要用来描述时序电路，但也可以用来描述组合电路。</a:t>
            </a:r>
            <a:endParaRPr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行为描述使用关键字</a:t>
            </a:r>
            <a:r>
              <a:rPr lang="en-US" altLang="zh-CN" sz="2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always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419872" y="3169425"/>
            <a:ext cx="1512168" cy="2595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41776" y="3351813"/>
            <a:ext cx="442460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敏感信号表</a:t>
            </a:r>
            <a:r>
              <a:rPr lang="zh-CN" altLang="en-US" sz="1600" dirty="0" smtClean="0"/>
              <a:t>：任何信号变化就要重新执行一遍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(</a:t>
            </a:r>
            <a:r>
              <a:rPr lang="zh-CN" altLang="en-US" sz="1600" dirty="0" smtClean="0"/>
              <a:t>注意：</a:t>
            </a:r>
            <a:r>
              <a:rPr lang="en-US" altLang="zh-CN" sz="1600" dirty="0" smtClean="0"/>
              <a:t>always</a:t>
            </a:r>
            <a:r>
              <a:rPr lang="zh-CN" altLang="en-US" sz="1600" dirty="0" smtClean="0"/>
              <a:t>语句末尾没有分号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”)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 smtClean="0"/>
              <a:t>一串过程赋值语句</a:t>
            </a:r>
            <a:endParaRPr lang="zh-CN" altLang="en-US" sz="1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79513" y="4917173"/>
            <a:ext cx="35283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过程赋值语句的目标输出必须用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reg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寄存器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数据类型，在赋值前保持不变。而不能用</a:t>
            </a:r>
            <a:r>
              <a:rPr lang="en-US" altLang="zh-CN" sz="1800" dirty="0" smtClean="0">
                <a:solidFill>
                  <a:srgbClr val="0070C0"/>
                </a:solidFill>
              </a:rPr>
              <a:t>wire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连线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。</a:t>
            </a:r>
            <a:endParaRPr lang="en-US" altLang="zh-CN" sz="1800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621475" y="3753573"/>
            <a:ext cx="1382573" cy="3955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大括号 17"/>
          <p:cNvSpPr/>
          <p:nvPr/>
        </p:nvSpPr>
        <p:spPr>
          <a:xfrm>
            <a:off x="3491880" y="3351813"/>
            <a:ext cx="129595" cy="725259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>
            <a:stCxn id="15" idx="1"/>
          </p:cNvCxnSpPr>
          <p:nvPr/>
        </p:nvCxnSpPr>
        <p:spPr>
          <a:xfrm rot="10800000" flipH="1">
            <a:off x="179512" y="2636913"/>
            <a:ext cx="144015" cy="2949675"/>
          </a:xfrm>
          <a:prstGeom prst="curvedConnector4">
            <a:avLst>
              <a:gd name="adj1" fmla="val -57855"/>
              <a:gd name="adj2" fmla="val 101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9. </a:t>
            </a:r>
            <a:r>
              <a:rPr lang="zh-CN" altLang="en-US" sz="3600" dirty="0" smtClean="0"/>
              <a:t>四位无符号数加减器行为建模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85192" y="3717032"/>
            <a:ext cx="7859216" cy="28623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-BoldMT"/>
              </a:rPr>
              <a:t>module</a:t>
            </a:r>
            <a:r>
              <a:rPr lang="en-US" altLang="zh-CN" sz="2000" b="1" dirty="0">
                <a:latin typeface="Arial-BoldMT"/>
              </a:rPr>
              <a:t> </a:t>
            </a:r>
            <a:r>
              <a:rPr lang="en-US" altLang="zh-CN" sz="2000" b="1" dirty="0">
                <a:latin typeface="ArialMT"/>
              </a:rPr>
              <a:t>Adder_Sub_4</a:t>
            </a:r>
            <a:r>
              <a:rPr lang="en-US" altLang="zh-CN" sz="2000" dirty="0" smtClean="0">
                <a:latin typeface="ArialMT"/>
              </a:rPr>
              <a:t> </a:t>
            </a:r>
            <a:r>
              <a:rPr lang="en-US" altLang="zh-CN" sz="2000" dirty="0">
                <a:latin typeface="ArialMT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-BoldMT"/>
              </a:rPr>
              <a:t>	output</a:t>
            </a:r>
            <a:r>
              <a:rPr lang="en-US" altLang="zh-CN" sz="2000" b="1" dirty="0" smtClean="0">
                <a:latin typeface="Arial-BoldMT"/>
              </a:rPr>
              <a:t> </a:t>
            </a:r>
            <a:r>
              <a:rPr lang="en-US" altLang="zh-CN" sz="2000" b="1" dirty="0" err="1">
                <a:solidFill>
                  <a:srgbClr val="00B050"/>
                </a:solidFill>
                <a:latin typeface="Arial-BoldMT"/>
              </a:rPr>
              <a:t>reg</a:t>
            </a:r>
            <a:r>
              <a:rPr lang="en-US" altLang="zh-CN" sz="2000" b="1" dirty="0">
                <a:solidFill>
                  <a:srgbClr val="00B050"/>
                </a:solidFill>
                <a:latin typeface="Arial-BoldMT"/>
              </a:rPr>
              <a:t> </a:t>
            </a:r>
            <a:r>
              <a:rPr lang="en-US" altLang="zh-CN" sz="2000" dirty="0">
                <a:latin typeface="ArialMT"/>
              </a:rPr>
              <a:t>[3: 0] </a:t>
            </a:r>
            <a:r>
              <a:rPr lang="en-US" altLang="zh-CN" sz="2000" dirty="0" err="1">
                <a:latin typeface="ArialMT"/>
              </a:rPr>
              <a:t>sum_diff</a:t>
            </a:r>
            <a:r>
              <a:rPr lang="en-US" altLang="zh-CN" sz="2000" dirty="0">
                <a:latin typeface="ArialMT"/>
              </a:rPr>
              <a:t>, </a:t>
            </a:r>
            <a:r>
              <a:rPr lang="en-US" altLang="zh-CN" sz="2000" b="1" dirty="0">
                <a:solidFill>
                  <a:srgbClr val="0070C0"/>
                </a:solidFill>
                <a:latin typeface="Arial-BoldMT"/>
              </a:rPr>
              <a:t>output</a:t>
            </a:r>
            <a:r>
              <a:rPr lang="en-US" altLang="zh-CN" sz="2000" b="1" dirty="0">
                <a:latin typeface="Arial-BoldMT"/>
              </a:rPr>
              <a:t> </a:t>
            </a:r>
            <a:r>
              <a:rPr lang="en-US" altLang="zh-CN" sz="2000" b="1" dirty="0" err="1">
                <a:solidFill>
                  <a:srgbClr val="00B050"/>
                </a:solidFill>
                <a:latin typeface="Arial-BoldMT"/>
              </a:rPr>
              <a:t>reg</a:t>
            </a:r>
            <a:r>
              <a:rPr lang="en-US" altLang="zh-CN" sz="2000" b="1" dirty="0">
                <a:solidFill>
                  <a:srgbClr val="00B050"/>
                </a:solidFill>
                <a:latin typeface="Arial-BoldMT"/>
              </a:rPr>
              <a:t> </a:t>
            </a:r>
            <a:r>
              <a:rPr lang="en-US" altLang="zh-CN" sz="2000" dirty="0" smtClean="0">
                <a:latin typeface="ArialMT"/>
              </a:rPr>
              <a:t>carry,</a:t>
            </a:r>
            <a:endParaRPr lang="en-US" altLang="zh-CN" sz="2000" dirty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-BoldMT"/>
              </a:rPr>
              <a:t>	input</a:t>
            </a:r>
            <a:r>
              <a:rPr lang="en-US" altLang="zh-CN" sz="2000" b="1" dirty="0" smtClean="0">
                <a:latin typeface="Arial-BoldMT"/>
              </a:rPr>
              <a:t>      </a:t>
            </a:r>
            <a:r>
              <a:rPr lang="en-US" altLang="zh-CN" sz="2000" dirty="0" smtClean="0">
                <a:latin typeface="ArialMT"/>
              </a:rPr>
              <a:t>[</a:t>
            </a:r>
            <a:r>
              <a:rPr lang="en-US" altLang="zh-CN" sz="2000" dirty="0">
                <a:latin typeface="ArialMT"/>
              </a:rPr>
              <a:t>3: 0] A, B, </a:t>
            </a:r>
            <a:r>
              <a:rPr lang="en-US" altLang="zh-CN" sz="2000" dirty="0" smtClean="0">
                <a:latin typeface="ArialMT"/>
              </a:rPr>
              <a:t>   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-BoldMT"/>
              </a:rPr>
              <a:t>input</a:t>
            </a:r>
            <a:r>
              <a:rPr lang="en-US" altLang="zh-CN" sz="2000" b="1" dirty="0" smtClean="0">
                <a:latin typeface="Arial-BoldMT"/>
              </a:rPr>
              <a:t>      </a:t>
            </a:r>
            <a:r>
              <a:rPr lang="en-US" altLang="zh-CN" sz="2000" dirty="0" smtClean="0">
                <a:latin typeface="ArialMT"/>
              </a:rPr>
              <a:t>M );</a:t>
            </a:r>
            <a:endParaRPr lang="en-US" altLang="zh-CN" sz="2000" dirty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MT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MT"/>
              </a:rPr>
              <a:t>always</a:t>
            </a:r>
            <a:r>
              <a:rPr lang="en-US" altLang="zh-CN" sz="2000" dirty="0" smtClean="0">
                <a:solidFill>
                  <a:srgbClr val="FF0000"/>
                </a:solidFill>
                <a:latin typeface="ArialMT"/>
              </a:rPr>
              <a:t> </a:t>
            </a:r>
            <a:r>
              <a:rPr lang="en-US" altLang="zh-CN" sz="2000" dirty="0">
                <a:latin typeface="ArialMT"/>
              </a:rPr>
              <a:t>@ (A, B, </a:t>
            </a:r>
            <a:r>
              <a:rPr lang="en-US" altLang="zh-CN" sz="2000" dirty="0" smtClean="0">
                <a:latin typeface="ArialMT"/>
              </a:rPr>
              <a:t>M)</a:t>
            </a:r>
            <a:endParaRPr lang="en-US" altLang="zh-CN" sz="2000" dirty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MT"/>
              </a:rPr>
              <a:t>   </a:t>
            </a:r>
            <a:r>
              <a:rPr lang="en-US" altLang="zh-CN" sz="2000" dirty="0" smtClean="0">
                <a:latin typeface="ArialMT"/>
              </a:rPr>
              <a:t> {carry, </a:t>
            </a:r>
            <a:r>
              <a:rPr lang="en-US" altLang="zh-CN" sz="2000" dirty="0" err="1">
                <a:latin typeface="ArialMT"/>
              </a:rPr>
              <a:t>sum_diff</a:t>
            </a:r>
            <a:r>
              <a:rPr lang="en-US" altLang="zh-CN" sz="2000" dirty="0">
                <a:latin typeface="ArialMT"/>
              </a:rPr>
              <a:t>} = </a:t>
            </a:r>
            <a:r>
              <a:rPr lang="en-US" altLang="zh-CN" sz="2000" dirty="0" smtClean="0">
                <a:latin typeface="ArialMT"/>
              </a:rPr>
              <a:t>M </a:t>
            </a:r>
            <a:r>
              <a:rPr lang="en-US" altLang="zh-CN" sz="2000" b="1" dirty="0">
                <a:latin typeface="ArialMT"/>
              </a:rPr>
              <a:t>?</a:t>
            </a:r>
            <a:r>
              <a:rPr lang="en-US" altLang="zh-CN" sz="2000" dirty="0">
                <a:latin typeface="ArialMT"/>
              </a:rPr>
              <a:t> A - B </a:t>
            </a:r>
            <a:r>
              <a:rPr lang="en-US" altLang="zh-CN" sz="2000" b="1" dirty="0">
                <a:latin typeface="ArialMT"/>
              </a:rPr>
              <a:t>:</a:t>
            </a:r>
            <a:r>
              <a:rPr lang="en-US" altLang="zh-CN" sz="2000" dirty="0">
                <a:latin typeface="ArialMT"/>
              </a:rPr>
              <a:t> A + B;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Arial-BoldMT"/>
              </a:rPr>
              <a:t>endmodule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037" y="980728"/>
            <a:ext cx="5171119" cy="2630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7050" y="1268760"/>
                <a:ext cx="178286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=0</m:t>
                      </m:r>
                      <m:r>
                        <a:rPr lang="zh-CN" altLang="en-US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时</m:t>
                      </m:r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+mn-ea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=1</m:t>
                      </m:r>
                      <m:r>
                        <a:rPr lang="zh-CN" altLang="en-US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时</m:t>
                      </m:r>
                      <m:r>
                        <a:rPr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50" y="1268760"/>
                <a:ext cx="1782860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8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16. </a:t>
            </a:r>
            <a:r>
              <a:rPr lang="zh-CN" altLang="en-US" b="1" dirty="0" smtClean="0"/>
              <a:t>四选</a:t>
            </a:r>
            <a:r>
              <a:rPr lang="zh-CN" altLang="en-US" b="1" dirty="0"/>
              <a:t>一多路转换器</a:t>
            </a:r>
            <a:r>
              <a:rPr lang="en-US" altLang="zh-CN" dirty="0"/>
              <a:t>(</a:t>
            </a:r>
            <a:r>
              <a:rPr lang="zh-CN" altLang="en-US" dirty="0"/>
              <a:t>行为建模</a:t>
            </a:r>
            <a:r>
              <a:rPr lang="en-US" altLang="zh-CN" dirty="0"/>
              <a:t>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9924" y="1149796"/>
            <a:ext cx="4680520" cy="52065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</a:rPr>
              <a:t>mux_4x1_beh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	(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b="1" dirty="0" err="1">
                <a:solidFill>
                  <a:srgbClr val="00B050"/>
                </a:solidFill>
                <a:latin typeface="ArialBold"/>
              </a:rPr>
              <a:t>reg</a:t>
            </a:r>
            <a:r>
              <a:rPr lang="en-US" altLang="zh-CN" sz="1800" b="1" dirty="0">
                <a:solidFill>
                  <a:srgbClr val="00B050"/>
                </a:solidFill>
                <a:latin typeface="ArialBold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Y,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	 input</a:t>
            </a:r>
            <a:r>
              <a:rPr lang="en-US" altLang="zh-CN" sz="1800" b="1" dirty="0" smtClean="0">
                <a:latin typeface="ArialBold"/>
              </a:rPr>
              <a:t>      </a:t>
            </a:r>
            <a:r>
              <a:rPr lang="en-US" altLang="zh-CN" sz="1800" dirty="0" smtClean="0">
                <a:latin typeface="Arial" panose="020B0604020202020204" pitchFamily="34" charset="0"/>
              </a:rPr>
              <a:t>in_0</a:t>
            </a:r>
            <a:r>
              <a:rPr lang="en-US" altLang="zh-CN" sz="1800" dirty="0">
                <a:latin typeface="Arial" panose="020B0604020202020204" pitchFamily="34" charset="0"/>
              </a:rPr>
              <a:t>, in_1, in_2, in_3,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	 input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[1: 0] </a:t>
            </a:r>
            <a:r>
              <a:rPr lang="en-US" altLang="zh-CN" sz="1800" dirty="0">
                <a:latin typeface="Arial" panose="020B0604020202020204" pitchFamily="34" charset="0"/>
              </a:rPr>
              <a:t>s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);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always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@ (in_0, in_1, in_2, in_3, </a:t>
            </a:r>
            <a:r>
              <a:rPr lang="en-US" altLang="zh-CN" sz="1800" dirty="0" smtClean="0">
                <a:latin typeface="Arial" panose="020B0604020202020204" pitchFamily="34" charset="0"/>
              </a:rPr>
              <a:t>s)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Bold"/>
              </a:rPr>
              <a:t>case </a:t>
            </a:r>
            <a:r>
              <a:rPr lang="en-US" altLang="zh-CN" sz="1800" dirty="0">
                <a:latin typeface="Arial" panose="020B0604020202020204" pitchFamily="34" charset="0"/>
              </a:rPr>
              <a:t>(</a:t>
            </a:r>
            <a:r>
              <a:rPr lang="en-US" altLang="zh-CN" sz="1800" dirty="0" smtClean="0">
                <a:latin typeface="Arial" panose="020B0604020202020204" pitchFamily="34" charset="0"/>
              </a:rPr>
              <a:t>s)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2’b00</a:t>
            </a:r>
            <a:r>
              <a:rPr lang="en-US" altLang="zh-CN" sz="1800" dirty="0">
                <a:latin typeface="Arial" panose="020B0604020202020204" pitchFamily="34" charset="0"/>
              </a:rPr>
              <a:t>: </a:t>
            </a:r>
            <a:r>
              <a:rPr lang="en-US" altLang="zh-CN" sz="1800" dirty="0" smtClean="0">
                <a:latin typeface="Arial" panose="020B0604020202020204" pitchFamily="34" charset="0"/>
              </a:rPr>
              <a:t>Y </a:t>
            </a:r>
            <a:r>
              <a:rPr lang="en-US" altLang="zh-CN" sz="1800" dirty="0" smtClean="0">
                <a:latin typeface="Arial" panose="020B0604020202020204" pitchFamily="34" charset="0"/>
              </a:rPr>
              <a:t>=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in_0;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2’b01</a:t>
            </a:r>
            <a:r>
              <a:rPr lang="en-US" altLang="zh-CN" sz="1800" dirty="0">
                <a:latin typeface="Arial" panose="020B0604020202020204" pitchFamily="34" charset="0"/>
              </a:rPr>
              <a:t>: </a:t>
            </a:r>
            <a:r>
              <a:rPr lang="en-US" altLang="zh-CN" sz="1800" dirty="0" smtClean="0">
                <a:latin typeface="Arial" panose="020B0604020202020204" pitchFamily="34" charset="0"/>
              </a:rPr>
              <a:t>Y </a:t>
            </a:r>
            <a:r>
              <a:rPr lang="en-US" altLang="zh-CN" sz="1800" dirty="0" smtClean="0">
                <a:latin typeface="Arial" panose="020B0604020202020204" pitchFamily="34" charset="0"/>
              </a:rPr>
              <a:t>=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in_1;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2’b10</a:t>
            </a:r>
            <a:r>
              <a:rPr lang="en-US" altLang="zh-CN" sz="1800" dirty="0">
                <a:latin typeface="Arial" panose="020B0604020202020204" pitchFamily="34" charset="0"/>
              </a:rPr>
              <a:t>: </a:t>
            </a:r>
            <a:r>
              <a:rPr lang="en-US" altLang="zh-CN" sz="1800" dirty="0" smtClean="0">
                <a:latin typeface="Arial" panose="020B0604020202020204" pitchFamily="34" charset="0"/>
              </a:rPr>
              <a:t>Y </a:t>
            </a:r>
            <a:r>
              <a:rPr lang="en-US" altLang="zh-CN" sz="1800" dirty="0" smtClean="0">
                <a:latin typeface="Arial" panose="020B0604020202020204" pitchFamily="34" charset="0"/>
              </a:rPr>
              <a:t>=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in_2;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</a:rPr>
              <a:t>       2’b11</a:t>
            </a:r>
            <a:r>
              <a:rPr lang="en-US" altLang="zh-CN" sz="1800" dirty="0">
                <a:latin typeface="Arial" panose="020B0604020202020204" pitchFamily="34" charset="0"/>
              </a:rPr>
              <a:t>: </a:t>
            </a:r>
            <a:r>
              <a:rPr lang="en-US" altLang="zh-CN" sz="1800" dirty="0" smtClean="0">
                <a:latin typeface="Arial" panose="020B0604020202020204" pitchFamily="34" charset="0"/>
              </a:rPr>
              <a:t>Y </a:t>
            </a:r>
            <a:r>
              <a:rPr lang="en-US" altLang="zh-CN" sz="1800" dirty="0" smtClean="0">
                <a:latin typeface="Arial" panose="020B0604020202020204" pitchFamily="34" charset="0"/>
              </a:rPr>
              <a:t>=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in_3;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ArialBold"/>
              </a:rPr>
              <a:t>endcase</a:t>
            </a:r>
            <a:endParaRPr lang="en-US" altLang="zh-CN" sz="1800" b="1" dirty="0">
              <a:solidFill>
                <a:srgbClr val="FF0000"/>
              </a:solidFill>
              <a:latin typeface="ArialBold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6" name="Picture 4" descr="C:\jobs\Marries\CH04\Tiff\AACFLPI0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0590" y="968473"/>
            <a:ext cx="3206210" cy="335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788024" y="4581128"/>
            <a:ext cx="4355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</a:rPr>
              <a:t>case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多条件分支语句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70C0"/>
                </a:solidFill>
              </a:rPr>
              <a:t>c</a:t>
            </a:r>
            <a:r>
              <a:rPr lang="en-US" altLang="zh-CN" sz="1800" dirty="0" smtClean="0">
                <a:solidFill>
                  <a:srgbClr val="0070C0"/>
                </a:solidFill>
              </a:rPr>
              <a:t>ase</a:t>
            </a:r>
            <a:r>
              <a:rPr lang="zh-CN" altLang="en-US" sz="1800" dirty="0" smtClean="0"/>
              <a:t>项有隐含的优先级，因从上向下估值。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可用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default</a:t>
            </a:r>
            <a:r>
              <a:rPr lang="zh-CN" altLang="en-US" sz="1800" dirty="0" smtClean="0"/>
              <a:t>作为最后一个分支。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0070C0"/>
                </a:solidFill>
              </a:rPr>
              <a:t>casez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忽略有</a:t>
            </a:r>
            <a:r>
              <a:rPr lang="en-US" altLang="zh-CN" sz="1800" dirty="0" smtClean="0"/>
              <a:t>z</a:t>
            </a:r>
            <a:r>
              <a:rPr lang="zh-CN" altLang="en-US" sz="1800" dirty="0" smtClean="0"/>
              <a:t>位的比较，比较其它位。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casex</a:t>
            </a:r>
            <a:r>
              <a:rPr lang="en-US" altLang="zh-CN" sz="1800" dirty="0"/>
              <a:t>: </a:t>
            </a:r>
            <a:r>
              <a:rPr lang="zh-CN" altLang="en-US" sz="1800" dirty="0"/>
              <a:t>将</a:t>
            </a:r>
            <a:r>
              <a:rPr lang="en-US" altLang="zh-CN" sz="1800" dirty="0"/>
              <a:t>x</a:t>
            </a:r>
            <a:r>
              <a:rPr lang="zh-CN" altLang="en-US" sz="1800" dirty="0"/>
              <a:t>和</a:t>
            </a:r>
            <a:r>
              <a:rPr lang="en-US" altLang="zh-CN" sz="1800" dirty="0"/>
              <a:t>z</a:t>
            </a:r>
            <a:r>
              <a:rPr lang="zh-CN" altLang="en-US" sz="1800" dirty="0"/>
              <a:t>都视为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，都忽略。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421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10. </a:t>
            </a:r>
            <a:r>
              <a:rPr lang="zh-CN" altLang="en-US" dirty="0" smtClean="0"/>
              <a:t>算术逻辑单元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的行为描述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7776864" cy="158417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/>
              <a:t>用</a:t>
            </a:r>
            <a:r>
              <a:rPr lang="en-US" altLang="zh-CN" sz="2400" dirty="0"/>
              <a:t>case</a:t>
            </a:r>
            <a:r>
              <a:rPr lang="zh-CN" altLang="en-US" sz="2400" dirty="0"/>
              <a:t>语句写出一个</a:t>
            </a:r>
            <a:r>
              <a:rPr lang="en-US" altLang="zh-CN" sz="2400" dirty="0"/>
              <a:t>8</a:t>
            </a:r>
            <a:r>
              <a:rPr lang="zh-CN" altLang="en-US" sz="2400" dirty="0"/>
              <a:t>位算数逻辑单元的行为</a:t>
            </a:r>
            <a:r>
              <a:rPr lang="zh-CN" altLang="en-US" sz="2400" dirty="0" smtClean="0"/>
              <a:t>描述。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电路有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位选择总线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sel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位数据输入</a:t>
            </a:r>
            <a:r>
              <a:rPr lang="en-US" altLang="zh-CN" sz="2400" dirty="0" smtClean="0"/>
              <a:t>( A[7:0]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B[7:0] )</a:t>
            </a:r>
            <a:r>
              <a:rPr lang="zh-CN" altLang="en-US" sz="2400" dirty="0" smtClean="0"/>
              <a:t>，一个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位数据输出</a:t>
            </a:r>
            <a:r>
              <a:rPr lang="en-US" altLang="zh-CN" sz="2400" dirty="0" smtClean="0"/>
              <a:t>( y[7:0] )</a:t>
            </a:r>
            <a:r>
              <a:rPr lang="zh-CN" altLang="en-US" sz="2400" dirty="0" smtClean="0"/>
              <a:t>，算术和逻辑运算表如下：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323528" y="2819302"/>
            <a:ext cx="8433814" cy="3240360"/>
            <a:chOff x="323528" y="2819302"/>
            <a:chExt cx="8433814" cy="324036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2819302"/>
              <a:ext cx="8433814" cy="324036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76256" y="423942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按位异或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876256" y="458586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按位取反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6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10. </a:t>
            </a:r>
            <a:r>
              <a:rPr lang="zh-CN" altLang="en-US" dirty="0"/>
              <a:t>算术逻辑单元</a:t>
            </a:r>
            <a:r>
              <a:rPr lang="en-US" altLang="zh-CN" dirty="0"/>
              <a:t>ALU</a:t>
            </a:r>
            <a:r>
              <a:rPr lang="zh-CN" altLang="en-US" dirty="0"/>
              <a:t>的行为描述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504" y="908720"/>
            <a:ext cx="89644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-BoldMT"/>
              </a:rPr>
              <a:t>module</a:t>
            </a:r>
            <a:r>
              <a:rPr lang="en-US" altLang="zh-CN" sz="2000" b="1" dirty="0">
                <a:latin typeface="Arial-BoldMT"/>
              </a:rPr>
              <a:t> </a:t>
            </a:r>
            <a:r>
              <a:rPr lang="en-US" altLang="zh-CN" sz="2000" b="1" dirty="0">
                <a:latin typeface="ArialMT"/>
              </a:rPr>
              <a:t>ALU</a:t>
            </a:r>
            <a:r>
              <a:rPr lang="en-US" altLang="zh-CN" sz="2000" dirty="0">
                <a:latin typeface="ArialMT"/>
              </a:rPr>
              <a:t> (</a:t>
            </a:r>
            <a:r>
              <a:rPr lang="en-US" altLang="zh-CN" sz="2000" b="1" dirty="0">
                <a:solidFill>
                  <a:srgbClr val="0070C0"/>
                </a:solidFill>
                <a:latin typeface="Arial-BoldMT"/>
              </a:rPr>
              <a:t>output</a:t>
            </a:r>
            <a:r>
              <a:rPr lang="en-US" altLang="zh-CN" sz="2000" b="1" dirty="0">
                <a:latin typeface="Arial-BoldMT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Arial-BoldMT"/>
              </a:rPr>
              <a:t>reg</a:t>
            </a:r>
            <a:r>
              <a:rPr lang="en-US" altLang="zh-CN" sz="2000" b="1" dirty="0">
                <a:solidFill>
                  <a:srgbClr val="0070C0"/>
                </a:solidFill>
                <a:latin typeface="Arial-BoldMT"/>
              </a:rPr>
              <a:t> </a:t>
            </a:r>
            <a:r>
              <a:rPr lang="en-US" altLang="zh-CN" sz="2000" dirty="0">
                <a:latin typeface="ArialMT"/>
              </a:rPr>
              <a:t>[</a:t>
            </a:r>
            <a:r>
              <a:rPr lang="en-US" altLang="zh-CN" sz="2000" dirty="0" smtClean="0">
                <a:latin typeface="ArialMT"/>
              </a:rPr>
              <a:t>7:0</a:t>
            </a:r>
            <a:r>
              <a:rPr lang="en-US" altLang="zh-CN" sz="2000" dirty="0">
                <a:latin typeface="ArialMT"/>
              </a:rPr>
              <a:t>] y, </a:t>
            </a:r>
            <a:r>
              <a:rPr lang="en-US" altLang="zh-CN" sz="2000" b="1" dirty="0">
                <a:solidFill>
                  <a:srgbClr val="0070C0"/>
                </a:solidFill>
                <a:latin typeface="Arial-BoldMT"/>
              </a:rPr>
              <a:t>input</a:t>
            </a:r>
            <a:r>
              <a:rPr lang="en-US" altLang="zh-CN" sz="2000" b="1" dirty="0">
                <a:latin typeface="Arial-BoldMT"/>
              </a:rPr>
              <a:t> </a:t>
            </a:r>
            <a:r>
              <a:rPr lang="en-US" altLang="zh-CN" sz="2000" dirty="0">
                <a:latin typeface="ArialMT"/>
              </a:rPr>
              <a:t>[</a:t>
            </a:r>
            <a:r>
              <a:rPr lang="en-US" altLang="zh-CN" sz="2000" dirty="0" smtClean="0">
                <a:latin typeface="ArialMT"/>
              </a:rPr>
              <a:t>7:0</a:t>
            </a:r>
            <a:r>
              <a:rPr lang="en-US" altLang="zh-CN" sz="2000" dirty="0">
                <a:latin typeface="ArialMT"/>
              </a:rPr>
              <a:t>] A, B, </a:t>
            </a:r>
            <a:r>
              <a:rPr lang="en-US" altLang="zh-CN" sz="2000" b="1" dirty="0">
                <a:solidFill>
                  <a:srgbClr val="0070C0"/>
                </a:solidFill>
                <a:latin typeface="Arial-BoldMT"/>
              </a:rPr>
              <a:t>input</a:t>
            </a:r>
            <a:r>
              <a:rPr lang="en-US" altLang="zh-CN" sz="2000" b="1" dirty="0">
                <a:latin typeface="Arial-BoldMT"/>
              </a:rPr>
              <a:t> </a:t>
            </a:r>
            <a:r>
              <a:rPr lang="en-US" altLang="zh-CN" sz="2000" dirty="0">
                <a:latin typeface="ArialMT"/>
              </a:rPr>
              <a:t>[</a:t>
            </a:r>
            <a:r>
              <a:rPr lang="en-US" altLang="zh-CN" sz="2000" dirty="0" smtClean="0">
                <a:latin typeface="ArialMT"/>
              </a:rPr>
              <a:t>2:0</a:t>
            </a:r>
            <a:r>
              <a:rPr lang="en-US" altLang="zh-CN" sz="2000" dirty="0">
                <a:latin typeface="ArialMT"/>
              </a:rPr>
              <a:t>] </a:t>
            </a:r>
            <a:r>
              <a:rPr lang="en-US" altLang="zh-CN" sz="2000" dirty="0" err="1">
                <a:latin typeface="ArialMT"/>
              </a:rPr>
              <a:t>Sel</a:t>
            </a:r>
            <a:r>
              <a:rPr lang="en-US" altLang="zh-CN" sz="2000" dirty="0">
                <a:latin typeface="ArialMT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-BoldMT"/>
              </a:rPr>
              <a:t>  always</a:t>
            </a:r>
            <a:r>
              <a:rPr lang="en-US" altLang="zh-CN" sz="2000" b="1" dirty="0" smtClean="0">
                <a:latin typeface="Arial-BoldMT"/>
              </a:rPr>
              <a:t> </a:t>
            </a:r>
            <a:r>
              <a:rPr lang="en-US" altLang="zh-CN" sz="2000" b="1" dirty="0">
                <a:latin typeface="Arial-BoldMT"/>
              </a:rPr>
              <a:t>@ </a:t>
            </a:r>
            <a:r>
              <a:rPr lang="en-US" altLang="zh-CN" sz="2000" dirty="0">
                <a:latin typeface="ArialMT"/>
              </a:rPr>
              <a:t>(A, B, </a:t>
            </a:r>
            <a:r>
              <a:rPr lang="en-US" altLang="zh-CN" sz="2000" dirty="0" err="1">
                <a:latin typeface="ArialMT"/>
              </a:rPr>
              <a:t>Sel</a:t>
            </a:r>
            <a:r>
              <a:rPr lang="en-US" altLang="zh-CN" sz="2000" dirty="0">
                <a:latin typeface="ArialMT"/>
              </a:rPr>
              <a:t>) </a:t>
            </a:r>
            <a:endParaRPr lang="en-US" altLang="zh-CN" sz="2000" dirty="0" smtClean="0"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MT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MT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-BoldMT"/>
              </a:rPr>
              <a:t>begin</a:t>
            </a:r>
            <a:endParaRPr lang="en-US" altLang="zh-CN" sz="2000" b="1" dirty="0">
              <a:solidFill>
                <a:srgbClr val="0070C0"/>
              </a:solidFill>
              <a:latin typeface="Arial-BoldM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MT"/>
              </a:rPr>
              <a:t>    y </a:t>
            </a:r>
            <a:r>
              <a:rPr lang="en-US" altLang="zh-CN" sz="2000" dirty="0">
                <a:latin typeface="ArialMT"/>
              </a:rPr>
              <a:t>= 0;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-BoldMT"/>
              </a:rPr>
              <a:t>    case</a:t>
            </a:r>
            <a:r>
              <a:rPr lang="en-US" altLang="zh-CN" sz="2000" b="1" dirty="0" smtClean="0">
                <a:latin typeface="Arial-BoldMT"/>
              </a:rPr>
              <a:t> </a:t>
            </a:r>
            <a:r>
              <a:rPr lang="en-US" altLang="zh-CN" sz="2000" dirty="0">
                <a:latin typeface="ArialMT"/>
              </a:rPr>
              <a:t>(</a:t>
            </a:r>
            <a:r>
              <a:rPr lang="en-US" altLang="zh-CN" sz="2000" dirty="0" err="1">
                <a:latin typeface="ArialMT"/>
              </a:rPr>
              <a:t>Sel</a:t>
            </a:r>
            <a:r>
              <a:rPr lang="en-US" altLang="zh-CN" sz="2000" dirty="0">
                <a:latin typeface="ArialMT"/>
              </a:rPr>
              <a:t>)</a:t>
            </a:r>
          </a:p>
          <a:p>
            <a:r>
              <a:rPr lang="en-US" altLang="zh-CN" sz="2000" dirty="0" smtClean="0">
                <a:latin typeface="ArialMT"/>
              </a:rPr>
              <a:t>      3'b000</a:t>
            </a:r>
            <a:r>
              <a:rPr lang="en-US" altLang="zh-CN" sz="2000" dirty="0">
                <a:latin typeface="ArialMT"/>
              </a:rPr>
              <a:t>: y = 8'b0;</a:t>
            </a:r>
          </a:p>
          <a:p>
            <a:r>
              <a:rPr lang="en-US" altLang="zh-CN" sz="2000" dirty="0" smtClean="0">
                <a:latin typeface="ArialMT"/>
              </a:rPr>
              <a:t>      3'b001</a:t>
            </a:r>
            <a:r>
              <a:rPr lang="en-US" altLang="zh-CN" sz="2000" dirty="0">
                <a:latin typeface="ArialMT"/>
              </a:rPr>
              <a:t>: y = A &amp; B;</a:t>
            </a:r>
          </a:p>
          <a:p>
            <a:r>
              <a:rPr lang="en-US" altLang="zh-CN" sz="2000" dirty="0" smtClean="0">
                <a:latin typeface="ArialMT"/>
              </a:rPr>
              <a:t>      3'b010</a:t>
            </a:r>
            <a:r>
              <a:rPr lang="en-US" altLang="zh-CN" sz="2000" dirty="0">
                <a:latin typeface="ArialMT"/>
              </a:rPr>
              <a:t>: y = A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|</a:t>
            </a:r>
            <a:r>
              <a:rPr lang="en-US" altLang="zh-CN" sz="2000" dirty="0">
                <a:latin typeface="ArialMT"/>
              </a:rPr>
              <a:t> B;</a:t>
            </a:r>
          </a:p>
          <a:p>
            <a:r>
              <a:rPr lang="en-US" altLang="zh-CN" sz="2000" dirty="0" smtClean="0">
                <a:latin typeface="ArialMT"/>
              </a:rPr>
              <a:t>      3'b011: y = A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^</a:t>
            </a:r>
            <a:r>
              <a:rPr lang="en-US" altLang="zh-CN" sz="2000" dirty="0" smtClean="0">
                <a:latin typeface="ArialMT"/>
              </a:rPr>
              <a:t> B;</a:t>
            </a:r>
            <a:r>
              <a:rPr lang="es-ES" altLang="zh-CN" sz="2000" dirty="0">
                <a:latin typeface="ArialMT"/>
              </a:rPr>
              <a:t> </a:t>
            </a:r>
            <a:endParaRPr lang="es-ES" altLang="zh-CN" sz="2000" dirty="0" smtClean="0">
              <a:latin typeface="ArialMT"/>
            </a:endParaRPr>
          </a:p>
          <a:p>
            <a:r>
              <a:rPr lang="es-ES" altLang="zh-CN" sz="2000" dirty="0" smtClean="0">
                <a:latin typeface="ArialMT"/>
              </a:rPr>
              <a:t>      3'b100</a:t>
            </a:r>
            <a:r>
              <a:rPr lang="es-ES" altLang="zh-CN" sz="2000" dirty="0">
                <a:latin typeface="ArialMT"/>
              </a:rPr>
              <a:t>: y = </a:t>
            </a:r>
            <a:r>
              <a:rPr lang="es-E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~</a:t>
            </a:r>
            <a:r>
              <a:rPr lang="es-ES" altLang="zh-CN" sz="2000" dirty="0">
                <a:latin typeface="ArialMT"/>
              </a:rPr>
              <a:t>A</a:t>
            </a:r>
            <a:r>
              <a:rPr lang="es-ES" altLang="zh-CN" sz="2000" dirty="0" smtClean="0">
                <a:latin typeface="ArialMT"/>
              </a:rPr>
              <a:t>;</a:t>
            </a:r>
            <a:endParaRPr lang="es-ES" altLang="zh-CN" sz="2000" dirty="0">
              <a:latin typeface="ArialMT"/>
            </a:endParaRPr>
          </a:p>
          <a:p>
            <a:r>
              <a:rPr lang="es-ES" altLang="zh-CN" sz="2000" dirty="0" smtClean="0">
                <a:latin typeface="ArialMT"/>
              </a:rPr>
              <a:t>      3'b101</a:t>
            </a:r>
            <a:r>
              <a:rPr lang="es-ES" altLang="zh-CN" sz="2000" dirty="0">
                <a:latin typeface="ArialMT"/>
              </a:rPr>
              <a:t>: y = A - B;</a:t>
            </a:r>
          </a:p>
          <a:p>
            <a:r>
              <a:rPr lang="es-ES" altLang="zh-CN" sz="2000" dirty="0" smtClean="0">
                <a:latin typeface="ArialMT"/>
              </a:rPr>
              <a:t>      3'b110</a:t>
            </a:r>
            <a:r>
              <a:rPr lang="es-ES" altLang="zh-CN" sz="2000" dirty="0">
                <a:latin typeface="ArialMT"/>
              </a:rPr>
              <a:t>: y </a:t>
            </a:r>
            <a:r>
              <a:rPr lang="es-ES" altLang="zh-CN" sz="2000" dirty="0" smtClean="0">
                <a:latin typeface="ArialMT"/>
              </a:rPr>
              <a:t>= A </a:t>
            </a:r>
            <a:r>
              <a:rPr lang="es-ES" altLang="zh-CN" sz="2000" dirty="0">
                <a:latin typeface="ArialMT"/>
              </a:rPr>
              <a:t>+ B</a:t>
            </a:r>
            <a:r>
              <a:rPr lang="es-ES" altLang="zh-CN" sz="2000" dirty="0" smtClean="0">
                <a:latin typeface="ArialMT"/>
              </a:rPr>
              <a:t>;</a:t>
            </a:r>
            <a:endParaRPr lang="es-ES" altLang="zh-CN" sz="2000" dirty="0">
              <a:latin typeface="ArialMT"/>
            </a:endParaRPr>
          </a:p>
          <a:p>
            <a:r>
              <a:rPr lang="es-ES" altLang="zh-CN" sz="2000" dirty="0" smtClean="0">
                <a:latin typeface="ArialMT"/>
              </a:rPr>
              <a:t>      3'b111</a:t>
            </a:r>
            <a:r>
              <a:rPr lang="es-ES" altLang="zh-CN" sz="2000" dirty="0">
                <a:latin typeface="ArialMT"/>
              </a:rPr>
              <a:t>: y = 8'hFF;</a:t>
            </a:r>
          </a:p>
          <a:p>
            <a:pPr>
              <a:lnSpc>
                <a:spcPct val="130000"/>
              </a:lnSpc>
            </a:pPr>
            <a:r>
              <a:rPr lang="es-ES" altLang="zh-CN" sz="2000" b="1" dirty="0" smtClean="0">
                <a:solidFill>
                  <a:srgbClr val="0070C0"/>
                </a:solidFill>
                <a:latin typeface="ArialMT"/>
              </a:rPr>
              <a:t>    endcase</a:t>
            </a:r>
            <a:endParaRPr lang="es-ES" altLang="zh-CN" sz="2000" b="1" dirty="0">
              <a:solidFill>
                <a:srgbClr val="0070C0"/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s-ES" altLang="zh-CN" sz="2000" b="1" dirty="0" smtClean="0">
                <a:solidFill>
                  <a:srgbClr val="0070C0"/>
                </a:solidFill>
                <a:latin typeface="ArialMT"/>
              </a:rPr>
              <a:t>  end</a:t>
            </a:r>
            <a:endParaRPr lang="es-ES" altLang="zh-CN" sz="2000" b="1" dirty="0">
              <a:solidFill>
                <a:srgbClr val="0070C0"/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s-ES" altLang="zh-CN" sz="2000" b="1" dirty="0">
                <a:solidFill>
                  <a:srgbClr val="0070C0"/>
                </a:solidFill>
                <a:latin typeface="ArialMT"/>
              </a:rPr>
              <a:t>endmodule</a:t>
            </a:r>
            <a:endParaRPr lang="zh-CN" altLang="en-US" sz="6000" b="1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1822" y="2420888"/>
            <a:ext cx="306972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r>
              <a:rPr lang="zh-CN" altLang="en-US" dirty="0"/>
              <a:t>的语句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23917"/>
              </p:ext>
            </p:extLst>
          </p:nvPr>
        </p:nvGraphicFramePr>
        <p:xfrm>
          <a:off x="494652" y="1033656"/>
          <a:ext cx="8208913" cy="5676221"/>
        </p:xfrm>
        <a:graphic>
          <a:graphicData uri="http://schemas.openxmlformats.org/drawingml/2006/table">
            <a:tbl>
              <a:tblPr/>
              <a:tblGrid>
                <a:gridCol w="2099956"/>
                <a:gridCol w="4396287"/>
                <a:gridCol w="1712670"/>
              </a:tblGrid>
              <a:tr h="331311">
                <a:tc rowSpan="2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赋值语句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连续赋值语句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过程赋值语句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">
                <a:tc rowSpan="2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块语句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begin_end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fork_join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Quartus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II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">
                <a:tc rowSpan="2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条件语句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if_else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case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">
                <a:tc rowSpan="4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循环语句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forever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MAX+PLUS II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repeat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MAX+PLUS II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while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MAX+PLUS II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">
                <a:tc rowSpan="4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结构说明语句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Quartus II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always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task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MAX+PLUS II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function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">
                <a:tc rowSpan="3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编译预处理语句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define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‘include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Quartus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II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‘timescale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Quartus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II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51092" y="1056828"/>
            <a:ext cx="6513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写出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输入优先编码器电路的</a:t>
            </a:r>
            <a:r>
              <a:rPr lang="en-US" altLang="zh-CN" dirty="0" smtClean="0"/>
              <a:t>HDL</a:t>
            </a:r>
            <a:r>
              <a:rPr lang="zh-CN" altLang="en-US" dirty="0" smtClean="0"/>
              <a:t>门级描述。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1627"/>
            <a:ext cx="4712996" cy="20655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6583" y="3791667"/>
            <a:ext cx="4053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写出右图电路的门级描述；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写出</a:t>
            </a:r>
            <a:r>
              <a:rPr lang="en-US" altLang="zh-CN" dirty="0" smtClean="0"/>
              <a:t>BCD-</a:t>
            </a:r>
            <a:r>
              <a:rPr lang="zh-CN" altLang="en-US" dirty="0"/>
              <a:t>余</a:t>
            </a:r>
            <a:r>
              <a:rPr lang="en-US" altLang="zh-CN" dirty="0"/>
              <a:t>3</a:t>
            </a:r>
            <a:r>
              <a:rPr lang="zh-CN" altLang="en-US" dirty="0"/>
              <a:t>码转换器的</a:t>
            </a:r>
            <a:r>
              <a:rPr lang="en-US" altLang="zh-CN" dirty="0"/>
              <a:t>HDL</a:t>
            </a:r>
            <a:r>
              <a:rPr lang="zh-CN" altLang="en-US" dirty="0" smtClean="0"/>
              <a:t>数据流描述；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写出一个</a:t>
            </a:r>
            <a:r>
              <a:rPr lang="en-US" altLang="zh-CN" dirty="0" smtClean="0"/>
              <a:t>BCD-</a:t>
            </a:r>
            <a:r>
              <a:rPr lang="zh-CN" altLang="en-US" dirty="0" smtClean="0"/>
              <a:t>余</a:t>
            </a:r>
            <a:r>
              <a:rPr lang="en-US" altLang="zh-CN" dirty="0" smtClean="0"/>
              <a:t>3</a:t>
            </a:r>
            <a:r>
              <a:rPr lang="zh-CN" altLang="en-US" dirty="0" smtClean="0"/>
              <a:t>码转换器的</a:t>
            </a:r>
            <a:r>
              <a:rPr lang="en-US" altLang="zh-CN" dirty="0" smtClean="0"/>
              <a:t>HDL</a:t>
            </a:r>
            <a:r>
              <a:rPr lang="zh-CN" altLang="en-US" dirty="0" smtClean="0"/>
              <a:t>行为描述。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772636"/>
            <a:ext cx="3684732" cy="268178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20337" y="6471218"/>
            <a:ext cx="311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BCD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码到余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码转换电路图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994" y="5034371"/>
            <a:ext cx="542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 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467544" y="4005064"/>
            <a:ext cx="72008" cy="252028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2248"/>
            <a:ext cx="7488832" cy="778098"/>
          </a:xfrm>
        </p:spPr>
        <p:txBody>
          <a:bodyPr/>
          <a:lstStyle/>
          <a:p>
            <a:r>
              <a:rPr lang="en-US" altLang="zh-CN" b="1" dirty="0" smtClean="0"/>
              <a:t>Verilog</a:t>
            </a:r>
            <a:r>
              <a:rPr lang="en-US" altLang="zh-CN" dirty="0" smtClean="0"/>
              <a:t>  vs.  </a:t>
            </a:r>
            <a:r>
              <a:rPr lang="en-US" altLang="zh-CN" b="1" dirty="0" smtClean="0"/>
              <a:t>VHDL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2007" y="980728"/>
            <a:ext cx="3888667" cy="32316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</a:rPr>
              <a:t>Verilog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sillyfunction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a, b, c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en-US" altLang="zh-CN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altLang="zh-CN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y);</a:t>
            </a:r>
          </a:p>
          <a:p>
            <a:pPr>
              <a:lnSpc>
                <a:spcPct val="150000"/>
              </a:lnSpc>
            </a:pPr>
            <a:r>
              <a:rPr lang="fr-FR" altLang="zh-CN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assign</a:t>
            </a:r>
            <a:r>
              <a:rPr lang="fr-FR" altLang="zh-CN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~a &amp; ~b &amp; ~c |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a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&amp; ~b &amp; ~c |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a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&amp; ~b &amp; c;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zh-CN" altLang="en-US" sz="7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6540" y="980728"/>
            <a:ext cx="4975452" cy="537890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</a:rPr>
              <a:t>VHDL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library</a:t>
            </a:r>
            <a:r>
              <a:rPr lang="en-US" altLang="zh-CN" sz="1800" dirty="0">
                <a:latin typeface="LetterGothic"/>
              </a:rPr>
              <a:t> IEEE;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use</a:t>
            </a:r>
            <a:r>
              <a:rPr lang="en-US" altLang="zh-CN" sz="1800" dirty="0">
                <a:latin typeface="LetterGothic"/>
              </a:rPr>
              <a:t> IEEE.STD_LOGIC_1164.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all</a:t>
            </a:r>
            <a:r>
              <a:rPr lang="en-US" altLang="zh-CN" sz="1800" dirty="0">
                <a:latin typeface="LetterGothic"/>
              </a:rPr>
              <a:t>;</a:t>
            </a:r>
          </a:p>
          <a:p>
            <a:pPr>
              <a:lnSpc>
                <a:spcPct val="150000"/>
              </a:lnSpc>
              <a:spcBef>
                <a:spcPts val="2000"/>
              </a:spcBef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entity</a:t>
            </a:r>
            <a:r>
              <a:rPr lang="en-US" altLang="zh-CN" sz="1800" dirty="0">
                <a:solidFill>
                  <a:schemeClr val="tx2"/>
                </a:solidFill>
                <a:latin typeface="LetterGothic"/>
              </a:rPr>
              <a:t> </a:t>
            </a:r>
            <a:r>
              <a:rPr lang="en-US" altLang="zh-CN" sz="1800" b="1" dirty="0" err="1">
                <a:latin typeface="LetterGothic"/>
              </a:rPr>
              <a:t>sillyfunction</a:t>
            </a:r>
            <a:r>
              <a:rPr lang="en-US" altLang="zh-CN" sz="1800" dirty="0">
                <a:latin typeface="LetterGothic"/>
              </a:rPr>
              <a:t>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is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chemeClr val="tx2"/>
                </a:solidFill>
                <a:latin typeface="LetterGothic"/>
              </a:rPr>
              <a:t>  port</a:t>
            </a:r>
            <a:r>
              <a:rPr lang="en-US" altLang="zh-CN" sz="1800" dirty="0" smtClean="0">
                <a:solidFill>
                  <a:schemeClr val="tx2"/>
                </a:solidFill>
                <a:latin typeface="LetterGothic"/>
              </a:rPr>
              <a:t> </a:t>
            </a:r>
            <a:r>
              <a:rPr lang="en-US" altLang="zh-CN" sz="1800" dirty="0">
                <a:latin typeface="LetterGothic"/>
              </a:rPr>
              <a:t>(a, b, c: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in</a:t>
            </a:r>
            <a:r>
              <a:rPr lang="en-US" altLang="zh-CN" sz="1800" dirty="0">
                <a:latin typeface="LetterGothic"/>
              </a:rPr>
              <a:t> </a:t>
            </a:r>
            <a:r>
              <a:rPr lang="en-US" altLang="zh-CN" sz="1800" dirty="0" smtClean="0">
                <a:latin typeface="LetterGothic"/>
              </a:rPr>
              <a:t>  STD_LOGIC</a:t>
            </a:r>
            <a:r>
              <a:rPr lang="en-US" altLang="zh-CN" sz="1800" dirty="0">
                <a:latin typeface="LetterGothic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LetterGothic"/>
              </a:rPr>
              <a:t>        y</a:t>
            </a:r>
            <a:r>
              <a:rPr lang="en-US" altLang="zh-CN" sz="1800" dirty="0">
                <a:latin typeface="LetterGothic"/>
              </a:rPr>
              <a:t>: </a:t>
            </a:r>
            <a:r>
              <a:rPr lang="en-US" altLang="zh-CN" sz="1800" dirty="0" smtClean="0">
                <a:latin typeface="LetterGothic"/>
              </a:rPr>
              <a:t>       </a:t>
            </a:r>
            <a:r>
              <a:rPr lang="en-US" altLang="zh-CN" sz="1800" b="1" dirty="0" smtClean="0">
                <a:solidFill>
                  <a:schemeClr val="tx2"/>
                </a:solidFill>
                <a:latin typeface="LetterGothic"/>
              </a:rPr>
              <a:t>out</a:t>
            </a:r>
            <a:r>
              <a:rPr lang="en-US" altLang="zh-CN" sz="1800" dirty="0" smtClean="0">
                <a:latin typeface="LetterGothic"/>
              </a:rPr>
              <a:t> </a:t>
            </a:r>
            <a:r>
              <a:rPr lang="en-US" altLang="zh-CN" sz="1800" dirty="0">
                <a:latin typeface="LetterGothic"/>
              </a:rPr>
              <a:t>STD_LOGIC);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end</a:t>
            </a:r>
            <a:r>
              <a:rPr lang="en-US" altLang="zh-CN" sz="1800" dirty="0">
                <a:latin typeface="LetterGothic"/>
              </a:rPr>
              <a:t>;</a:t>
            </a:r>
          </a:p>
          <a:p>
            <a:pPr>
              <a:lnSpc>
                <a:spcPct val="150000"/>
              </a:lnSpc>
              <a:spcBef>
                <a:spcPts val="2000"/>
              </a:spcBef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architecture</a:t>
            </a:r>
            <a:r>
              <a:rPr lang="en-US" altLang="zh-CN" sz="1800" dirty="0">
                <a:solidFill>
                  <a:schemeClr val="tx2"/>
                </a:solidFill>
                <a:latin typeface="LetterGothic"/>
              </a:rPr>
              <a:t> </a:t>
            </a:r>
            <a:r>
              <a:rPr lang="en-US" altLang="zh-CN" sz="1800" dirty="0">
                <a:latin typeface="LetterGothic"/>
              </a:rPr>
              <a:t>synth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of</a:t>
            </a:r>
            <a:r>
              <a:rPr lang="en-US" altLang="zh-CN" sz="1800" dirty="0">
                <a:latin typeface="LetterGothic"/>
              </a:rPr>
              <a:t> </a:t>
            </a:r>
            <a:r>
              <a:rPr lang="en-US" altLang="zh-CN" sz="1800" dirty="0" err="1">
                <a:latin typeface="LetterGothic"/>
              </a:rPr>
              <a:t>sillyfunction</a:t>
            </a:r>
            <a:r>
              <a:rPr lang="en-US" altLang="zh-CN" sz="1800" dirty="0">
                <a:latin typeface="LetterGothic"/>
              </a:rPr>
              <a:t>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is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begin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LetterGothic"/>
              </a:rPr>
              <a:t> y </a:t>
            </a:r>
            <a:r>
              <a:rPr lang="en-US" altLang="zh-CN" sz="1800" dirty="0" smtClean="0">
                <a:latin typeface="MathematicalPi-One"/>
              </a:rPr>
              <a:t>&lt;=</a:t>
            </a:r>
            <a:r>
              <a:rPr lang="en-US" altLang="zh-CN" sz="1800" dirty="0" smtClean="0">
                <a:latin typeface="LetterGothic"/>
              </a:rPr>
              <a:t>((</a:t>
            </a:r>
            <a:r>
              <a:rPr lang="en-US" altLang="zh-CN" sz="1800" dirty="0">
                <a:latin typeface="LetterGothic"/>
              </a:rPr>
              <a:t>not a) and (not b) and (not c)) or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LetterGothic"/>
              </a:rPr>
              <a:t>     (</a:t>
            </a:r>
            <a:r>
              <a:rPr lang="en-US" altLang="zh-CN" sz="1800" dirty="0">
                <a:latin typeface="LetterGothic"/>
              </a:rPr>
              <a:t>a and (not b) and (not c)) or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LetterGothic"/>
              </a:rPr>
              <a:t>     (</a:t>
            </a:r>
            <a:r>
              <a:rPr lang="en-US" altLang="zh-CN" sz="1800" dirty="0">
                <a:latin typeface="LetterGothic"/>
              </a:rPr>
              <a:t>a and (not b) and c);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end</a:t>
            </a:r>
            <a:r>
              <a:rPr lang="en-US" altLang="zh-CN" sz="1800" dirty="0">
                <a:latin typeface="LetterGothic"/>
              </a:rPr>
              <a:t>;</a:t>
            </a:r>
            <a:endParaRPr lang="zh-CN" altLang="en-US" sz="7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4293096"/>
            <a:ext cx="3853171" cy="240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Verilog</a:t>
            </a:r>
            <a:r>
              <a:rPr lang="zh-CN" altLang="en-US" dirty="0"/>
              <a:t>主要</a:t>
            </a:r>
            <a:r>
              <a:rPr lang="zh-CN" altLang="en-US" dirty="0" smtClean="0"/>
              <a:t>版本：</a:t>
            </a:r>
            <a:endParaRPr lang="en-US" altLang="zh-CN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1995</a:t>
            </a:r>
            <a:r>
              <a:rPr lang="zh-CN" altLang="en-US" sz="2200" dirty="0" smtClean="0"/>
              <a:t>版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文件扩展名 </a:t>
            </a:r>
            <a:r>
              <a:rPr lang="en-US" altLang="zh-CN" sz="2000" dirty="0" smtClean="0"/>
              <a:t>.v)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2001</a:t>
            </a:r>
            <a:r>
              <a:rPr lang="zh-CN" altLang="en-US" sz="2200" dirty="0" smtClean="0"/>
              <a:t>修正版</a:t>
            </a:r>
            <a:endParaRPr lang="en-US" altLang="zh-CN" sz="22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2005</a:t>
            </a:r>
            <a:r>
              <a:rPr lang="zh-CN" altLang="en-US" sz="2200" dirty="0" smtClean="0"/>
              <a:t>加强版</a:t>
            </a:r>
            <a:endParaRPr lang="en-US" altLang="zh-CN" sz="22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2006</a:t>
            </a:r>
            <a:r>
              <a:rPr lang="zh-CN" altLang="en-US" sz="2200" dirty="0" smtClean="0"/>
              <a:t>版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SystemVerilog</a:t>
            </a:r>
            <a:r>
              <a:rPr lang="en-US" altLang="zh-CN" sz="2000" dirty="0" smtClean="0"/>
              <a:t>, .</a:t>
            </a:r>
            <a:r>
              <a:rPr lang="en-US" altLang="zh-CN" sz="2000" dirty="0" err="1" smtClean="0"/>
              <a:t>sv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2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812387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硬件描述语言的主要目的</a:t>
            </a:r>
            <a:r>
              <a:rPr lang="zh-CN" altLang="en-US" b="1" dirty="0" smtClean="0"/>
              <a:t>：模拟、综 合</a:t>
            </a:r>
            <a:r>
              <a:rPr lang="zh-CN" altLang="en-US" dirty="0" smtClean="0"/>
              <a:t> 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63582" y="5373216"/>
            <a:ext cx="2240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cs typeface="+mj-cs"/>
              </a:rPr>
              <a:t>Synthesize(</a:t>
            </a:r>
            <a:r>
              <a:rPr lang="zh-CN" altLang="en-US" dirty="0">
                <a:solidFill>
                  <a:prstClr val="black"/>
                </a:solidFill>
                <a:cs typeface="+mj-cs"/>
              </a:rPr>
              <a:t>美</a:t>
            </a:r>
            <a:r>
              <a:rPr lang="en-US" altLang="zh-CN" dirty="0">
                <a:solidFill>
                  <a:prstClr val="black"/>
                </a:solidFill>
                <a:cs typeface="+mj-cs"/>
              </a:rPr>
              <a:t>) </a:t>
            </a:r>
            <a:r>
              <a:rPr lang="en-US" altLang="zh-CN" dirty="0" smtClean="0">
                <a:solidFill>
                  <a:prstClr val="black"/>
                </a:solidFill>
                <a:cs typeface="+mj-cs"/>
              </a:rPr>
              <a:t>Synthesis  (</a:t>
            </a:r>
            <a:r>
              <a:rPr lang="zh-CN" altLang="en-US" dirty="0">
                <a:solidFill>
                  <a:prstClr val="black"/>
                </a:solidFill>
                <a:cs typeface="+mj-cs"/>
              </a:rPr>
              <a:t>英</a:t>
            </a:r>
            <a:r>
              <a:rPr lang="en-US" altLang="zh-CN" dirty="0">
                <a:solidFill>
                  <a:prstClr val="black"/>
                </a:solidFill>
                <a:cs typeface="+mj-cs"/>
              </a:rPr>
              <a:t>) </a:t>
            </a:r>
            <a:endParaRPr lang="zh-CN" altLang="en-US" dirty="0">
              <a:solidFill>
                <a:prstClr val="black"/>
              </a:solidFill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95630" y="1033753"/>
            <a:ext cx="2376264" cy="4356484"/>
            <a:chOff x="6321391" y="2204864"/>
            <a:chExt cx="2376264" cy="435648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1262"/>
            <a:stretch/>
          </p:blipFill>
          <p:spPr>
            <a:xfrm>
              <a:off x="6424742" y="2204864"/>
              <a:ext cx="2240360" cy="435648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321391" y="3770723"/>
              <a:ext cx="2376264" cy="936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0" y="103375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模拟</a:t>
            </a:r>
            <a:r>
              <a:rPr lang="zh-CN" altLang="en-US" dirty="0" smtClean="0"/>
              <a:t>：给模块输入激励信号，检查输出是否正确。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607300"/>
            <a:ext cx="5339367" cy="176075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799" y="3554706"/>
            <a:ext cx="6475171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/>
              <a:t>综合</a:t>
            </a:r>
            <a:r>
              <a:rPr lang="zh-CN" altLang="en-US" dirty="0" smtClean="0"/>
              <a:t>：将模块的文字描述转换成网表</a:t>
            </a:r>
            <a:r>
              <a:rPr lang="en-US" altLang="zh-CN" dirty="0" smtClean="0"/>
              <a:t>(netlist)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          网表：描述硬件逻辑门及其连线。 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优化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224" y="4607302"/>
            <a:ext cx="4020319" cy="21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VHDL</a:t>
            </a:r>
            <a:r>
              <a:rPr lang="zh-CN" altLang="en-US" sz="2800" dirty="0" smtClean="0"/>
              <a:t>的语法有些不同，但本质都是一样的。</a:t>
            </a:r>
            <a:endParaRPr lang="en-US" altLang="zh-CN" sz="2800" dirty="0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 smtClean="0"/>
              <a:t>EDA</a:t>
            </a:r>
            <a:r>
              <a:rPr lang="zh-CN" altLang="en-US" sz="2800" dirty="0" smtClean="0"/>
              <a:t>工具的发展使电路设计的门槛越来越低，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b="1" dirty="0" smtClean="0"/>
              <a:t>关键</a:t>
            </a:r>
            <a:r>
              <a:rPr lang="zh-CN" altLang="en-US" sz="2800" dirty="0" smtClean="0"/>
              <a:t>是将组合逻辑和时序逻辑搞清楚。</a:t>
            </a:r>
            <a:endParaRPr lang="en-US" altLang="zh-CN" sz="2800" dirty="0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语言的语法跟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语言很相像，但有根本区别：</a:t>
            </a:r>
            <a:endParaRPr lang="en-US" altLang="zh-CN" sz="28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语言程序是串行执行的；</a:t>
            </a:r>
            <a:endParaRPr lang="en-US" altLang="zh-CN" sz="24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 smtClean="0"/>
              <a:t>Verilog</a:t>
            </a:r>
            <a:r>
              <a:rPr lang="zh-CN" altLang="en-US" sz="2400" dirty="0" smtClean="0"/>
              <a:t>程序是并行执行的。</a:t>
            </a:r>
            <a:endParaRPr lang="en-US" altLang="zh-CN" sz="2400" dirty="0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只是一个工具，不要执着于具体语法。</a:t>
            </a:r>
            <a:endParaRPr lang="en-US" altLang="zh-CN" sz="2800" dirty="0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/>
              <a:t>学会</a:t>
            </a:r>
            <a:r>
              <a:rPr lang="zh-CN" altLang="en-US" sz="2800" dirty="0" smtClean="0"/>
              <a:t>了下述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个语句，对所有的设计都够用了</a:t>
            </a:r>
            <a:r>
              <a:rPr lang="en-US" altLang="zh-CN" sz="2800" dirty="0" smtClean="0"/>
              <a:t>(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胡伟武</a:t>
            </a:r>
            <a:r>
              <a:rPr lang="en-US" altLang="zh-CN" sz="2800" dirty="0" smtClean="0"/>
              <a:t>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assign</a:t>
            </a:r>
            <a:r>
              <a:rPr lang="zh-CN" altLang="en-US" sz="2400" dirty="0" smtClean="0"/>
              <a:t>语句：用于描述组合逻辑；</a:t>
            </a:r>
            <a:endParaRPr lang="en-US" altLang="zh-CN" sz="24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always </a:t>
            </a:r>
            <a:r>
              <a:rPr lang="en-US" altLang="zh-CN" sz="2400" dirty="0" smtClean="0"/>
              <a:t>(@</a:t>
            </a:r>
            <a:r>
              <a:rPr lang="en-US" altLang="zh-CN" sz="2400" dirty="0" err="1" smtClean="0"/>
              <a:t>poedge</a:t>
            </a:r>
            <a:r>
              <a:rPr lang="en-US" altLang="zh-CN" sz="2400" dirty="0" smtClean="0"/>
              <a:t> clock) </a:t>
            </a:r>
            <a:r>
              <a:rPr lang="zh-CN" altLang="en-US" sz="2400" dirty="0" smtClean="0"/>
              <a:t>语句：用于描述时序逻辑；</a:t>
            </a:r>
            <a:endParaRPr lang="en-US" altLang="zh-CN" sz="24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模块调用</a:t>
            </a:r>
            <a:r>
              <a:rPr lang="zh-CN" altLang="en-US" sz="2400" dirty="0" smtClean="0"/>
              <a:t>语句。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Verilog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41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768" y="980728"/>
            <a:ext cx="9023224" cy="5760640"/>
          </a:xfrm>
        </p:spPr>
        <p:txBody>
          <a:bodyPr>
            <a:normAutofit fontScale="92500" lnSpcReduction="10000"/>
          </a:bodyPr>
          <a:lstStyle/>
          <a:p>
            <a:pPr marL="57150" indent="0">
              <a:lnSpc>
                <a:spcPct val="130000"/>
              </a:lnSpc>
              <a:spcBef>
                <a:spcPts val="500"/>
              </a:spcBef>
              <a:buNone/>
            </a:pP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允许设计者在一个模块重混合使用多个抽象层级。</a:t>
            </a:r>
            <a:endParaRPr lang="en-US" altLang="zh-CN" sz="2800" dirty="0" smtClean="0"/>
          </a:p>
          <a:p>
            <a:pPr marL="571500" indent="-514350">
              <a:lnSpc>
                <a:spcPct val="13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zh-CN" altLang="en-US" sz="2800" b="1" dirty="0" smtClean="0"/>
              <a:t>行为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算法级</a:t>
            </a:r>
            <a:r>
              <a:rPr lang="zh-CN" altLang="en-US" sz="2800" dirty="0" smtClean="0"/>
              <a:t>：</a:t>
            </a:r>
            <a:r>
              <a:rPr lang="zh-CN" altLang="en-US" sz="2400" dirty="0" smtClean="0"/>
              <a:t>设计者只注重其实现的算法，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</a:t>
            </a:r>
            <a:r>
              <a:rPr lang="zh-CN" altLang="en-US" sz="2400" dirty="0" smtClean="0"/>
              <a:t>而不关心其具体的硬件实现细节。与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编程类似。</a:t>
            </a:r>
            <a:endParaRPr lang="en-US" altLang="zh-CN" sz="2400" dirty="0" smtClean="0"/>
          </a:p>
          <a:p>
            <a:pPr marL="571500" indent="-514350">
              <a:lnSpc>
                <a:spcPct val="13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zh-CN" altLang="en-US" sz="2800" b="1" dirty="0" smtClean="0"/>
              <a:t>数据流</a:t>
            </a:r>
            <a:r>
              <a:rPr lang="en-US" altLang="zh-CN" sz="2800" b="1" dirty="0" smtClean="0"/>
              <a:t>/RTL</a:t>
            </a:r>
            <a:r>
              <a:rPr lang="zh-CN" altLang="en-US" sz="2800" b="1" dirty="0" smtClean="0"/>
              <a:t>级</a:t>
            </a:r>
            <a:r>
              <a:rPr lang="zh-CN" altLang="en-US" sz="2800" dirty="0" smtClean="0"/>
              <a:t>：</a:t>
            </a:r>
            <a:r>
              <a:rPr lang="zh-CN" altLang="en-US" sz="2400" dirty="0" smtClean="0"/>
              <a:t>通过说明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数据的流程对模块进行描述。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设计者关心的是数据如何在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各个寄存器之间流动，以及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如何处理这些数据。</a:t>
            </a:r>
            <a:endParaRPr lang="zh-CN" altLang="en-US" sz="2400" dirty="0"/>
          </a:p>
          <a:p>
            <a:pPr marL="571500" indent="-514350">
              <a:lnSpc>
                <a:spcPct val="13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zh-CN" altLang="en-US" sz="2800" b="1" dirty="0" smtClean="0"/>
              <a:t>门级</a:t>
            </a:r>
            <a:r>
              <a:rPr lang="zh-CN" altLang="en-US" sz="2800" dirty="0" smtClean="0"/>
              <a:t>：</a:t>
            </a:r>
            <a:r>
              <a:rPr lang="zh-CN" altLang="en-US" sz="2400" dirty="0" smtClean="0"/>
              <a:t>从组成电路的逻辑门及其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相互之间的互连关系的角度来设计模块。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类似使用门级逻辑简图来完成设计。</a:t>
            </a:r>
            <a:endParaRPr lang="zh-CN" altLang="en-US" sz="2400" dirty="0"/>
          </a:p>
          <a:p>
            <a:pPr marL="571500" indent="-514350">
              <a:lnSpc>
                <a:spcPct val="13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zh-CN" altLang="en-US" sz="2800" b="1" dirty="0" smtClean="0"/>
              <a:t>开关级</a:t>
            </a:r>
            <a:r>
              <a:rPr lang="zh-CN" altLang="en-US" sz="2800" dirty="0" smtClean="0"/>
              <a:t>：</a:t>
            </a:r>
            <a:r>
              <a:rPr lang="zh-CN" altLang="en-US" sz="2400" dirty="0" smtClean="0"/>
              <a:t>使用开关、节点及其互连关系来设计。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设计抽象层次</a:t>
            </a:r>
            <a:endParaRPr lang="zh-CN" altLang="en-US" dirty="0"/>
          </a:p>
        </p:txBody>
      </p:sp>
      <p:pic>
        <p:nvPicPr>
          <p:cNvPr id="5" name="Picture 29" descr="p5_1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92896"/>
            <a:ext cx="3888432" cy="39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7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1. </a:t>
            </a:r>
            <a:r>
              <a:rPr lang="zh-CN" altLang="en-US" dirty="0" smtClean="0"/>
              <a:t>组合逻辑模型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19" y="993942"/>
            <a:ext cx="5712441" cy="20895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504" y="3192065"/>
            <a:ext cx="49685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// Verilog model of circuit of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Example 1.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ArialMT-Bold"/>
              </a:rPr>
              <a:t>module </a:t>
            </a:r>
            <a:r>
              <a:rPr lang="en-US" altLang="zh-CN" sz="1800" b="1" dirty="0" err="1">
                <a:latin typeface="ArialMT"/>
              </a:rPr>
              <a:t>Simple_Circuit</a:t>
            </a:r>
            <a:r>
              <a:rPr lang="en-US" altLang="zh-CN" sz="1800" dirty="0">
                <a:latin typeface="ArialMT"/>
              </a:rPr>
              <a:t> (A, B, C, D, E);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output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D, E;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input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A, B, C;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MT-Bold"/>
              </a:rPr>
              <a:t>wire</a:t>
            </a:r>
            <a:r>
              <a:rPr lang="en-US" altLang="zh-CN" sz="1800" b="1" dirty="0" smtClean="0"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w1;</a:t>
            </a:r>
          </a:p>
          <a:p>
            <a:pPr>
              <a:lnSpc>
                <a:spcPct val="130000"/>
              </a:lnSpc>
            </a:pPr>
            <a:endParaRPr lang="en-US" altLang="zh-CN" sz="1800" dirty="0"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and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G1 (w1, A, B); 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not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G2 (E, C);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or</a:t>
            </a:r>
            <a:r>
              <a:rPr lang="en-US" altLang="zh-CN" sz="1800" b="1" dirty="0" smtClean="0"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G3 </a:t>
            </a:r>
            <a:r>
              <a:rPr lang="en-US" altLang="zh-CN" sz="1800" dirty="0">
                <a:latin typeface="ArialMT"/>
              </a:rPr>
              <a:t>(D, w1, E);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err="1">
                <a:solidFill>
                  <a:srgbClr val="FF0000"/>
                </a:solidFill>
                <a:latin typeface="ArialMT-Bold"/>
              </a:rPr>
              <a:t>endmodule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8212" y="3218622"/>
            <a:ext cx="4583306" cy="932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注释：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  *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模块名字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大小写敏感，只能由字母、数字、下划线组成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端口列表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：提供模块与外部环境之间的接口。输入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60694" y="4178415"/>
            <a:ext cx="3236784" cy="332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声明端口类型：</a:t>
            </a: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input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output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inout</a:t>
            </a:r>
            <a:endParaRPr lang="zh-CN" altLang="en-US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6342" y="4653136"/>
            <a:ext cx="4403770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内部连线声明：</a:t>
            </a:r>
            <a:r>
              <a:rPr lang="en-US" altLang="zh-CN" sz="1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wire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SystemVerilog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中用</a:t>
            </a:r>
            <a:r>
              <a:rPr lang="en-US" altLang="zh-CN" sz="1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logic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代替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08212" y="5529932"/>
            <a:ext cx="3236784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电路的结构用预定义的原始门来说明：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and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not</a:t>
            </a:r>
            <a:endParaRPr lang="zh-CN" altLang="en-US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504" y="3225513"/>
            <a:ext cx="4478838" cy="35878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14080" y="6313256"/>
            <a:ext cx="252028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Verilog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中有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</a:t>
            </a:r>
            <a:r>
              <a:rPr lang="zh-CN" altLang="en-US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4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7358</TotalTime>
  <Words>4016</Words>
  <Application>Microsoft Office PowerPoint</Application>
  <PresentationFormat>全屏显示(4:3)</PresentationFormat>
  <Paragraphs>674</Paragraphs>
  <Slides>47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6" baseType="lpstr">
      <vt:lpstr>ArialBold</vt:lpstr>
      <vt:lpstr>Arial-BoldMT</vt:lpstr>
      <vt:lpstr>ArialMT</vt:lpstr>
      <vt:lpstr>ArialMT-Bold</vt:lpstr>
      <vt:lpstr>LetterGothic</vt:lpstr>
      <vt:lpstr>MathematicalPi-One</vt:lpstr>
      <vt:lpstr>PearsonMATH18</vt:lpstr>
      <vt:lpstr>方正姚体</vt:lpstr>
      <vt:lpstr>楷体</vt:lpstr>
      <vt:lpstr>宋体</vt:lpstr>
      <vt:lpstr>Arial</vt:lpstr>
      <vt:lpstr>Arial Black</vt:lpstr>
      <vt:lpstr>Calibri</vt:lpstr>
      <vt:lpstr>Cambria Math</vt:lpstr>
      <vt:lpstr>Tahoma</vt:lpstr>
      <vt:lpstr>Times New Roman</vt:lpstr>
      <vt:lpstr>Wingdings</vt:lpstr>
      <vt:lpstr>Office 主题​​</vt:lpstr>
      <vt:lpstr>位图图像</vt:lpstr>
      <vt:lpstr>Chapter 4 硬件描述语言  HDL Hardware Description Language  用文本形式来描述数字系统硬件的语言 （描述硬件结构和行为）</vt:lpstr>
      <vt:lpstr>电子设计自动化 (Electronic Design Automation)</vt:lpstr>
      <vt:lpstr>设计方法学</vt:lpstr>
      <vt:lpstr>EDA的主要领域</vt:lpstr>
      <vt:lpstr>Verilog  vs.  VHDL</vt:lpstr>
      <vt:lpstr>硬件描述语言的主要目的：模拟、综 合 </vt:lpstr>
      <vt:lpstr>Verilog语言</vt:lpstr>
      <vt:lpstr>设计抽象层次</vt:lpstr>
      <vt:lpstr>例1. 组合逻辑模型</vt:lpstr>
      <vt:lpstr>模块 (module)、端口(ports)</vt:lpstr>
      <vt:lpstr>Verilog内置门元件</vt:lpstr>
      <vt:lpstr>练习1. 写出电路的Verilog程序</vt:lpstr>
      <vt:lpstr>练习1. 答案</vt:lpstr>
      <vt:lpstr>练习2. 画出下面的电路图</vt:lpstr>
      <vt:lpstr>例2. 带传输延时门级模型</vt:lpstr>
      <vt:lpstr>例3.  激励模块</vt:lpstr>
      <vt:lpstr>Vivado2015中模拟结果</vt:lpstr>
      <vt:lpstr>Verilog中的数字</vt:lpstr>
      <vt:lpstr>例4. 布尔函数组合逻辑模型</vt:lpstr>
      <vt:lpstr>Verilog 运算符</vt:lpstr>
      <vt:lpstr>例5.  缩位运算符</vt:lpstr>
      <vt:lpstr>练习3. 用连续赋值语句编写代码</vt:lpstr>
      <vt:lpstr>练习4. 画出Verilog描述的电路图</vt:lpstr>
      <vt:lpstr>例6. 用户自定义元件</vt:lpstr>
      <vt:lpstr>用户自己定义元件 User Defined Primitives，UDP</vt:lpstr>
      <vt:lpstr>练习5.  用户自定义元件</vt:lpstr>
      <vt:lpstr>例7. 反相器 (多位向量)</vt:lpstr>
      <vt:lpstr>例8.   2-4线译码器门级描述</vt:lpstr>
      <vt:lpstr>例9.   2-4线译码器数据流级描述</vt:lpstr>
      <vt:lpstr>4值逻辑</vt:lpstr>
      <vt:lpstr>例10. 自底向上描述4位全加器 (例化)</vt:lpstr>
      <vt:lpstr>练习6. 对4位无符号二进制加减器门级分层描述 </vt:lpstr>
      <vt:lpstr>练习6. 对4位无符号二进制加减器门级分层描述 </vt:lpstr>
      <vt:lpstr>练习6. 对4位无符号二进制加减器门级分层描述 </vt:lpstr>
      <vt:lpstr>例11. 二选一多路转换器(数据流建模)</vt:lpstr>
      <vt:lpstr>练习7. 用条件运算符编写下图代码</vt:lpstr>
      <vt:lpstr>例12.   4位加法器(数据流建模)</vt:lpstr>
      <vt:lpstr>练习8. 四位无符号数加减器数据流描述</vt:lpstr>
      <vt:lpstr>例13. 带三态门的二选一多态选择器</vt:lpstr>
      <vt:lpstr>例14. 数值比较器 (数据流建模)</vt:lpstr>
      <vt:lpstr>例15. 二选一多路转换器 (行为建模)</vt:lpstr>
      <vt:lpstr>练习9. 四位无符号数加减器行为建模</vt:lpstr>
      <vt:lpstr>例16. 四选一多路转换器(行为建模) </vt:lpstr>
      <vt:lpstr>练习10. 算术逻辑单元ALU的行为描述</vt:lpstr>
      <vt:lpstr>练习10. 算术逻辑单元ALU的行为描述</vt:lpstr>
      <vt:lpstr>Verilog HDL的语句</vt:lpstr>
      <vt:lpstr>作业</vt:lpstr>
    </vt:vector>
  </TitlesOfParts>
  <Company>fudan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Boolean Algebra and Logic Gates</dc:title>
  <dc:creator>user</dc:creator>
  <cp:lastModifiedBy>Sam</cp:lastModifiedBy>
  <cp:revision>680</cp:revision>
  <cp:lastPrinted>2012-10-24T03:44:01Z</cp:lastPrinted>
  <dcterms:created xsi:type="dcterms:W3CDTF">2003-08-04T05:13:53Z</dcterms:created>
  <dcterms:modified xsi:type="dcterms:W3CDTF">2016-10-24T12:39:43Z</dcterms:modified>
</cp:coreProperties>
</file>