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799263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8CF"/>
    <a:srgbClr val="FFFF00"/>
    <a:srgbClr val="FFFFFF"/>
    <a:srgbClr val="00E4A8"/>
    <a:srgbClr val="000000"/>
    <a:srgbClr val="BB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4" autoAdjust="0"/>
    <p:restoredTop sz="93730" autoAdjust="0"/>
  </p:normalViewPr>
  <p:slideViewPr>
    <p:cSldViewPr>
      <p:cViewPr varScale="1">
        <p:scale>
          <a:sx n="101" d="100"/>
          <a:sy n="101" d="100"/>
        </p:scale>
        <p:origin x="3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304" y="-96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0A015-3C61-4C46-9FFF-0829803E3D39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6CCB-83EA-4143-A879-A4B0FCA67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53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916" y="0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69" y="4716661"/>
            <a:ext cx="4986126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916" y="9433322"/>
            <a:ext cx="2946347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A5F81BC-554B-4AD5-8383-A0522B57AB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9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802FDC7-4769-40FA-9EC7-3F3287C48AE6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05500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3E87A19-9EAE-4130-9D47-76A058A0DE61}" type="slidenum">
              <a:rPr lang="en-US" altLang="zh-CN" sz="1200" smtClean="0"/>
              <a:pPr eaLnBrk="1" hangingPunct="1"/>
              <a:t>15</a:t>
            </a:fld>
            <a:endParaRPr lang="en-US" altLang="zh-CN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62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28995BC-53F1-446B-979A-DA1045669A4F}" type="slidenum">
              <a:rPr lang="en-US" altLang="zh-CN" sz="1200" smtClean="0"/>
              <a:pPr eaLnBrk="1" hangingPunct="1"/>
              <a:t>16</a:t>
            </a:fld>
            <a:endParaRPr lang="en-US" altLang="zh-CN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72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04F2B68-A99D-4951-AEDD-09B85D6CC53F}" type="slidenum">
              <a:rPr lang="en-US" altLang="zh-CN" sz="1200" smtClean="0"/>
              <a:pPr eaLnBrk="1" hangingPunct="1"/>
              <a:t>17</a:t>
            </a:fld>
            <a:endParaRPr lang="en-US" altLang="zh-CN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84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CBEAA57-5426-410D-B4A8-E4877812958B}" type="slidenum">
              <a:rPr lang="en-US" altLang="zh-CN" sz="1200" smtClean="0"/>
              <a:pPr eaLnBrk="1" hangingPunct="1"/>
              <a:t>18</a:t>
            </a:fld>
            <a:endParaRPr lang="en-US" altLang="zh-CN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26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4C39FF2-165E-42F8-9FC6-CA759A676502}" type="slidenum">
              <a:rPr lang="en-US" altLang="zh-CN" sz="1200" smtClean="0"/>
              <a:pPr eaLnBrk="1" hangingPunct="1"/>
              <a:t>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65276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包含触发器的电路通常以电路功能命名，时序电路按功能分两类：寄存器、计数器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F81BC-554B-4AD5-8383-A0522B57AB2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46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4C39FF2-165E-42F8-9FC6-CA759A676502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0199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4FF16C1-6DBF-4F3E-9AA8-46BFD08A874D}" type="slidenum">
              <a:rPr lang="en-US" altLang="zh-CN" sz="1200" smtClean="0"/>
              <a:pPr eaLnBrk="1" hangingPunct="1"/>
              <a:t>9</a:t>
            </a:fld>
            <a:endParaRPr lang="en-US" altLang="zh-CN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4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C037BC2-0E32-408E-ADD2-F353E1D700A4}" type="slidenum">
              <a:rPr lang="en-US" altLang="zh-CN" sz="1200" smtClean="0"/>
              <a:pPr eaLnBrk="1" hangingPunct="1"/>
              <a:t>10</a:t>
            </a:fld>
            <a:endParaRPr lang="en-US" altLang="zh-CN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03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在组合电路中介绍了全加器，全加器数据如何来呢？</a:t>
            </a:r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94A5B85-A398-4129-9F3B-2F6149DCA266}" type="slidenum">
              <a:rPr lang="en-US" altLang="zh-CN" sz="1200" smtClean="0"/>
              <a:pPr eaLnBrk="1" hangingPunct="1"/>
              <a:t>12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32518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4645CAD-0BEE-447E-9654-F75807B8681D}" type="slidenum">
              <a:rPr lang="en-US" altLang="zh-CN" sz="1200" smtClean="0"/>
              <a:pPr eaLnBrk="1" hangingPunct="1"/>
              <a:t>13</a:t>
            </a:fld>
            <a:endParaRPr lang="en-US" altLang="zh-CN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57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6A841F2-1D9D-4239-812F-C7876C6BF3FA}" type="slidenum">
              <a:rPr lang="en-US" altLang="zh-CN" sz="1200" smtClean="0"/>
              <a:pPr eaLnBrk="1" hangingPunct="1"/>
              <a:t>14</a:t>
            </a:fld>
            <a:endParaRPr lang="en-US" altLang="zh-CN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55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3E97CD-29E6-4025-8BC8-D6133B63D5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2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BA638-65EC-4806-9C78-AFEC10913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18D85-48B6-4AFD-A288-6661171993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8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B3D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" y="1017304"/>
            <a:ext cx="9036496" cy="57606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7CFC5-7FD8-49A5-BC14-6A12B5DF6A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2800"/>
            <a:ext cx="8928992" cy="83592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3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DF8BD-65F9-48C4-ABE9-2AD80F98D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8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7B968-F9E1-4F99-A37F-C4C443537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15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22A96-5426-4C7C-942C-CE61393447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0F5B6-672A-4501-8AC2-B4A1B39B5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2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89EBD-6AF7-44A6-A834-9F066DF5B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3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9FF83-66BB-458C-9D59-09AE05735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3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A6A30-9FD2-4429-832C-04911250CD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1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AB14573C-0731-4BCE-AF7E-858AF394A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/index.php?title=File:1-bit_full-adder.svg&amp;page=1" TargetMode="Externa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0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110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124744"/>
            <a:ext cx="8674732" cy="1440160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dirty="0"/>
              <a:t>Chapter </a:t>
            </a:r>
            <a:r>
              <a:rPr lang="en-US" altLang="zh-CN" sz="3600" dirty="0" smtClean="0"/>
              <a:t>5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 smtClean="0"/>
              <a:t>数字模块 </a:t>
            </a:r>
            <a:r>
              <a:rPr lang="en-US" altLang="zh-CN" sz="3600" dirty="0" smtClean="0"/>
              <a:t>-</a:t>
            </a:r>
            <a:r>
              <a:rPr lang="en-US" altLang="zh-CN" dirty="0"/>
              <a:t>1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087221" y="119640"/>
            <a:ext cx="5040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b="1" spc="600" dirty="0"/>
              <a:t>数字逻辑 </a:t>
            </a:r>
            <a:r>
              <a:rPr lang="zh-CN" altLang="en-US" sz="3200" b="1" spc="600" dirty="0">
                <a:latin typeface="楷体" pitchFamily="49" charset="-122"/>
                <a:ea typeface="楷体" pitchFamily="49" charset="-122"/>
              </a:rPr>
              <a:t>与</a:t>
            </a:r>
            <a:r>
              <a:rPr lang="zh-CN" altLang="en-US" sz="3200" b="1" spc="600" dirty="0"/>
              <a:t> </a:t>
            </a:r>
            <a:r>
              <a:rPr lang="zh-CN" altLang="en-US" b="1" spc="600" dirty="0"/>
              <a:t>部件设计</a:t>
            </a:r>
            <a:r>
              <a:rPr lang="en-US" altLang="zh-CN" b="1" spc="600" dirty="0"/>
              <a:t/>
            </a:r>
            <a:br>
              <a:rPr lang="en-US" altLang="zh-CN" b="1" spc="600" dirty="0"/>
            </a:br>
            <a:r>
              <a:rPr lang="en-US" altLang="zh-CN" sz="2000" b="1" dirty="0"/>
              <a:t>Digital Logic </a:t>
            </a:r>
            <a:r>
              <a:rPr lang="en-US" altLang="zh-CN" sz="2800" dirty="0"/>
              <a:t>&amp;</a:t>
            </a:r>
            <a:r>
              <a:rPr lang="en-US" altLang="zh-CN" sz="2000" b="1" dirty="0"/>
              <a:t> Component Design</a:t>
            </a:r>
            <a:endParaRPr lang="zh-CN" altLang="en-US" sz="2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46" y="91310"/>
            <a:ext cx="129715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26966" t="16884" r="40550" b="8369"/>
          <a:stretch/>
        </p:blipFill>
        <p:spPr>
          <a:xfrm>
            <a:off x="70805" y="52340"/>
            <a:ext cx="1404851" cy="2017877"/>
          </a:xfrm>
          <a:prstGeom prst="rect">
            <a:avLst/>
          </a:prstGeom>
        </p:spPr>
      </p:pic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400978" y="6366384"/>
            <a:ext cx="2670790" cy="42240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0070C0"/>
                </a:solidFill>
              </a:rPr>
              <a:t>xgsun@fudan.edu.cn</a:t>
            </a:r>
          </a:p>
        </p:txBody>
      </p:sp>
      <p:pic>
        <p:nvPicPr>
          <p:cNvPr id="12" name="Picture 2" descr="C:\Users\Sam2013\Desktop\孙晓光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65708"/>
            <a:ext cx="1443098" cy="5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3" y="2776025"/>
            <a:ext cx="2304256" cy="300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4"/>
          <p:cNvSpPr txBox="1"/>
          <p:nvPr/>
        </p:nvSpPr>
        <p:spPr>
          <a:xfrm>
            <a:off x="3614774" y="5850209"/>
            <a:ext cx="2092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位寄存器</a:t>
            </a:r>
            <a:endParaRPr lang="en-US" altLang="zh-CN" sz="2600" b="1" dirty="0" smtClean="0"/>
          </a:p>
          <a:p>
            <a:pPr algn="ctr"/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带并行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预置端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Serial vs. Parallel Modes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6654386" cy="1123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串行传输</a:t>
            </a:r>
            <a:r>
              <a:rPr lang="zh-CN" altLang="en-US" dirty="0" smtClean="0"/>
              <a:t>方式：数字系统每次只传递一位信息。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并行传输</a:t>
            </a:r>
            <a:r>
              <a:rPr lang="zh-CN" altLang="en-US" dirty="0" smtClean="0"/>
              <a:t>方式：所有位的信息同时进行传输。</a:t>
            </a:r>
            <a:endParaRPr lang="zh-CN" alt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11" y="2089423"/>
            <a:ext cx="7578285" cy="241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0"/>
          <a:stretch/>
        </p:blipFill>
        <p:spPr bwMode="auto">
          <a:xfrm>
            <a:off x="1459185" y="4571566"/>
            <a:ext cx="6353175" cy="2241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60345" y="2206025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反馈：防止信息丢失</a:t>
            </a:r>
            <a:endParaRPr lang="zh-CN" altLang="en-US" sz="2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4155" y="2089423"/>
            <a:ext cx="504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串行传输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7466" y="354339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位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" name="直接箭头连接符 9"/>
          <p:cNvCxnSpPr>
            <a:stCxn id="5" idx="3"/>
          </p:cNvCxnSpPr>
          <p:nvPr/>
        </p:nvCxnSpPr>
        <p:spPr bwMode="auto">
          <a:xfrm flipV="1">
            <a:off x="6588224" y="3429000"/>
            <a:ext cx="317682" cy="345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5" idx="1"/>
          </p:cNvCxnSpPr>
          <p:nvPr/>
        </p:nvCxnSpPr>
        <p:spPr bwMode="auto">
          <a:xfrm flipH="1" flipV="1">
            <a:off x="5436096" y="3429000"/>
            <a:ext cx="491370" cy="345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8699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 descr="C:\Users\Sam\AppData\Roaming\Tencent\Users\1850360580\QQ\WinTemp\RichOle\[}WOQ)1KY3P)({B`Y3`KZ8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8" y="3400424"/>
            <a:ext cx="7579401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串行传输</a:t>
            </a:r>
            <a:r>
              <a:rPr lang="zh-CN" altLang="en-US" sz="3600" dirty="0" smtClean="0"/>
              <a:t>：每次只传送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移动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位信息</a:t>
            </a:r>
            <a:endParaRPr lang="zh-CN" altLang="en-US" dirty="0"/>
          </a:p>
        </p:txBody>
      </p:sp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7578285" cy="241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7808" y="1052736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反馈：防止信息丢失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4746" y="43180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移位前数据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69208" y="4352404"/>
            <a:ext cx="1368152" cy="331465"/>
          </a:xfrm>
          <a:prstGeom prst="rect">
            <a:avLst/>
          </a:prstGeom>
          <a:solidFill>
            <a:srgbClr val="FFCF01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75856" y="4831060"/>
            <a:ext cx="1355452" cy="331465"/>
          </a:xfrm>
          <a:prstGeom prst="rect">
            <a:avLst/>
          </a:prstGeom>
          <a:solidFill>
            <a:srgbClr val="FFCF01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665810" y="4352404"/>
            <a:ext cx="1354462" cy="331465"/>
          </a:xfrm>
          <a:prstGeom prst="rect">
            <a:avLst/>
          </a:prstGeom>
          <a:solidFill>
            <a:srgbClr val="FFCF01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084168" y="4825603"/>
            <a:ext cx="1371354" cy="331465"/>
          </a:xfrm>
          <a:prstGeom prst="rect">
            <a:avLst/>
          </a:prstGeom>
          <a:solidFill>
            <a:srgbClr val="FFCF01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631308" y="4518136"/>
            <a:ext cx="1034502" cy="495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4652888" y="4967268"/>
            <a:ext cx="1034502" cy="495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4631308" y="5445924"/>
            <a:ext cx="1034502" cy="495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4652888" y="5955231"/>
            <a:ext cx="1034502" cy="495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>
            <a:off x="3092337" y="4547661"/>
            <a:ext cx="1308704" cy="277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3092337" y="5020860"/>
            <a:ext cx="1308704" cy="277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>
            <a:off x="3102082" y="5488602"/>
            <a:ext cx="1308704" cy="277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3105848" y="5988111"/>
            <a:ext cx="1308704" cy="277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40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72800"/>
            <a:ext cx="7704856" cy="83592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个半加器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个或门 </a:t>
            </a:r>
            <a:r>
              <a:rPr lang="en-US" altLang="zh-CN" dirty="0" smtClean="0"/>
              <a:t>= </a:t>
            </a:r>
            <a:r>
              <a:rPr lang="zh-CN" altLang="en-US" b="1" dirty="0" smtClean="0"/>
              <a:t>全加器</a:t>
            </a:r>
            <a:endParaRPr lang="en-US" altLang="zh-CN" b="1" dirty="0" smtClean="0"/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>
            <p:extLst/>
          </p:nvPr>
        </p:nvGraphicFramePr>
        <p:xfrm>
          <a:off x="1909329" y="1587832"/>
          <a:ext cx="7019552" cy="217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位图图像" r:id="rId4" imgW="5552381" imgH="1724266" progId="Paint.Picture">
                  <p:embed/>
                </p:oleObj>
              </mc:Choice>
              <mc:Fallback>
                <p:oleObj name="位图图像" r:id="rId4" imgW="5552381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329" y="1587832"/>
                        <a:ext cx="7019552" cy="2179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1880" y="1032224"/>
                <a:ext cx="5437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/>
                        </a:rPr>
                        <m:t>′</m:t>
                      </m:r>
                      <m:r>
                        <a:rPr lang="en-US" altLang="zh-CN" i="1">
                          <a:latin typeface="Cambria Math"/>
                        </a:rPr>
                        <m:t>𝑧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𝑦𝑧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𝑥𝑦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𝑧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B05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solidFill>
                            <a:srgbClr val="00B05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altLang="zh-CN" b="1" i="1">
                          <a:solidFill>
                            <a:srgbClr val="00B05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i="1">
                          <a:latin typeface="Cambria Math"/>
                        </a:rPr>
                        <m:t>)+</m:t>
                      </m:r>
                      <m:r>
                        <a:rPr lang="en-US" altLang="zh-CN" i="1">
                          <a:latin typeface="Cambria Math"/>
                        </a:rPr>
                        <m:t>𝑥𝑦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032224"/>
                <a:ext cx="543700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36" b="-2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44" y="1047478"/>
                <a:ext cx="3312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𝑧</m:t>
                      </m:r>
                      <m:r>
                        <a:rPr lang="en-US" altLang="zh-CN" i="1">
                          <a:latin typeface="Cambria Math"/>
                        </a:rPr>
                        <m:t>⊕(</m:t>
                      </m:r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solidFill>
                            <a:srgbClr val="00B05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47478"/>
                <a:ext cx="331236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52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19" name="Picture 39" descr="http://upload.wikimedia.org/wikipedia/commons/thumb/4/48/1-bit_full-adder.svg/200px-1-bit_full-adder.svg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" y="1844824"/>
            <a:ext cx="175833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892899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直角三角形 14"/>
          <p:cNvSpPr/>
          <p:nvPr/>
        </p:nvSpPr>
        <p:spPr bwMode="auto">
          <a:xfrm>
            <a:off x="7956376" y="0"/>
            <a:ext cx="1187624" cy="90872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27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Serial Adder  </a:t>
            </a:r>
            <a:r>
              <a:rPr lang="zh-CN" altLang="en-US" b="1" dirty="0" smtClean="0"/>
              <a:t>串行加法器</a:t>
            </a:r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87101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9" y="1073025"/>
            <a:ext cx="626469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97" y="1052736"/>
                <a:ext cx="2808312" cy="5813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sz="2200" dirty="0"/>
                  <a:t>串行速度慢，但需要器件</a:t>
                </a:r>
                <a:r>
                  <a:rPr lang="zh-CN" altLang="en-US" sz="2200" dirty="0" smtClean="0"/>
                  <a:t>少，</a:t>
                </a:r>
                <a:r>
                  <a:rPr lang="zh-CN" altLang="en-US" sz="2200" dirty="0"/>
                  <a:t>占用芯片面积小。</a:t>
                </a:r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sz="2200" dirty="0" smtClean="0"/>
                  <a:t>两个二进制加数事先存入两个移位寄存器中。</a:t>
                </a:r>
                <a:endParaRPr lang="en-US" altLang="zh-CN" sz="2200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sz="2200" dirty="0" smtClean="0"/>
                  <a:t>全加器对每一组的三个位相加。</a:t>
                </a:r>
                <a:endParaRPr lang="en-US" altLang="zh-CN" sz="2200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sz="2200" dirty="0" smtClean="0"/>
                  <a:t>进位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dirty="0" smtClean="0"/>
                  <a:t>通过</a:t>
                </a:r>
                <a:r>
                  <a:rPr lang="en-US" altLang="zh-CN" sz="2200" dirty="0" smtClean="0"/>
                  <a:t>D</a:t>
                </a:r>
                <a:r>
                  <a:rPr lang="zh-CN" altLang="en-US" sz="2200" dirty="0" smtClean="0"/>
                  <a:t>触发器反馈到加法器</a:t>
                </a:r>
                <a:r>
                  <a:rPr lang="en-US" altLang="zh-CN" sz="2200" dirty="0" smtClean="0"/>
                  <a:t>z.</a:t>
                </a:r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sz="2200" dirty="0" smtClean="0"/>
                  <a:t>和</a:t>
                </a:r>
                <a:r>
                  <a:rPr lang="en-US" altLang="zh-CN" sz="2200" dirty="0" smtClean="0"/>
                  <a:t>S</a:t>
                </a:r>
                <a:r>
                  <a:rPr lang="zh-CN" altLang="en-US" sz="2200" dirty="0" smtClean="0"/>
                  <a:t>反馈到移位寄存器</a:t>
                </a:r>
                <a:r>
                  <a:rPr lang="en-US" altLang="zh-CN" sz="2200" dirty="0" smtClean="0"/>
                  <a:t>A</a:t>
                </a:r>
                <a:r>
                  <a:rPr lang="zh-CN" altLang="en-US" sz="2200" dirty="0" smtClean="0"/>
                  <a:t>的输入端，保存求和</a:t>
                </a:r>
                <a:r>
                  <a:rPr lang="en-US" altLang="zh-CN" sz="2200" dirty="0" smtClean="0"/>
                  <a:t>S</a:t>
                </a:r>
                <a:r>
                  <a:rPr lang="zh-CN" altLang="en-US" sz="2200" dirty="0" smtClean="0"/>
                  <a:t>结果。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7" y="1052736"/>
                <a:ext cx="2808312" cy="5813899"/>
              </a:xfrm>
              <a:prstGeom prst="rect">
                <a:avLst/>
              </a:prstGeom>
              <a:blipFill rotWithShape="0">
                <a:blip r:embed="rId4"/>
                <a:stretch>
                  <a:fillRect l="-2603" t="-105" r="-1302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50177" y="6319364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仅需要一</a:t>
            </a:r>
            <a:r>
              <a:rPr lang="zh-CN" altLang="en-US" dirty="0"/>
              <a:t>个全加器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6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Serial vs. Parallel Adder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179512" y="980728"/>
            <a:ext cx="8348760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/>
              <a:t>串行加法器</a:t>
            </a:r>
            <a:r>
              <a:rPr lang="zh-CN" altLang="en-US" dirty="0" smtClean="0"/>
              <a:t>采用</a:t>
            </a:r>
            <a:r>
              <a:rPr lang="zh-CN" altLang="en-US" b="1" dirty="0" smtClean="0"/>
              <a:t>移位寄存器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/>
              <a:t>并行加法器</a:t>
            </a:r>
            <a:r>
              <a:rPr lang="zh-CN" altLang="en-US" dirty="0" smtClean="0"/>
              <a:t>使用</a:t>
            </a:r>
            <a:r>
              <a:rPr lang="zh-CN" altLang="en-US" b="1" dirty="0" smtClean="0"/>
              <a:t>带预置端的寄存器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/>
              <a:t>串行加法器</a:t>
            </a:r>
            <a:r>
              <a:rPr lang="zh-CN" altLang="en-US" dirty="0" smtClean="0"/>
              <a:t>只需要</a:t>
            </a:r>
            <a:r>
              <a:rPr lang="zh-CN" altLang="en-US" b="1" dirty="0" smtClean="0"/>
              <a:t>一个全加器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存储输出进位的</a:t>
            </a:r>
            <a:r>
              <a:rPr lang="zh-CN" altLang="en-US" b="1" dirty="0" smtClean="0"/>
              <a:t>触发器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b="1" dirty="0" smtClean="0"/>
              <a:t>并行加法器</a:t>
            </a:r>
            <a:r>
              <a:rPr lang="zh-CN" altLang="en-US" dirty="0"/>
              <a:t>的</a:t>
            </a:r>
            <a:r>
              <a:rPr lang="zh-CN" altLang="en-US" b="1" dirty="0"/>
              <a:t>全加器</a:t>
            </a:r>
            <a:r>
              <a:rPr lang="zh-CN" altLang="en-US" b="1" dirty="0" smtClean="0"/>
              <a:t>个数</a:t>
            </a:r>
            <a:r>
              <a:rPr lang="zh-CN" altLang="en-US" dirty="0" smtClean="0"/>
              <a:t>等于二进制的位数。</a:t>
            </a:r>
            <a:endParaRPr lang="zh-CN" altLang="en-US" dirty="0"/>
          </a:p>
        </p:txBody>
      </p:sp>
      <p:pic>
        <p:nvPicPr>
          <p:cNvPr id="88192" name="Picture 128" descr="C:\Users\Sam\AppData\Roaming\Tencent\Users\1850360580\QQ\WinTemp\RichOle\A_GS]DICPZBY(}OQ~00TU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38" y="4155009"/>
            <a:ext cx="5148064" cy="17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122565"/>
            <a:ext cx="3688762" cy="30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61177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串行加法器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08544" y="6091535"/>
            <a:ext cx="4927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zh-CN" altLang="en-US" dirty="0" smtClean="0"/>
              <a:t>并行加法器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省略先行进位模块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4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3688762" cy="30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Serial Adder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Design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sz="2800" dirty="0" smtClean="0"/>
              <a:t>(</a:t>
            </a:r>
            <a:r>
              <a:rPr lang="zh-CN" altLang="en-US" sz="2800" dirty="0" smtClean="0"/>
              <a:t>不用全加器，而用</a:t>
            </a:r>
            <a:r>
              <a:rPr lang="en-US" altLang="zh-CN" sz="2800" b="1" dirty="0" smtClean="0"/>
              <a:t>JK</a:t>
            </a:r>
            <a:r>
              <a:rPr lang="zh-CN" altLang="en-US" sz="2800" b="1" dirty="0" smtClean="0"/>
              <a:t>触发器</a:t>
            </a:r>
            <a:r>
              <a:rPr lang="en-US" altLang="zh-CN" sz="2800" dirty="0" smtClean="0"/>
              <a:t>)</a:t>
            </a:r>
          </a:p>
        </p:txBody>
      </p:sp>
      <p:pic>
        <p:nvPicPr>
          <p:cNvPr id="8910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81850"/>
            <a:ext cx="5040630" cy="349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880902" y="1079171"/>
            <a:ext cx="7429911" cy="5724969"/>
            <a:chOff x="880902" y="1016399"/>
            <a:chExt cx="7429911" cy="5724969"/>
          </a:xfrm>
        </p:grpSpPr>
        <p:pic>
          <p:nvPicPr>
            <p:cNvPr id="89107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329" y="1016399"/>
              <a:ext cx="1765935" cy="3497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108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902" y="4725144"/>
              <a:ext cx="3983272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109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88" y="4725144"/>
              <a:ext cx="2924425" cy="136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0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Serial Adder (</a:t>
            </a:r>
            <a:r>
              <a:rPr lang="en-US" altLang="zh-CN" b="1" dirty="0" smtClean="0">
                <a:solidFill>
                  <a:srgbClr val="FF0000"/>
                </a:solidFill>
              </a:rPr>
              <a:t>JK</a:t>
            </a:r>
            <a:r>
              <a:rPr lang="en-US" altLang="zh-CN" dirty="0" smtClean="0"/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/>
          </p:nvPr>
        </p:nvGraphicFramePr>
        <p:xfrm>
          <a:off x="228600" y="980728"/>
          <a:ext cx="8763000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1" name="位图图像" r:id="rId4" imgW="3962743" imgH="1966130" progId="Paint.Picture">
                  <p:embed/>
                </p:oleObj>
              </mc:Choice>
              <mc:Fallback>
                <p:oleObj name="位图图像" r:id="rId4" imgW="3962743" imgH="196613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80728"/>
                        <a:ext cx="8763000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373216"/>
            <a:ext cx="29244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5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2800"/>
            <a:ext cx="4464496" cy="835920"/>
          </a:xfrm>
        </p:spPr>
        <p:txBody>
          <a:bodyPr/>
          <a:lstStyle/>
          <a:p>
            <a:pPr marL="742950" indent="-742950" algn="l" eaLnBrk="1" hangingPunct="1">
              <a:buFont typeface="+mj-ea"/>
              <a:buAutoNum type="circleNumDbPlain" startAt="3"/>
            </a:pPr>
            <a:r>
              <a:rPr lang="zh-CN" altLang="en-US" sz="3600" b="1" dirty="0">
                <a:solidFill>
                  <a:srgbClr val="FF0000"/>
                </a:solidFill>
              </a:rPr>
              <a:t>通用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移位</a:t>
            </a:r>
            <a:r>
              <a:rPr lang="zh-CN" altLang="en-US" sz="3600" b="1" dirty="0" smtClean="0"/>
              <a:t>寄存器</a:t>
            </a:r>
            <a:endParaRPr lang="en-US" altLang="zh-CN" b="1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980728"/>
                <a:ext cx="8928992" cy="537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b="1" dirty="0" smtClean="0"/>
                  <a:t>典型功能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清零控制端</a:t>
                </a:r>
                <a:r>
                  <a:rPr lang="zh-CN" altLang="en-US" dirty="0" smtClean="0"/>
                  <a:t>将寄存器复位到</a:t>
                </a:r>
                <a:r>
                  <a:rPr lang="en-US" altLang="zh-CN" dirty="0" smtClean="0"/>
                  <a:t>0.</a:t>
                </a:r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时钟输入端</a:t>
                </a:r>
                <a:r>
                  <a:rPr lang="zh-CN" altLang="en-US" dirty="0" smtClean="0"/>
                  <a:t>与操作同步。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右移控制输入端</a:t>
                </a:r>
                <a:r>
                  <a:rPr lang="zh-CN" altLang="en-US" dirty="0" smtClean="0"/>
                  <a:t>使寄存器具有右移功能，还有与右移有关的串行输入端和输出端。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左移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控制输入端</a:t>
                </a:r>
                <a:r>
                  <a:rPr lang="zh-CN" altLang="en-US" dirty="0"/>
                  <a:t>使寄存器具</a:t>
                </a:r>
                <a:r>
                  <a:rPr lang="zh-CN" altLang="en-US" dirty="0" smtClean="0"/>
                  <a:t>有左移</a:t>
                </a:r>
                <a:r>
                  <a:rPr lang="zh-CN" altLang="en-US" dirty="0"/>
                  <a:t>功能，还有</a:t>
                </a:r>
                <a:r>
                  <a:rPr lang="zh-CN" altLang="en-US" dirty="0" smtClean="0"/>
                  <a:t>与左移</a:t>
                </a:r>
                <a:r>
                  <a:rPr lang="zh-CN" altLang="en-US" dirty="0"/>
                  <a:t>有关的串行输入端和输出端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并行预置端</a:t>
                </a:r>
                <a:r>
                  <a:rPr lang="zh-CN" altLang="en-US" dirty="0" smtClean="0"/>
                  <a:t>使寄存器具有并行传输功能，还有与并行传输相关的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个输入端。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并行输出端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itchFamily="34" charset="0"/>
                  <a:buChar char="•"/>
                </a:pPr>
                <a:r>
                  <a:rPr lang="zh-CN" altLang="en-US" dirty="0" smtClean="0"/>
                  <a:t>在没有时钟作用时，寄存器中的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信息保持不变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928992" cy="5373779"/>
              </a:xfrm>
              <a:prstGeom prst="rect">
                <a:avLst/>
              </a:prstGeom>
              <a:blipFill rotWithShape="1">
                <a:blip r:embed="rId3"/>
                <a:stretch>
                  <a:fillRect l="-1230" t="-114" b="-1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 bwMode="auto">
          <a:xfrm>
            <a:off x="107504" y="2564904"/>
            <a:ext cx="360040" cy="2304256"/>
          </a:xfrm>
          <a:prstGeom prst="roundRect">
            <a:avLst/>
          </a:prstGeom>
          <a:solidFill>
            <a:srgbClr val="00E4A8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01" y="82641"/>
            <a:ext cx="3733487" cy="23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0520"/>
            <a:ext cx="6084168" cy="838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Universal Shift Register</a:t>
            </a:r>
          </a:p>
        </p:txBody>
      </p:sp>
      <p:pic>
        <p:nvPicPr>
          <p:cNvPr id="49155" name="Picture 5" descr="AACFLRJ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4"/>
          <a:stretch/>
        </p:blipFill>
        <p:spPr bwMode="auto">
          <a:xfrm>
            <a:off x="1732199" y="1041374"/>
            <a:ext cx="7376305" cy="581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" y="318"/>
            <a:ext cx="28956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17032"/>
            <a:ext cx="2389547" cy="17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259632" y="50207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73067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9714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11840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1425703" y="1368718"/>
            <a:ext cx="1778145" cy="3356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68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74LS194A</a:t>
            </a:r>
            <a:r>
              <a:rPr lang="zh-CN" altLang="en-US" dirty="0" smtClean="0"/>
              <a:t>：双向移位寄存器</a:t>
            </a:r>
            <a:endParaRPr lang="zh-CN" altLang="en-US" dirty="0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4624"/>
            <a:ext cx="2088232" cy="10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56" name="Picture 4" descr="C:\Users\Sam\AppData\Roaming\Tencent\Users\1850360580\QQ\WinTemp\RichOle\_AU1L0A`GF~(%BDC0ZFA]A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" y="1573579"/>
            <a:ext cx="8948727" cy="523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7" name="Picture 5" descr="C:\Users\Sam\AppData\Roaming\Tencent\Users\1850360580\QQ\WinTemp\RichOle\)}JS@~RB~VJK~YGVZ4}}]R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836" y="24714"/>
            <a:ext cx="24574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2504735"/>
            <a:ext cx="8928992" cy="38164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b="1" dirty="0" smtClean="0"/>
              <a:t>Registers	</a:t>
            </a:r>
            <a:r>
              <a:rPr lang="zh-CN" altLang="en-US" sz="2400" b="1" dirty="0" smtClean="0"/>
              <a:t>寄存器</a:t>
            </a:r>
            <a:endParaRPr lang="en-US" altLang="zh-CN" sz="2400" b="1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/>
              <a:t>Shift Registers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移位</a:t>
            </a:r>
            <a:r>
              <a:rPr lang="zh-CN" altLang="en-US" sz="2400" dirty="0" smtClean="0"/>
              <a:t>寄存器</a:t>
            </a:r>
            <a:endParaRPr lang="en-US" altLang="zh-CN" sz="2400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/>
              <a:t>Synchronous Counters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同步</a:t>
            </a:r>
            <a:r>
              <a:rPr lang="zh-CN" altLang="en-US" sz="2400" b="1" dirty="0" smtClean="0"/>
              <a:t>计数器</a:t>
            </a:r>
            <a:endParaRPr lang="en-US" altLang="zh-CN" sz="2400" b="1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/>
              <a:t>Ripple Counters	</a:t>
            </a:r>
            <a:r>
              <a:rPr lang="zh-CN" altLang="en-US" sz="2400" b="1" dirty="0">
                <a:solidFill>
                  <a:srgbClr val="FF0000"/>
                </a:solidFill>
              </a:rPr>
              <a:t>行波</a:t>
            </a:r>
            <a:r>
              <a:rPr lang="zh-CN" altLang="en-US" sz="2400" b="1" dirty="0" smtClean="0"/>
              <a:t>计数器</a:t>
            </a:r>
            <a:endParaRPr lang="en-US" altLang="zh-CN" sz="2400" b="1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/>
              <a:t>Other Counters	</a:t>
            </a:r>
            <a:r>
              <a:rPr lang="zh-CN" altLang="en-US" sz="2400" dirty="0" smtClean="0"/>
              <a:t>其他</a:t>
            </a:r>
            <a:r>
              <a:rPr lang="zh-CN" altLang="en-US" sz="2400" b="1" dirty="0" smtClean="0"/>
              <a:t>计数器</a:t>
            </a:r>
            <a:endParaRPr lang="en-US" altLang="zh-CN" sz="2400" b="1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/>
              <a:t>HDL for Registers and Counters	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HDL</a:t>
            </a:r>
            <a:r>
              <a:rPr lang="zh-CN" altLang="en-US" sz="2400" dirty="0" smtClean="0"/>
              <a:t>描述寄存器和计数器</a:t>
            </a:r>
            <a:endParaRPr lang="en-US" altLang="zh-CN" sz="2400" dirty="0" smtClean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9561"/>
            <a:ext cx="8441109" cy="792088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123728" y="1052736"/>
            <a:ext cx="50439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Registers </a:t>
            </a:r>
            <a:r>
              <a:rPr lang="en-US" altLang="zh-CN" sz="3200" dirty="0"/>
              <a:t>and</a:t>
            </a:r>
            <a:r>
              <a:rPr lang="en-US" altLang="zh-CN" sz="3200" b="1" dirty="0"/>
              <a:t> Counters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b="1" dirty="0"/>
              <a:t>寄存器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  和   </a:t>
            </a:r>
            <a:r>
              <a:rPr lang="zh-CN" altLang="en-US" sz="3200" b="1" dirty="0"/>
              <a:t>计数器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31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8" y="1017304"/>
            <a:ext cx="8483672" cy="1763624"/>
          </a:xfrm>
        </p:spPr>
        <p:txBody>
          <a:bodyPr/>
          <a:lstStyle/>
          <a:p>
            <a:r>
              <a:rPr lang="zh-CN" altLang="en-US" sz="2400" b="1" dirty="0" smtClean="0"/>
              <a:t>行为级描述</a:t>
            </a:r>
            <a:r>
              <a:rPr lang="zh-CN" altLang="en-US" sz="2400" dirty="0" smtClean="0"/>
              <a:t>：只使用类似功能表描述寄存器功能，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</a:t>
            </a:r>
            <a:r>
              <a:rPr lang="zh-CN" altLang="en-US" sz="2400" dirty="0" smtClean="0"/>
              <a:t>无需了解电路结构。</a:t>
            </a:r>
            <a:endParaRPr lang="en-US" altLang="zh-CN" sz="2400" dirty="0" smtClean="0"/>
          </a:p>
          <a:p>
            <a:r>
              <a:rPr lang="zh-CN" altLang="en-US" sz="2400" b="1" dirty="0" smtClean="0"/>
              <a:t>结构级描述</a:t>
            </a:r>
            <a:r>
              <a:rPr lang="zh-CN" altLang="en-US" sz="2400" dirty="0" smtClean="0"/>
              <a:t>：需要了解由门、触发器和数据选择器构成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的电路结构，许多元件被实例化，类似逻辑电路图。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HDL 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93932" y="4968150"/>
            <a:ext cx="35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注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类型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reg</a:t>
            </a:r>
            <a:r>
              <a:rPr lang="zh-CN" altLang="en-US" sz="2000" dirty="0" smtClean="0"/>
              <a:t>定义的变量在用赋值语句赋值一个新值之前，会保持数值不变。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29286"/>
            <a:ext cx="5735396" cy="19055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089" y="2893583"/>
            <a:ext cx="2363147" cy="892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/>
              <a:t>q[3]   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data_in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q[2:0]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q[3:1] ;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804776" y="40924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</a:t>
            </a:r>
            <a:r>
              <a:rPr lang="zh-CN" altLang="en-US" dirty="0" smtClean="0"/>
              <a:t>于：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1089" y="4860429"/>
            <a:ext cx="4350871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/>
              <a:t>q[3]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data_in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q[2]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q[3];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//q[3]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q[2]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q[1]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q[2];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//q[2]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q[1]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q[0]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q[1];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 //q[1]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q[0]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7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移位寄存器</a:t>
            </a:r>
            <a:r>
              <a:rPr lang="zh-CN" altLang="en-US" dirty="0"/>
              <a:t>行为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056" y="2669012"/>
            <a:ext cx="8505903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 err="1" smtClean="0">
                <a:latin typeface="Arial" panose="020B0604020202020204" pitchFamily="34" charset="0"/>
              </a:rPr>
              <a:t>Shift_Register</a:t>
            </a:r>
            <a:r>
              <a:rPr lang="en-US" altLang="zh-CN" sz="1800" dirty="0" smtClean="0">
                <a:latin typeface="Arial" panose="020B0604020202020204" pitchFamily="34" charset="0"/>
              </a:rPr>
              <a:t> (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reg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[3: 0] </a:t>
            </a:r>
            <a:r>
              <a:rPr lang="en-US" altLang="zh-CN" sz="1800" dirty="0" err="1">
                <a:latin typeface="Arial" panose="020B0604020202020204" pitchFamily="34" charset="0"/>
              </a:rPr>
              <a:t>A_par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smtClean="0">
                <a:latin typeface="Arial" panose="020B0604020202020204" pitchFamily="34" charset="0"/>
              </a:rPr>
              <a:t> 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Register output</a:t>
            </a:r>
          </a:p>
          <a:p>
            <a:r>
              <a:rPr lang="en-US" altLang="zh-CN" sz="1800" b="1" dirty="0" smtClean="0">
                <a:latin typeface="ArialBold"/>
              </a:rPr>
              <a:t>                  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3: 0] </a:t>
            </a:r>
            <a:r>
              <a:rPr lang="en-US" altLang="zh-CN" sz="1800" dirty="0" err="1">
                <a:latin typeface="Arial" panose="020B0604020202020204" pitchFamily="34" charset="0"/>
              </a:rPr>
              <a:t>I_par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smtClean="0">
                <a:latin typeface="Arial" panose="020B0604020202020204" pitchFamily="34" charset="0"/>
              </a:rPr>
              <a:t>  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Parallel input</a:t>
            </a:r>
          </a:p>
          <a:p>
            <a:r>
              <a:rPr lang="en-US" altLang="zh-CN" sz="1800" b="1" dirty="0" smtClean="0">
                <a:latin typeface="ArialBold"/>
              </a:rPr>
              <a:t>                  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s1</a:t>
            </a:r>
            <a:r>
              <a:rPr lang="en-US" altLang="zh-CN" sz="1800" dirty="0">
                <a:latin typeface="Arial" panose="020B0604020202020204" pitchFamily="34" charset="0"/>
              </a:rPr>
              <a:t>, s0, </a:t>
            </a:r>
            <a:r>
              <a:rPr lang="en-US" altLang="zh-CN" sz="1800" dirty="0" smtClean="0">
                <a:latin typeface="Arial" panose="020B0604020202020204" pitchFamily="34" charset="0"/>
              </a:rPr>
              <a:t>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Select inputs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                                                         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MSB_in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</a:rPr>
              <a:t>LSB_in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Serial inputs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                                                              CLK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Clear_b</a:t>
            </a:r>
            <a:r>
              <a:rPr lang="en-US" altLang="zh-CN" sz="1800" dirty="0" smtClean="0">
                <a:latin typeface="Arial" panose="020B0604020202020204" pitchFamily="34" charset="0"/>
              </a:rPr>
              <a:t>);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Clock and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Clear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always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 </a:t>
            </a: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posedge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CLK, </a:t>
            </a: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negedge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Clear_b</a:t>
            </a:r>
            <a:r>
              <a:rPr lang="en-US" altLang="zh-CN" sz="1800" dirty="0" smtClean="0">
                <a:latin typeface="Arial" panose="020B0604020202020204" pitchFamily="34" charset="0"/>
              </a:rPr>
              <a:t>)</a:t>
            </a:r>
            <a:endParaRPr lang="en-US" altLang="zh-CN" sz="1800" dirty="0">
              <a:latin typeface="Arial" panose="020B0604020202020204" pitchFamily="34" charset="0"/>
            </a:endParaRPr>
          </a:p>
          <a:p>
            <a:r>
              <a:rPr lang="en-US" altLang="zh-CN" sz="1800" b="1" dirty="0" smtClean="0">
                <a:latin typeface="ArialBold"/>
              </a:rPr>
              <a:t>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if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</a:rPr>
              <a:t>Clear_b</a:t>
            </a:r>
            <a:r>
              <a:rPr lang="en-US" altLang="zh-CN" sz="1800" dirty="0">
                <a:latin typeface="Arial" panose="020B0604020202020204" pitchFamily="34" charset="0"/>
              </a:rPr>
              <a:t> == 0) </a:t>
            </a:r>
            <a:r>
              <a:rPr lang="en-US" altLang="zh-CN" sz="1800" dirty="0" smtClean="0">
                <a:latin typeface="Arial" panose="020B0604020202020204" pitchFamily="34" charset="0"/>
              </a:rPr>
              <a:t>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A_par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&lt;= 4’b0000;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 else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case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({s1, s0})</a:t>
            </a:r>
          </a:p>
          <a:p>
            <a:r>
              <a:rPr lang="pt-BR" altLang="zh-CN" sz="1800" dirty="0" smtClean="0">
                <a:latin typeface="Arial" panose="020B0604020202020204" pitchFamily="34" charset="0"/>
              </a:rPr>
              <a:t>                    2'b00</a:t>
            </a:r>
            <a:r>
              <a:rPr lang="pt-BR" altLang="zh-CN" sz="1800" dirty="0">
                <a:latin typeface="Arial" panose="020B0604020202020204" pitchFamily="34" charset="0"/>
              </a:rPr>
              <a:t>: A_par &lt;= A_par; </a:t>
            </a:r>
            <a:r>
              <a:rPr lang="pt-BR" altLang="zh-CN" sz="1800" dirty="0" smtClean="0">
                <a:latin typeface="Arial" panose="020B0604020202020204" pitchFamily="34" charset="0"/>
              </a:rPr>
              <a:t>                                   </a:t>
            </a:r>
            <a:r>
              <a:rPr lang="pt-BR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pt-BR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No change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               2'b01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 err="1">
                <a:latin typeface="Arial" panose="020B0604020202020204" pitchFamily="34" charset="0"/>
              </a:rPr>
              <a:t>A_par</a:t>
            </a:r>
            <a:r>
              <a:rPr lang="en-US" altLang="zh-CN" sz="1800" dirty="0">
                <a:latin typeface="Arial" panose="020B0604020202020204" pitchFamily="34" charset="0"/>
              </a:rPr>
              <a:t> &lt;=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MSB_in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A_par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[3: 1]}</a:t>
            </a:r>
            <a:r>
              <a:rPr lang="en-US" altLang="zh-CN" sz="1800" dirty="0">
                <a:latin typeface="Arial" panose="020B0604020202020204" pitchFamily="34" charset="0"/>
              </a:rPr>
              <a:t>; </a:t>
            </a:r>
            <a:r>
              <a:rPr lang="en-US" altLang="zh-CN" sz="1800" dirty="0" smtClean="0">
                <a:latin typeface="Arial" panose="020B0604020202020204" pitchFamily="34" charset="0"/>
              </a:rPr>
              <a:t>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Shift right</a:t>
            </a:r>
          </a:p>
          <a:p>
            <a:r>
              <a:rPr lang="fr-FR" altLang="zh-CN" sz="1800" dirty="0" smtClean="0">
                <a:latin typeface="Arial" panose="020B0604020202020204" pitchFamily="34" charset="0"/>
              </a:rPr>
              <a:t>                    2'b10</a:t>
            </a:r>
            <a:r>
              <a:rPr lang="fr-FR" altLang="zh-CN" sz="1800" dirty="0">
                <a:latin typeface="Arial" panose="020B0604020202020204" pitchFamily="34" charset="0"/>
              </a:rPr>
              <a:t>: A_par &lt;= </a:t>
            </a:r>
            <a:r>
              <a:rPr lang="fr-FR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{A_par[2: 0], LSB_in}</a:t>
            </a:r>
            <a:r>
              <a:rPr lang="fr-FR" altLang="zh-CN" sz="1800" dirty="0">
                <a:latin typeface="Arial" panose="020B0604020202020204" pitchFamily="34" charset="0"/>
              </a:rPr>
              <a:t>; </a:t>
            </a:r>
            <a:r>
              <a:rPr lang="fr-FR" altLang="zh-CN" sz="1800" dirty="0" smtClean="0">
                <a:latin typeface="Arial" panose="020B0604020202020204" pitchFamily="34" charset="0"/>
              </a:rPr>
              <a:t>           </a:t>
            </a:r>
            <a:r>
              <a:rPr lang="fr-FR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fr-FR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Shift left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               2'b11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 err="1">
                <a:latin typeface="Arial" panose="020B0604020202020204" pitchFamily="34" charset="0"/>
              </a:rPr>
              <a:t>A_par</a:t>
            </a:r>
            <a:r>
              <a:rPr lang="en-US" altLang="zh-CN" sz="1800" dirty="0">
                <a:latin typeface="Arial" panose="020B0604020202020204" pitchFamily="34" charset="0"/>
              </a:rPr>
              <a:t> &lt;= </a:t>
            </a:r>
            <a:r>
              <a:rPr lang="en-US" altLang="zh-CN" sz="1800" dirty="0" err="1">
                <a:latin typeface="Arial" panose="020B0604020202020204" pitchFamily="34" charset="0"/>
              </a:rPr>
              <a:t>I_par</a:t>
            </a:r>
            <a:r>
              <a:rPr lang="en-US" altLang="zh-CN" sz="1800" dirty="0">
                <a:latin typeface="Arial" panose="020B0604020202020204" pitchFamily="34" charset="0"/>
              </a:rPr>
              <a:t>; </a:t>
            </a:r>
            <a:r>
              <a:rPr lang="en-US" altLang="zh-CN" sz="1800" dirty="0" smtClean="0">
                <a:latin typeface="Arial" panose="020B0604020202020204" pitchFamily="34" charset="0"/>
              </a:rPr>
              <a:t>                    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Parallel load of input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    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endcase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7472" y="44321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55466"/>
            <a:ext cx="4018928" cy="25236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31635"/>
            <a:ext cx="3451098" cy="18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计数器 </a:t>
            </a:r>
            <a:r>
              <a:rPr lang="en-US" altLang="zh-CN" dirty="0" smtClean="0"/>
              <a:t>Verilog </a:t>
            </a:r>
            <a:r>
              <a:rPr lang="zh-CN" altLang="en-US" dirty="0" smtClean="0"/>
              <a:t>行为级描述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1052736"/>
            <a:ext cx="6480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LetterGothic"/>
              </a:rPr>
              <a:t>module</a:t>
            </a:r>
            <a:r>
              <a:rPr lang="en-US" altLang="zh-CN" dirty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b="1" dirty="0">
                <a:latin typeface="LetterGothic"/>
              </a:rPr>
              <a:t>counter</a:t>
            </a:r>
            <a:r>
              <a:rPr lang="en-US" altLang="zh-CN" dirty="0">
                <a:latin typeface="LetterGothic"/>
              </a:rPr>
              <a:t> #(</a:t>
            </a:r>
            <a:r>
              <a:rPr lang="en-US" altLang="zh-CN" b="1" dirty="0">
                <a:solidFill>
                  <a:srgbClr val="0070C0"/>
                </a:solidFill>
                <a:latin typeface="LetterGothic"/>
              </a:rPr>
              <a:t>parameter</a:t>
            </a:r>
            <a:r>
              <a:rPr lang="en-US" altLang="zh-CN" dirty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LetterGothic"/>
              </a:rPr>
              <a:t>N</a:t>
            </a:r>
            <a:r>
              <a:rPr lang="en-US" altLang="zh-CN" dirty="0">
                <a:latin typeface="LetterGothic"/>
              </a:rPr>
              <a:t> </a:t>
            </a:r>
            <a:r>
              <a:rPr lang="en-US" altLang="zh-CN" dirty="0">
                <a:latin typeface="MathematicalPi-One"/>
              </a:rPr>
              <a:t> </a:t>
            </a:r>
            <a:r>
              <a:rPr lang="en-US" altLang="zh-CN" dirty="0">
                <a:latin typeface="LetterGothic"/>
              </a:rPr>
              <a:t>8)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LetterGothic"/>
              </a:rPr>
              <a:t>       (</a:t>
            </a:r>
            <a:r>
              <a:rPr lang="en-US" altLang="zh-CN" b="1" dirty="0">
                <a:solidFill>
                  <a:srgbClr val="0070C0"/>
                </a:solidFill>
                <a:latin typeface="LetterGothic"/>
              </a:rPr>
              <a:t>input</a:t>
            </a:r>
            <a:r>
              <a:rPr lang="en-US" altLang="zh-CN" dirty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dirty="0" err="1">
                <a:latin typeface="LetterGothic"/>
              </a:rPr>
              <a:t>clk</a:t>
            </a:r>
            <a:r>
              <a:rPr lang="en-US" altLang="zh-CN" dirty="0">
                <a:latin typeface="LetterGothic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LetterGothic"/>
              </a:rPr>
              <a:t>        input</a:t>
            </a:r>
            <a:r>
              <a:rPr lang="en-US" altLang="zh-CN" dirty="0" smtClean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dirty="0">
                <a:latin typeface="LetterGothic"/>
              </a:rPr>
              <a:t>reset,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LetterGothic"/>
              </a:rPr>
              <a:t>        output</a:t>
            </a:r>
            <a:r>
              <a:rPr lang="en-US" altLang="zh-CN" dirty="0" smtClean="0">
                <a:latin typeface="LetterGothic"/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  <a:latin typeface="LetterGothic"/>
              </a:rPr>
              <a:t>reg</a:t>
            </a:r>
            <a:r>
              <a:rPr lang="en-US" altLang="zh-CN" dirty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dirty="0">
                <a:latin typeface="LetterGothic"/>
              </a:rPr>
              <a:t>[</a:t>
            </a:r>
            <a:r>
              <a:rPr lang="en-US" altLang="zh-CN" b="1" dirty="0" smtClean="0">
                <a:solidFill>
                  <a:srgbClr val="FF0000"/>
                </a:solidFill>
                <a:latin typeface="LetterGothic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LetterGothic"/>
              </a:rPr>
              <a:t>-1</a:t>
            </a:r>
            <a:r>
              <a:rPr lang="en-US" altLang="zh-CN" dirty="0" smtClean="0">
                <a:latin typeface="LetterGothic"/>
              </a:rPr>
              <a:t>:0</a:t>
            </a:r>
            <a:r>
              <a:rPr lang="en-US" altLang="zh-CN" dirty="0">
                <a:latin typeface="LetterGothic"/>
              </a:rPr>
              <a:t>] q);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LetterGothic"/>
              </a:rPr>
              <a:t>  always</a:t>
            </a:r>
            <a:r>
              <a:rPr lang="en-US" altLang="zh-CN" dirty="0" smtClean="0">
                <a:latin typeface="LetterGothic"/>
              </a:rPr>
              <a:t> </a:t>
            </a:r>
            <a:r>
              <a:rPr lang="en-US" altLang="zh-CN" dirty="0">
                <a:latin typeface="LetterGothic"/>
              </a:rPr>
              <a:t>@ (</a:t>
            </a:r>
            <a:r>
              <a:rPr lang="en-US" altLang="zh-CN" b="1" dirty="0" err="1">
                <a:solidFill>
                  <a:srgbClr val="0070C0"/>
                </a:solidFill>
                <a:latin typeface="LetterGothic"/>
              </a:rPr>
              <a:t>posedge</a:t>
            </a:r>
            <a:r>
              <a:rPr lang="en-US" altLang="zh-CN" dirty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dirty="0" err="1">
                <a:latin typeface="LetterGothic"/>
              </a:rPr>
              <a:t>clk</a:t>
            </a:r>
            <a:r>
              <a:rPr lang="en-US" altLang="zh-CN" dirty="0">
                <a:latin typeface="LetterGothic"/>
              </a:rPr>
              <a:t> or </a:t>
            </a:r>
            <a:r>
              <a:rPr lang="en-US" altLang="zh-CN" b="1" dirty="0" err="1">
                <a:solidFill>
                  <a:srgbClr val="0070C0"/>
                </a:solidFill>
                <a:latin typeface="LetterGothic"/>
              </a:rPr>
              <a:t>posedge</a:t>
            </a:r>
            <a:r>
              <a:rPr lang="en-US" altLang="zh-CN" dirty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dirty="0">
                <a:latin typeface="LetterGothic"/>
              </a:rPr>
              <a:t>reset)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LetterGothic"/>
              </a:rPr>
              <a:t>    if</a:t>
            </a:r>
            <a:r>
              <a:rPr lang="en-US" altLang="zh-CN" dirty="0" smtClean="0">
                <a:solidFill>
                  <a:srgbClr val="0070C0"/>
                </a:solidFill>
                <a:latin typeface="LetterGothic"/>
              </a:rPr>
              <a:t> </a:t>
            </a:r>
            <a:r>
              <a:rPr lang="en-US" altLang="zh-CN" dirty="0">
                <a:latin typeface="LetterGothic"/>
              </a:rPr>
              <a:t>(reset) </a:t>
            </a:r>
            <a:r>
              <a:rPr lang="en-US" altLang="zh-CN" dirty="0" smtClean="0">
                <a:latin typeface="LetterGothic"/>
              </a:rPr>
              <a:t>q &lt;= 0</a:t>
            </a:r>
            <a:r>
              <a:rPr lang="en-US" altLang="zh-CN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LetterGothic"/>
              </a:rPr>
              <a:t>    else</a:t>
            </a:r>
            <a:r>
              <a:rPr lang="en-US" altLang="zh-CN" dirty="0" smtClean="0">
                <a:solidFill>
                  <a:srgbClr val="0070C0"/>
                </a:solidFill>
                <a:latin typeface="LetterGothic"/>
              </a:rPr>
              <a:t>       </a:t>
            </a:r>
            <a:r>
              <a:rPr lang="en-US" altLang="zh-CN" dirty="0" smtClean="0">
                <a:latin typeface="LetterGothic"/>
              </a:rPr>
              <a:t>q &lt;= q </a:t>
            </a:r>
            <a:r>
              <a:rPr lang="en-US" altLang="zh-CN" dirty="0" smtClean="0">
                <a:latin typeface="MathematicalPi-One"/>
              </a:rPr>
              <a:t>+ </a:t>
            </a:r>
            <a:r>
              <a:rPr lang="en-US" altLang="zh-CN" dirty="0" smtClean="0">
                <a:latin typeface="LetterGothic"/>
              </a:rPr>
              <a:t>1</a:t>
            </a:r>
            <a:r>
              <a:rPr lang="en-US" altLang="zh-CN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70C0"/>
                </a:solidFill>
                <a:latin typeface="LetterGothic"/>
              </a:rPr>
              <a:t>endmodule</a:t>
            </a:r>
            <a:endParaRPr lang="zh-CN" altLang="en-US" sz="8800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1124744"/>
            <a:ext cx="1450504" cy="1904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24" y="3978135"/>
            <a:ext cx="3384376" cy="215500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11960" y="6196963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由加法器和复位寄存器构成的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位计数器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10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练习：同步计数器行为描述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3432597" cy="15443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1048"/>
            <a:ext cx="3432597" cy="1584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7376" y="908721"/>
            <a:ext cx="5616624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练习：同步计数器行为描述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052736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b="1" dirty="0" err="1" smtClean="0">
                <a:latin typeface="Arial" panose="020B0604020202020204" pitchFamily="34" charset="0"/>
              </a:rPr>
              <a:t>Binary_Counter</a:t>
            </a:r>
            <a:r>
              <a:rPr lang="en-US" altLang="zh-CN" sz="2000" dirty="0" smtClean="0">
                <a:latin typeface="Arial" panose="020B0604020202020204" pitchFamily="34" charset="0"/>
              </a:rPr>
              <a:t> (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ArialBold"/>
              </a:rPr>
              <a:t>reg</a:t>
            </a: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[3: 0] </a:t>
            </a:r>
            <a:r>
              <a:rPr lang="en-US" altLang="zh-CN" sz="2000" dirty="0" err="1">
                <a:latin typeface="Arial" panose="020B0604020202020204" pitchFamily="34" charset="0"/>
              </a:rPr>
              <a:t>A_count</a:t>
            </a:r>
            <a:r>
              <a:rPr lang="en-US" altLang="zh-CN" sz="2000" dirty="0">
                <a:latin typeface="Arial" panose="020B0604020202020204" pitchFamily="34" charset="0"/>
              </a:rPr>
              <a:t>,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Data output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                     output</a:t>
            </a:r>
            <a:r>
              <a:rPr lang="en-US" altLang="zh-CN" sz="2000" b="1" dirty="0" smtClean="0">
                <a:latin typeface="ArialBold"/>
              </a:rPr>
              <a:t>       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C_out</a:t>
            </a:r>
            <a:r>
              <a:rPr lang="en-US" altLang="zh-CN" sz="2000" dirty="0">
                <a:latin typeface="Arial" panose="020B0604020202020204" pitchFamily="34" charset="0"/>
              </a:rPr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 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Output carry</a:t>
            </a:r>
          </a:p>
          <a:p>
            <a:pPr>
              <a:lnSpc>
                <a:spcPct val="120000"/>
              </a:lnSpc>
            </a:pPr>
            <a:r>
              <a:rPr lang="it-IT" altLang="zh-CN" sz="2000" b="1" dirty="0" smtClean="0">
                <a:solidFill>
                  <a:srgbClr val="0070C0"/>
                </a:solidFill>
                <a:latin typeface="ArialBold"/>
              </a:rPr>
              <a:t>                       input</a:t>
            </a:r>
            <a:r>
              <a:rPr lang="it-IT" altLang="zh-CN" sz="2000" b="1" dirty="0" smtClean="0">
                <a:latin typeface="ArialBold"/>
              </a:rPr>
              <a:t>      </a:t>
            </a:r>
            <a:r>
              <a:rPr lang="it-IT" altLang="zh-CN" sz="2000" dirty="0" smtClean="0">
                <a:latin typeface="Arial" panose="020B0604020202020204" pitchFamily="34" charset="0"/>
              </a:rPr>
              <a:t>[</a:t>
            </a:r>
            <a:r>
              <a:rPr lang="it-IT" altLang="zh-CN" sz="2000" dirty="0">
                <a:latin typeface="Arial" panose="020B0604020202020204" pitchFamily="34" charset="0"/>
              </a:rPr>
              <a:t>3: 0] Data_in, </a:t>
            </a:r>
            <a:r>
              <a:rPr lang="it-IT" altLang="zh-CN" sz="2000" dirty="0" smtClean="0">
                <a:latin typeface="Arial" panose="020B0604020202020204" pitchFamily="34" charset="0"/>
              </a:rPr>
              <a:t>  </a:t>
            </a:r>
            <a:r>
              <a:rPr lang="it-IT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it-IT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Data input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                     input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</a:rPr>
              <a:t>                 Count</a:t>
            </a:r>
            <a:r>
              <a:rPr lang="en-US" altLang="zh-CN" sz="2000" dirty="0">
                <a:latin typeface="Arial" panose="020B0604020202020204" pitchFamily="34" charset="0"/>
              </a:rPr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 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Active high to count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                                                                  Load</a:t>
            </a:r>
            <a:r>
              <a:rPr lang="en-US" altLang="zh-CN" sz="2000" dirty="0">
                <a:latin typeface="Arial" panose="020B0604020202020204" pitchFamily="34" charset="0"/>
              </a:rPr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   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Active high to load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                                                                  CLK</a:t>
            </a:r>
            <a:r>
              <a:rPr lang="en-US" altLang="zh-CN" sz="2000" dirty="0">
                <a:latin typeface="Arial" panose="020B0604020202020204" pitchFamily="34" charset="0"/>
              </a:rPr>
              <a:t>, </a:t>
            </a:r>
            <a:r>
              <a:rPr lang="en-US" altLang="zh-CN" sz="2000" dirty="0" smtClean="0">
                <a:latin typeface="Arial" panose="020B0604020202020204" pitchFamily="34" charset="0"/>
              </a:rPr>
              <a:t>    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Positive-edge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                                                                 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Clear_b</a:t>
            </a:r>
            <a:r>
              <a:rPr lang="en-US" altLang="zh-CN" sz="2000" dirty="0" smtClean="0">
                <a:latin typeface="Arial" panose="020B0604020202020204" pitchFamily="34" charset="0"/>
              </a:rPr>
              <a:t>);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Active low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assign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C_out</a:t>
            </a:r>
            <a:r>
              <a:rPr lang="en-US" altLang="zh-CN" sz="2000" dirty="0">
                <a:latin typeface="Arial" panose="020B0604020202020204" pitchFamily="34" charset="0"/>
              </a:rPr>
              <a:t> = Count &amp;&amp; (~Load) &amp;&amp; (</a:t>
            </a:r>
            <a:r>
              <a:rPr lang="en-US" altLang="zh-CN" sz="2000" dirty="0" err="1">
                <a:latin typeface="Arial" panose="020B0604020202020204" pitchFamily="34" charset="0"/>
              </a:rPr>
              <a:t>A_count</a:t>
            </a:r>
            <a:r>
              <a:rPr lang="en-US" altLang="zh-CN" sz="2000" dirty="0">
                <a:latin typeface="Arial" panose="020B0604020202020204" pitchFamily="34" charset="0"/>
              </a:rPr>
              <a:t> == 4'b1111);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always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@ ( </a:t>
            </a:r>
            <a:r>
              <a:rPr lang="en-US" altLang="zh-CN" sz="2000" b="1" dirty="0" err="1">
                <a:solidFill>
                  <a:srgbClr val="0070C0"/>
                </a:solidFill>
                <a:latin typeface="ArialBold"/>
              </a:rPr>
              <a:t>posedge</a:t>
            </a: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CLK, </a:t>
            </a:r>
            <a:r>
              <a:rPr lang="en-US" altLang="zh-CN" sz="2000" b="1" dirty="0" err="1">
                <a:solidFill>
                  <a:srgbClr val="0070C0"/>
                </a:solidFill>
                <a:latin typeface="ArialBold"/>
              </a:rPr>
              <a:t>negedge</a:t>
            </a: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Clear_b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  if</a:t>
            </a:r>
            <a:r>
              <a:rPr lang="en-US" altLang="zh-CN" sz="2000" b="1" dirty="0" smtClean="0">
                <a:latin typeface="ArialBold"/>
              </a:rPr>
              <a:t>   </a:t>
            </a:r>
            <a:r>
              <a:rPr lang="en-US" altLang="zh-CN" sz="2000" dirty="0" smtClean="0">
                <a:latin typeface="Arial" panose="020B0604020202020204" pitchFamily="34" charset="0"/>
              </a:rPr>
              <a:t>(~</a:t>
            </a:r>
            <a:r>
              <a:rPr lang="en-US" altLang="zh-CN" sz="2000" dirty="0" err="1">
                <a:latin typeface="Arial" panose="020B0604020202020204" pitchFamily="34" charset="0"/>
              </a:rPr>
              <a:t>Clear_b</a:t>
            </a:r>
            <a:r>
              <a:rPr lang="en-US" altLang="zh-CN" sz="2000" dirty="0">
                <a:latin typeface="Arial" panose="020B0604020202020204" pitchFamily="34" charset="0"/>
              </a:rPr>
              <a:t>) </a:t>
            </a:r>
            <a:r>
              <a:rPr lang="en-US" altLang="zh-CN" sz="2000" dirty="0" err="1">
                <a:latin typeface="Arial" panose="020B0604020202020204" pitchFamily="34" charset="0"/>
              </a:rPr>
              <a:t>A_count</a:t>
            </a:r>
            <a:r>
              <a:rPr lang="en-US" altLang="zh-CN" sz="2000" dirty="0">
                <a:latin typeface="Arial" panose="020B0604020202020204" pitchFamily="34" charset="0"/>
              </a:rPr>
              <a:t> &lt;= 4'b0000;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  else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if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(Load) 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</a:rPr>
              <a:t>A_count</a:t>
            </a:r>
            <a:r>
              <a:rPr lang="en-US" altLang="zh-CN" sz="2000" dirty="0" smtClean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&lt;= </a:t>
            </a:r>
            <a:r>
              <a:rPr lang="en-US" altLang="zh-CN" sz="2000" dirty="0" err="1">
                <a:latin typeface="Arial" panose="020B0604020202020204" pitchFamily="34" charset="0"/>
              </a:rPr>
              <a:t>Data_in</a:t>
            </a:r>
            <a:r>
              <a:rPr lang="en-US" altLang="zh-CN" sz="20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  else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if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(Count) </a:t>
            </a:r>
            <a:r>
              <a:rPr lang="en-US" altLang="zh-CN" sz="2000" dirty="0" err="1">
                <a:latin typeface="Arial" panose="020B0604020202020204" pitchFamily="34" charset="0"/>
              </a:rPr>
              <a:t>A_count</a:t>
            </a:r>
            <a:r>
              <a:rPr lang="en-US" altLang="zh-CN" sz="2000" dirty="0">
                <a:latin typeface="Arial" panose="020B0604020202020204" pitchFamily="34" charset="0"/>
              </a:rPr>
              <a:t> &lt;= </a:t>
            </a:r>
            <a:r>
              <a:rPr lang="en-US" altLang="zh-CN" sz="2000" dirty="0" err="1">
                <a:latin typeface="Arial" panose="020B0604020202020204" pitchFamily="34" charset="0"/>
              </a:rPr>
              <a:t>A_count</a:t>
            </a:r>
            <a:r>
              <a:rPr lang="en-US" altLang="zh-CN" sz="2000" dirty="0">
                <a:latin typeface="Arial" panose="020B0604020202020204" pitchFamily="34" charset="0"/>
              </a:rPr>
              <a:t> + 1'b1;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  else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</a:rPr>
              <a:t>A_count</a:t>
            </a:r>
            <a:r>
              <a:rPr lang="en-US" altLang="zh-CN" sz="2000" dirty="0">
                <a:latin typeface="Arial" panose="020B0604020202020204" pitchFamily="34" charset="0"/>
              </a:rPr>
              <a:t> &lt;= </a:t>
            </a:r>
            <a:r>
              <a:rPr lang="en-US" altLang="zh-CN" sz="2000" dirty="0" err="1">
                <a:latin typeface="Arial" panose="020B0604020202020204" pitchFamily="34" charset="0"/>
              </a:rPr>
              <a:t>A_count</a:t>
            </a:r>
            <a:r>
              <a:rPr lang="en-US" altLang="zh-CN" sz="2000" dirty="0">
                <a:latin typeface="Arial" panose="020B0604020202020204" pitchFamily="34" charset="0"/>
              </a:rPr>
              <a:t>; </a:t>
            </a:r>
            <a:r>
              <a:rPr lang="en-US" altLang="zh-CN" sz="2000" dirty="0" smtClean="0">
                <a:latin typeface="Arial" panose="020B0604020202020204" pitchFamily="34" charset="0"/>
              </a:rPr>
              <a:t>          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redundant statement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64904"/>
            <a:ext cx="3248704" cy="10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P175   </a:t>
            </a:r>
            <a:r>
              <a:rPr lang="en-US" altLang="zh-CN" dirty="0"/>
              <a:t>5.13</a:t>
            </a:r>
            <a:r>
              <a:rPr lang="en-US" altLang="zh-CN" dirty="0" smtClean="0"/>
              <a:t>, 5.14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7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9" y="1700808"/>
            <a:ext cx="1781943" cy="23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496" y="908720"/>
            <a:ext cx="2092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位寄存器</a:t>
            </a:r>
            <a:endParaRPr lang="en-US" altLang="zh-CN" sz="2600" b="1" dirty="0" smtClean="0"/>
          </a:p>
          <a:p>
            <a:pPr algn="ctr"/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带并行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预置端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43773"/>
            <a:ext cx="254599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1800" y="999614"/>
            <a:ext cx="2406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移位</a:t>
            </a:r>
            <a:r>
              <a:rPr lang="zh-CN" altLang="en-US" sz="2600" b="1" dirty="0" smtClean="0"/>
              <a:t>寄存器</a:t>
            </a:r>
            <a:endParaRPr lang="en-US" altLang="zh-CN" sz="2600" b="1" dirty="0" smtClean="0"/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17" y="1628800"/>
            <a:ext cx="3733487" cy="23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4168" y="1019637"/>
            <a:ext cx="24064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位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通用</a:t>
            </a:r>
            <a:r>
              <a:rPr lang="zh-CN" altLang="en-US" sz="2600" b="1" dirty="0" smtClean="0"/>
              <a:t>寄存器</a:t>
            </a:r>
            <a:endParaRPr lang="en-US" altLang="zh-CN" sz="2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496" y="501317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二进制</a:t>
            </a:r>
            <a:r>
              <a:rPr lang="zh-CN" altLang="en-US" b="1" dirty="0" smtClean="0">
                <a:solidFill>
                  <a:srgbClr val="FF0000"/>
                </a:solidFill>
              </a:rPr>
              <a:t>行波</a:t>
            </a:r>
            <a:r>
              <a:rPr lang="zh-CN" altLang="en-US" b="1" dirty="0" smtClean="0"/>
              <a:t>计数器</a:t>
            </a:r>
            <a:endParaRPr lang="en-US" altLang="zh-CN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14418" y="5517232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BCD</a:t>
            </a:r>
            <a:r>
              <a:rPr lang="zh-CN" altLang="en-US" b="1" dirty="0" smtClean="0">
                <a:solidFill>
                  <a:srgbClr val="FF0000"/>
                </a:solidFill>
              </a:rPr>
              <a:t>行波</a:t>
            </a:r>
            <a:r>
              <a:rPr lang="zh-CN" altLang="en-US" b="1" dirty="0" smtClean="0"/>
              <a:t>计数器</a:t>
            </a:r>
            <a:endParaRPr lang="en-US" altLang="zh-CN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27324" y="548761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BCD</a:t>
            </a:r>
            <a:r>
              <a:rPr lang="zh-CN" altLang="en-US" b="1" dirty="0" smtClean="0">
                <a:solidFill>
                  <a:srgbClr val="FF0000"/>
                </a:solidFill>
              </a:rPr>
              <a:t>同步</a:t>
            </a:r>
            <a:r>
              <a:rPr lang="zh-CN" altLang="en-US" b="1" dirty="0" smtClean="0"/>
              <a:t>计数器</a:t>
            </a:r>
            <a:endParaRPr lang="en-US" altLang="zh-CN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848401" y="4983559"/>
            <a:ext cx="2659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二进制</a:t>
            </a:r>
            <a:r>
              <a:rPr lang="zh-CN" altLang="en-US" b="1" dirty="0" smtClean="0">
                <a:solidFill>
                  <a:srgbClr val="FF0000"/>
                </a:solidFill>
              </a:rPr>
              <a:t>同步</a:t>
            </a:r>
            <a:r>
              <a:rPr lang="zh-CN" altLang="en-US" b="1" dirty="0" smtClean="0"/>
              <a:t>计数器</a:t>
            </a:r>
            <a:endParaRPr lang="en-US" altLang="zh-CN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923397" y="498355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带</a:t>
            </a:r>
            <a:r>
              <a:rPr lang="zh-CN" altLang="en-US" b="1" dirty="0" smtClean="0">
                <a:solidFill>
                  <a:srgbClr val="FF0000"/>
                </a:solidFill>
              </a:rPr>
              <a:t>无效状态</a:t>
            </a:r>
            <a:r>
              <a:rPr lang="zh-CN" altLang="en-US" b="1" dirty="0" smtClean="0"/>
              <a:t>的计数器</a:t>
            </a:r>
            <a:endParaRPr lang="en-US" altLang="zh-CN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160916" y="544522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环形</a:t>
            </a:r>
            <a:r>
              <a:rPr lang="zh-CN" altLang="en-US" b="1" dirty="0" smtClean="0"/>
              <a:t>计数器</a:t>
            </a:r>
            <a:endParaRPr lang="en-US" altLang="zh-CN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51536" y="5919663"/>
            <a:ext cx="2040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扭环形</a:t>
            </a:r>
            <a:r>
              <a:rPr lang="zh-CN" altLang="en-US" b="1" dirty="0" smtClean="0"/>
              <a:t>计数器</a:t>
            </a:r>
            <a:endParaRPr lang="en-US" altLang="zh-CN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23928" y="42930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</a:rPr>
              <a:t>计数器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429309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015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8" y="945296"/>
            <a:ext cx="9036496" cy="971536"/>
          </a:xfrm>
        </p:spPr>
        <p:txBody>
          <a:bodyPr/>
          <a:lstStyle/>
          <a:p>
            <a:r>
              <a:rPr lang="zh-CN" altLang="en-US" sz="2800" dirty="0" smtClean="0"/>
              <a:t>寄存器：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集成电路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中非常重要的一种存储单元，通常由触发器组成。按照其用途分为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基本寄存器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移位寄存器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寄存器</a:t>
            </a:r>
            <a:endParaRPr lang="zh-CN" altLang="en-US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179512" y="2132856"/>
            <a:ext cx="8928992" cy="4392488"/>
            <a:chOff x="179512" y="2663243"/>
            <a:chExt cx="8928992" cy="439248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/>
            </p:nvPr>
          </p:nvGraphicFramePr>
          <p:xfrm>
            <a:off x="3621191" y="2663243"/>
            <a:ext cx="5487313" cy="439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13" name="位图图像" r:id="rId3" imgW="4854361" imgH="3886537" progId="PBrush">
                    <p:embed/>
                  </p:oleObj>
                </mc:Choice>
                <mc:Fallback>
                  <p:oleObj name="位图图像" r:id="rId3" imgW="4854361" imgH="3886537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191" y="2663243"/>
                          <a:ext cx="5487313" cy="4392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6527880" y="6407659"/>
              <a:ext cx="24128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/>
                <a:t>最简单的</a:t>
              </a:r>
              <a:r>
                <a:rPr lang="en-US" altLang="zh-CN" sz="2000" b="1" dirty="0" smtClean="0"/>
                <a:t>4</a:t>
              </a:r>
              <a:r>
                <a:rPr lang="zh-CN" altLang="en-US" sz="2000" b="1" dirty="0" smtClean="0"/>
                <a:t>位寄存器</a:t>
              </a:r>
              <a:endParaRPr lang="zh-CN" altLang="en-US" sz="20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9512" y="2780928"/>
              <a:ext cx="3456384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u="sng" dirty="0" smtClean="0"/>
                <a:t>每次时钟上升沿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en-US" altLang="zh-CN" dirty="0" smtClean="0"/>
                <a:t>4</a:t>
              </a:r>
              <a:r>
                <a:rPr lang="zh-CN" altLang="en-US" dirty="0" smtClean="0"/>
                <a:t>个输入数据</a:t>
              </a:r>
              <a:r>
                <a:rPr lang="zh-CN" altLang="en-US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并行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预置</a:t>
              </a:r>
              <a:r>
                <a:rPr lang="zh-CN" altLang="en-US" dirty="0" smtClean="0"/>
                <a:t>到寄存器中。</a:t>
              </a:r>
              <a:endParaRPr lang="en-US" altLang="zh-CN" dirty="0" smtClean="0"/>
            </a:p>
            <a:p>
              <a:pPr marL="342900" indent="-3429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预置</a:t>
              </a:r>
              <a:r>
                <a:rPr lang="zh-CN" altLang="en-US" dirty="0" smtClean="0"/>
                <a:t>：</a:t>
              </a:r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将信息传递给寄存器的操作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pPr marL="342900" indent="-34290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如何单独预置？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1480" y="587727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控制时钟？控制输入端？</a:t>
            </a:r>
            <a:endParaRPr lang="zh-CN" altLang="en-US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7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834946"/>
            <a:ext cx="4968552" cy="497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ea"/>
              <a:buAutoNum type="circleNumDbPlain"/>
            </a:pPr>
            <a:r>
              <a:rPr lang="zh-CN" altLang="en-US" b="1" dirty="0" smtClean="0">
                <a:solidFill>
                  <a:schemeClr val="tx1"/>
                </a:solidFill>
              </a:rPr>
              <a:t>带并行</a:t>
            </a:r>
            <a:r>
              <a:rPr lang="zh-CN" altLang="en-US" b="1" dirty="0" smtClean="0">
                <a:solidFill>
                  <a:srgbClr val="FF0000"/>
                </a:solidFill>
              </a:rPr>
              <a:t>预置端</a:t>
            </a:r>
            <a:r>
              <a:rPr lang="zh-CN" altLang="en-US" dirty="0" smtClean="0"/>
              <a:t>的寄存器</a:t>
            </a:r>
            <a:endParaRPr lang="zh-CN" altLang="en-US" dirty="0"/>
          </a:p>
        </p:txBody>
      </p:sp>
      <p:pic>
        <p:nvPicPr>
          <p:cNvPr id="1167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7770"/>
            <a:ext cx="28194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6" y="98072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每一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个时钟都将寄存器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预置</a:t>
            </a:r>
            <a:endParaRPr lang="zh-CN" altLang="en-US" b="1" dirty="0">
              <a:latin typeface="楷体" pitchFamily="49" charset="-122"/>
              <a:ea typeface="楷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44583" y="980728"/>
                <a:ext cx="41873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楷体" pitchFamily="49" charset="-122"/>
                    <a:ea typeface="楷体" pitchFamily="49" charset="-122"/>
                  </a:rPr>
                  <a:t>预置端</a:t>
                </a:r>
                <a:r>
                  <a:rPr lang="en-US" altLang="zh-CN" dirty="0" smtClean="0"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dirty="0" smtClean="0"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zh-CN" altLang="en-US" dirty="0" smtClean="0">
                    <a:latin typeface="楷体" pitchFamily="49" charset="-122"/>
                    <a:ea typeface="楷体" pitchFamily="49" charset="-122"/>
                  </a:rPr>
                  <a:t>决定哪个时钟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预置</a:t>
                </a:r>
                <a:endParaRPr lang="en-US" altLang="zh-CN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zh-CN" altLang="en-US" dirty="0" smtClean="0">
                    <a:latin typeface="楷体" pitchFamily="49" charset="-122"/>
                    <a:ea typeface="楷体" pitchFamily="49" charset="-122"/>
                  </a:rPr>
                  <a:t>预置</a:t>
                </a:r>
                <a:r>
                  <a:rPr lang="zh-CN" altLang="en-US" dirty="0">
                    <a:latin typeface="楷体" pitchFamily="49" charset="-122"/>
                    <a:ea typeface="楷体" pitchFamily="49" charset="-122"/>
                  </a:rPr>
                  <a:t>端</a:t>
                </a:r>
                <a:r>
                  <a:rPr lang="en-US" altLang="zh-CN" dirty="0" smtClean="0"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lang="en-US" altLang="zh-CN" b="1" dirty="0" smtClean="0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en-US" altLang="zh-CN" dirty="0" smtClean="0">
                    <a:latin typeface="楷体" pitchFamily="49" charset="-122"/>
                    <a:ea typeface="楷体" pitchFamily="49" charset="-122"/>
                  </a:rPr>
                  <a:t>)</a:t>
                </a:r>
                <a:r>
                  <a:rPr lang="zh-CN" altLang="en-US" b="1" dirty="0" smtClean="0">
                    <a:solidFill>
                      <a:srgbClr val="0070C0"/>
                    </a:solidFill>
                    <a:latin typeface="楷体" pitchFamily="49" charset="-122"/>
                    <a:ea typeface="楷体" pitchFamily="49" charset="-122"/>
                  </a:rPr>
                  <a:t>保持</a:t>
                </a:r>
                <a:r>
                  <a:rPr lang="zh-CN" altLang="en-US" dirty="0" smtClean="0">
                    <a:latin typeface="楷体" pitchFamily="49" charset="-122"/>
                    <a:ea typeface="楷体" pitchFamily="49" charset="-122"/>
                  </a:rPr>
                  <a:t>：次态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楷体" pitchFamily="49" charset="-122"/>
                      </a:rPr>
                      <m:t>=</m:t>
                    </m:r>
                  </m:oMath>
                </a14:m>
                <a:r>
                  <a:rPr lang="zh-CN" altLang="en-US" dirty="0" smtClean="0">
                    <a:latin typeface="楷体" pitchFamily="49" charset="-122"/>
                    <a:ea typeface="楷体" pitchFamily="49" charset="-122"/>
                  </a:rPr>
                  <a:t>现态</a:t>
                </a:r>
                <a:endParaRPr lang="zh-CN" altLang="en-US" dirty="0">
                  <a:latin typeface="楷体" pitchFamily="49" charset="-122"/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83" y="980728"/>
                <a:ext cx="4187365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329" t="-5882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311866" y="1761783"/>
            <a:ext cx="2024930" cy="1316469"/>
            <a:chOff x="4311866" y="1761783"/>
            <a:chExt cx="2024930" cy="1316469"/>
          </a:xfrm>
        </p:grpSpPr>
        <p:sp>
          <p:nvSpPr>
            <p:cNvPr id="5" name="TextBox 4"/>
            <p:cNvSpPr txBox="1"/>
            <p:nvPr/>
          </p:nvSpPr>
          <p:spPr>
            <a:xfrm>
              <a:off x="4311866" y="176178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b="1" i="1" dirty="0" smtClean="0"/>
                <a:t>/</a:t>
              </a:r>
              <a:r>
                <a:rPr lang="en-US" altLang="zh-CN" sz="1800" b="1" i="1" dirty="0" smtClean="0">
                  <a:solidFill>
                    <a:srgbClr val="0070C0"/>
                  </a:solidFill>
                </a:rPr>
                <a:t>0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4128" y="219557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1800" b="1" i="1" dirty="0" smtClean="0"/>
                <a:t>/</a:t>
              </a:r>
              <a:r>
                <a:rPr lang="en-US" altLang="zh-CN" sz="1800" b="1" i="1" dirty="0" smtClean="0">
                  <a:solidFill>
                    <a:srgbClr val="0070C0"/>
                  </a:solidFill>
                </a:rPr>
                <a:t>1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24128" y="270892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i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1800" b="1" i="1" dirty="0" smtClean="0"/>
                <a:t>/</a:t>
              </a:r>
              <a:r>
                <a:rPr lang="en-US" altLang="zh-CN" sz="1800" b="1" i="1" dirty="0" smtClean="0">
                  <a:solidFill>
                    <a:srgbClr val="0070C0"/>
                  </a:solidFill>
                </a:rPr>
                <a:t>0</a:t>
              </a:r>
              <a:endParaRPr lang="zh-CN" altLang="en-US" b="1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17250" y="6309320"/>
            <a:ext cx="2375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最简单的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位寄存器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37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74LS75 </a:t>
            </a:r>
            <a:r>
              <a:rPr lang="zh-CN" altLang="en-US" dirty="0" smtClean="0"/>
              <a:t>寄存器</a:t>
            </a:r>
            <a:endParaRPr lang="zh-CN" altLang="en-US" dirty="0"/>
          </a:p>
        </p:txBody>
      </p:sp>
      <p:pic>
        <p:nvPicPr>
          <p:cNvPr id="115821" name="Picture 109" descr="c:\users\sam\appdata\roaming\360se6\USERDA~1\Temp\IC-747~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900" y="2352983"/>
            <a:ext cx="2656043" cy="232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22" name="Picture 110" descr="C:\Users\Sam\AppData\Roaming\Tencent\Users\1850360580\QQ\WinTemp\RichOle\G9]DI(OD6~(CA$)LD7HQ[]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21523"/>
            <a:ext cx="2613273" cy="40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24" name="Picture 112" descr="c:\users\sam\appdata\roaming\360se6\USERDA~1\Temp\52131_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53956" y="1724120"/>
            <a:ext cx="3168352" cy="172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44208" y="4690792"/>
              <a:ext cx="2088231" cy="1306438"/>
            </p:xfrm>
            <a:graphic>
              <a:graphicData uri="http://schemas.openxmlformats.org/drawingml/2006/table">
                <a:tbl>
                  <a:tblPr/>
                  <a:tblGrid>
                    <a:gridCol w="696077"/>
                    <a:gridCol w="696077"/>
                    <a:gridCol w="696077"/>
                  </a:tblGrid>
                  <a:tr h="3691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𝑪𝒏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333333"/>
                            </a:solidFill>
                            <a:effectLst/>
                          </a:endParaRP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𝑫𝒏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333333"/>
                            </a:solidFill>
                            <a:effectLst/>
                          </a:endParaRP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333333"/>
                            </a:solidFill>
                            <a:effectLst/>
                          </a:endParaRP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333333"/>
                              </a:solidFill>
                              <a:effectLst/>
                            </a:rPr>
                            <a:t>x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33"/>
                            </a:solidFill>
                            <a:effectLst/>
                          </a:endParaRP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902485"/>
                  </p:ext>
                </p:extLst>
              </p:nvPr>
            </p:nvGraphicFramePr>
            <p:xfrm>
              <a:off x="6444208" y="4690792"/>
              <a:ext cx="2088231" cy="1306438"/>
            </p:xfrm>
            <a:graphic>
              <a:graphicData uri="http://schemas.openxmlformats.org/drawingml/2006/table">
                <a:tbl>
                  <a:tblPr/>
                  <a:tblGrid>
                    <a:gridCol w="696077"/>
                    <a:gridCol w="696077"/>
                    <a:gridCol w="696077"/>
                  </a:tblGrid>
                  <a:tr h="3691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877" t="-1639" r="-202632" b="-2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000" t="-1639" r="-100870" b="-2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1754" t="-1639" r="-1754" b="-28524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333333"/>
                              </a:solidFill>
                              <a:effectLst/>
                            </a:rPr>
                            <a:t>x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1754" t="-121569" r="-1754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333333"/>
                              </a:solidFill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333333"/>
                              </a:solidFill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19050" marB="19050" anchor="ctr">
                        <a:lnL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E6E6E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6804248" y="4221088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74LS75</a:t>
            </a:r>
          </a:p>
        </p:txBody>
      </p:sp>
      <p:sp>
        <p:nvSpPr>
          <p:cNvPr id="5" name="矩形 4"/>
          <p:cNvSpPr/>
          <p:nvPr/>
        </p:nvSpPr>
        <p:spPr>
          <a:xfrm>
            <a:off x="2830376" y="6412424"/>
            <a:ext cx="33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引脚</a:t>
            </a:r>
            <a:r>
              <a:rPr lang="en-US" altLang="zh-CN" dirty="0"/>
              <a:t>4</a:t>
            </a:r>
            <a:r>
              <a:rPr lang="zh-CN" altLang="en-US" dirty="0"/>
              <a:t>路透明</a:t>
            </a:r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>
              <a:xfrm>
                <a:off x="48768" y="1017303"/>
                <a:ext cx="9036496" cy="11639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/>
                  <a:t>当控制</a:t>
                </a:r>
                <a:r>
                  <a:rPr lang="zh-CN" altLang="en-US" sz="2800" dirty="0" smtClean="0"/>
                  <a:t>端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 smtClean="0"/>
                  <a:t>为</a:t>
                </a:r>
                <a:r>
                  <a:rPr lang="zh-CN" altLang="en-US" sz="2800" dirty="0"/>
                  <a:t>高电平时，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输出跟随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变化</a:t>
                </a:r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当</a:t>
                </a:r>
                <a:r>
                  <a:rPr lang="zh-CN" altLang="en-US" sz="2800" dirty="0"/>
                  <a:t>控制端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/>
                  <a:t>为低电平时，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保持原值。 </a:t>
                </a: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" y="1017303"/>
                <a:ext cx="9036496" cy="1163931"/>
              </a:xfrm>
              <a:blipFill rotWithShape="0">
                <a:blip r:embed="rId6"/>
                <a:stretch>
                  <a:fillRect l="-1350" t="-6806" b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46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74HC175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CMOS</a:t>
            </a:r>
            <a:r>
              <a:rPr lang="zh-CN" altLang="en-US" dirty="0" smtClean="0"/>
              <a:t>边沿触发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位寄存器</a:t>
            </a:r>
            <a:endParaRPr lang="zh-CN" altLang="en-US" dirty="0"/>
          </a:p>
        </p:txBody>
      </p:sp>
      <p:pic>
        <p:nvPicPr>
          <p:cNvPr id="124931" name="Picture 3" descr="C:\Users\Sam\AppData\Roaming\Tencent\Users\1850360580\QQ\WinTemp\RichOle\FUQXZA6PR}L@`P7EUM[G4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472"/>
            <a:ext cx="3699006" cy="55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393996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97" y="3694642"/>
            <a:ext cx="5338731" cy="25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2504735"/>
            <a:ext cx="8928992" cy="38164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Registers	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寄存器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b="1" dirty="0" smtClean="0"/>
              <a:t>Shift Registers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移位</a:t>
            </a:r>
            <a:r>
              <a:rPr lang="zh-CN" altLang="en-US" sz="2400" b="1" dirty="0" smtClean="0"/>
              <a:t>寄存器</a:t>
            </a:r>
            <a:endParaRPr lang="en-US" altLang="zh-CN" sz="2400" b="1" dirty="0" smtClean="0"/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Synchronous Counters	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同步计数器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Ripple Counters	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行波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计数器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Other Counters	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其他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计数器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tabLst>
                <a:tab pos="5111750" algn="l"/>
              </a:tabLs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HDL for Registers and Counters	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HDL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描述寄存器和计数器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79561"/>
            <a:ext cx="8441109" cy="792088"/>
          </a:xfrm>
        </p:spPr>
        <p:txBody>
          <a:bodyPr/>
          <a:lstStyle/>
          <a:p>
            <a:pPr algn="ctr" eaLnBrk="1" hangingPunct="1"/>
            <a:r>
              <a:rPr lang="en-US" altLang="zh-CN" dirty="0" smtClean="0"/>
              <a:t>Contents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123728" y="1052736"/>
            <a:ext cx="50439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Registers </a:t>
            </a:r>
            <a:r>
              <a:rPr lang="en-US" altLang="zh-CN" sz="3200" dirty="0"/>
              <a:t>and</a:t>
            </a:r>
            <a:r>
              <a:rPr lang="en-US" altLang="zh-CN" sz="3200" b="1" dirty="0"/>
              <a:t> Counters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b="1" dirty="0"/>
              <a:t>寄存器</a:t>
            </a:r>
            <a:r>
              <a:rPr lang="zh-CN" altLang="en-US" sz="3200" dirty="0"/>
              <a:t> </a:t>
            </a:r>
            <a:r>
              <a:rPr lang="zh-CN" altLang="en-US" sz="3200" dirty="0" smtClean="0"/>
              <a:t>  和   </a:t>
            </a:r>
            <a:r>
              <a:rPr lang="zh-CN" altLang="en-US" sz="3200" b="1" dirty="0"/>
              <a:t>计数器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51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 eaLnBrk="1" hangingPunct="1">
              <a:buFont typeface="+mj-ea"/>
              <a:buAutoNum type="circleNumDbPlain" startAt="2"/>
            </a:pPr>
            <a:r>
              <a:rPr lang="en-US" altLang="zh-CN" dirty="0" smtClean="0">
                <a:solidFill>
                  <a:srgbClr val="FF0000"/>
                </a:solidFill>
              </a:rPr>
              <a:t>Shift</a:t>
            </a:r>
            <a:r>
              <a:rPr lang="en-US" altLang="zh-CN" dirty="0" smtClean="0"/>
              <a:t> Register </a:t>
            </a:r>
            <a:r>
              <a:rPr lang="zh-CN" altLang="en-US" b="1" dirty="0" smtClean="0">
                <a:solidFill>
                  <a:srgbClr val="FF0000"/>
                </a:solidFill>
              </a:rPr>
              <a:t>移位</a:t>
            </a:r>
            <a:r>
              <a:rPr lang="zh-CN" altLang="en-US" b="1" dirty="0" smtClean="0"/>
              <a:t>寄存器</a:t>
            </a:r>
            <a:endParaRPr lang="en-US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1520" y="1037927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移位寄存器</a:t>
            </a:r>
            <a:r>
              <a:rPr lang="zh-CN" altLang="en-US" dirty="0" smtClean="0"/>
              <a:t>：能够对信息进行</a:t>
            </a:r>
            <a:r>
              <a:rPr lang="zh-CN" altLang="en-US" b="1" dirty="0" smtClean="0"/>
              <a:t>单向</a:t>
            </a:r>
            <a:r>
              <a:rPr lang="zh-CN" altLang="en-US" dirty="0" smtClean="0"/>
              <a:t>或</a:t>
            </a:r>
            <a:r>
              <a:rPr lang="zh-CN" altLang="en-US" b="1" dirty="0" smtClean="0"/>
              <a:t>双向</a:t>
            </a:r>
            <a:r>
              <a:rPr lang="zh-CN" altLang="en-US" dirty="0" smtClean="0"/>
              <a:t>移位操作的寄存器。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单向</a:t>
            </a:r>
            <a:r>
              <a:rPr lang="zh-CN" altLang="en-US" b="1" dirty="0" smtClean="0"/>
              <a:t>移位</a:t>
            </a:r>
            <a:r>
              <a:rPr lang="zh-CN" altLang="en-US" dirty="0" smtClean="0"/>
              <a:t>：随时钟，寄存器内容一位一位地向右移。</a:t>
            </a:r>
            <a:endParaRPr lang="zh-CN" altLang="en-US" dirty="0"/>
          </a:p>
        </p:txBody>
      </p:sp>
      <p:pic>
        <p:nvPicPr>
          <p:cNvPr id="81995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1" y="2354758"/>
            <a:ext cx="8740937" cy="396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422108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最简单的单向移位寄存器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3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11401</TotalTime>
  <Words>1092</Words>
  <Application>Microsoft Office PowerPoint</Application>
  <PresentationFormat>全屏显示(4:3)</PresentationFormat>
  <Paragraphs>207</Paragraphs>
  <Slides>25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ArialBold</vt:lpstr>
      <vt:lpstr>LetterGothic</vt:lpstr>
      <vt:lpstr>MathematicalPi-One</vt:lpstr>
      <vt:lpstr>楷体</vt:lpstr>
      <vt:lpstr>宋体</vt:lpstr>
      <vt:lpstr>Arial</vt:lpstr>
      <vt:lpstr>Cambria Math</vt:lpstr>
      <vt:lpstr>Tahoma</vt:lpstr>
      <vt:lpstr>Times New Roman</vt:lpstr>
      <vt:lpstr>Wingdings</vt:lpstr>
      <vt:lpstr>Blends</vt:lpstr>
      <vt:lpstr>位图图像</vt:lpstr>
      <vt:lpstr>Chapter 5 数字模块 -1</vt:lpstr>
      <vt:lpstr>Contents</vt:lpstr>
      <vt:lpstr>寄存器</vt:lpstr>
      <vt:lpstr>寄存器</vt:lpstr>
      <vt:lpstr>带并行预置端的寄存器</vt:lpstr>
      <vt:lpstr>74LS75 寄存器</vt:lpstr>
      <vt:lpstr>74HC175：CMOS边沿触发4位寄存器</vt:lpstr>
      <vt:lpstr>Contents</vt:lpstr>
      <vt:lpstr>Shift Register 移位寄存器</vt:lpstr>
      <vt:lpstr>Serial vs. Parallel Modes</vt:lpstr>
      <vt:lpstr>串行传输：每次只传送/移动1位信息</vt:lpstr>
      <vt:lpstr>2个半加器+1个或门 = 全加器</vt:lpstr>
      <vt:lpstr>Serial Adder  串行加法器</vt:lpstr>
      <vt:lpstr>Serial vs. Parallel Adder</vt:lpstr>
      <vt:lpstr>Serial Adder Design  (不用全加器，而用JK触发器)</vt:lpstr>
      <vt:lpstr>Serial Adder (JK)</vt:lpstr>
      <vt:lpstr>通用移位寄存器</vt:lpstr>
      <vt:lpstr>Universal Shift Register</vt:lpstr>
      <vt:lpstr>74LS194A：双向移位寄存器</vt:lpstr>
      <vt:lpstr>HDL 描述</vt:lpstr>
      <vt:lpstr>移位寄存器行为描述</vt:lpstr>
      <vt:lpstr>计数器 Verilog 行为级描述</vt:lpstr>
      <vt:lpstr>练习：同步计数器行为描述</vt:lpstr>
      <vt:lpstr>练习：同步计数器行为描述</vt:lpstr>
      <vt:lpstr>作业</vt:lpstr>
    </vt:vector>
  </TitlesOfParts>
  <Company>fudan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Boolean Algebra and Logic Gates</dc:title>
  <dc:creator>user</dc:creator>
  <cp:lastModifiedBy>Sam</cp:lastModifiedBy>
  <cp:revision>624</cp:revision>
  <cp:lastPrinted>2012-11-27T13:13:38Z</cp:lastPrinted>
  <dcterms:created xsi:type="dcterms:W3CDTF">2003-08-04T05:13:53Z</dcterms:created>
  <dcterms:modified xsi:type="dcterms:W3CDTF">2016-11-30T01:31:39Z</dcterms:modified>
</cp:coreProperties>
</file>