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57" r:id="rId2"/>
    <p:sldId id="895" r:id="rId3"/>
    <p:sldId id="896" r:id="rId4"/>
    <p:sldId id="897" r:id="rId5"/>
    <p:sldId id="898" r:id="rId6"/>
    <p:sldId id="899" r:id="rId7"/>
    <p:sldId id="900" r:id="rId8"/>
    <p:sldId id="901" r:id="rId9"/>
    <p:sldId id="902" r:id="rId10"/>
    <p:sldId id="903" r:id="rId11"/>
    <p:sldId id="904" r:id="rId12"/>
    <p:sldId id="905" r:id="rId13"/>
    <p:sldId id="906" r:id="rId14"/>
    <p:sldId id="907" r:id="rId15"/>
    <p:sldId id="908" r:id="rId16"/>
    <p:sldId id="909" r:id="rId17"/>
    <p:sldId id="910" r:id="rId18"/>
    <p:sldId id="911" r:id="rId19"/>
    <p:sldId id="912" r:id="rId20"/>
    <p:sldId id="913" r:id="rId21"/>
    <p:sldId id="914" r:id="rId22"/>
    <p:sldId id="919" r:id="rId23"/>
    <p:sldId id="920" r:id="rId24"/>
    <p:sldId id="921" r:id="rId25"/>
    <p:sldId id="922" r:id="rId26"/>
    <p:sldId id="915" r:id="rId27"/>
    <p:sldId id="918" r:id="rId28"/>
  </p:sldIdLst>
  <p:sldSz cx="9144000" cy="6858000" type="screen4x3"/>
  <p:notesSz cx="6799263" cy="99298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E8CF"/>
    <a:srgbClr val="FFFF00"/>
    <a:srgbClr val="FFFFFF"/>
    <a:srgbClr val="00E4A8"/>
    <a:srgbClr val="000000"/>
    <a:srgbClr val="BB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64" autoAdjust="0"/>
    <p:restoredTop sz="93730" autoAdjust="0"/>
  </p:normalViewPr>
  <p:slideViewPr>
    <p:cSldViewPr>
      <p:cViewPr varScale="1">
        <p:scale>
          <a:sx n="86" d="100"/>
          <a:sy n="86" d="100"/>
        </p:scale>
        <p:origin x="33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304" y="-96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0A015-3C61-4C46-9FFF-0829803E3D39}" type="datetimeFigureOut">
              <a:rPr lang="zh-CN" altLang="en-US" smtClean="0"/>
              <a:t>2016/12/7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96CCB-83EA-4143-A879-A4B0FCA67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5532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347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916" y="0"/>
            <a:ext cx="2946347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569" y="4716661"/>
            <a:ext cx="4986126" cy="4468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3322"/>
            <a:ext cx="2946347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916" y="9433322"/>
            <a:ext cx="2946347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A5F81BC-554B-4AD5-8383-A0522B57AB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1916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7802FDC7-4769-40FA-9EC7-3F3287C48AE6}" type="slidenum">
              <a:rPr lang="en-US" altLang="zh-CN" sz="1200" smtClean="0"/>
              <a:pPr eaLnBrk="1" hangingPunct="1"/>
              <a:t>1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4055002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1146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24C39FF2-165E-42F8-9FC6-CA759A676502}" type="slidenum">
              <a:rPr lang="en-US" altLang="zh-CN" sz="1200" smtClean="0"/>
              <a:pPr eaLnBrk="1" hangingPunct="1"/>
              <a:t>2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4100445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1146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24C39FF2-165E-42F8-9FC6-CA759A676502}" type="slidenum">
              <a:rPr lang="en-US" altLang="zh-CN" sz="1200" smtClean="0"/>
              <a:pPr eaLnBrk="1" hangingPunct="1"/>
              <a:t>6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1674328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1146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24C39FF2-165E-42F8-9FC6-CA759A676502}" type="slidenum">
              <a:rPr lang="en-US" altLang="zh-CN" sz="1200" smtClean="0"/>
              <a:pPr eaLnBrk="1" hangingPunct="1"/>
              <a:t>12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3273931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73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87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801BED45-CD99-4DCE-AD1E-9A16E4A9A521}" type="slidenum">
              <a:rPr lang="en-US" altLang="zh-CN" sz="1200" smtClean="0"/>
              <a:pPr eaLnBrk="1" hangingPunct="1"/>
              <a:t>27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4002771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CCE8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63E97CD-29E6-4025-8BC8-D6133B63D5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228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ABA638-65EC-4806-9C78-AFEC109135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570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18D85-48B6-4AFD-A288-6661171993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884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solidFill>
          <a:srgbClr val="CCE8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rgbClr val="B3D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68" y="1017304"/>
            <a:ext cx="9036496" cy="57606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7CFC5-7FD8-49A5-BC14-6A12B5DF6A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72800"/>
            <a:ext cx="8928992" cy="835920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636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DF8BD-65F9-48C4-ABE9-2AD80F98D6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588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7B968-F9E1-4F99-A37F-C4C443537F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154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22A96-5426-4C7C-942C-CE61393447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22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0F5B6-672A-4501-8AC2-B4A1B39B54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25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89EBD-6AF7-44A6-A834-9F066DF5B9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539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9FF83-66BB-458C-9D59-09AE05735E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43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A6A30-9FD2-4429-832C-04911250CD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112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itchFamily="2" charset="-122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itchFamily="2" charset="-122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itchFamily="2" charset="-122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itchFamily="2" charset="-122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itchFamily="2" charset="-122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itchFamily="2" charset="-122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itchFamily="2" charset="-122"/>
            </a:endParaRP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066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AB14573C-0731-4BCE-AF7E-858AF394AD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1124744"/>
            <a:ext cx="8674732" cy="1440160"/>
          </a:xfrm>
          <a:noFill/>
        </p:spPr>
        <p:txBody>
          <a:bodyPr/>
          <a:lstStyle/>
          <a:p>
            <a:pPr algn="ctr" eaLnBrk="1" hangingPunct="1"/>
            <a:r>
              <a:rPr lang="en-US" altLang="zh-CN" sz="3600" dirty="0"/>
              <a:t>Chapter </a:t>
            </a:r>
            <a:r>
              <a:rPr lang="en-US" altLang="zh-CN" sz="3600" dirty="0" smtClean="0"/>
              <a:t>5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zh-CN" altLang="en-US" sz="3600" b="1" spc="600" dirty="0" smtClean="0"/>
              <a:t>数字模块</a:t>
            </a:r>
            <a:r>
              <a:rPr lang="en-US" altLang="zh-CN" sz="3600" dirty="0" smtClean="0"/>
              <a:t>-</a:t>
            </a:r>
            <a:r>
              <a:rPr lang="en-US" altLang="zh-CN" dirty="0"/>
              <a:t>3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2087221" y="119640"/>
            <a:ext cx="50405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zh-CN" altLang="en-US" b="1" spc="600" dirty="0"/>
              <a:t>数字逻辑 </a:t>
            </a:r>
            <a:r>
              <a:rPr lang="zh-CN" altLang="en-US" sz="3200" b="1" spc="600" dirty="0">
                <a:latin typeface="楷体" pitchFamily="49" charset="-122"/>
                <a:ea typeface="楷体" pitchFamily="49" charset="-122"/>
              </a:rPr>
              <a:t>与</a:t>
            </a:r>
            <a:r>
              <a:rPr lang="zh-CN" altLang="en-US" sz="3200" b="1" spc="600" dirty="0"/>
              <a:t> </a:t>
            </a:r>
            <a:r>
              <a:rPr lang="zh-CN" altLang="en-US" b="1" spc="600" dirty="0"/>
              <a:t>部件设计</a:t>
            </a:r>
            <a:r>
              <a:rPr lang="en-US" altLang="zh-CN" b="1" spc="600" dirty="0"/>
              <a:t/>
            </a:r>
            <a:br>
              <a:rPr lang="en-US" altLang="zh-CN" b="1" spc="600" dirty="0"/>
            </a:br>
            <a:r>
              <a:rPr lang="en-US" altLang="zh-CN" sz="2000" b="1" dirty="0"/>
              <a:t>Digital Logic </a:t>
            </a:r>
            <a:r>
              <a:rPr lang="en-US" altLang="zh-CN" sz="2800" dirty="0"/>
              <a:t>&amp;</a:t>
            </a:r>
            <a:r>
              <a:rPr lang="en-US" altLang="zh-CN" sz="2000" b="1" dirty="0"/>
              <a:t> Component Design</a:t>
            </a:r>
            <a:endParaRPr lang="zh-CN" altLang="en-US" sz="2000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346" y="91310"/>
            <a:ext cx="1297150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l="26966" t="16884" r="40550" b="8369"/>
          <a:stretch/>
        </p:blipFill>
        <p:spPr>
          <a:xfrm>
            <a:off x="70805" y="52340"/>
            <a:ext cx="1404851" cy="2017877"/>
          </a:xfrm>
          <a:prstGeom prst="rect">
            <a:avLst/>
          </a:prstGeom>
        </p:spPr>
      </p:pic>
      <p:sp>
        <p:nvSpPr>
          <p:cNvPr id="1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400978" y="6366384"/>
            <a:ext cx="2670790" cy="422401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zh-CN" sz="2000" dirty="0" smtClean="0">
                <a:solidFill>
                  <a:srgbClr val="0070C0"/>
                </a:solidFill>
              </a:rPr>
              <a:t>xgsun@fudan.edu.cn</a:t>
            </a:r>
          </a:p>
        </p:txBody>
      </p:sp>
      <p:pic>
        <p:nvPicPr>
          <p:cNvPr id="12" name="Picture 2" descr="C:\Users\Sam2013\Desktop\孙晓光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265708"/>
            <a:ext cx="1443098" cy="53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PAL</a:t>
            </a:r>
            <a:r>
              <a:rPr lang="zh-CN" altLang="en-US" dirty="0" smtClean="0"/>
              <a:t>设计举例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63888" y="908720"/>
            <a:ext cx="1843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PAL</a:t>
            </a:r>
            <a:r>
              <a:rPr lang="zh-CN" altLang="en-US" sz="2800" dirty="0" smtClean="0"/>
              <a:t>编程表</a:t>
            </a:r>
            <a:endParaRPr lang="zh-CN" altLang="en-US" sz="2800" dirty="0"/>
          </a:p>
        </p:txBody>
      </p:sp>
      <p:pic>
        <p:nvPicPr>
          <p:cNvPr id="1925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3" y="1405114"/>
            <a:ext cx="8953103" cy="540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 bwMode="auto">
          <a:xfrm>
            <a:off x="4139952" y="2060848"/>
            <a:ext cx="648072" cy="4608512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688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PAL</a:t>
            </a:r>
            <a:r>
              <a:rPr lang="zh-CN" altLang="en-US" dirty="0" smtClean="0"/>
              <a:t>设计举例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47664" y="908720"/>
            <a:ext cx="1843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PAL</a:t>
            </a:r>
            <a:r>
              <a:rPr lang="zh-CN" altLang="en-US" sz="2800" dirty="0" smtClean="0"/>
              <a:t>编程表</a:t>
            </a:r>
            <a:endParaRPr lang="zh-CN" altLang="en-US" sz="2800" dirty="0"/>
          </a:p>
        </p:txBody>
      </p:sp>
      <p:pic>
        <p:nvPicPr>
          <p:cNvPr id="1925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05114"/>
            <a:ext cx="7296919" cy="540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898" y="0"/>
            <a:ext cx="502227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093296"/>
            <a:ext cx="1339349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圆角矩形 7"/>
          <p:cNvSpPr/>
          <p:nvPr/>
        </p:nvSpPr>
        <p:spPr bwMode="auto">
          <a:xfrm>
            <a:off x="7656311" y="6093296"/>
            <a:ext cx="1366417" cy="684076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838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196752"/>
            <a:ext cx="8856984" cy="2664296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  <a:tabLst>
                <a:tab pos="5918200" algn="l"/>
              </a:tabLst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5.6.1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Programmable Logic Array 	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可编程逻辑阵列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  <a:tabLst>
                <a:tab pos="5918200" algn="l"/>
              </a:tabLst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5.6.2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Programmable Array Logic 	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可编程阵列逻辑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  <a:tabLst>
                <a:tab pos="5111750" algn="l"/>
              </a:tabLst>
            </a:pPr>
            <a:r>
              <a:rPr lang="en-US" altLang="zh-CN" sz="2400" b="1" dirty="0" smtClean="0"/>
              <a:t>5.6.3 </a:t>
            </a:r>
            <a:r>
              <a:rPr lang="en-US" altLang="zh-CN" sz="2400" b="1" dirty="0"/>
              <a:t>Sequential Programmable </a:t>
            </a:r>
            <a:r>
              <a:rPr lang="en-US" altLang="zh-CN" sz="2400" b="1" dirty="0" smtClean="0"/>
              <a:t>Devices </a:t>
            </a:r>
            <a:r>
              <a:rPr lang="zh-CN" altLang="en-US" sz="2400" b="1" spc="-150" dirty="0" smtClean="0">
                <a:solidFill>
                  <a:srgbClr val="FF0000"/>
                </a:solidFill>
              </a:rPr>
              <a:t>时序</a:t>
            </a:r>
            <a:r>
              <a:rPr lang="zh-CN" altLang="en-US" sz="2400" b="1" spc="-150" dirty="0"/>
              <a:t>可编程器件</a:t>
            </a:r>
            <a:endParaRPr lang="en-US" altLang="zh-CN" sz="2400" b="1" spc="-150" dirty="0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8441109" cy="611001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Contents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675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8768" y="1017304"/>
            <a:ext cx="9036496" cy="262772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 smtClean="0"/>
              <a:t>时序可编程器件</a:t>
            </a:r>
            <a:r>
              <a:rPr lang="zh-CN" altLang="en-US" sz="2800" dirty="0" smtClean="0"/>
              <a:t>包含：门、触发器。</a:t>
            </a:r>
            <a:endParaRPr lang="en-US" altLang="zh-CN" sz="2800" dirty="0" smtClean="0"/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SzPct val="100000"/>
              <a:buFont typeface="+mj-ea"/>
              <a:buAutoNum type="circleNumDbPlain"/>
            </a:pPr>
            <a:r>
              <a:rPr lang="zh-CN" altLang="en-US" sz="2400" dirty="0" smtClean="0"/>
              <a:t>时序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简单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可编程逻辑器件</a:t>
            </a:r>
            <a:r>
              <a:rPr lang="en-US" altLang="zh-CN" sz="2400" dirty="0" smtClean="0"/>
              <a:t>(SPLD)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SzPct val="100000"/>
              <a:buFont typeface="+mj-ea"/>
              <a:buAutoNum type="circleNumDbPlain"/>
            </a:pPr>
            <a:r>
              <a:rPr lang="zh-CN" altLang="en-US" sz="2400" dirty="0" smtClean="0"/>
              <a:t>复杂可编程逻辑器件</a:t>
            </a:r>
            <a:r>
              <a:rPr lang="en-US" altLang="zh-CN" sz="2400" dirty="0" smtClean="0"/>
              <a:t>(CPLD)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SzPct val="100000"/>
              <a:buFont typeface="+mj-ea"/>
              <a:buAutoNum type="circleNumDbPlain"/>
            </a:pPr>
            <a:r>
              <a:rPr lang="zh-CN" altLang="en-US" sz="2400" dirty="0" smtClean="0"/>
              <a:t>现场可编程门阵列</a:t>
            </a:r>
            <a:r>
              <a:rPr lang="en-US" altLang="zh-CN" sz="2400" dirty="0" smtClean="0"/>
              <a:t>(FPGA)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时序</a:t>
            </a:r>
            <a:r>
              <a:rPr lang="zh-CN" altLang="en-US" dirty="0" smtClean="0"/>
              <a:t>可编程器件</a:t>
            </a:r>
            <a:endParaRPr lang="zh-CN" altLang="en-US" dirty="0"/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97" y="3789040"/>
            <a:ext cx="8051643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487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8768" y="1017304"/>
            <a:ext cx="9036496" cy="1763624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dirty="0" smtClean="0">
                <a:latin typeface="Arial" charset="0"/>
                <a:ea typeface="標楷體" pitchFamily="65" charset="-120"/>
              </a:rPr>
              <a:t>SPLD</a:t>
            </a:r>
            <a:r>
              <a:rPr lang="zh-CN" altLang="en-US" dirty="0" smtClean="0">
                <a:latin typeface="Arial" charset="0"/>
                <a:ea typeface="標楷體" pitchFamily="65" charset="-120"/>
              </a:rPr>
              <a:t>：</a:t>
            </a:r>
            <a:r>
              <a:rPr lang="en-US" altLang="zh-CN" dirty="0" smtClean="0">
                <a:latin typeface="Arial" charset="0"/>
                <a:ea typeface="標楷體" pitchFamily="65" charset="-120"/>
              </a:rPr>
              <a:t>PAL+D</a:t>
            </a:r>
            <a:r>
              <a:rPr lang="zh-CN" altLang="en-US" dirty="0" smtClean="0">
                <a:latin typeface="Arial" charset="0"/>
                <a:ea typeface="標楷體" pitchFamily="65" charset="-120"/>
              </a:rPr>
              <a:t>触发器</a:t>
            </a:r>
            <a:endParaRPr lang="en-US" altLang="zh-CN" dirty="0" smtClean="0">
              <a:latin typeface="Arial" charset="0"/>
              <a:ea typeface="標楷體" pitchFamily="65" charset="-120"/>
            </a:endParaRP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zh-CN" altLang="en-US" dirty="0" smtClean="0">
                <a:latin typeface="Arial" charset="0"/>
                <a:ea typeface="標楷體" pitchFamily="65" charset="-120"/>
              </a:rPr>
              <a:t>宏单元：</a:t>
            </a:r>
            <a:r>
              <a:rPr lang="en-US" altLang="zh-CN" dirty="0" smtClean="0">
                <a:latin typeface="Arial" charset="0"/>
                <a:ea typeface="標楷體" pitchFamily="65" charset="-120"/>
              </a:rPr>
              <a:t>SPLD</a:t>
            </a:r>
            <a:r>
              <a:rPr lang="zh-CN" altLang="en-US" dirty="0" smtClean="0">
                <a:latin typeface="Arial" charset="0"/>
                <a:ea typeface="標楷體" pitchFamily="65" charset="-120"/>
              </a:rPr>
              <a:t>的一部分</a:t>
            </a:r>
            <a:endParaRPr lang="en-US" altLang="zh-TW" dirty="0" smtClean="0">
              <a:latin typeface="Arial" charset="0"/>
              <a:ea typeface="標楷體" pitchFamily="65" charset="-120"/>
            </a:endParaRP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TW" dirty="0" smtClean="0">
                <a:latin typeface="Arial" charset="0"/>
                <a:ea typeface="標楷體" pitchFamily="65" charset="-120"/>
              </a:rPr>
              <a:t>A </a:t>
            </a:r>
            <a:r>
              <a:rPr lang="en-US" altLang="zh-TW" dirty="0">
                <a:latin typeface="Arial" charset="0"/>
                <a:ea typeface="標楷體" pitchFamily="65" charset="-120"/>
              </a:rPr>
              <a:t>typical SPLD contains 8-10 </a:t>
            </a:r>
            <a:r>
              <a:rPr lang="en-US" altLang="zh-TW" dirty="0" err="1">
                <a:latin typeface="Arial" charset="0"/>
                <a:ea typeface="標楷體" pitchFamily="65" charset="-120"/>
              </a:rPr>
              <a:t>macrocells</a:t>
            </a:r>
            <a:endParaRPr lang="en-US" altLang="zh-TW" dirty="0">
              <a:latin typeface="Arial" charset="0"/>
              <a:ea typeface="標楷體" pitchFamily="65" charset="-120"/>
            </a:endParaRPr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① </a:t>
            </a:r>
            <a:r>
              <a:rPr lang="en-US" altLang="zh-CN" b="1" dirty="0" smtClean="0"/>
              <a:t>SPLD</a:t>
            </a:r>
            <a:r>
              <a:rPr lang="zh-CN" altLang="en-US" dirty="0" smtClean="0"/>
              <a:t>时序</a:t>
            </a:r>
            <a:r>
              <a:rPr lang="en-US" altLang="zh-CN" dirty="0"/>
              <a:t>(</a:t>
            </a:r>
            <a:r>
              <a:rPr lang="zh-CN" altLang="en-US" dirty="0"/>
              <a:t>简单</a:t>
            </a:r>
            <a:r>
              <a:rPr lang="en-US" altLang="zh-CN" dirty="0"/>
              <a:t>)</a:t>
            </a:r>
            <a:r>
              <a:rPr lang="zh-CN" altLang="en-US" dirty="0" smtClean="0"/>
              <a:t>可编程逻辑器件</a:t>
            </a:r>
            <a:endParaRPr lang="zh-CN" altLang="en-US" dirty="0"/>
          </a:p>
        </p:txBody>
      </p:sp>
      <p:pic>
        <p:nvPicPr>
          <p:cNvPr id="1966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91" y="2852936"/>
            <a:ext cx="778192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5073729" y="6165304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基本宏单元逻辑结构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81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Altera</a:t>
            </a:r>
            <a:r>
              <a:rPr lang="zh-CN" altLang="en-US" dirty="0" smtClean="0"/>
              <a:t>公司</a:t>
            </a:r>
            <a:r>
              <a:rPr lang="en-US" altLang="zh-CN" dirty="0"/>
              <a:t>Classic</a:t>
            </a:r>
            <a:r>
              <a:rPr lang="zh-CN" altLang="en-US" dirty="0"/>
              <a:t>系列</a:t>
            </a:r>
          </a:p>
        </p:txBody>
      </p:sp>
      <p:graphicFrame>
        <p:nvGraphicFramePr>
          <p:cNvPr id="5" name="Group 61"/>
          <p:cNvGraphicFramePr>
            <a:graphicFrameLocks noGrp="1"/>
          </p:cNvGraphicFramePr>
          <p:nvPr>
            <p:extLst/>
          </p:nvPr>
        </p:nvGraphicFramePr>
        <p:xfrm>
          <a:off x="179512" y="1052736"/>
          <a:ext cx="8640960" cy="270986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168352"/>
                <a:gridCol w="2107181"/>
                <a:gridCol w="1728192"/>
                <a:gridCol w="1637235"/>
              </a:tblGrid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特  性</a:t>
                      </a:r>
                      <a:endParaRPr kumimoji="1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EP610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EP910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EP1810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可用门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300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450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900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宏单元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</a:t>
                      </a:r>
                      <a:endParaRPr kumimoji="1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48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最大用户</a:t>
                      </a:r>
                      <a:r>
                        <a:rPr kumimoji="1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I/O</a:t>
                      </a:r>
                      <a:r>
                        <a:rPr kumimoji="1" lang="zh-CN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引脚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38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64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20216" y="3933056"/>
            <a:ext cx="76962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000" b="1" dirty="0"/>
              <a:t>可编程</a:t>
            </a:r>
            <a:r>
              <a:rPr lang="zh-CN" altLang="en-US" sz="3000" b="1" dirty="0">
                <a:solidFill>
                  <a:srgbClr val="FF0000"/>
                </a:solidFill>
              </a:rPr>
              <a:t>宏单元</a:t>
            </a:r>
            <a:r>
              <a:rPr lang="en-US" altLang="zh-CN" sz="3000" b="1" dirty="0"/>
              <a:t>+</a:t>
            </a:r>
            <a:r>
              <a:rPr lang="zh-CN" altLang="en-US" sz="3000" b="1" dirty="0"/>
              <a:t>可编程</a:t>
            </a:r>
            <a:r>
              <a:rPr lang="zh-CN" altLang="en-US" sz="3000" b="1" dirty="0">
                <a:solidFill>
                  <a:srgbClr val="FF0000"/>
                </a:solidFill>
              </a:rPr>
              <a:t>内部连线</a:t>
            </a:r>
            <a:r>
              <a:rPr lang="en-US" altLang="zh-CN" sz="3000" b="1" dirty="0"/>
              <a:t>+</a:t>
            </a:r>
            <a:r>
              <a:rPr lang="zh-CN" altLang="en-US" sz="3000" b="1" dirty="0"/>
              <a:t>可编程</a:t>
            </a:r>
            <a:r>
              <a:rPr lang="en-US" altLang="zh-CN" sz="3000" b="1" dirty="0">
                <a:solidFill>
                  <a:srgbClr val="FF0000"/>
                </a:solidFill>
              </a:rPr>
              <a:t>I/O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1115616" y="4528471"/>
          <a:ext cx="6552728" cy="2284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7" name="VISIO" r:id="rId3" imgW="4035552" imgH="1406652" progId="Visio.Drawing.11">
                  <p:embed/>
                </p:oleObj>
              </mc:Choice>
              <mc:Fallback>
                <p:oleObj name="VISIO" r:id="rId3" imgW="4035552" imgH="140665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528471"/>
                        <a:ext cx="6552728" cy="2284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192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43608" y="69813"/>
            <a:ext cx="3528392" cy="835920"/>
          </a:xfrm>
        </p:spPr>
        <p:txBody>
          <a:bodyPr/>
          <a:lstStyle/>
          <a:p>
            <a:pPr lvl="0" algn="l"/>
            <a:r>
              <a:rPr lang="en-US" altLang="zh-CN" dirty="0" smtClean="0"/>
              <a:t>EP610</a:t>
            </a:r>
            <a:r>
              <a:rPr lang="zh-CN" altLang="en-US" dirty="0" smtClean="0"/>
              <a:t>宏单元</a:t>
            </a:r>
            <a:endParaRPr lang="zh-CN" altLang="en-US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/>
          </p:nvPr>
        </p:nvGraphicFramePr>
        <p:xfrm>
          <a:off x="179512" y="1340768"/>
          <a:ext cx="8713228" cy="5356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1" name="BMP 图象" r:id="rId3" imgW="5191850" imgH="3191320" progId="Paint.Picture">
                  <p:embed/>
                </p:oleObj>
              </mc:Choice>
              <mc:Fallback>
                <p:oleObj name="BMP 图象" r:id="rId3" imgW="5191850" imgH="319132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340768"/>
                        <a:ext cx="8713228" cy="53569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utoShape 1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019800" y="3657600"/>
            <a:ext cx="457200" cy="762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1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620000" y="3505200"/>
            <a:ext cx="8382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99787" name="Picture 107" descr="c:\users\sam\appdata\roaming\360se6\USERDA~1\Temp\141114~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65462" y="-18854"/>
            <a:ext cx="2884148" cy="101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45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CPLD</a:t>
            </a:r>
            <a:r>
              <a:rPr lang="zh-CN" altLang="en-US" sz="2800" dirty="0" smtClean="0"/>
              <a:t>中，</a:t>
            </a:r>
            <a:r>
              <a:rPr lang="zh-CN" altLang="en-US" sz="2800" b="1" dirty="0" smtClean="0"/>
              <a:t>可编程开关矩阵</a:t>
            </a:r>
            <a:r>
              <a:rPr lang="zh-CN" altLang="en-US" sz="2800" dirty="0" smtClean="0"/>
              <a:t>连接</a:t>
            </a:r>
            <a:r>
              <a:rPr lang="en-US" altLang="zh-CN" sz="2800" dirty="0" smtClean="0"/>
              <a:t>PLDs</a:t>
            </a:r>
            <a:endParaRPr lang="en-US" altLang="zh-CN" sz="2800" dirty="0"/>
          </a:p>
          <a:p>
            <a:r>
              <a:rPr lang="zh-CN" altLang="en-US" sz="2800" dirty="0" smtClean="0"/>
              <a:t>每个典型的</a:t>
            </a:r>
            <a:r>
              <a:rPr lang="en-US" altLang="zh-CN" sz="2800" dirty="0" smtClean="0"/>
              <a:t>PLD</a:t>
            </a:r>
            <a:r>
              <a:rPr lang="zh-CN" altLang="en-US" sz="2800" dirty="0" smtClean="0"/>
              <a:t>包括</a:t>
            </a:r>
            <a:r>
              <a:rPr lang="en-US" altLang="zh-CN" sz="2800" dirty="0" smtClean="0"/>
              <a:t>8</a:t>
            </a:r>
            <a:r>
              <a:rPr lang="zh-CN" altLang="en-US" sz="2800" dirty="0" smtClean="0"/>
              <a:t>～</a:t>
            </a:r>
            <a:r>
              <a:rPr lang="en-US" altLang="zh-CN" sz="2800" dirty="0" smtClean="0"/>
              <a:t>16</a:t>
            </a:r>
            <a:r>
              <a:rPr lang="zh-CN" altLang="en-US" sz="2800" dirty="0" smtClean="0"/>
              <a:t>个宏单元</a:t>
            </a:r>
            <a:endParaRPr lang="en-US" altLang="zh-CN" sz="2800" dirty="0" smtClean="0"/>
          </a:p>
          <a:p>
            <a:r>
              <a:rPr lang="zh-CN" altLang="en-US" sz="2800" dirty="0" smtClean="0"/>
              <a:t>如果该宏单元中的乘积项没有被使用，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 smtClean="0"/>
              <a:t>可被邻近的宏单元使用。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② </a:t>
            </a:r>
            <a:r>
              <a:rPr lang="en-US" altLang="zh-CN" b="1" dirty="0" smtClean="0"/>
              <a:t>CPLD</a:t>
            </a:r>
            <a:r>
              <a:rPr lang="zh-CN" altLang="en-US" dirty="0" smtClean="0"/>
              <a:t>复杂可编程逻辑器件</a:t>
            </a:r>
            <a:endParaRPr lang="zh-CN" altLang="en-US" dirty="0"/>
          </a:p>
        </p:txBody>
      </p:sp>
      <p:pic>
        <p:nvPicPr>
          <p:cNvPr id="1976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3227412"/>
            <a:ext cx="7514275" cy="3297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371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Altera</a:t>
            </a:r>
            <a:r>
              <a:rPr lang="zh-CN" altLang="en-US" dirty="0" smtClean="0"/>
              <a:t>公司的</a:t>
            </a:r>
            <a:r>
              <a:rPr lang="en-US" altLang="zh-CN" dirty="0" smtClean="0"/>
              <a:t>CPLD  (EP610</a:t>
            </a:r>
            <a:r>
              <a:rPr lang="zh-CN" altLang="en-US" dirty="0"/>
              <a:t>器件</a:t>
            </a:r>
            <a:r>
              <a:rPr lang="zh-CN" altLang="en-US" dirty="0" smtClean="0"/>
              <a:t>结构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107503" y="1340768"/>
          <a:ext cx="8902807" cy="4896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5" name="BMP 图象" r:id="rId3" imgW="5847619" imgH="1980952" progId="PBrush">
                  <p:embed/>
                </p:oleObj>
              </mc:Choice>
              <mc:Fallback>
                <p:oleObj name="BMP 图象" r:id="rId3" imgW="5847619" imgH="1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3" y="1340768"/>
                        <a:ext cx="8902807" cy="48965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33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124744"/>
            <a:ext cx="8545712" cy="54371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Lattice</a:t>
            </a:r>
            <a:r>
              <a:rPr lang="zh-CN" altLang="en-US" dirty="0"/>
              <a:t>公司的</a:t>
            </a:r>
            <a:r>
              <a:rPr lang="en-US" altLang="zh-CN" dirty="0" err="1"/>
              <a:t>pLSI</a:t>
            </a:r>
            <a:r>
              <a:rPr lang="en-US" altLang="zh-CN" dirty="0"/>
              <a:t>/</a:t>
            </a:r>
            <a:r>
              <a:rPr lang="en-US" altLang="zh-CN" dirty="0" err="1"/>
              <a:t>ispLSI</a:t>
            </a:r>
            <a:r>
              <a:rPr lang="zh-CN" altLang="en-US" dirty="0"/>
              <a:t>系列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Xilinx</a:t>
            </a:r>
            <a:r>
              <a:rPr lang="zh-CN" altLang="en-US" dirty="0"/>
              <a:t>公司的</a:t>
            </a:r>
            <a:r>
              <a:rPr lang="en-US" altLang="zh-CN" dirty="0"/>
              <a:t>7000</a:t>
            </a:r>
            <a:r>
              <a:rPr lang="zh-CN" altLang="en-US" dirty="0"/>
              <a:t>和</a:t>
            </a:r>
            <a:r>
              <a:rPr lang="en-US" altLang="zh-CN" dirty="0"/>
              <a:t>9500</a:t>
            </a:r>
            <a:r>
              <a:rPr lang="zh-CN" altLang="en-US" dirty="0"/>
              <a:t>系列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Altera</a:t>
            </a:r>
            <a:r>
              <a:rPr lang="zh-CN" altLang="en-US" dirty="0"/>
              <a:t>公司的</a:t>
            </a:r>
            <a:r>
              <a:rPr lang="en-US" altLang="zh-CN" dirty="0"/>
              <a:t>MAX9000</a:t>
            </a:r>
            <a:r>
              <a:rPr lang="zh-CN" altLang="en-US" dirty="0"/>
              <a:t>系列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AMD</a:t>
            </a:r>
            <a:r>
              <a:rPr lang="zh-CN" altLang="en-US" dirty="0"/>
              <a:t>公司的</a:t>
            </a:r>
            <a:r>
              <a:rPr lang="en-US" altLang="zh-CN" dirty="0"/>
              <a:t>MACH</a:t>
            </a:r>
            <a:r>
              <a:rPr lang="zh-CN" altLang="en-US" dirty="0"/>
              <a:t>系列等。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</a:t>
            </a:r>
            <a:r>
              <a:rPr lang="en-US" altLang="zh-CN" dirty="0"/>
              <a:t>CPLD</a:t>
            </a:r>
            <a:r>
              <a:rPr lang="zh-CN" altLang="en-US" dirty="0" smtClean="0"/>
              <a:t>器件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634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196752"/>
            <a:ext cx="8784976" cy="5517232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</a:rPr>
              <a:t>5.6</a:t>
            </a:r>
            <a:r>
              <a:rPr lang="en-US" altLang="zh-CN" sz="2400" b="1" dirty="0" smtClean="0"/>
              <a:t>.1 </a:t>
            </a:r>
            <a:r>
              <a:rPr lang="en-US" altLang="zh-CN" sz="2400" b="1" dirty="0">
                <a:solidFill>
                  <a:srgbClr val="FF0000"/>
                </a:solidFill>
              </a:rPr>
              <a:t>P</a:t>
            </a:r>
            <a:r>
              <a:rPr lang="en-US" altLang="zh-CN" sz="2400" b="1" dirty="0"/>
              <a:t>rogrammable </a:t>
            </a:r>
            <a:r>
              <a:rPr lang="en-US" altLang="zh-CN" sz="2400" b="1" dirty="0">
                <a:solidFill>
                  <a:srgbClr val="FF0000"/>
                </a:solidFill>
              </a:rPr>
              <a:t>L</a:t>
            </a:r>
            <a:r>
              <a:rPr lang="en-US" altLang="zh-CN" sz="2400" b="1" dirty="0"/>
              <a:t>ogic </a:t>
            </a:r>
            <a:r>
              <a:rPr lang="en-US" altLang="zh-CN" sz="2400" b="1" dirty="0">
                <a:solidFill>
                  <a:srgbClr val="FF0000"/>
                </a:solidFill>
              </a:rPr>
              <a:t>A</a:t>
            </a:r>
            <a:r>
              <a:rPr lang="en-US" altLang="zh-CN" sz="2400" b="1" dirty="0"/>
              <a:t>rray </a:t>
            </a:r>
            <a:r>
              <a:rPr lang="en-US" altLang="zh-CN" sz="2400" dirty="0" smtClean="0"/>
              <a:t>(PLA)</a:t>
            </a:r>
            <a:r>
              <a:rPr lang="en-US" altLang="zh-CN" sz="2400" b="1" dirty="0"/>
              <a:t>	</a:t>
            </a:r>
            <a:r>
              <a:rPr lang="zh-CN" altLang="en-US" sz="2400" b="1" dirty="0"/>
              <a:t>可编程逻辑阵列</a:t>
            </a:r>
            <a:endParaRPr lang="en-US" altLang="zh-CN" sz="2400" b="1" dirty="0"/>
          </a:p>
          <a:p>
            <a:pPr marL="0" indent="0" eaLnBrk="1" hangingPunct="1">
              <a:lnSpc>
                <a:spcPct val="150000"/>
              </a:lnSpc>
              <a:buNone/>
              <a:tabLst>
                <a:tab pos="5473700" algn="l"/>
              </a:tabLst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5.6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.2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Programmable Array Logic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(PAL)	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可编程阵列逻辑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  <a:tabLst>
                <a:tab pos="5473700" algn="l"/>
              </a:tabLst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5.6.3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Sequential Programmable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Devices	 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时序可编程器件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1445" y="260648"/>
            <a:ext cx="8441109" cy="611001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Contents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518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8768" y="1017304"/>
            <a:ext cx="7979616" cy="576064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2800" dirty="0" smtClean="0"/>
              <a:t>FPGA</a:t>
            </a:r>
            <a:r>
              <a:rPr lang="zh-CN" altLang="en-US" sz="2800" dirty="0" smtClean="0"/>
              <a:t>：可由用户现场进行编程的大规模电路。</a:t>
            </a:r>
            <a:endParaRPr lang="en-US" altLang="zh-CN" sz="2800" dirty="0" smtClean="0"/>
          </a:p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dirty="0" smtClean="0"/>
              <a:t>FPGA</a:t>
            </a:r>
            <a:r>
              <a:rPr lang="zh-CN" altLang="en-US" sz="2800" dirty="0" smtClean="0"/>
              <a:t>是</a:t>
            </a:r>
            <a:r>
              <a:rPr lang="en-US" altLang="zh-CN" sz="2800" dirty="0"/>
              <a:t>80</a:t>
            </a:r>
            <a:r>
              <a:rPr lang="zh-CN" altLang="en-US" sz="2800" dirty="0"/>
              <a:t>年代中期发展起来的一种可编程</a:t>
            </a:r>
            <a:r>
              <a:rPr lang="zh-CN" altLang="en-US" sz="2800" dirty="0" smtClean="0"/>
              <a:t>的。</a:t>
            </a:r>
            <a:endParaRPr lang="zh-CN" altLang="en-US" sz="2800" dirty="0"/>
          </a:p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dirty="0"/>
              <a:t>特点：</a:t>
            </a:r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 smtClean="0"/>
              <a:t>保密性</a:t>
            </a:r>
            <a:r>
              <a:rPr lang="zh-CN" altLang="en-US" sz="2400" dirty="0"/>
              <a:t>强</a:t>
            </a:r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 smtClean="0"/>
              <a:t>体积</a:t>
            </a:r>
            <a:r>
              <a:rPr lang="zh-CN" altLang="en-US" sz="2400" dirty="0"/>
              <a:t>小</a:t>
            </a:r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 smtClean="0"/>
              <a:t>可靠性</a:t>
            </a:r>
            <a:r>
              <a:rPr lang="zh-CN" altLang="en-US" sz="2400" dirty="0"/>
              <a:t>高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dirty="0"/>
              <a:t>Xilinx</a:t>
            </a:r>
            <a:r>
              <a:rPr lang="zh-CN" altLang="en-US" sz="2800" dirty="0"/>
              <a:t>公司和</a:t>
            </a:r>
            <a:r>
              <a:rPr lang="en-US" altLang="zh-CN" sz="2800" dirty="0" err="1" smtClean="0"/>
              <a:t>Actel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 smtClean="0"/>
              <a:t>公司</a:t>
            </a:r>
            <a:r>
              <a:rPr lang="zh-CN" altLang="en-US" sz="2800" dirty="0"/>
              <a:t>是生产</a:t>
            </a:r>
            <a:r>
              <a:rPr lang="en-US" altLang="zh-CN" sz="2800" dirty="0" smtClean="0"/>
              <a:t>FPGA</a:t>
            </a:r>
            <a:br>
              <a:rPr lang="en-US" altLang="zh-CN" sz="2800" dirty="0" smtClean="0"/>
            </a:br>
            <a:r>
              <a:rPr lang="zh-CN" altLang="en-US" sz="2800" dirty="0" smtClean="0"/>
              <a:t>的</a:t>
            </a:r>
            <a:r>
              <a:rPr lang="zh-CN" altLang="en-US" sz="2800" dirty="0"/>
              <a:t>主要厂商，</a:t>
            </a:r>
            <a:r>
              <a:rPr lang="zh-CN" altLang="en-US" sz="2800" dirty="0" smtClean="0"/>
              <a:t>所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/>
              <a:t>生</a:t>
            </a:r>
            <a:r>
              <a:rPr lang="zh-CN" altLang="en-US" sz="2800" dirty="0" smtClean="0"/>
              <a:t>产</a:t>
            </a:r>
            <a:r>
              <a:rPr lang="zh-CN" altLang="en-US" sz="2800" dirty="0"/>
              <a:t>的</a:t>
            </a:r>
            <a:r>
              <a:rPr lang="en-US" altLang="zh-CN" sz="2800" dirty="0"/>
              <a:t>FPGA</a:t>
            </a:r>
            <a:r>
              <a:rPr lang="zh-CN" altLang="en-US" sz="2800" dirty="0"/>
              <a:t>结构略有不同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/>
            <a:r>
              <a:rPr lang="zh-CN" altLang="en-US" sz="4000" dirty="0" smtClean="0">
                <a:solidFill>
                  <a:srgbClr val="FF0000"/>
                </a:solidFill>
              </a:rPr>
              <a:t>③ </a:t>
            </a:r>
            <a:r>
              <a:rPr lang="en-US" altLang="zh-CN" sz="4000" b="1" dirty="0" smtClean="0"/>
              <a:t>FPGA</a:t>
            </a:r>
            <a:r>
              <a:rPr lang="zh-CN" altLang="en-US" sz="4000" dirty="0" smtClean="0"/>
              <a:t>现场可编程门阵列</a:t>
            </a:r>
            <a:endParaRPr lang="zh-CN" altLang="en-US" sz="6600" dirty="0"/>
          </a:p>
        </p:txBody>
      </p:sp>
      <p:pic>
        <p:nvPicPr>
          <p:cNvPr id="202754" name="Picture 2" descr="c:\users\sam\appdata\roaming\360se6\USERDA~1\Temp\200697~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204864"/>
            <a:ext cx="57531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68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56" y="349628"/>
            <a:ext cx="62865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Xilinx FPGA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1986513"/>
            <a:ext cx="2954655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Spartan</a:t>
            </a:r>
            <a:r>
              <a:rPr lang="zh-CN" altLang="en-US" dirty="0" smtClean="0"/>
              <a:t>系列：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可配置的逻辑块</a:t>
            </a:r>
            <a:r>
              <a:rPr lang="en-US" altLang="zh-CN" sz="2000" dirty="0" smtClean="0"/>
              <a:t>(CLB)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输入、输出块</a:t>
            </a:r>
            <a:r>
              <a:rPr lang="en-US" altLang="zh-CN" sz="2000" dirty="0" smtClean="0"/>
              <a:t>(IOB)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可编程</a:t>
            </a:r>
            <a:r>
              <a:rPr lang="en-US" altLang="zh-CN" sz="2000" dirty="0" smtClean="0"/>
              <a:t>I/O</a:t>
            </a:r>
            <a:r>
              <a:rPr lang="zh-CN" altLang="en-US" sz="2000" dirty="0" smtClean="0"/>
              <a:t>缓冲器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路径资源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配置存储器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51633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dirty="0"/>
              <a:t>Altera Cyclone IV </a:t>
            </a:r>
            <a:r>
              <a:rPr lang="en-US" altLang="zh-CN" dirty="0" smtClean="0"/>
              <a:t>LE</a:t>
            </a:r>
            <a:endParaRPr lang="zh-CN" altLang="en-US" dirty="0"/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063" y="994605"/>
            <a:ext cx="8106937" cy="5801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07504" y="72800"/>
            <a:ext cx="3600400" cy="10341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zh-CN" sz="1800" b="1" dirty="0">
                <a:solidFill>
                  <a:srgbClr val="4F81BD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LUTs</a:t>
            </a:r>
            <a:r>
              <a:rPr kumimoji="0" lang="en-US" altLang="zh-CN" sz="1800" dirty="0">
                <a:solidFill>
                  <a:srgbClr val="C0504D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CN" sz="18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(lookup tables</a:t>
            </a:r>
            <a:r>
              <a:rPr kumimoji="0" lang="en-US" altLang="zh-CN" sz="1800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):</a:t>
            </a:r>
            <a:r>
              <a:rPr kumimoji="0" lang="zh-CN" altLang="en-US" sz="1800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实现组合逻辑</a:t>
            </a:r>
            <a:endParaRPr kumimoji="0" lang="en-US" altLang="zh-CN" sz="18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lvl="1"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zh-CN" sz="1800" b="1" dirty="0">
                <a:solidFill>
                  <a:srgbClr val="4F81BD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Flip-flops:</a:t>
            </a:r>
            <a:r>
              <a:rPr kumimoji="0" lang="en-US" altLang="zh-CN" sz="18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zh-CN" altLang="en-US" sz="1800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实现时序逻辑</a:t>
            </a:r>
            <a:endParaRPr kumimoji="0" lang="en-US" altLang="zh-CN" sz="18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lvl="1"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zh-CN" sz="1800" b="1" dirty="0">
                <a:solidFill>
                  <a:srgbClr val="4F81BD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Multiplexers:</a:t>
            </a:r>
            <a:r>
              <a:rPr kumimoji="0" lang="en-US" altLang="zh-CN" sz="18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zh-CN" altLang="en-US" sz="1800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连接上面二者</a:t>
            </a:r>
            <a:endParaRPr kumimoji="0" lang="en-US" altLang="zh-CN" sz="18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444" y="5517232"/>
            <a:ext cx="331236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800" dirty="0"/>
              <a:t>The Altera Cyclone IV LE has: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1 four-input LUT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1 registered output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1 combinational output</a:t>
            </a:r>
          </a:p>
        </p:txBody>
      </p:sp>
    </p:spTree>
    <p:extLst>
      <p:ext uri="{BB962C8B-B14F-4D97-AF65-F5344CB8AC3E}">
        <p14:creationId xmlns:p14="http://schemas.microsoft.com/office/powerpoint/2010/main" val="157581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251520" y="1268760"/>
                <a:ext cx="5184576" cy="904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spcBef>
                    <a:spcPct val="20000"/>
                  </a:spcBef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=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′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𝐵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′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+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𝐴𝐵𝐶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′</m:t>
                    </m:r>
                  </m:oMath>
                </a14:m>
                <a:endParaRPr lang="en-US" altLang="zh-CN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00100" lvl="1" indent="-342900">
                  <a:spcBef>
                    <a:spcPct val="20000"/>
                  </a:spcBef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𝑌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=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𝐴𝐵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′</m:t>
                    </m:r>
                  </m:oMath>
                </a14:m>
                <a:endParaRPr lang="en-US" altLang="zh-CN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268760"/>
                <a:ext cx="5184576" cy="904863"/>
              </a:xfrm>
              <a:prstGeom prst="rect">
                <a:avLst/>
              </a:prstGeom>
              <a:blipFill rotWithShape="0">
                <a:blip r:embed="rId2"/>
                <a:stretch>
                  <a:fillRect t="-2685" b="-12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29030"/>
            <a:ext cx="6769394" cy="3886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1504393" y="6344271"/>
            <a:ext cx="5277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注意：无关项不能浮空，必须连接到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0837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129" y="1670924"/>
            <a:ext cx="7161742" cy="510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347864" y="1105156"/>
                <a:ext cx="23941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𝐽𝐾𝐿𝑀𝑃𝑄𝑅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105156"/>
                <a:ext cx="2394117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908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3565974"/>
            <a:ext cx="80391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217923" y="1052736"/>
            <a:ext cx="4700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二进制状态编码的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分频计数器</a:t>
            </a:r>
            <a:endParaRPr lang="zh-CN" altLang="en-US" dirty="0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861" y="443504"/>
            <a:ext cx="3535288" cy="2282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416607"/>
              </p:ext>
            </p:extLst>
          </p:nvPr>
        </p:nvGraphicFramePr>
        <p:xfrm>
          <a:off x="416096" y="1592633"/>
          <a:ext cx="45005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125"/>
                <a:gridCol w="1125125"/>
                <a:gridCol w="1125125"/>
                <a:gridCol w="1125125"/>
              </a:tblGrid>
              <a:tr h="306044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当前状态</a:t>
                      </a:r>
                      <a:endParaRPr lang="zh-CN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下一状态</a:t>
                      </a:r>
                      <a:endParaRPr lang="zh-CN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</a:tr>
              <a:tr h="3060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S’1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S’0</a:t>
                      </a:r>
                      <a:endParaRPr lang="zh-CN" altLang="en-US" sz="1600" dirty="0"/>
                    </a:p>
                  </a:txBody>
                  <a:tcPr/>
                </a:tc>
              </a:tr>
              <a:tr h="3060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</a:tr>
              <a:tr h="3060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</a:tr>
              <a:tr h="3060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498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练习：写出与或阵列的逻辑函数式</a:t>
            </a:r>
            <a:endParaRPr lang="zh-CN" altLang="en-US" dirty="0"/>
          </a:p>
        </p:txBody>
      </p:sp>
      <p:pic>
        <p:nvPicPr>
          <p:cNvPr id="2027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80728"/>
            <a:ext cx="6527783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115557" y="4800600"/>
                <a:ext cx="50292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𝒀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1" i="1" smtClean="0">
                          <a:latin typeface="Cambria Math"/>
                        </a:rPr>
                        <m:t>+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𝑩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+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𝑪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𝑫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sz="2800" b="1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𝒀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1">
                          <a:latin typeface="Cambria Math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𝑨𝑩</m:t>
                      </m:r>
                      <m:r>
                        <a:rPr lang="en-US" altLang="zh-CN" sz="2800" b="1" i="1">
                          <a:latin typeface="Cambria Math"/>
                        </a:rPr>
                        <m:t>+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𝑨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′</m:t>
                      </m:r>
                      <m:r>
                        <a:rPr lang="en-US" altLang="zh-CN" sz="2800" b="1" i="1">
                          <a:latin typeface="Cambria Math"/>
                        </a:rPr>
                        <m:t>𝑩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′</m:t>
                      </m:r>
                      <m:r>
                        <a:rPr lang="en-US" altLang="zh-CN" sz="2800" b="1" i="1">
                          <a:latin typeface="Cambria Math"/>
                        </a:rPr>
                        <m:t>+</m:t>
                      </m:r>
                      <m:r>
                        <a:rPr lang="en-US" altLang="zh-CN" sz="2800" b="1" i="1">
                          <a:latin typeface="Cambria Math"/>
                        </a:rPr>
                        <m:t>𝑪𝑫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′+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𝑪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1" i="1" smtClean="0">
                          <a:latin typeface="Cambria Math"/>
                        </a:rPr>
                        <m:t>𝑫</m:t>
                      </m:r>
                    </m:oMath>
                  </m:oMathPara>
                </a14:m>
                <a:endParaRPr lang="zh-CN" altLang="en-US" sz="2800" b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𝒀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altLang="zh-CN" sz="2800" b="1" i="1">
                          <a:latin typeface="Cambria Math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𝑨𝑩𝑪𝑫</m:t>
                      </m:r>
                      <m:r>
                        <a:rPr lang="en-US" altLang="zh-CN" sz="2800" b="1" i="1">
                          <a:latin typeface="Cambria Math"/>
                        </a:rPr>
                        <m:t>+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𝑨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′</m:t>
                      </m:r>
                      <m:r>
                        <a:rPr lang="en-US" altLang="zh-CN" sz="2800" b="1" i="1">
                          <a:latin typeface="Cambria Math"/>
                        </a:rPr>
                        <m:t>𝑩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′</m:t>
                      </m:r>
                      <m:r>
                        <a:rPr lang="en-US" altLang="zh-CN" sz="2800" b="1" i="1">
                          <a:latin typeface="Cambria Math"/>
                        </a:rPr>
                        <m:t>𝑪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′</m:t>
                      </m:r>
                      <m:r>
                        <a:rPr lang="en-US" altLang="zh-CN" sz="2800" b="1" i="1">
                          <a:latin typeface="Cambria Math"/>
                        </a:rPr>
                        <m:t>𝑫</m:t>
                      </m:r>
                      <m:r>
                        <a:rPr lang="en-US" altLang="zh-CN" sz="2800" b="1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557" y="4800600"/>
                <a:ext cx="5029200" cy="203132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262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 </a:t>
            </a:r>
            <a:r>
              <a:rPr lang="en-US" altLang="zh-CN" dirty="0" smtClean="0"/>
              <a:t>P179</a:t>
            </a:r>
            <a:endParaRPr lang="zh-CN" altLang="en-US" dirty="0" smtClean="0"/>
          </a:p>
        </p:txBody>
      </p:sp>
      <p:sp>
        <p:nvSpPr>
          <p:cNvPr id="94211" name="内容占位符 2"/>
          <p:cNvSpPr>
            <a:spLocks noGrp="1"/>
          </p:cNvSpPr>
          <p:nvPr>
            <p:ph idx="1"/>
          </p:nvPr>
        </p:nvSpPr>
        <p:spPr>
          <a:xfrm>
            <a:off x="899592" y="1412776"/>
            <a:ext cx="6120680" cy="3384376"/>
          </a:xfrm>
        </p:spPr>
        <p:txBody>
          <a:bodyPr/>
          <a:lstStyle/>
          <a:p>
            <a:r>
              <a:rPr lang="en-US" altLang="zh-CN" sz="2800" dirty="0" smtClean="0"/>
              <a:t>5.55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81987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可编程逻辑阵列 </a:t>
            </a:r>
            <a:r>
              <a:rPr lang="en-US" altLang="zh-CN" dirty="0" smtClean="0"/>
              <a:t>PLA</a:t>
            </a:r>
            <a:endParaRPr lang="zh-CN" altLang="en-US" dirty="0"/>
          </a:p>
        </p:txBody>
      </p:sp>
      <p:pic>
        <p:nvPicPr>
          <p:cNvPr id="1873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78360"/>
            <a:ext cx="5800725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92984" y="908720"/>
            <a:ext cx="7187528" cy="2160240"/>
          </a:xfrm>
        </p:spPr>
        <p:txBody>
          <a:bodyPr/>
          <a:lstStyle/>
          <a:p>
            <a:r>
              <a:rPr lang="en-US" altLang="zh-CN" sz="2800" dirty="0" smtClean="0"/>
              <a:t>PLA</a:t>
            </a:r>
            <a:r>
              <a:rPr lang="zh-CN" altLang="en-US" sz="2800" dirty="0" smtClean="0"/>
              <a:t>与</a:t>
            </a:r>
            <a:r>
              <a:rPr lang="en-US" altLang="zh-CN" sz="2800" dirty="0" smtClean="0"/>
              <a:t>PROM</a:t>
            </a:r>
          </a:p>
          <a:p>
            <a:pPr lvl="1">
              <a:tabLst>
                <a:tab pos="1616075" algn="l"/>
              </a:tabLst>
            </a:pPr>
            <a:r>
              <a:rPr lang="zh-CN" altLang="en-US" sz="2400" dirty="0" smtClean="0"/>
              <a:t>不同：</a:t>
            </a:r>
            <a:r>
              <a:rPr lang="en-US" altLang="zh-CN" sz="2400" dirty="0" smtClean="0"/>
              <a:t>PROM</a:t>
            </a:r>
            <a:r>
              <a:rPr lang="zh-CN" altLang="en-US" sz="2400" dirty="0" smtClean="0"/>
              <a:t>与阵列固定（</a:t>
            </a:r>
            <a:r>
              <a:rPr lang="zh-CN" altLang="en-US" sz="2400" b="1" dirty="0" smtClean="0"/>
              <a:t>译码器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	</a:t>
            </a:r>
            <a:r>
              <a:rPr lang="en-US" altLang="zh-CN" sz="2400" spc="-150" dirty="0" smtClean="0"/>
              <a:t>PLA</a:t>
            </a:r>
            <a:r>
              <a:rPr lang="zh-CN" altLang="en-US" sz="2400" spc="-150" dirty="0" smtClean="0"/>
              <a:t>与阵列可编程，但没有对所有变量译码</a:t>
            </a:r>
          </a:p>
          <a:p>
            <a:pPr lvl="1"/>
            <a:r>
              <a:rPr lang="zh-CN" altLang="en-US" sz="2400" dirty="0" smtClean="0"/>
              <a:t>相似：或阵列可编程</a:t>
            </a:r>
            <a:endParaRPr lang="en-US" altLang="zh-CN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5496" y="1412776"/>
            <a:ext cx="1991251" cy="8358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缓冲器</a:t>
            </a:r>
            <a:r>
              <a:rPr lang="en-US" altLang="zh-CN" sz="20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+</a:t>
            </a:r>
            <a:r>
              <a:rPr lang="zh-CN" altLang="en-US" sz="20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反相器</a:t>
            </a:r>
            <a:endParaRPr lang="en-US" altLang="zh-CN" sz="2000" b="1" dirty="0" smtClean="0">
              <a:solidFill>
                <a:srgbClr val="0070C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原变量、反变量</a:t>
            </a:r>
            <a:endParaRPr lang="zh-CN" altLang="en-US" sz="2000" b="1" dirty="0">
              <a:solidFill>
                <a:srgbClr val="0070C0"/>
              </a:solidFill>
              <a:latin typeface="楷体" pitchFamily="49" charset="-122"/>
              <a:ea typeface="楷体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084168" y="5733256"/>
                <a:ext cx="2447529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000" b="1" dirty="0" smtClean="0">
                    <a:solidFill>
                      <a:srgbClr val="0070C0"/>
                    </a:solidFill>
                    <a:latin typeface="楷体" pitchFamily="49" charset="-122"/>
                    <a:ea typeface="楷体" pitchFamily="49" charset="-122"/>
                  </a:rPr>
                  <a:t>异或门：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/>
                        <a:ea typeface="楷体" pitchFamily="49" charset="-122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/>
                        <a:ea typeface="楷体" pitchFamily="49" charset="-122"/>
                      </a:rPr>
                      <m:t>⊕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/>
                        <a:ea typeface="楷体" pitchFamily="49" charset="-122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/>
                        <a:ea typeface="楷体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楷体" pitchFamily="49" charset="-122"/>
                          </a:rPr>
                          <m:t>𝒙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楷体" pitchFamily="49" charset="-122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sz="2000" b="1" dirty="0" smtClean="0">
                  <a:solidFill>
                    <a:srgbClr val="0070C0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>
                  <a:lnSpc>
                    <a:spcPct val="130000"/>
                  </a:lnSpc>
                  <a:tabLst>
                    <a:tab pos="981075" algn="l"/>
                  </a:tabLst>
                </a:pPr>
                <a:r>
                  <a:rPr lang="en-US" altLang="zh-CN" sz="2000" b="1" dirty="0" smtClean="0">
                    <a:solidFill>
                      <a:srgbClr val="0070C0"/>
                    </a:solidFill>
                    <a:ea typeface="楷体" pitchFamily="49" charset="-122"/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70C0"/>
                        </a:solidFill>
                        <a:latin typeface="Cambria Math"/>
                        <a:ea typeface="楷体" pitchFamily="49" charset="-122"/>
                      </a:rPr>
                      <m:t>𝒙</m:t>
                    </m:r>
                    <m:r>
                      <a:rPr lang="en-US" altLang="zh-CN" sz="2000" b="1" i="1">
                        <a:solidFill>
                          <a:srgbClr val="0070C0"/>
                        </a:solidFill>
                        <a:latin typeface="Cambria Math"/>
                        <a:ea typeface="楷体" pitchFamily="49" charset="-122"/>
                      </a:rPr>
                      <m:t>⊕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/>
                        <a:ea typeface="楷体" pitchFamily="49" charset="-122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70C0"/>
                        </a:solidFill>
                        <a:latin typeface="Cambria Math"/>
                        <a:ea typeface="楷体" pitchFamily="49" charset="-122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70C0"/>
                        </a:solidFill>
                        <a:latin typeface="Cambria Math"/>
                        <a:ea typeface="楷体" pitchFamily="49" charset="-122"/>
                      </a:rPr>
                      <m:t>𝒙</m:t>
                    </m:r>
                  </m:oMath>
                </a14:m>
                <a:endParaRPr lang="en-US" altLang="zh-CN" sz="2000" b="1" dirty="0" smtClean="0">
                  <a:solidFill>
                    <a:srgbClr val="0070C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5733256"/>
                <a:ext cx="2447529" cy="892552"/>
              </a:xfrm>
              <a:prstGeom prst="rect">
                <a:avLst/>
              </a:prstGeom>
              <a:blipFill rotWithShape="0">
                <a:blip r:embed="rId3"/>
                <a:stretch>
                  <a:fillRect l="-2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73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509120"/>
            <a:ext cx="3651834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81568" y="2277903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尽可能减少使用乘积项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93227" y="2887776"/>
            <a:ext cx="19672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典型</a:t>
            </a:r>
            <a:r>
              <a:rPr lang="en-US" altLang="zh-CN" dirty="0" smtClean="0"/>
              <a:t>PLA: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200" dirty="0" smtClean="0"/>
              <a:t>16</a:t>
            </a:r>
            <a:r>
              <a:rPr lang="zh-CN" altLang="en-US" sz="2200" dirty="0" smtClean="0"/>
              <a:t>个输入</a:t>
            </a:r>
            <a:endParaRPr lang="en-US" altLang="zh-CN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200" dirty="0" smtClean="0"/>
              <a:t>48</a:t>
            </a:r>
            <a:r>
              <a:rPr lang="zh-CN" altLang="en-US" sz="2200" dirty="0" smtClean="0"/>
              <a:t>个乘积项</a:t>
            </a:r>
            <a:endParaRPr lang="en-US" altLang="zh-CN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200" dirty="0" smtClean="0"/>
              <a:t>8</a:t>
            </a:r>
            <a:r>
              <a:rPr lang="zh-CN" altLang="en-US" sz="2200" dirty="0" smtClean="0"/>
              <a:t>个输出</a:t>
            </a:r>
            <a:endParaRPr lang="zh-CN" altLang="en-US" sz="2200" dirty="0"/>
          </a:p>
        </p:txBody>
      </p:sp>
      <p:sp>
        <p:nvSpPr>
          <p:cNvPr id="11" name="矩形 10"/>
          <p:cNvSpPr/>
          <p:nvPr/>
        </p:nvSpPr>
        <p:spPr bwMode="auto">
          <a:xfrm>
            <a:off x="1060977" y="3626440"/>
            <a:ext cx="1440160" cy="1818784"/>
          </a:xfrm>
          <a:prstGeom prst="rect">
            <a:avLst/>
          </a:prstGeom>
          <a:solidFill>
            <a:srgbClr val="FFFF00">
              <a:alpha val="2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275856" y="3618342"/>
            <a:ext cx="864096" cy="1826881"/>
          </a:xfrm>
          <a:prstGeom prst="rect">
            <a:avLst/>
          </a:prstGeom>
          <a:solidFill>
            <a:srgbClr val="FFFF00">
              <a:alpha val="2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7544" y="5877272"/>
            <a:ext cx="2040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与门数量少！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与门可以共享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97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PLA </a:t>
            </a:r>
            <a:r>
              <a:rPr lang="zh-CN" altLang="en-US" dirty="0" smtClean="0"/>
              <a:t>编程表</a:t>
            </a:r>
            <a:endParaRPr lang="zh-CN" altLang="en-US" dirty="0"/>
          </a:p>
        </p:txBody>
      </p:sp>
      <p:pic>
        <p:nvPicPr>
          <p:cNvPr id="1873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178360"/>
            <a:ext cx="5800725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084168" y="5891422"/>
                <a:ext cx="2447529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000" b="1" dirty="0" smtClean="0">
                    <a:solidFill>
                      <a:srgbClr val="0070C0"/>
                    </a:solidFill>
                    <a:latin typeface="楷体" pitchFamily="49" charset="-122"/>
                    <a:ea typeface="楷体" pitchFamily="49" charset="-122"/>
                  </a:rPr>
                  <a:t>异或门：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/>
                        <a:ea typeface="楷体" pitchFamily="49" charset="-122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/>
                        <a:ea typeface="楷体" pitchFamily="49" charset="-122"/>
                      </a:rPr>
                      <m:t>⊕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/>
                        <a:ea typeface="楷体" pitchFamily="49" charset="-122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/>
                        <a:ea typeface="楷体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楷体" pitchFamily="49" charset="-122"/>
                          </a:rPr>
                          <m:t>𝒙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楷体" pitchFamily="49" charset="-122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sz="2000" b="1" dirty="0" smtClean="0">
                  <a:solidFill>
                    <a:srgbClr val="0070C0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>
                  <a:lnSpc>
                    <a:spcPct val="130000"/>
                  </a:lnSpc>
                  <a:tabLst>
                    <a:tab pos="981075" algn="l"/>
                  </a:tabLst>
                </a:pPr>
                <a:r>
                  <a:rPr lang="en-US" altLang="zh-CN" sz="2000" b="1" dirty="0" smtClean="0">
                    <a:solidFill>
                      <a:srgbClr val="0070C0"/>
                    </a:solidFill>
                    <a:ea typeface="楷体" pitchFamily="49" charset="-122"/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70C0"/>
                        </a:solidFill>
                        <a:latin typeface="Cambria Math"/>
                        <a:ea typeface="楷体" pitchFamily="49" charset="-122"/>
                      </a:rPr>
                      <m:t>𝒙</m:t>
                    </m:r>
                    <m:r>
                      <a:rPr lang="en-US" altLang="zh-CN" sz="2000" b="1" i="1">
                        <a:solidFill>
                          <a:srgbClr val="0070C0"/>
                        </a:solidFill>
                        <a:latin typeface="Cambria Math"/>
                        <a:ea typeface="楷体" pitchFamily="49" charset="-122"/>
                      </a:rPr>
                      <m:t>⊕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/>
                        <a:ea typeface="楷体" pitchFamily="49" charset="-122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70C0"/>
                        </a:solidFill>
                        <a:latin typeface="Cambria Math"/>
                        <a:ea typeface="楷体" pitchFamily="49" charset="-122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70C0"/>
                        </a:solidFill>
                        <a:latin typeface="Cambria Math"/>
                        <a:ea typeface="楷体" pitchFamily="49" charset="-122"/>
                      </a:rPr>
                      <m:t>𝒙</m:t>
                    </m:r>
                  </m:oMath>
                </a14:m>
                <a:endParaRPr lang="en-US" altLang="zh-CN" sz="2000" b="1" dirty="0" smtClean="0">
                  <a:solidFill>
                    <a:srgbClr val="0070C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5891422"/>
                <a:ext cx="2447529" cy="892552"/>
              </a:xfrm>
              <a:prstGeom prst="rect">
                <a:avLst/>
              </a:prstGeom>
              <a:blipFill rotWithShape="0">
                <a:blip r:embed="rId3"/>
                <a:stretch>
                  <a:fillRect l="-2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73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645024"/>
            <a:ext cx="3651834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84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980728"/>
            <a:ext cx="4572000" cy="21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092280" y="1406386"/>
            <a:ext cx="203132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/>
              <a:t>1</a:t>
            </a:r>
            <a:r>
              <a:rPr lang="zh-CN" altLang="en-US" sz="2200" dirty="0" smtClean="0"/>
              <a:t>：原变量形式</a:t>
            </a:r>
            <a:endParaRPr lang="en-US" altLang="zh-CN" sz="2200" dirty="0" smtClean="0"/>
          </a:p>
          <a:p>
            <a:r>
              <a:rPr lang="en-US" altLang="zh-CN" sz="2200" dirty="0" smtClean="0"/>
              <a:t>0</a:t>
            </a:r>
            <a:r>
              <a:rPr lang="zh-CN" altLang="en-US" sz="2200" dirty="0" smtClean="0"/>
              <a:t>：反变量形式</a:t>
            </a:r>
            <a:endParaRPr lang="en-US" altLang="zh-CN" sz="2200" dirty="0" smtClean="0"/>
          </a:p>
          <a:p>
            <a:r>
              <a:rPr lang="en-US" altLang="zh-CN" sz="2200" dirty="0" smtClean="0"/>
              <a:t>T</a:t>
            </a:r>
            <a:r>
              <a:rPr lang="zh-CN" altLang="en-US" sz="2200" dirty="0" smtClean="0"/>
              <a:t>：原变量</a:t>
            </a:r>
            <a:endParaRPr lang="en-US" altLang="zh-CN" sz="2200" dirty="0" smtClean="0"/>
          </a:p>
          <a:p>
            <a:r>
              <a:rPr lang="en-US" altLang="zh-CN" sz="2200" dirty="0" smtClean="0"/>
              <a:t>C</a:t>
            </a:r>
            <a:r>
              <a:rPr lang="zh-CN" altLang="en-US" sz="2200" dirty="0" smtClean="0"/>
              <a:t>：反变量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55933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练习：用</a:t>
            </a:r>
            <a:r>
              <a:rPr lang="en-US" altLang="zh-CN" dirty="0" smtClean="0"/>
              <a:t>PLA</a:t>
            </a:r>
            <a:r>
              <a:rPr lang="zh-CN" altLang="en-US" dirty="0" smtClean="0"/>
              <a:t>实现下面布尔函数</a:t>
            </a:r>
            <a:endParaRPr lang="zh-CN" altLang="en-US" dirty="0"/>
          </a:p>
        </p:txBody>
      </p:sp>
      <p:pic>
        <p:nvPicPr>
          <p:cNvPr id="189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3652592" cy="449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94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980728"/>
            <a:ext cx="3784963" cy="440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550706" y="1556792"/>
            <a:ext cx="8172991" cy="5256585"/>
            <a:chOff x="550706" y="1556792"/>
            <a:chExt cx="8172991" cy="5256585"/>
          </a:xfrm>
        </p:grpSpPr>
        <p:pic>
          <p:nvPicPr>
            <p:cNvPr id="18944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706" y="3717032"/>
              <a:ext cx="3415880" cy="4320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9445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5728" y="3717032"/>
              <a:ext cx="3927969" cy="4298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9446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461" y="1556792"/>
              <a:ext cx="2752725" cy="2162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9447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3824" y="1556792"/>
              <a:ext cx="2771775" cy="2143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9448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6202" y="4221089"/>
              <a:ext cx="3802022" cy="2592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436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196752"/>
            <a:ext cx="8784976" cy="5517232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  <a:tabLst>
                <a:tab pos="5473700" algn="l"/>
              </a:tabLst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5.6.1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Programmable Logic Array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(PLA)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可编程逻辑阵列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  <a:tabLst>
                <a:tab pos="5473700" algn="l"/>
              </a:tabLst>
            </a:pPr>
            <a:r>
              <a:rPr lang="en-US" altLang="zh-CN" sz="2400" b="1" dirty="0" smtClean="0"/>
              <a:t>5.6.2 </a:t>
            </a:r>
            <a:r>
              <a:rPr lang="en-US" altLang="zh-CN" sz="2400" b="1" dirty="0">
                <a:solidFill>
                  <a:srgbClr val="FF0000"/>
                </a:solidFill>
              </a:rPr>
              <a:t>P</a:t>
            </a:r>
            <a:r>
              <a:rPr lang="en-US" altLang="zh-CN" sz="2400" b="1" dirty="0"/>
              <a:t>rogrammable </a:t>
            </a:r>
            <a:r>
              <a:rPr lang="en-US" altLang="zh-CN" sz="2400" b="1" dirty="0">
                <a:solidFill>
                  <a:srgbClr val="FF0000"/>
                </a:solidFill>
              </a:rPr>
              <a:t>A</a:t>
            </a:r>
            <a:r>
              <a:rPr lang="en-US" altLang="zh-CN" sz="2400" b="1" dirty="0"/>
              <a:t>rray </a:t>
            </a:r>
            <a:r>
              <a:rPr lang="en-US" altLang="zh-CN" sz="2400" b="1" dirty="0">
                <a:solidFill>
                  <a:srgbClr val="FF0000"/>
                </a:solidFill>
              </a:rPr>
              <a:t>L</a:t>
            </a:r>
            <a:r>
              <a:rPr lang="en-US" altLang="zh-CN" sz="2400" b="1" dirty="0"/>
              <a:t>ogic </a:t>
            </a:r>
            <a:r>
              <a:rPr lang="en-US" altLang="zh-CN" sz="2400" dirty="0" smtClean="0"/>
              <a:t>(PAL)</a:t>
            </a:r>
            <a:r>
              <a:rPr lang="en-US" altLang="zh-CN" sz="2400" b="1" dirty="0"/>
              <a:t>	</a:t>
            </a:r>
            <a:r>
              <a:rPr lang="zh-CN" altLang="en-US" sz="2400" b="1" dirty="0"/>
              <a:t>可编程阵列逻辑</a:t>
            </a:r>
            <a:endParaRPr lang="en-US" altLang="zh-CN" sz="2400" b="1" dirty="0"/>
          </a:p>
          <a:p>
            <a:pPr marL="0" indent="0" eaLnBrk="1" hangingPunct="1">
              <a:lnSpc>
                <a:spcPct val="150000"/>
              </a:lnSpc>
              <a:buNone/>
              <a:tabLst>
                <a:tab pos="5473700" algn="l"/>
              </a:tabLst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5.6.3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Sequential Programmable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Devices	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时序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可编程器件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1"/>
            <a:ext cx="8441109" cy="720080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Contents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709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64" y="1888430"/>
            <a:ext cx="838200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72800"/>
            <a:ext cx="9036496" cy="835920"/>
          </a:xfrm>
        </p:spPr>
        <p:txBody>
          <a:bodyPr/>
          <a:lstStyle/>
          <a:p>
            <a:pPr algn="l"/>
            <a:r>
              <a:rPr lang="en-US" altLang="zh-CN" sz="3600" b="1" spc="-150" dirty="0"/>
              <a:t>PAL</a:t>
            </a:r>
            <a:r>
              <a:rPr lang="zh-CN" altLang="en-US" sz="3600" spc="-150" dirty="0"/>
              <a:t>可编程阵列逻辑</a:t>
            </a:r>
          </a:p>
        </p:txBody>
      </p:sp>
      <p:sp>
        <p:nvSpPr>
          <p:cNvPr id="7" name="内容占位符 1"/>
          <p:cNvSpPr txBox="1">
            <a:spLocks/>
          </p:cNvSpPr>
          <p:nvPr/>
        </p:nvSpPr>
        <p:spPr bwMode="auto">
          <a:xfrm>
            <a:off x="72008" y="1052736"/>
            <a:ext cx="404872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zh-CN" altLang="en-US" sz="2400" dirty="0" smtClean="0"/>
              <a:t>与阵列</a:t>
            </a:r>
            <a:r>
              <a:rPr lang="zh-CN" altLang="en-US" sz="2400" dirty="0"/>
              <a:t>可编程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或阵列固定</a:t>
            </a:r>
            <a:endParaRPr lang="en-US" altLang="zh-CN" sz="2400" dirty="0" smtClean="0"/>
          </a:p>
        </p:txBody>
      </p:sp>
      <p:pic>
        <p:nvPicPr>
          <p:cNvPr id="1904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645024"/>
            <a:ext cx="4096677" cy="805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 bwMode="auto">
          <a:xfrm>
            <a:off x="5831808" y="1988840"/>
            <a:ext cx="1588431" cy="792088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758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888430"/>
            <a:ext cx="838200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72800"/>
            <a:ext cx="9036496" cy="835920"/>
          </a:xfrm>
        </p:spPr>
        <p:txBody>
          <a:bodyPr/>
          <a:lstStyle/>
          <a:p>
            <a:pPr algn="l"/>
            <a:r>
              <a:rPr lang="en-US" altLang="zh-CN" sz="3600" b="1" spc="-150" dirty="0"/>
              <a:t>PAL</a:t>
            </a:r>
            <a:r>
              <a:rPr lang="zh-CN" altLang="en-US" sz="3600" spc="-150" dirty="0"/>
              <a:t>可编程阵列逻辑</a:t>
            </a:r>
          </a:p>
        </p:txBody>
      </p:sp>
      <p:sp>
        <p:nvSpPr>
          <p:cNvPr id="7" name="内容占位符 1"/>
          <p:cNvSpPr txBox="1">
            <a:spLocks/>
          </p:cNvSpPr>
          <p:nvPr/>
        </p:nvSpPr>
        <p:spPr bwMode="auto">
          <a:xfrm>
            <a:off x="72008" y="1052736"/>
            <a:ext cx="404872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zh-CN" altLang="en-US" sz="2400" dirty="0" smtClean="0"/>
              <a:t>与阵列</a:t>
            </a:r>
            <a:r>
              <a:rPr lang="zh-CN" altLang="en-US" sz="2400" dirty="0"/>
              <a:t>可编程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或阵列固定</a:t>
            </a:r>
            <a:endParaRPr lang="en-US" altLang="zh-CN" sz="2400" dirty="0" smtClean="0"/>
          </a:p>
        </p:txBody>
      </p:sp>
      <p:pic>
        <p:nvPicPr>
          <p:cNvPr id="1904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645024"/>
            <a:ext cx="4096677" cy="805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31640" y="4581128"/>
            <a:ext cx="19168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典型的</a:t>
            </a:r>
            <a:r>
              <a:rPr lang="en-US" altLang="zh-CN" dirty="0" smtClean="0"/>
              <a:t>PAL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547688" lvl="1" indent="-342900">
              <a:buFont typeface="Arial" pitchFamily="34" charset="0"/>
              <a:buChar char="•"/>
            </a:pPr>
            <a:r>
              <a:rPr lang="en-US" altLang="zh-CN" sz="2200" dirty="0" smtClean="0"/>
              <a:t>8</a:t>
            </a:r>
            <a:r>
              <a:rPr lang="zh-CN" altLang="en-US" sz="2200" dirty="0" smtClean="0"/>
              <a:t>个输入</a:t>
            </a:r>
            <a:endParaRPr lang="en-US" altLang="zh-CN" sz="2200" dirty="0" smtClean="0"/>
          </a:p>
          <a:p>
            <a:pPr marL="547688" lvl="1" indent="-342900">
              <a:buFont typeface="Arial" pitchFamily="34" charset="0"/>
              <a:buChar char="•"/>
            </a:pPr>
            <a:r>
              <a:rPr lang="en-US" altLang="zh-CN" sz="2200" dirty="0" smtClean="0"/>
              <a:t>8</a:t>
            </a:r>
            <a:r>
              <a:rPr lang="zh-CN" altLang="en-US" sz="2200" dirty="0" smtClean="0"/>
              <a:t>个输出</a:t>
            </a:r>
            <a:endParaRPr lang="en-US" altLang="zh-CN" sz="2200" dirty="0" smtClean="0"/>
          </a:p>
          <a:p>
            <a:pPr marL="547688" lvl="1" indent="-342900">
              <a:buFont typeface="Arial" pitchFamily="34" charset="0"/>
              <a:buChar char="•"/>
            </a:pPr>
            <a:r>
              <a:rPr lang="en-US" altLang="zh-CN" sz="2200" dirty="0" smtClean="0"/>
              <a:t>8</a:t>
            </a:r>
            <a:r>
              <a:rPr lang="zh-CN" altLang="en-US" sz="2200" dirty="0" smtClean="0"/>
              <a:t>个部分</a:t>
            </a:r>
            <a:endParaRPr lang="zh-CN" altLang="en-US" sz="2200" dirty="0"/>
          </a:p>
        </p:txBody>
      </p:sp>
      <p:grpSp>
        <p:nvGrpSpPr>
          <p:cNvPr id="2" name="组合 1"/>
          <p:cNvGrpSpPr/>
          <p:nvPr/>
        </p:nvGrpSpPr>
        <p:grpSpPr>
          <a:xfrm>
            <a:off x="4120728" y="26504"/>
            <a:ext cx="4993525" cy="6831496"/>
            <a:chOff x="4120728" y="26504"/>
            <a:chExt cx="4993525" cy="6831496"/>
          </a:xfrm>
        </p:grpSpPr>
        <p:pic>
          <p:nvPicPr>
            <p:cNvPr id="19046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0728" y="26504"/>
              <a:ext cx="4993525" cy="6831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矩形 9"/>
            <p:cNvSpPr/>
            <p:nvPr/>
          </p:nvSpPr>
          <p:spPr bwMode="auto">
            <a:xfrm>
              <a:off x="4226496" y="692696"/>
              <a:ext cx="4882008" cy="14400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</p:grpSp>
      <p:sp>
        <p:nvSpPr>
          <p:cNvPr id="12" name="矩形 11"/>
          <p:cNvSpPr/>
          <p:nvPr/>
        </p:nvSpPr>
        <p:spPr bwMode="auto">
          <a:xfrm>
            <a:off x="5690718" y="548680"/>
            <a:ext cx="360000" cy="6120680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6207695"/>
            <a:ext cx="6960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PAL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的乘积项不能在两个或两个以上的或门间共享</a:t>
            </a:r>
            <a:endParaRPr lang="zh-CN" altLang="en-US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888996" y="561380"/>
            <a:ext cx="360000" cy="6120680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222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PAL</a:t>
            </a:r>
            <a:r>
              <a:rPr lang="zh-CN" altLang="en-US" dirty="0" smtClean="0"/>
              <a:t>设计举例</a:t>
            </a:r>
            <a:endParaRPr lang="zh-CN" altLang="en-US" dirty="0"/>
          </a:p>
        </p:txBody>
      </p:sp>
      <p:pic>
        <p:nvPicPr>
          <p:cNvPr id="1914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5941263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2996952"/>
            <a:ext cx="59811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/>
              <a:t>将</a:t>
            </a:r>
            <a:r>
              <a:rPr lang="en-US" altLang="zh-CN" sz="2200" dirty="0" smtClean="0"/>
              <a:t>4</a:t>
            </a:r>
            <a:r>
              <a:rPr lang="zh-CN" altLang="en-US" sz="2200" dirty="0" smtClean="0"/>
              <a:t>个函数分别化简，直到使用的乘积项最少：</a:t>
            </a:r>
            <a:endParaRPr lang="zh-CN" altLang="en-US" sz="2200" dirty="0"/>
          </a:p>
        </p:txBody>
      </p:sp>
      <p:pic>
        <p:nvPicPr>
          <p:cNvPr id="1914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01008"/>
            <a:ext cx="5002862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698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11549</TotalTime>
  <Words>563</Words>
  <Application>Microsoft Office PowerPoint</Application>
  <PresentationFormat>全屏显示(4:3)</PresentationFormat>
  <Paragraphs>177</Paragraphs>
  <Slides>27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標楷體</vt:lpstr>
      <vt:lpstr>楷体</vt:lpstr>
      <vt:lpstr>宋体</vt:lpstr>
      <vt:lpstr>Arial</vt:lpstr>
      <vt:lpstr>Cambria Math</vt:lpstr>
      <vt:lpstr>Tahoma</vt:lpstr>
      <vt:lpstr>Times New Roman</vt:lpstr>
      <vt:lpstr>Wingdings</vt:lpstr>
      <vt:lpstr>Blends</vt:lpstr>
      <vt:lpstr>VISIO</vt:lpstr>
      <vt:lpstr>BMP 图象</vt:lpstr>
      <vt:lpstr>Chapter 5 数字模块-3</vt:lpstr>
      <vt:lpstr>Contents</vt:lpstr>
      <vt:lpstr>可编程逻辑阵列 PLA</vt:lpstr>
      <vt:lpstr>PLA 编程表</vt:lpstr>
      <vt:lpstr>练习：用PLA实现下面布尔函数</vt:lpstr>
      <vt:lpstr>Contents</vt:lpstr>
      <vt:lpstr>PAL可编程阵列逻辑</vt:lpstr>
      <vt:lpstr>PAL可编程阵列逻辑</vt:lpstr>
      <vt:lpstr>PAL设计举例</vt:lpstr>
      <vt:lpstr>PAL设计举例</vt:lpstr>
      <vt:lpstr>PAL设计举例</vt:lpstr>
      <vt:lpstr>Contents</vt:lpstr>
      <vt:lpstr>时序可编程器件</vt:lpstr>
      <vt:lpstr>① SPLD时序(简单)可编程逻辑器件</vt:lpstr>
      <vt:lpstr>Altera公司Classic系列</vt:lpstr>
      <vt:lpstr>EP610宏单元</vt:lpstr>
      <vt:lpstr>② CPLD复杂可编程逻辑器件</vt:lpstr>
      <vt:lpstr>Altera公司的CPLD  (EP610器件结构)</vt:lpstr>
      <vt:lpstr>常见的CPLD器件</vt:lpstr>
      <vt:lpstr>③ FPGA现场可编程门阵列</vt:lpstr>
      <vt:lpstr>Xilinx FPGA</vt:lpstr>
      <vt:lpstr>Altera Cyclone IV LE</vt:lpstr>
      <vt:lpstr>例题1</vt:lpstr>
      <vt:lpstr>例题2</vt:lpstr>
      <vt:lpstr>例题3</vt:lpstr>
      <vt:lpstr>练习：写出与或阵列的逻辑函数式</vt:lpstr>
      <vt:lpstr>作业 P179</vt:lpstr>
    </vt:vector>
  </TitlesOfParts>
  <Company>fudan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Boolean Algebra and Logic Gates</dc:title>
  <dc:creator>user</dc:creator>
  <cp:lastModifiedBy>Sam</cp:lastModifiedBy>
  <cp:revision>645</cp:revision>
  <cp:lastPrinted>2012-11-27T13:13:38Z</cp:lastPrinted>
  <dcterms:created xsi:type="dcterms:W3CDTF">2003-08-04T05:13:53Z</dcterms:created>
  <dcterms:modified xsi:type="dcterms:W3CDTF">2016-12-07T04:50:37Z</dcterms:modified>
</cp:coreProperties>
</file>