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9" r:id="rId9"/>
    <p:sldId id="270" r:id="rId10"/>
    <p:sldId id="271" r:id="rId11"/>
    <p:sldId id="272" r:id="rId12"/>
    <p:sldId id="277" r:id="rId13"/>
    <p:sldId id="282" r:id="rId14"/>
    <p:sldId id="283" r:id="rId15"/>
    <p:sldId id="273" r:id="rId16"/>
    <p:sldId id="276" r:id="rId17"/>
    <p:sldId id="274" r:id="rId18"/>
    <p:sldId id="275" r:id="rId19"/>
    <p:sldId id="261" r:id="rId20"/>
    <p:sldId id="284" r:id="rId21"/>
    <p:sldId id="262" r:id="rId22"/>
    <p:sldId id="263" r:id="rId23"/>
    <p:sldId id="264" r:id="rId24"/>
    <p:sldId id="285" r:id="rId25"/>
    <p:sldId id="286" r:id="rId26"/>
    <p:sldId id="288" r:id="rId27"/>
    <p:sldId id="265" r:id="rId28"/>
    <p:sldId id="287" r:id="rId29"/>
    <p:sldId id="266" r:id="rId30"/>
    <p:sldId id="281" r:id="rId3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86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DF9DA-A37F-4884-8610-DC1F44D86EC2}" type="datetimeFigureOut">
              <a:rPr lang="zh-CN" altLang="en-US" smtClean="0"/>
              <a:t>2016/9/22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274E-3834-4DE6-B22F-8A37109E78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004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DF9DA-A37F-4884-8610-DC1F44D86EC2}" type="datetimeFigureOut">
              <a:rPr lang="zh-CN" altLang="en-US" smtClean="0"/>
              <a:t>2016/9/22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274E-3834-4DE6-B22F-8A37109E78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221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DF9DA-A37F-4884-8610-DC1F44D86EC2}" type="datetimeFigureOut">
              <a:rPr lang="zh-CN" altLang="en-US" smtClean="0"/>
              <a:t>2016/9/22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274E-3834-4DE6-B22F-8A37109E78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401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DF9DA-A37F-4884-8610-DC1F44D86EC2}" type="datetimeFigureOut">
              <a:rPr lang="zh-CN" altLang="en-US" smtClean="0"/>
              <a:t>2016/9/22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274E-3834-4DE6-B22F-8A37109E78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541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DF9DA-A37F-4884-8610-DC1F44D86EC2}" type="datetimeFigureOut">
              <a:rPr lang="zh-CN" altLang="en-US" smtClean="0"/>
              <a:t>2016/9/22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274E-3834-4DE6-B22F-8A37109E78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136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DF9DA-A37F-4884-8610-DC1F44D86EC2}" type="datetimeFigureOut">
              <a:rPr lang="zh-CN" altLang="en-US" smtClean="0"/>
              <a:t>2016/9/22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274E-3834-4DE6-B22F-8A37109E78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78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DF9DA-A37F-4884-8610-DC1F44D86EC2}" type="datetimeFigureOut">
              <a:rPr lang="zh-CN" altLang="en-US" smtClean="0"/>
              <a:t>2016/9/22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274E-3834-4DE6-B22F-8A37109E78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282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DF9DA-A37F-4884-8610-DC1F44D86EC2}" type="datetimeFigureOut">
              <a:rPr lang="zh-CN" altLang="en-US" smtClean="0"/>
              <a:t>2016/9/22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274E-3834-4DE6-B22F-8A37109E78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128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DF9DA-A37F-4884-8610-DC1F44D86EC2}" type="datetimeFigureOut">
              <a:rPr lang="zh-CN" altLang="en-US" smtClean="0"/>
              <a:t>2016/9/22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274E-3834-4DE6-B22F-8A37109E78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278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DF9DA-A37F-4884-8610-DC1F44D86EC2}" type="datetimeFigureOut">
              <a:rPr lang="zh-CN" altLang="en-US" smtClean="0"/>
              <a:t>2016/9/22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274E-3834-4DE6-B22F-8A37109E78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558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DF9DA-A37F-4884-8610-DC1F44D86EC2}" type="datetimeFigureOut">
              <a:rPr lang="zh-CN" altLang="en-US" smtClean="0"/>
              <a:t>2016/9/22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274E-3834-4DE6-B22F-8A37109E78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872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DF9DA-A37F-4884-8610-DC1F44D86EC2}" type="datetimeFigureOut">
              <a:rPr lang="zh-CN" altLang="en-US" smtClean="0"/>
              <a:t>2016/9/22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8274E-3834-4DE6-B22F-8A37109E78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497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netbeans.org/download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java/javase/downloads/ind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章  搭建开发环境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Java EE</a:t>
            </a:r>
            <a:r>
              <a:rPr lang="zh-CN" altLang="en-US" dirty="0" smtClean="0"/>
              <a:t>开发环境的</a:t>
            </a:r>
            <a:r>
              <a:rPr lang="zh-CN" altLang="en-US" dirty="0" smtClean="0"/>
              <a:t>搭建</a:t>
            </a:r>
            <a:endParaRPr lang="en-US" altLang="zh-CN" dirty="0" smtClean="0"/>
          </a:p>
          <a:p>
            <a:r>
              <a:rPr lang="en-US" altLang="zh-CN" dirty="0"/>
              <a:t>Java EE</a:t>
            </a:r>
            <a:r>
              <a:rPr lang="zh-CN" altLang="en-US" dirty="0"/>
              <a:t>开发环境的测试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184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  </a:t>
            </a:r>
            <a:r>
              <a:rPr lang="zh-CN" altLang="en-US" dirty="0"/>
              <a:t>安装</a:t>
            </a:r>
            <a:r>
              <a:rPr lang="en-US" altLang="zh-CN" dirty="0"/>
              <a:t>NetBeans </a:t>
            </a:r>
            <a:r>
              <a:rPr lang="en-US" altLang="zh-CN" dirty="0" smtClean="0"/>
              <a:t>IDE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下载</a:t>
            </a:r>
            <a:r>
              <a:rPr lang="en-US" altLang="zh-CN" dirty="0"/>
              <a:t>NetBeans </a:t>
            </a:r>
            <a:r>
              <a:rPr lang="en-US" altLang="zh-CN" dirty="0" smtClean="0"/>
              <a:t>IDE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pPr lvl="1"/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://netbeans.org/downloads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版本</a:t>
            </a:r>
            <a:r>
              <a:rPr lang="en-US" altLang="zh-CN" dirty="0" smtClean="0"/>
              <a:t>7.2</a:t>
            </a:r>
          </a:p>
          <a:p>
            <a:pPr lvl="1"/>
            <a:r>
              <a:rPr lang="zh-CN" altLang="en-US" dirty="0" smtClean="0"/>
              <a:t>内置应用服务器</a:t>
            </a:r>
            <a:r>
              <a:rPr lang="en-US" altLang="zh-CN" dirty="0" err="1" smtClean="0"/>
              <a:t>GlassFish</a:t>
            </a:r>
            <a:r>
              <a:rPr lang="en-US" altLang="zh-CN" dirty="0" smtClean="0"/>
              <a:t> Server 3.1.2.2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1692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【1】</a:t>
            </a:r>
            <a:r>
              <a:rPr lang="zh-CN" altLang="en-US" dirty="0" smtClean="0"/>
              <a:t>下载</a:t>
            </a:r>
            <a:r>
              <a:rPr lang="en-US" altLang="zh-CN" dirty="0"/>
              <a:t>NetBeans IDE 8.0</a:t>
            </a:r>
            <a:r>
              <a:rPr lang="zh-CN" altLang="en-US" dirty="0"/>
              <a:t>，注意版本所包含的套件和软件安装包的大小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5608" y="1370013"/>
            <a:ext cx="7323992" cy="350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51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【2】</a:t>
            </a:r>
            <a:r>
              <a:rPr lang="zh-CN" altLang="en-US" dirty="0" smtClean="0"/>
              <a:t>安装</a:t>
            </a:r>
            <a:r>
              <a:rPr lang="en-US" altLang="zh-CN" dirty="0"/>
              <a:t>NetBeans </a:t>
            </a:r>
            <a:r>
              <a:rPr lang="en-US" altLang="zh-CN" dirty="0" smtClean="0"/>
              <a:t>IDE</a:t>
            </a:r>
            <a:r>
              <a:rPr lang="zh-CN" altLang="en-US" dirty="0" smtClean="0"/>
              <a:t>：安装程序（默认选择）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2000" dirty="0"/>
              <a:t>双击安装程序，就会开始配置安装程序，点击</a:t>
            </a:r>
            <a:r>
              <a:rPr lang="en-US" altLang="zh-CN" sz="2000" dirty="0"/>
              <a:t>"</a:t>
            </a:r>
            <a:r>
              <a:rPr lang="zh-CN" altLang="en-US" sz="2000" dirty="0"/>
              <a:t>定制</a:t>
            </a:r>
            <a:r>
              <a:rPr lang="en-US" altLang="zh-CN" sz="2000" dirty="0"/>
              <a:t>"</a:t>
            </a:r>
            <a:r>
              <a:rPr lang="zh-CN" altLang="en-US" sz="2000" dirty="0"/>
              <a:t>可以选择全部功能，也可以不点击</a:t>
            </a:r>
            <a:r>
              <a:rPr lang="en-US" altLang="zh-CN" sz="2000" dirty="0"/>
              <a:t>"</a:t>
            </a:r>
            <a:r>
              <a:rPr lang="zh-CN" altLang="en-US" sz="2000" dirty="0"/>
              <a:t>定制</a:t>
            </a:r>
            <a:r>
              <a:rPr lang="en-US" altLang="zh-CN" sz="2000" dirty="0"/>
              <a:t>"</a:t>
            </a:r>
            <a:r>
              <a:rPr lang="zh-CN" altLang="en-US" sz="2000" dirty="0"/>
              <a:t>，直接点击</a:t>
            </a:r>
            <a:r>
              <a:rPr lang="en-US" altLang="zh-CN" sz="2000" dirty="0"/>
              <a:t>"</a:t>
            </a:r>
            <a:r>
              <a:rPr lang="zh-CN" altLang="en-US" sz="2000" dirty="0"/>
              <a:t>下一步</a:t>
            </a:r>
            <a:r>
              <a:rPr lang="en-US" altLang="zh-CN" sz="2000" dirty="0"/>
              <a:t>"</a:t>
            </a:r>
            <a:r>
              <a:rPr lang="zh-CN" altLang="en-US" sz="2000" dirty="0"/>
              <a:t>。</a:t>
            </a:r>
          </a:p>
        </p:txBody>
      </p:sp>
      <p:pic>
        <p:nvPicPr>
          <p:cNvPr id="1026" name="Picture 2" descr="NetBeans IDE V8.1 官方中文完整版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68016"/>
            <a:ext cx="7600950" cy="3717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00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738" y="273844"/>
            <a:ext cx="7160562" cy="473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92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360485"/>
            <a:ext cx="78867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41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【3】</a:t>
            </a:r>
            <a:r>
              <a:rPr lang="zh-CN" altLang="en-US" dirty="0" smtClean="0"/>
              <a:t>安装</a:t>
            </a:r>
            <a:r>
              <a:rPr lang="en-US" altLang="zh-CN" dirty="0" smtClean="0"/>
              <a:t>NetBeans IDE</a:t>
            </a:r>
            <a:r>
              <a:rPr lang="zh-CN" altLang="en-US" dirty="0" smtClean="0"/>
              <a:t>：许可证协议（</a:t>
            </a:r>
            <a:r>
              <a:rPr lang="zh-CN" altLang="en-US" dirty="0"/>
              <a:t>勾选同意许可证协议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11498" y="4542235"/>
            <a:ext cx="7886700" cy="3263504"/>
          </a:xfrm>
        </p:spPr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098" name="Picture 2" descr="http://f.hiphotos.baidu.com/exp/w=500/sign=cc3b42bcb53533faf5b6932e98d2fdca/0ff41bd5ad6eddc484397f493ddbb6fd536633a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268016"/>
            <a:ext cx="7996604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32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Junit</a:t>
            </a:r>
            <a:r>
              <a:rPr lang="zh-CN" altLang="en-US" dirty="0" smtClean="0"/>
              <a:t>许可协议界面：选择“不安装</a:t>
            </a:r>
            <a:r>
              <a:rPr lang="en-US" altLang="zh-CN" dirty="0"/>
              <a:t>Junit</a:t>
            </a:r>
            <a:r>
              <a:rPr lang="zh-CN" altLang="en-US" dirty="0" smtClean="0"/>
              <a:t>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55077"/>
            <a:ext cx="7504235" cy="390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06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【4】NetBeans </a:t>
            </a:r>
            <a:r>
              <a:rPr lang="en-US" altLang="zh-CN" dirty="0"/>
              <a:t>IDE</a:t>
            </a:r>
            <a:r>
              <a:rPr lang="zh-CN" altLang="en-US" dirty="0"/>
              <a:t>：安装</a:t>
            </a:r>
            <a:r>
              <a:rPr lang="zh-CN" altLang="en-US" dirty="0" smtClean="0"/>
              <a:t>程序界面，分别选择</a:t>
            </a:r>
            <a:r>
              <a:rPr lang="en-US" altLang="zh-CN" dirty="0"/>
              <a:t>NetBeans </a:t>
            </a:r>
            <a:r>
              <a:rPr lang="en-US" altLang="zh-CN" dirty="0" smtClean="0"/>
              <a:t>IDE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JDK</a:t>
            </a:r>
            <a:r>
              <a:rPr lang="zh-CN" altLang="en-US" dirty="0" smtClean="0"/>
              <a:t>安装路径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268016"/>
            <a:ext cx="7602848" cy="375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46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GlassFish</a:t>
            </a:r>
            <a:r>
              <a:rPr lang="en-US" altLang="zh-CN" dirty="0" smtClean="0"/>
              <a:t>: </a:t>
            </a:r>
            <a:r>
              <a:rPr lang="zh-CN" altLang="en-US" dirty="0" smtClean="0"/>
              <a:t>选择</a:t>
            </a:r>
            <a:r>
              <a:rPr lang="en-US" altLang="zh-CN" dirty="0" err="1" smtClean="0"/>
              <a:t>GlassFish</a:t>
            </a:r>
            <a:r>
              <a:rPr lang="zh-CN" altLang="en-US" dirty="0" smtClean="0"/>
              <a:t>的安装路径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6816" y="1010073"/>
            <a:ext cx="7618534" cy="362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51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【5】</a:t>
            </a:r>
            <a:r>
              <a:rPr lang="zh-CN" altLang="en-US" dirty="0" smtClean="0"/>
              <a:t>确认安装信息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8361" y="1143000"/>
            <a:ext cx="8002917" cy="348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96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2.1  </a:t>
            </a:r>
            <a:r>
              <a:rPr lang="zh-CN" altLang="en-US" dirty="0" smtClean="0"/>
              <a:t>概述</a:t>
            </a:r>
            <a:endParaRPr lang="en-US" altLang="zh-CN" dirty="0" smtClean="0"/>
          </a:p>
          <a:p>
            <a:r>
              <a:rPr lang="en-US" altLang="zh-CN" dirty="0" smtClean="0"/>
              <a:t>2.2  </a:t>
            </a:r>
            <a:r>
              <a:rPr lang="zh-CN" altLang="en-US" dirty="0" smtClean="0"/>
              <a:t>安装</a:t>
            </a:r>
            <a:r>
              <a:rPr lang="en-US" altLang="zh-CN" dirty="0" smtClean="0"/>
              <a:t>JDK</a:t>
            </a:r>
          </a:p>
          <a:p>
            <a:r>
              <a:rPr lang="en-US" altLang="zh-CN" dirty="0" smtClean="0"/>
              <a:t>2.3  </a:t>
            </a:r>
            <a:r>
              <a:rPr lang="zh-CN" altLang="en-US" dirty="0" smtClean="0"/>
              <a:t>安装</a:t>
            </a:r>
            <a:r>
              <a:rPr lang="en-US" altLang="zh-CN" dirty="0" smtClean="0"/>
              <a:t>NetBeans IDE</a:t>
            </a:r>
            <a:endParaRPr lang="en-US" altLang="zh-CN" dirty="0"/>
          </a:p>
          <a:p>
            <a:r>
              <a:rPr lang="en-US" altLang="zh-CN" dirty="0" smtClean="0"/>
              <a:t>2.4  </a:t>
            </a:r>
            <a:r>
              <a:rPr lang="zh-CN" altLang="en-US" dirty="0" smtClean="0"/>
              <a:t>开发环境</a:t>
            </a:r>
            <a:r>
              <a:rPr lang="zh-CN" altLang="en-US" dirty="0" smtClean="0"/>
              <a:t>测试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利用</a:t>
            </a:r>
            <a:r>
              <a:rPr lang="en-US" altLang="zh-CN" dirty="0" smtClean="0"/>
              <a:t>JDK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NetBeans</a:t>
            </a:r>
            <a:r>
              <a:rPr lang="zh-CN" altLang="en-US" dirty="0" smtClean="0"/>
              <a:t>搭建</a:t>
            </a:r>
            <a:r>
              <a:rPr lang="en-US" altLang="zh-CN" dirty="0"/>
              <a:t>Java EE</a:t>
            </a:r>
            <a:r>
              <a:rPr lang="zh-CN" altLang="en-US" dirty="0"/>
              <a:t>开发</a:t>
            </a:r>
            <a:r>
              <a:rPr lang="zh-CN" altLang="en-US" dirty="0" smtClean="0"/>
              <a:t>环境，然后通过一个具体示例对开发环境进行测试。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1802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1985" y="457200"/>
            <a:ext cx="6989884" cy="444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14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安装成功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9230" y="1099038"/>
            <a:ext cx="7244861" cy="388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26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2.4  </a:t>
            </a:r>
            <a:r>
              <a:rPr lang="zh-CN" altLang="en-US" dirty="0"/>
              <a:t>开发环境</a:t>
            </a:r>
            <a:r>
              <a:rPr lang="zh-CN" altLang="en-US" dirty="0" smtClean="0"/>
              <a:t>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建立一个包含动态</a:t>
            </a:r>
            <a:r>
              <a:rPr lang="en-US" altLang="zh-CN" dirty="0" smtClean="0"/>
              <a:t>JSP</a:t>
            </a:r>
            <a:r>
              <a:rPr lang="zh-CN" altLang="en-US" dirty="0" smtClean="0"/>
              <a:t>页面的</a:t>
            </a:r>
            <a:r>
              <a:rPr lang="en-US" altLang="zh-CN" sz="2400" dirty="0"/>
              <a:t>Java </a:t>
            </a:r>
            <a:r>
              <a:rPr lang="en-US" altLang="zh-CN" sz="2400" dirty="0" smtClean="0"/>
              <a:t>EE</a:t>
            </a:r>
            <a:r>
              <a:rPr lang="zh-CN" altLang="en-US" sz="2400" dirty="0" smtClean="0"/>
              <a:t>程序来测试搭建的</a:t>
            </a:r>
            <a:r>
              <a:rPr lang="en-US" altLang="zh-CN" sz="2400" dirty="0" smtClean="0"/>
              <a:t>Java EE</a:t>
            </a:r>
            <a:r>
              <a:rPr lang="zh-CN" altLang="en-US" sz="2400" dirty="0" smtClean="0"/>
              <a:t>开发环境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151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0823" y="273844"/>
            <a:ext cx="8084527" cy="994172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打开</a:t>
            </a:r>
            <a:r>
              <a:rPr lang="en-US" altLang="zh-CN" sz="2000" dirty="0" err="1" smtClean="0"/>
              <a:t>NetBean</a:t>
            </a:r>
            <a:r>
              <a:rPr lang="en-US" altLang="zh-CN" sz="2000" dirty="0" smtClean="0"/>
              <a:t> IDE</a:t>
            </a:r>
            <a:r>
              <a:rPr lang="zh-CN" altLang="en-US" sz="2000" dirty="0" smtClean="0"/>
              <a:t>，选择：“文件”</a:t>
            </a:r>
            <a:r>
              <a:rPr lang="en-US" altLang="zh-CN" sz="2000" dirty="0" smtClean="0"/>
              <a:t>==》</a:t>
            </a:r>
            <a:r>
              <a:rPr lang="zh-CN" altLang="en-US" sz="2000" dirty="0" smtClean="0"/>
              <a:t>“新建项目”，弹出“新建项目”对话框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zh-CN" altLang="en-US" sz="2000" dirty="0" smtClean="0"/>
              <a:t>在类别中选择</a:t>
            </a:r>
            <a:r>
              <a:rPr lang="en-US" altLang="zh-CN" sz="2000" dirty="0" smtClean="0"/>
              <a:t>Java Web</a:t>
            </a:r>
            <a:r>
              <a:rPr lang="zh-CN" altLang="en-US" sz="2000" dirty="0" smtClean="0"/>
              <a:t>，在项目中选择“</a:t>
            </a:r>
            <a:r>
              <a:rPr lang="en-US" altLang="zh-CN" sz="2000" dirty="0" smtClean="0"/>
              <a:t>Web</a:t>
            </a:r>
            <a:r>
              <a:rPr lang="zh-CN" altLang="en-US" sz="2000" dirty="0" smtClean="0"/>
              <a:t>应用程序”，“下一步”</a:t>
            </a:r>
            <a:endParaRPr lang="zh-CN" altLang="en-US" sz="2000" dirty="0"/>
          </a:p>
        </p:txBody>
      </p:sp>
      <p:pic>
        <p:nvPicPr>
          <p:cNvPr id="2050" name="Picture 2" descr="http://www.55zm.com/uploads/allimg/120304/556-120304193231309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08" y="1099038"/>
            <a:ext cx="8265716" cy="3533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710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“新建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应用程序”对话框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图</a:t>
            </a:r>
            <a:r>
              <a:rPr lang="en-US" altLang="zh-CN" dirty="0" smtClean="0"/>
              <a:t>2-13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330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“项目名称”中输入“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”</a:t>
            </a:r>
            <a:r>
              <a:rPr lang="en-US" altLang="zh-CN" dirty="0" smtClean="0"/>
              <a:t>,</a:t>
            </a:r>
            <a:r>
              <a:rPr lang="zh-CN" altLang="en-US" dirty="0" smtClean="0"/>
              <a:t>单击“浏览”按钮选择项目文件夹的位置，单击“下一步”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图</a:t>
            </a:r>
            <a:r>
              <a:rPr lang="en-US" altLang="zh-CN" dirty="0" smtClean="0"/>
              <a:t>2-14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209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Web </a:t>
            </a:r>
            <a:r>
              <a:rPr lang="zh-CN" altLang="en-US" dirty="0" smtClean="0"/>
              <a:t>应用程序必须发布到</a:t>
            </a:r>
            <a:r>
              <a:rPr lang="en-US" altLang="zh-CN" dirty="0" smtClean="0"/>
              <a:t>Java EE Web</a:t>
            </a:r>
            <a:r>
              <a:rPr lang="zh-CN" altLang="en-US" dirty="0" smtClean="0"/>
              <a:t>服务器上才能运行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从“服务器”下拉列表中选择“</a:t>
            </a:r>
            <a:r>
              <a:rPr lang="en-US" altLang="zh-CN" dirty="0" err="1" smtClean="0"/>
              <a:t>GlassFish</a:t>
            </a:r>
            <a:r>
              <a:rPr lang="en-US" altLang="zh-CN" dirty="0" smtClean="0"/>
              <a:t> Server 3+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默认其他项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单击“完成”</a:t>
            </a:r>
            <a:endParaRPr lang="en-US" altLang="zh-CN" dirty="0" smtClean="0"/>
          </a:p>
          <a:p>
            <a:r>
              <a:rPr lang="en-US" altLang="zh-CN" dirty="0"/>
              <a:t>Web </a:t>
            </a:r>
            <a:r>
              <a:rPr lang="zh-CN" altLang="en-US" dirty="0" smtClean="0"/>
              <a:t>应用程序创建完毕。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06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NetBeans</a:t>
            </a:r>
            <a:r>
              <a:rPr lang="zh-CN" altLang="en-US" dirty="0" smtClean="0"/>
              <a:t>在创建</a:t>
            </a:r>
            <a:r>
              <a:rPr lang="en-US" altLang="zh-CN" dirty="0"/>
              <a:t>Web</a:t>
            </a:r>
            <a:r>
              <a:rPr lang="zh-CN" altLang="en-US" dirty="0" smtClean="0"/>
              <a:t>应用程序的同时，自动生成一个</a:t>
            </a:r>
            <a:r>
              <a:rPr lang="en-US" altLang="zh-CN" dirty="0" smtClean="0"/>
              <a:t>JSP</a:t>
            </a:r>
            <a:r>
              <a:rPr lang="zh-CN" altLang="en-US" dirty="0" smtClean="0"/>
              <a:t>页面</a:t>
            </a:r>
            <a:r>
              <a:rPr lang="en-US" altLang="zh-CN" dirty="0" err="1" smtClean="0"/>
              <a:t>index.jsp</a:t>
            </a:r>
            <a:endParaRPr lang="en-US" altLang="zh-CN" dirty="0" smtClean="0"/>
          </a:p>
          <a:p>
            <a:r>
              <a:rPr lang="zh-CN" altLang="en-US" dirty="0" smtClean="0"/>
              <a:t>修改</a:t>
            </a:r>
            <a:r>
              <a:rPr lang="en-US" altLang="zh-CN" dirty="0" err="1" smtClean="0"/>
              <a:t>index.jsp</a:t>
            </a:r>
            <a:r>
              <a:rPr lang="zh-CN" altLang="en-US" dirty="0" smtClean="0"/>
              <a:t>的源代码来动态显示当前时间</a:t>
            </a:r>
            <a:endParaRPr lang="en-US" altLang="zh-CN" dirty="0"/>
          </a:p>
          <a:p>
            <a:pPr lvl="1"/>
            <a:r>
              <a:rPr lang="zh-CN" altLang="en-US" dirty="0" smtClean="0"/>
              <a:t>程序</a:t>
            </a:r>
            <a:r>
              <a:rPr lang="en-US" altLang="zh-CN" dirty="0" smtClean="0"/>
              <a:t>2-1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zh-CN" altLang="en-US" dirty="0" smtClean="0"/>
              <a:t>发布</a:t>
            </a:r>
            <a:r>
              <a:rPr lang="en-US" altLang="zh-CN" dirty="0" err="1" smtClean="0"/>
              <a:t>index.jsp</a:t>
            </a:r>
            <a:r>
              <a:rPr lang="zh-CN" altLang="en-US" dirty="0" smtClean="0"/>
              <a:t>到应用服务器上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在“项目”视图中选择文件“</a:t>
            </a:r>
            <a:r>
              <a:rPr lang="en-US" altLang="zh-CN" dirty="0" err="1"/>
              <a:t>index.jsp</a:t>
            </a:r>
            <a:r>
              <a:rPr lang="zh-CN" altLang="en-US" dirty="0" smtClean="0"/>
              <a:t>”，单击右键，在弹出的快捷菜单中选择“运行文件”，则</a:t>
            </a:r>
            <a:r>
              <a:rPr lang="en-US" altLang="zh-CN" dirty="0"/>
              <a:t>Web</a:t>
            </a:r>
            <a:r>
              <a:rPr lang="zh-CN" altLang="en-US" dirty="0" smtClean="0"/>
              <a:t>应用程序被打包、部署且内置的应用服务器</a:t>
            </a:r>
            <a:r>
              <a:rPr lang="en-US" altLang="zh-CN" dirty="0" err="1" smtClean="0"/>
              <a:t>GlassFish</a:t>
            </a:r>
            <a:r>
              <a:rPr lang="en-US" altLang="zh-CN" dirty="0" smtClean="0"/>
              <a:t> Server 3.1.1</a:t>
            </a:r>
            <a:r>
              <a:rPr lang="zh-CN" altLang="en-US" dirty="0" smtClean="0"/>
              <a:t>被启动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图</a:t>
            </a:r>
            <a:r>
              <a:rPr lang="en-US" altLang="zh-CN" dirty="0" smtClean="0"/>
              <a:t>2-15</a:t>
            </a:r>
          </a:p>
          <a:p>
            <a:pPr lvl="1"/>
            <a:r>
              <a:rPr lang="zh-CN" altLang="en-US" dirty="0" smtClean="0"/>
              <a:t>刷新页面，时间改变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085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95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40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2.1 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sz="2800" dirty="0" smtClean="0"/>
              <a:t>Java EE</a:t>
            </a:r>
            <a:r>
              <a:rPr lang="zh-CN" altLang="en-US" sz="2800" dirty="0" smtClean="0"/>
              <a:t>应用开发环境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基于命令行的开发环境：利用文本编辑器编写程序；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集成开发环境：</a:t>
            </a:r>
            <a:r>
              <a:rPr lang="en-US" altLang="zh-CN" sz="2800" dirty="0"/>
              <a:t>NetBeans </a:t>
            </a:r>
            <a:r>
              <a:rPr lang="en-US" altLang="zh-CN" sz="2800" dirty="0" smtClean="0"/>
              <a:t>IDE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Eclipse</a:t>
            </a:r>
            <a:r>
              <a:rPr lang="zh-CN" altLang="en-US" sz="2800" dirty="0" smtClean="0"/>
              <a:t>；</a:t>
            </a:r>
            <a:endParaRPr lang="en-US" altLang="zh-CN" sz="2800" dirty="0" smtClean="0"/>
          </a:p>
          <a:p>
            <a:r>
              <a:rPr lang="en-US" altLang="zh-CN" sz="3100" dirty="0" smtClean="0"/>
              <a:t>NetBeans IDE</a:t>
            </a:r>
          </a:p>
          <a:p>
            <a:pPr lvl="1"/>
            <a:r>
              <a:rPr lang="en-US" altLang="zh-CN" sz="2800" dirty="0" smtClean="0"/>
              <a:t>Oracle</a:t>
            </a:r>
            <a:r>
              <a:rPr lang="zh-CN" altLang="en-US" sz="2800" dirty="0" smtClean="0"/>
              <a:t>为软件开发者提供的一个免费、开放源代码的集成开发环境，为</a:t>
            </a:r>
            <a:r>
              <a:rPr lang="en-US" altLang="zh-CN" sz="2800" dirty="0"/>
              <a:t>Java </a:t>
            </a:r>
            <a:r>
              <a:rPr lang="en-US" altLang="zh-CN" sz="2800" dirty="0" smtClean="0"/>
              <a:t>EE</a:t>
            </a:r>
            <a:r>
              <a:rPr lang="zh-CN" altLang="en-US" sz="2800" dirty="0" smtClean="0"/>
              <a:t>开发者创建企业应用程序提供了所需的全部工具；</a:t>
            </a:r>
            <a:endParaRPr lang="en-US" altLang="zh-CN" sz="2800" dirty="0" smtClean="0"/>
          </a:p>
          <a:p>
            <a:pPr lvl="1"/>
            <a:r>
              <a:rPr lang="en-US" altLang="zh-CN" sz="2800" dirty="0"/>
              <a:t>NetBeans </a:t>
            </a:r>
            <a:r>
              <a:rPr lang="en-US" altLang="zh-CN" sz="2800" dirty="0" smtClean="0"/>
              <a:t>IDE 7</a:t>
            </a:r>
            <a:r>
              <a:rPr lang="zh-CN" altLang="en-US" sz="2800" dirty="0" smtClean="0"/>
              <a:t>内置了开源的</a:t>
            </a:r>
            <a:r>
              <a:rPr lang="en-US" altLang="zh-CN" sz="2800" dirty="0"/>
              <a:t>Java </a:t>
            </a:r>
            <a:r>
              <a:rPr lang="en-US" altLang="zh-CN" sz="2800" dirty="0" smtClean="0"/>
              <a:t>EE 6</a:t>
            </a:r>
            <a:r>
              <a:rPr lang="zh-CN" altLang="en-US" sz="2800" dirty="0" smtClean="0"/>
              <a:t>应用服务器</a:t>
            </a:r>
            <a:r>
              <a:rPr lang="en-US" altLang="zh-CN" sz="2800" dirty="0" err="1" smtClean="0"/>
              <a:t>GlassFish</a:t>
            </a:r>
            <a:r>
              <a:rPr lang="en-US" altLang="zh-CN" sz="2800" dirty="0" smtClean="0"/>
              <a:t> 3.1</a:t>
            </a:r>
            <a:r>
              <a:rPr lang="zh-CN" altLang="en-US" sz="2800" dirty="0" smtClean="0"/>
              <a:t>，全面支持最新的</a:t>
            </a:r>
            <a:r>
              <a:rPr lang="en-US" altLang="zh-CN" sz="2800" dirty="0"/>
              <a:t>Java EE </a:t>
            </a:r>
            <a:r>
              <a:rPr lang="en-US" altLang="zh-CN" sz="2800" dirty="0" smtClean="0"/>
              <a:t>6</a:t>
            </a:r>
            <a:r>
              <a:rPr lang="zh-CN" altLang="en-US" sz="2800" dirty="0" smtClean="0"/>
              <a:t>规范，为开发人员部署、调试程序提供一个良好的平台；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本课程基于</a:t>
            </a:r>
            <a:r>
              <a:rPr lang="en-US" altLang="zh-CN" sz="2800" dirty="0"/>
              <a:t>NetBeans </a:t>
            </a:r>
            <a:r>
              <a:rPr lang="en-US" altLang="zh-CN" sz="2800" dirty="0" smtClean="0"/>
              <a:t>IDE</a:t>
            </a:r>
            <a:r>
              <a:rPr lang="zh-CN" altLang="en-US" sz="2800" dirty="0" smtClean="0"/>
              <a:t>来讲解</a:t>
            </a:r>
            <a:r>
              <a:rPr lang="en-US" altLang="zh-CN" sz="2800" dirty="0" smtClean="0"/>
              <a:t>Java EE</a:t>
            </a:r>
            <a:r>
              <a:rPr lang="zh-CN" altLang="en-US" sz="2800" dirty="0" smtClean="0"/>
              <a:t>的各项编程技术；</a:t>
            </a:r>
            <a:endParaRPr lang="en-US" altLang="zh-CN" sz="2800" dirty="0" smtClean="0"/>
          </a:p>
          <a:p>
            <a:r>
              <a:rPr lang="zh-CN" altLang="en-US" sz="3100" dirty="0" smtClean="0"/>
              <a:t>利用</a:t>
            </a:r>
            <a:r>
              <a:rPr lang="en-US" altLang="zh-CN" sz="3200" dirty="0"/>
              <a:t>NetBeans IDE</a:t>
            </a:r>
            <a:r>
              <a:rPr lang="zh-CN" altLang="en-US" sz="3200" dirty="0" smtClean="0"/>
              <a:t>来搭建</a:t>
            </a:r>
            <a:r>
              <a:rPr lang="en-US" altLang="zh-CN" sz="3200" dirty="0"/>
              <a:t>Java EE</a:t>
            </a:r>
            <a:r>
              <a:rPr lang="zh-CN" altLang="en-US" sz="3200" dirty="0" smtClean="0"/>
              <a:t>的集成开发环境</a:t>
            </a:r>
            <a:endParaRPr lang="zh-CN" altLang="en-US" sz="3100" dirty="0"/>
          </a:p>
        </p:txBody>
      </p:sp>
    </p:spTree>
    <p:extLst>
      <p:ext uri="{BB962C8B-B14F-4D97-AF65-F5344CB8AC3E}">
        <p14:creationId xmlns:p14="http://schemas.microsoft.com/office/powerpoint/2010/main" val="297583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90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2.2  </a:t>
            </a:r>
            <a:r>
              <a:rPr lang="zh-CN" altLang="en-US" dirty="0"/>
              <a:t>安装</a:t>
            </a:r>
            <a:r>
              <a:rPr lang="en-US" altLang="zh-CN" dirty="0" smtClean="0"/>
              <a:t>JDK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 dirty="0" smtClean="0"/>
              <a:t>JDK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Java Development Kit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Java</a:t>
            </a:r>
            <a:r>
              <a:rPr lang="zh-CN" altLang="en-US" sz="2800" dirty="0" smtClean="0"/>
              <a:t>开发包）用于构建发布在</a:t>
            </a:r>
            <a:r>
              <a:rPr lang="en-US" altLang="zh-CN" sz="2800" dirty="0" smtClean="0"/>
              <a:t>Java</a:t>
            </a:r>
            <a:r>
              <a:rPr lang="zh-CN" altLang="en-US" sz="2800" dirty="0" smtClean="0"/>
              <a:t>平台上的组件和应用程序的开发工具包</a:t>
            </a:r>
            <a:endParaRPr lang="en-US" altLang="zh-CN" sz="2800" dirty="0" smtClean="0"/>
          </a:p>
          <a:p>
            <a:pPr lvl="1"/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www.oracle.com/technetwork/java/javase/downloads/index.html</a:t>
            </a:r>
          </a:p>
          <a:p>
            <a:pPr lvl="1"/>
            <a:r>
              <a:rPr lang="en-US" altLang="zh-CN" sz="2800" dirty="0" smtClean="0"/>
              <a:t>Java</a:t>
            </a:r>
            <a:r>
              <a:rPr lang="zh-CN" altLang="en-US" sz="2800" dirty="0" smtClean="0"/>
              <a:t>应用程序开发的基础，所有的</a:t>
            </a:r>
            <a:r>
              <a:rPr lang="en-US" altLang="zh-CN" sz="2800" dirty="0"/>
              <a:t>Java</a:t>
            </a:r>
            <a:r>
              <a:rPr lang="zh-CN" altLang="en-US" sz="2800" dirty="0" smtClean="0"/>
              <a:t>应用程序都构建在</a:t>
            </a:r>
            <a:r>
              <a:rPr lang="en-US" altLang="zh-CN" sz="2800" dirty="0" smtClean="0"/>
              <a:t>JDK</a:t>
            </a:r>
            <a:r>
              <a:rPr lang="zh-CN" altLang="en-US" sz="2800" dirty="0" smtClean="0"/>
              <a:t>之上</a:t>
            </a:r>
            <a:endParaRPr lang="en-US" altLang="zh-CN" sz="2800" dirty="0"/>
          </a:p>
          <a:p>
            <a:pPr lvl="1"/>
            <a:r>
              <a:rPr lang="zh-CN" altLang="en-US" sz="2800" dirty="0" smtClean="0"/>
              <a:t>下载</a:t>
            </a:r>
            <a:r>
              <a:rPr lang="en-US" altLang="zh-CN" sz="2800" dirty="0" smtClean="0"/>
              <a:t>JDK</a:t>
            </a:r>
            <a:r>
              <a:rPr lang="zh-CN" altLang="en-US" sz="2800" dirty="0" smtClean="0"/>
              <a:t>最新版本</a:t>
            </a:r>
            <a:endParaRPr lang="en-US" altLang="zh-CN" sz="2800" dirty="0" smtClean="0"/>
          </a:p>
          <a:p>
            <a:pPr lvl="1"/>
            <a:r>
              <a:rPr lang="en-US" altLang="zh-CN" sz="2800" dirty="0"/>
              <a:t>NetBeans </a:t>
            </a:r>
            <a:r>
              <a:rPr lang="en-US" altLang="zh-CN" sz="2800" dirty="0" smtClean="0"/>
              <a:t>IDE7.1</a:t>
            </a:r>
            <a:r>
              <a:rPr lang="zh-CN" altLang="en-US" sz="2800" dirty="0" smtClean="0"/>
              <a:t>至少需要</a:t>
            </a:r>
            <a:r>
              <a:rPr lang="en-US" altLang="zh-CN" sz="2800" dirty="0" smtClean="0"/>
              <a:t>JDK 6 Update 26</a:t>
            </a:r>
            <a:r>
              <a:rPr lang="zh-CN" altLang="en-US" sz="2800" dirty="0" smtClean="0"/>
              <a:t>以上的版本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219956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368" y="273844"/>
            <a:ext cx="7904285" cy="435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13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lvl="1">
              <a:spcBef>
                <a:spcPts val="750"/>
              </a:spcBef>
            </a:pPr>
            <a:r>
              <a:rPr lang="zh-CN" altLang="en-US" sz="2800" dirty="0"/>
              <a:t>安装</a:t>
            </a:r>
            <a:r>
              <a:rPr lang="en-US" altLang="zh-CN" sz="2800" dirty="0" smtClean="0"/>
              <a:t>JDK</a:t>
            </a:r>
          </a:p>
          <a:p>
            <a:pPr lvl="1"/>
            <a:r>
              <a:rPr lang="zh-CN" altLang="en-US" sz="2500" dirty="0" smtClean="0"/>
              <a:t>双击安装程序文件，开始安装</a:t>
            </a:r>
            <a:r>
              <a:rPr lang="en-US" altLang="zh-CN" sz="2800" dirty="0"/>
              <a:t>JDK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17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JDK</a:t>
            </a:r>
            <a:r>
              <a:rPr lang="zh-CN" altLang="en-US" dirty="0" smtClean="0"/>
              <a:t>安装选项设置：“下一步”按钮</a:t>
            </a:r>
            <a:endParaRPr lang="zh-CN" altLang="en-US" dirty="0"/>
          </a:p>
        </p:txBody>
      </p:sp>
      <p:pic>
        <p:nvPicPr>
          <p:cNvPr id="1026" name="Picture 2" descr="http://images2015.cnblogs.com/blog/822721/201511/822721-20151106231912977-1847697500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099038"/>
            <a:ext cx="7715250" cy="386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972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选择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运行环境安装路径</a:t>
            </a:r>
            <a:endParaRPr lang="zh-CN" altLang="en-US" dirty="0"/>
          </a:p>
        </p:txBody>
      </p:sp>
      <p:pic>
        <p:nvPicPr>
          <p:cNvPr id="2050" name="Picture 2" descr="http://s7.sinaimg.cn/bmiddle/c52f3ea7tdecd4c7e1dc6&amp;69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072662"/>
            <a:ext cx="7310804" cy="3851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246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JDK</a:t>
            </a:r>
            <a:r>
              <a:rPr lang="zh-CN" altLang="en-US" dirty="0" smtClean="0"/>
              <a:t>安装成功</a:t>
            </a:r>
            <a:endParaRPr lang="zh-CN" altLang="en-US" dirty="0"/>
          </a:p>
        </p:txBody>
      </p:sp>
      <p:pic>
        <p:nvPicPr>
          <p:cNvPr id="3078" name="Picture 6" descr="http://www.myexception.cn/img/2015/03/31/194237874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15" y="1072662"/>
            <a:ext cx="7728439" cy="4070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18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1425</TotalTime>
  <Words>542</Words>
  <Application>Microsoft Office PowerPoint</Application>
  <PresentationFormat>全屏显示(16:9)</PresentationFormat>
  <Paragraphs>62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6" baseType="lpstr">
      <vt:lpstr>等线</vt:lpstr>
      <vt:lpstr>等线 Light</vt:lpstr>
      <vt:lpstr>Arial</vt:lpstr>
      <vt:lpstr>Calibri</vt:lpstr>
      <vt:lpstr>Calibri Light</vt:lpstr>
      <vt:lpstr>Office 主题​​</vt:lpstr>
      <vt:lpstr>第2章  搭建开发环境</vt:lpstr>
      <vt:lpstr>PowerPoint 演示文稿</vt:lpstr>
      <vt:lpstr>2.1 概述</vt:lpstr>
      <vt:lpstr>2.2  安装JDK</vt:lpstr>
      <vt:lpstr>PowerPoint 演示文稿</vt:lpstr>
      <vt:lpstr>PowerPoint 演示文稿</vt:lpstr>
      <vt:lpstr>JDK安装选项设置：“下一步”按钮</vt:lpstr>
      <vt:lpstr>选择Java运行环境安装路径</vt:lpstr>
      <vt:lpstr>JDK安装成功</vt:lpstr>
      <vt:lpstr>2.3  安装NetBeans IDE</vt:lpstr>
      <vt:lpstr>【1】下载NetBeans IDE 8.0，注意版本所包含的套件和软件安装包的大小</vt:lpstr>
      <vt:lpstr>【2】安装NetBeans IDE：安装程序（默认选择） 双击安装程序，就会开始配置安装程序，点击"定制"可以选择全部功能，也可以不点击"定制"，直接点击"下一步"。</vt:lpstr>
      <vt:lpstr>PowerPoint 演示文稿</vt:lpstr>
      <vt:lpstr>PowerPoint 演示文稿</vt:lpstr>
      <vt:lpstr>【3】安装NetBeans IDE：许可证协议（勾选同意许可证协议）</vt:lpstr>
      <vt:lpstr>Junit许可协议界面：选择“不安装Junit”</vt:lpstr>
      <vt:lpstr>【4】NetBeans IDE：安装程序界面，分别选择NetBeans IDE和JDK安装路径</vt:lpstr>
      <vt:lpstr>GlassFish: 选择GlassFish的安装路径</vt:lpstr>
      <vt:lpstr>【5】确认安装信息</vt:lpstr>
      <vt:lpstr>PowerPoint 演示文稿</vt:lpstr>
      <vt:lpstr>安装成功</vt:lpstr>
      <vt:lpstr>2.4  开发环境测试</vt:lpstr>
      <vt:lpstr>打开NetBean IDE，选择：“文件”==》“新建项目”，弹出“新建项目”对话框 在类别中选择Java Web，在项目中选择“Web应用程序”，“下一步”</vt:lpstr>
      <vt:lpstr>“新建Web应用程序”对话框</vt:lpstr>
      <vt:lpstr>“项目名称”中输入“test”,单击“浏览”按钮选择项目文件夹的位置，单击“下一步”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YONGHUI</dc:creator>
  <cp:lastModifiedBy>WU YONGHUI</cp:lastModifiedBy>
  <cp:revision>56</cp:revision>
  <dcterms:created xsi:type="dcterms:W3CDTF">2016-07-10T11:05:09Z</dcterms:created>
  <dcterms:modified xsi:type="dcterms:W3CDTF">2016-09-22T02:58:04Z</dcterms:modified>
</cp:coreProperties>
</file>