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7" r:id="rId7"/>
    <p:sldId id="261" r:id="rId8"/>
    <p:sldId id="262" r:id="rId9"/>
    <p:sldId id="283" r:id="rId10"/>
    <p:sldId id="263" r:id="rId11"/>
    <p:sldId id="264" r:id="rId12"/>
    <p:sldId id="269" r:id="rId13"/>
    <p:sldId id="270" r:id="rId14"/>
    <p:sldId id="271" r:id="rId15"/>
    <p:sldId id="272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274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267" r:id="rId32"/>
    <p:sldId id="26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8FC-F321-4DCE-80D8-9097EA9B2723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0EB0-8242-45E8-AA3F-A3C3E3F0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8FC-F321-4DCE-80D8-9097EA9B2723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0EB0-8242-45E8-AA3F-A3C3E3F0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2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8FC-F321-4DCE-80D8-9097EA9B2723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0EB0-8242-45E8-AA3F-A3C3E3F0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4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8FC-F321-4DCE-80D8-9097EA9B2723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0EB0-8242-45E8-AA3F-A3C3E3F0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1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8FC-F321-4DCE-80D8-9097EA9B2723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0EB0-8242-45E8-AA3F-A3C3E3F0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0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8FC-F321-4DCE-80D8-9097EA9B2723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0EB0-8242-45E8-AA3F-A3C3E3F0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7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8FC-F321-4DCE-80D8-9097EA9B2723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0EB0-8242-45E8-AA3F-A3C3E3F0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5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8FC-F321-4DCE-80D8-9097EA9B2723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0EB0-8242-45E8-AA3F-A3C3E3F0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5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8FC-F321-4DCE-80D8-9097EA9B2723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0EB0-8242-45E8-AA3F-A3C3E3F0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4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8FC-F321-4DCE-80D8-9097EA9B2723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0EB0-8242-45E8-AA3F-A3C3E3F0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4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8FC-F321-4DCE-80D8-9097EA9B2723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0EB0-8242-45E8-AA3F-A3C3E3F0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1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78FC-F321-4DCE-80D8-9097EA9B2723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0EB0-8242-45E8-AA3F-A3C3E3F0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8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50834.htm" TargetMode="External"/><Relationship Id="rId2" Type="http://schemas.openxmlformats.org/officeDocument/2006/relationships/hyperlink" Target="http://baike.baidu.com/view/746175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ike.baidu.com/view/899.htm" TargetMode="External"/><Relationship Id="rId4" Type="http://schemas.openxmlformats.org/officeDocument/2006/relationships/hyperlink" Target="http://baike.baidu.com/view/209544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Experiment 10</a:t>
            </a:r>
            <a:r>
              <a:rPr lang="zh-CN" altLang="en-US" dirty="0" smtClean="0"/>
              <a:t>  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25885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/>
          </a:p>
          <a:p>
            <a:r>
              <a:rPr lang="zh-CN" altLang="en-US" dirty="0"/>
              <a:t>吴永辉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yhwu@fudan.edu.cn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计算中心</a:t>
            </a:r>
            <a:r>
              <a:rPr lang="en-US" altLang="zh-CN" dirty="0" smtClean="0"/>
              <a:t>A123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83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基本工作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客户端将请求发送到服务器</a:t>
            </a:r>
            <a:endParaRPr lang="en-US" altLang="zh-CN" dirty="0" smtClean="0"/>
          </a:p>
          <a:p>
            <a:r>
              <a:rPr lang="zh-CN" altLang="en-US" dirty="0" smtClean="0"/>
              <a:t>服务器上的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容器实例化（装入）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，并为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进程创建线程。</a:t>
            </a:r>
            <a:r>
              <a:rPr lang="en-US" altLang="zh-CN" dirty="0"/>
              <a:t> 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是出现第一个请求时装入的，在服务器关闭之前不会卸载它。</a:t>
            </a: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 smtClean="0"/>
              <a:t>容器</a:t>
            </a:r>
            <a:r>
              <a:rPr lang="zh-CN" altLang="en-US" dirty="0"/>
              <a:t>将</a:t>
            </a:r>
            <a:r>
              <a:rPr lang="zh-CN" altLang="en-US" dirty="0" smtClean="0"/>
              <a:t>请求信息发送到</a:t>
            </a:r>
            <a:r>
              <a:rPr lang="en-US" altLang="zh-CN" dirty="0" smtClean="0"/>
              <a:t>Servlet</a:t>
            </a:r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创建一个响应，并将其返回到</a:t>
            </a:r>
            <a:r>
              <a:rPr lang="en-US" altLang="zh-CN" dirty="0"/>
              <a:t>Web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 smtClean="0"/>
              <a:t>容器将响应返回客户端</a:t>
            </a:r>
            <a:endParaRPr lang="en-US" altLang="zh-CN" dirty="0" smtClean="0"/>
          </a:p>
          <a:p>
            <a:r>
              <a:rPr lang="zh-CN" altLang="en-US" dirty="0" smtClean="0"/>
              <a:t>服务器关闭或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空闲时间超过一定限度时，调用</a:t>
            </a:r>
            <a:r>
              <a:rPr lang="en-US" altLang="zh-CN" dirty="0" err="1" smtClean="0"/>
              <a:t>destory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方法退出。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基本工作流程的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3479"/>
          </a:xfrm>
        </p:spPr>
        <p:txBody>
          <a:bodyPr>
            <a:normAutofit/>
          </a:bodyPr>
          <a:lstStyle/>
          <a:p>
            <a:r>
              <a:rPr lang="en-US" altLang="zh-CN" sz="3500" dirty="0" smtClean="0"/>
              <a:t>Servlet</a:t>
            </a:r>
            <a:r>
              <a:rPr lang="zh-CN" altLang="en-US" sz="3500" dirty="0" smtClean="0"/>
              <a:t>装载和初始化</a:t>
            </a:r>
            <a:endParaRPr lang="en-US" altLang="zh-CN" sz="3500" dirty="0" smtClean="0"/>
          </a:p>
          <a:p>
            <a:pPr lvl="1"/>
            <a:r>
              <a:rPr lang="zh-CN" altLang="en-US" sz="2600" dirty="0"/>
              <a:t>当</a:t>
            </a:r>
            <a:r>
              <a:rPr lang="en-US" altLang="zh-CN" sz="2600" dirty="0"/>
              <a:t>Servlet</a:t>
            </a:r>
            <a:r>
              <a:rPr lang="zh-CN" altLang="en-US" sz="2600" dirty="0"/>
              <a:t>容器启动时，或者在容器检测到需要这个</a:t>
            </a:r>
            <a:r>
              <a:rPr lang="en-US" altLang="zh-CN" sz="2600" dirty="0"/>
              <a:t>Servlet</a:t>
            </a:r>
            <a:r>
              <a:rPr lang="zh-CN" altLang="en-US" sz="2600" dirty="0"/>
              <a:t>来响应第一个请求时，</a:t>
            </a:r>
            <a:r>
              <a:rPr lang="zh-CN" altLang="en-US" sz="2600" dirty="0" smtClean="0"/>
              <a:t>创建</a:t>
            </a:r>
            <a:r>
              <a:rPr lang="en-US" altLang="zh-CN" sz="2600" dirty="0"/>
              <a:t>Servlet</a:t>
            </a:r>
            <a:r>
              <a:rPr lang="zh-CN" altLang="en-US" sz="2600" dirty="0"/>
              <a:t>实例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当</a:t>
            </a:r>
            <a:r>
              <a:rPr lang="en-US" altLang="zh-CN" sz="2600" dirty="0"/>
              <a:t>Servlet</a:t>
            </a:r>
            <a:r>
              <a:rPr lang="zh-CN" altLang="en-US" sz="2600" dirty="0"/>
              <a:t>容器启动后，它必须要知道所需的</a:t>
            </a:r>
            <a:r>
              <a:rPr lang="en-US" altLang="zh-CN" sz="2600" dirty="0"/>
              <a:t>Servlet</a:t>
            </a:r>
            <a:r>
              <a:rPr lang="zh-CN" altLang="en-US" sz="2600" dirty="0"/>
              <a:t>类在什么位置，</a:t>
            </a:r>
            <a:r>
              <a:rPr lang="en-US" altLang="zh-CN" sz="2600" dirty="0"/>
              <a:t>Servlet</a:t>
            </a:r>
            <a:r>
              <a:rPr lang="zh-CN" altLang="en-US" sz="2600" dirty="0"/>
              <a:t>容器可以从本地文件系统、远程</a:t>
            </a:r>
            <a:r>
              <a:rPr lang="zh-CN" altLang="en-US" sz="2600" dirty="0" smtClean="0"/>
              <a:t>文件系统</a:t>
            </a:r>
            <a:r>
              <a:rPr lang="zh-CN" altLang="en-US" sz="2600" dirty="0"/>
              <a:t>或者其他的网络服务中通过类加载器加载</a:t>
            </a:r>
            <a:r>
              <a:rPr lang="en-US" altLang="zh-CN" sz="2600" dirty="0"/>
              <a:t>Servlet</a:t>
            </a:r>
            <a:r>
              <a:rPr lang="zh-CN" altLang="en-US" sz="2600" dirty="0"/>
              <a:t>类，成功加载后，容器创建</a:t>
            </a:r>
            <a:r>
              <a:rPr lang="en-US" altLang="zh-CN" sz="2600" dirty="0"/>
              <a:t>Servlet</a:t>
            </a:r>
            <a:r>
              <a:rPr lang="zh-CN" altLang="en-US" sz="2600" dirty="0"/>
              <a:t>的实例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在</a:t>
            </a:r>
            <a:r>
              <a:rPr lang="en-US" altLang="zh-CN" sz="2600" dirty="0"/>
              <a:t>Servlet</a:t>
            </a:r>
            <a:r>
              <a:rPr lang="zh-CN" altLang="en-US" sz="2600" dirty="0"/>
              <a:t>实例化之后，容器将调用</a:t>
            </a:r>
            <a:r>
              <a:rPr lang="en-US" altLang="zh-CN" sz="2600" dirty="0"/>
              <a:t>Servlet</a:t>
            </a:r>
            <a:r>
              <a:rPr lang="zh-CN" altLang="en-US" sz="2600" dirty="0"/>
              <a:t>的</a:t>
            </a:r>
            <a:r>
              <a:rPr lang="en-US" altLang="zh-CN" sz="2600" dirty="0" err="1"/>
              <a:t>init</a:t>
            </a:r>
            <a:r>
              <a:rPr lang="en-US" altLang="zh-CN" sz="2600" dirty="0"/>
              <a:t>()</a:t>
            </a:r>
            <a:r>
              <a:rPr lang="zh-CN" altLang="en-US" sz="2600" dirty="0"/>
              <a:t>方法初始化这个对象。初始化的目的是为了让</a:t>
            </a:r>
            <a:r>
              <a:rPr lang="en-US" altLang="zh-CN" sz="2600" dirty="0"/>
              <a:t>Servlet</a:t>
            </a:r>
            <a:r>
              <a:rPr lang="zh-CN" altLang="en-US" sz="2600" dirty="0"/>
              <a:t>对象在处理客户端请求前完成一些初始化的工作，如建立数据库的连接，获取配置信息等。对于每一个</a:t>
            </a:r>
            <a:r>
              <a:rPr lang="en-US" altLang="zh-CN" sz="2600" dirty="0"/>
              <a:t>Servlet</a:t>
            </a:r>
            <a:r>
              <a:rPr lang="zh-CN" altLang="en-US" sz="2600" dirty="0"/>
              <a:t>实例，</a:t>
            </a:r>
            <a:r>
              <a:rPr lang="en-US" altLang="zh-CN" sz="2600" dirty="0" err="1"/>
              <a:t>init</a:t>
            </a:r>
            <a:r>
              <a:rPr lang="en-US" altLang="zh-CN" sz="2600" dirty="0"/>
              <a:t>()</a:t>
            </a:r>
            <a:r>
              <a:rPr lang="zh-CN" altLang="en-US" sz="2600" dirty="0"/>
              <a:t>方法只被调用一次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/>
            <a:r>
              <a:rPr lang="en-US" altLang="zh-CN" sz="2600" dirty="0" err="1"/>
              <a:t>init</a:t>
            </a:r>
            <a:r>
              <a:rPr lang="en-US" altLang="zh-CN" sz="2600" dirty="0" smtClean="0"/>
              <a:t>()</a:t>
            </a:r>
            <a:r>
              <a:rPr lang="zh-CN" altLang="en-US" sz="2600" dirty="0" smtClean="0"/>
              <a:t>两个版本：没有参数，以</a:t>
            </a:r>
            <a:r>
              <a:rPr lang="en-US" altLang="zh-CN" sz="2600" dirty="0" err="1" smtClean="0"/>
              <a:t>ServletConfig</a:t>
            </a:r>
            <a:r>
              <a:rPr lang="zh-CN" altLang="en-US" sz="2600" dirty="0" smtClean="0"/>
              <a:t>对象为参数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592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Servlet</a:t>
            </a:r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都对应一个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Servlet</a:t>
            </a:r>
            <a:r>
              <a:rPr lang="zh-CN" altLang="en-US" dirty="0" smtClean="0"/>
              <a:t>可以作为显式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引用调用，或者嵌入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应用程序调用。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是英文“</a:t>
            </a:r>
            <a:r>
              <a:rPr lang="en-US" altLang="zh-CN" dirty="0"/>
              <a:t>Uniform Resource Locators”</a:t>
            </a:r>
            <a:r>
              <a:rPr lang="zh-CN" altLang="en-US" dirty="0"/>
              <a:t>的缩写，意思是“统一资源定位器”。它不仅可用来定位网络上信息资源的地址，也可用来定位本地系统要访问的文件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由三部分组成：资源类型、存放资源的主机域名、资源文件名。 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URL</a:t>
            </a:r>
            <a:r>
              <a:rPr lang="zh-CN" altLang="en-US" dirty="0"/>
              <a:t>可分为两种类型，一种是绝对</a:t>
            </a:r>
            <a:r>
              <a:rPr lang="en-US" altLang="zh-CN" dirty="0"/>
              <a:t>URL</a:t>
            </a:r>
            <a:r>
              <a:rPr lang="zh-CN" altLang="en-US" dirty="0"/>
              <a:t>，另一种是相对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1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处理请求</a:t>
            </a:r>
            <a:endParaRPr lang="en-US" altLang="zh-CN" dirty="0" smtClean="0"/>
          </a:p>
          <a:p>
            <a:pPr lvl="1"/>
            <a:r>
              <a:rPr lang="en-US" altLang="zh-CN" dirty="0"/>
              <a:t>Servlet</a:t>
            </a:r>
            <a:r>
              <a:rPr lang="zh-CN" altLang="en-US" dirty="0"/>
              <a:t>容器调用</a:t>
            </a:r>
            <a:r>
              <a:rPr lang="en-US" altLang="zh-CN" dirty="0"/>
              <a:t>Servlet</a:t>
            </a:r>
            <a:r>
              <a:rPr lang="zh-CN" altLang="en-US" dirty="0"/>
              <a:t>的</a:t>
            </a:r>
            <a:r>
              <a:rPr lang="en-US" altLang="zh-CN" dirty="0"/>
              <a:t>service()</a:t>
            </a:r>
            <a:r>
              <a:rPr lang="zh-CN" altLang="en-US" dirty="0"/>
              <a:t>方法对请求进行处理。要注意的是，在</a:t>
            </a:r>
            <a:r>
              <a:rPr lang="en-US" altLang="zh-CN" dirty="0"/>
              <a:t>service()</a:t>
            </a:r>
            <a:r>
              <a:rPr lang="zh-CN" altLang="en-US" dirty="0"/>
              <a:t>方法调用之前，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r>
              <a:rPr lang="zh-CN" altLang="en-US" dirty="0" smtClean="0"/>
              <a:t>方法必须</a:t>
            </a:r>
            <a:r>
              <a:rPr lang="zh-CN" altLang="en-US" dirty="0"/>
              <a:t>成功执行。在</a:t>
            </a:r>
            <a:r>
              <a:rPr lang="en-US" altLang="zh-CN" dirty="0"/>
              <a:t>service()</a:t>
            </a:r>
            <a:r>
              <a:rPr lang="zh-CN" altLang="en-US" dirty="0"/>
              <a:t>方法中，</a:t>
            </a:r>
            <a:r>
              <a:rPr lang="en-US" altLang="zh-CN" dirty="0"/>
              <a:t>Servlet</a:t>
            </a:r>
            <a:r>
              <a:rPr lang="zh-CN" altLang="en-US" dirty="0"/>
              <a:t>实例通过</a:t>
            </a:r>
            <a:r>
              <a:rPr lang="en-US" altLang="zh-CN" dirty="0" err="1"/>
              <a:t>ServletRequest</a:t>
            </a:r>
            <a:r>
              <a:rPr lang="zh-CN" altLang="en-US" dirty="0"/>
              <a:t>对象得到客户端的相关信息和请求信息，在对请求进行处理后，调用</a:t>
            </a:r>
            <a:r>
              <a:rPr lang="en-US" altLang="zh-CN" dirty="0" err="1"/>
              <a:t>ServletResponse</a:t>
            </a:r>
            <a:r>
              <a:rPr lang="zh-CN" altLang="en-US" dirty="0"/>
              <a:t>对象的方法设置响应信息。在</a:t>
            </a:r>
            <a:r>
              <a:rPr lang="en-US" altLang="zh-CN" dirty="0"/>
              <a:t>service()</a:t>
            </a:r>
            <a:r>
              <a:rPr lang="zh-CN" altLang="en-US" dirty="0"/>
              <a:t>方法执行期间，如果发生错误，</a:t>
            </a:r>
            <a:r>
              <a:rPr lang="en-US" altLang="zh-CN" dirty="0"/>
              <a:t>Servlet</a:t>
            </a:r>
            <a:r>
              <a:rPr lang="zh-CN" altLang="en-US" dirty="0"/>
              <a:t>实例可以抛出 </a:t>
            </a:r>
            <a:r>
              <a:rPr lang="en-US" altLang="zh-CN" dirty="0" err="1"/>
              <a:t>ServletException</a:t>
            </a:r>
            <a:r>
              <a:rPr lang="zh-CN" altLang="en-US" dirty="0"/>
              <a:t>异常或者</a:t>
            </a:r>
            <a:r>
              <a:rPr lang="en-US" altLang="zh-CN" dirty="0" err="1"/>
              <a:t>UnavailableException</a:t>
            </a:r>
            <a:r>
              <a:rPr lang="zh-CN" altLang="en-US" dirty="0"/>
              <a:t>异常。如果</a:t>
            </a:r>
            <a:r>
              <a:rPr lang="en-US" altLang="zh-CN" dirty="0" err="1"/>
              <a:t>UnavailableException</a:t>
            </a:r>
            <a:r>
              <a:rPr lang="zh-CN" altLang="en-US" dirty="0"/>
              <a:t>异常指示了该</a:t>
            </a:r>
            <a:r>
              <a:rPr lang="zh-CN" altLang="en-US" dirty="0" smtClean="0"/>
              <a:t>实例</a:t>
            </a:r>
            <a:r>
              <a:rPr lang="zh-CN" altLang="en-US" dirty="0"/>
              <a:t>永久不可用，</a:t>
            </a:r>
            <a:r>
              <a:rPr lang="en-US" altLang="zh-CN" dirty="0"/>
              <a:t>Servlet</a:t>
            </a:r>
            <a:r>
              <a:rPr lang="zh-CN" altLang="en-US" dirty="0"/>
              <a:t>容器将调用实例的</a:t>
            </a:r>
            <a:r>
              <a:rPr lang="en-US" altLang="zh-CN" dirty="0"/>
              <a:t>destroy()</a:t>
            </a:r>
            <a:r>
              <a:rPr lang="zh-CN" altLang="en-US" dirty="0"/>
              <a:t>方法，释放该实例。此后对该实例的任何请求，都将收到容器发送的</a:t>
            </a:r>
            <a:r>
              <a:rPr lang="en-US" altLang="zh-CN" dirty="0"/>
              <a:t>HTTP 404</a:t>
            </a:r>
            <a:r>
              <a:rPr lang="zh-CN" altLang="en-US" dirty="0"/>
              <a:t>（请求的资源不可用）响应。如果</a:t>
            </a:r>
            <a:r>
              <a:rPr lang="en-US" altLang="zh-CN" dirty="0" err="1"/>
              <a:t>UnavailableException</a:t>
            </a:r>
            <a:r>
              <a:rPr lang="zh-CN" altLang="en-US" dirty="0"/>
              <a:t>异常指示了该实例暂时不可用，那么在暂时不可用的时间段内，对该实例的</a:t>
            </a:r>
            <a:r>
              <a:rPr lang="zh-CN" altLang="en-US" dirty="0" smtClean="0"/>
              <a:t>任何</a:t>
            </a:r>
            <a:r>
              <a:rPr lang="zh-CN" altLang="en-US" dirty="0"/>
              <a:t>请求，都将收到容器发送的</a:t>
            </a:r>
            <a:r>
              <a:rPr lang="en-US" altLang="zh-CN" dirty="0"/>
              <a:t>HTTP 503</a:t>
            </a:r>
            <a:r>
              <a:rPr lang="zh-CN" altLang="en-US" dirty="0"/>
              <a:t>（服务器暂时忙，不能处理请求）响应。</a:t>
            </a:r>
          </a:p>
        </p:txBody>
      </p:sp>
    </p:spTree>
    <p:extLst>
      <p:ext uri="{BB962C8B-B14F-4D97-AF65-F5344CB8AC3E}">
        <p14:creationId xmlns:p14="http://schemas.microsoft.com/office/powerpoint/2010/main" val="19469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多个请求的处理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同一时刻只有一个实例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同时有多个请求发送到同一个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，服务器将会为每个请求创建一个新的线程来处理客户端的请求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6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退出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应用程序关闭或者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已经空闲了很长时间，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容器会将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实例从内存移除。</a:t>
            </a:r>
            <a:endParaRPr lang="en-US" altLang="zh-CN" dirty="0" smtClean="0"/>
          </a:p>
          <a:p>
            <a:pPr lvl="1"/>
            <a:r>
              <a:rPr lang="zh-CN" altLang="en-US" dirty="0"/>
              <a:t>移</a:t>
            </a:r>
            <a:r>
              <a:rPr lang="zh-CN" altLang="en-US" dirty="0" smtClean="0"/>
              <a:t>除之前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容器会调用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destory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Servlet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destory</a:t>
            </a:r>
            <a:r>
              <a:rPr lang="en-US" altLang="zh-CN" dirty="0"/>
              <a:t>()</a:t>
            </a:r>
            <a:r>
              <a:rPr lang="zh-CN" altLang="en-US" dirty="0" smtClean="0"/>
              <a:t>方法关闭数据库连接、中断后台线程。。。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init</a:t>
            </a:r>
            <a:r>
              <a:rPr lang="en-US" altLang="zh-CN" b="1" dirty="0"/>
              <a:t>() </a:t>
            </a:r>
            <a:r>
              <a:rPr lang="zh-CN" altLang="en-US" b="1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方法被设计成只调用一次。它在第一次创建 </a:t>
            </a:r>
            <a:r>
              <a:rPr lang="en-US" altLang="zh-CN" dirty="0"/>
              <a:t>Servlet </a:t>
            </a:r>
            <a:r>
              <a:rPr lang="zh-CN" altLang="en-US" dirty="0"/>
              <a:t>时被调用，在后续每次用户请求时不再调用。因此，它是用于一次性初始化，就像 </a:t>
            </a:r>
            <a:r>
              <a:rPr lang="en-US" altLang="zh-CN" dirty="0"/>
              <a:t>Applet </a:t>
            </a:r>
            <a:r>
              <a:rPr lang="zh-CN" altLang="en-US" dirty="0"/>
              <a:t>的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方法一样。</a:t>
            </a:r>
          </a:p>
          <a:p>
            <a:r>
              <a:rPr lang="en-US" altLang="zh-CN" dirty="0"/>
              <a:t>Servlet </a:t>
            </a:r>
            <a:r>
              <a:rPr lang="zh-CN" altLang="en-US" dirty="0"/>
              <a:t>创建于用户第一次调用对应于该 </a:t>
            </a:r>
            <a:r>
              <a:rPr lang="en-US" altLang="zh-CN" dirty="0"/>
              <a:t>Servlet </a:t>
            </a:r>
            <a:r>
              <a:rPr lang="zh-CN" altLang="en-US" dirty="0"/>
              <a:t>的 </a:t>
            </a:r>
            <a:r>
              <a:rPr lang="en-US" altLang="zh-CN" dirty="0"/>
              <a:t>URL </a:t>
            </a:r>
            <a:r>
              <a:rPr lang="zh-CN" altLang="en-US" dirty="0"/>
              <a:t>时，但是您也可以指定 </a:t>
            </a:r>
            <a:r>
              <a:rPr lang="en-US" altLang="zh-CN" dirty="0"/>
              <a:t>Servlet </a:t>
            </a:r>
            <a:r>
              <a:rPr lang="zh-CN" altLang="en-US" dirty="0"/>
              <a:t>在服务器第一次启动时被加载。</a:t>
            </a:r>
          </a:p>
          <a:p>
            <a:r>
              <a:rPr lang="zh-CN" altLang="en-US" dirty="0"/>
              <a:t>当用户调用一个 </a:t>
            </a:r>
            <a:r>
              <a:rPr lang="en-US" altLang="zh-CN" dirty="0"/>
              <a:t>Servlet </a:t>
            </a:r>
            <a:r>
              <a:rPr lang="zh-CN" altLang="en-US" dirty="0"/>
              <a:t>时，就会创建一个 </a:t>
            </a:r>
            <a:r>
              <a:rPr lang="en-US" altLang="zh-CN" dirty="0"/>
              <a:t>Servlet </a:t>
            </a:r>
            <a:r>
              <a:rPr lang="zh-CN" altLang="en-US" dirty="0"/>
              <a:t>实例，每一个用户请求都会产生一个新的线程，适当的时候移交给 </a:t>
            </a:r>
            <a:r>
              <a:rPr lang="en-US" altLang="zh-CN" dirty="0" err="1"/>
              <a:t>doGet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doPost</a:t>
            </a:r>
            <a:r>
              <a:rPr lang="en-US" altLang="zh-CN" dirty="0"/>
              <a:t> </a:t>
            </a:r>
            <a:r>
              <a:rPr lang="zh-CN" altLang="en-US" dirty="0"/>
              <a:t>方法。</a:t>
            </a:r>
            <a:r>
              <a:rPr lang="en-US" altLang="zh-CN" dirty="0" err="1"/>
              <a:t>init</a:t>
            </a:r>
            <a:r>
              <a:rPr lang="en-US" altLang="zh-CN" dirty="0"/>
              <a:t>() </a:t>
            </a:r>
            <a:r>
              <a:rPr lang="zh-CN" altLang="en-US" dirty="0"/>
              <a:t>方法简单地创建或加载一些数据，这些数据将被用于 </a:t>
            </a:r>
            <a:r>
              <a:rPr lang="en-US" altLang="zh-CN" dirty="0"/>
              <a:t>Servlet </a:t>
            </a:r>
            <a:r>
              <a:rPr lang="zh-CN" altLang="en-US" dirty="0"/>
              <a:t>的整个生命周期。</a:t>
            </a:r>
          </a:p>
        </p:txBody>
      </p:sp>
    </p:spTree>
    <p:extLst>
      <p:ext uri="{BB962C8B-B14F-4D97-AF65-F5344CB8AC3E}">
        <p14:creationId xmlns:p14="http://schemas.microsoft.com/office/powerpoint/2010/main" val="225968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方法的定义如下：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init</a:t>
            </a:r>
            <a:r>
              <a:rPr lang="en-US" altLang="zh-CN" dirty="0"/>
              <a:t>() throws </a:t>
            </a:r>
            <a:r>
              <a:rPr lang="en-US" altLang="zh-CN" dirty="0" err="1"/>
              <a:t>ServletException</a:t>
            </a:r>
            <a:r>
              <a:rPr lang="en-US" altLang="zh-CN" dirty="0"/>
              <a:t> { 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/>
              <a:t>初始化代码</a:t>
            </a:r>
            <a:r>
              <a:rPr lang="en-US" altLang="zh-CN" dirty="0" smtClean="0"/>
              <a:t>...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856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service() </a:t>
            </a:r>
            <a:r>
              <a:rPr lang="zh-CN" altLang="en-US" b="1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service() </a:t>
            </a:r>
            <a:r>
              <a:rPr lang="zh-CN" altLang="en-US" dirty="0"/>
              <a:t>方法是执行实际任务的主要方法。</a:t>
            </a:r>
            <a:r>
              <a:rPr lang="en-US" altLang="zh-CN" dirty="0"/>
              <a:t>Servlet </a:t>
            </a:r>
            <a:r>
              <a:rPr lang="zh-CN" altLang="en-US" dirty="0"/>
              <a:t>容器（即 </a:t>
            </a:r>
            <a:r>
              <a:rPr lang="en-US" altLang="zh-CN" dirty="0"/>
              <a:t>Web </a:t>
            </a:r>
            <a:r>
              <a:rPr lang="zh-CN" altLang="en-US" dirty="0"/>
              <a:t>服务器）调用 </a:t>
            </a:r>
            <a:r>
              <a:rPr lang="en-US" altLang="zh-CN" dirty="0"/>
              <a:t>service() </a:t>
            </a:r>
            <a:r>
              <a:rPr lang="zh-CN" altLang="en-US" dirty="0"/>
              <a:t>方法来处理来自客户端（浏览器）的请求，并把格式化的响应写回给客户端。</a:t>
            </a:r>
          </a:p>
          <a:p>
            <a:r>
              <a:rPr lang="zh-CN" altLang="en-US" dirty="0"/>
              <a:t>每次服务器接收到一个 </a:t>
            </a:r>
            <a:r>
              <a:rPr lang="en-US" altLang="zh-CN" dirty="0"/>
              <a:t>Servlet </a:t>
            </a:r>
            <a:r>
              <a:rPr lang="zh-CN" altLang="en-US" dirty="0"/>
              <a:t>请求时，服务器会产生一个新的线程并调用服务。</a:t>
            </a:r>
            <a:r>
              <a:rPr lang="en-US" altLang="zh-CN" dirty="0"/>
              <a:t>service() </a:t>
            </a:r>
            <a:r>
              <a:rPr lang="zh-CN" altLang="en-US" dirty="0"/>
              <a:t>方法检查 </a:t>
            </a:r>
            <a:r>
              <a:rPr lang="en-US" altLang="zh-CN" dirty="0"/>
              <a:t>HTTP </a:t>
            </a:r>
            <a:r>
              <a:rPr lang="zh-CN" altLang="en-US" dirty="0"/>
              <a:t>请求类型（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、</a:t>
            </a:r>
            <a:r>
              <a:rPr lang="en-US" altLang="zh-CN" dirty="0"/>
              <a:t>DELETE </a:t>
            </a:r>
            <a:r>
              <a:rPr lang="zh-CN" altLang="en-US" dirty="0"/>
              <a:t>等），并在适当的时候调用 </a:t>
            </a:r>
            <a:r>
              <a:rPr lang="en-US" altLang="zh-CN" dirty="0" err="1"/>
              <a:t>doGet</a:t>
            </a:r>
            <a:r>
              <a:rPr lang="zh-CN" altLang="en-US" dirty="0"/>
              <a:t>、</a:t>
            </a:r>
            <a:r>
              <a:rPr lang="en-US" altLang="zh-CN" dirty="0" err="1"/>
              <a:t>doPost</a:t>
            </a:r>
            <a:r>
              <a:rPr lang="zh-CN" altLang="en-US" dirty="0"/>
              <a:t>、</a:t>
            </a:r>
            <a:r>
              <a:rPr lang="en-US" altLang="zh-CN" dirty="0" err="1"/>
              <a:t>doPut</a:t>
            </a:r>
            <a:r>
              <a:rPr lang="zh-CN" altLang="en-US" dirty="0"/>
              <a:t>，</a:t>
            </a:r>
            <a:r>
              <a:rPr lang="en-US" altLang="zh-CN" dirty="0" err="1"/>
              <a:t>doDelete</a:t>
            </a:r>
            <a:r>
              <a:rPr lang="en-US" altLang="zh-CN" dirty="0"/>
              <a:t> </a:t>
            </a:r>
            <a:r>
              <a:rPr lang="zh-CN" altLang="en-US" dirty="0"/>
              <a:t>等方法。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66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8747"/>
            <a:ext cx="104489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6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Servlet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Servlet</a:t>
            </a:r>
          </a:p>
          <a:p>
            <a:r>
              <a:rPr lang="zh-CN" altLang="en-US" dirty="0" smtClean="0"/>
              <a:t>实验作业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 </a:t>
            </a:r>
            <a:r>
              <a:rPr lang="en-US" altLang="zh-CN" dirty="0"/>
              <a:t>  </a:t>
            </a:r>
            <a:r>
              <a:rPr lang="en-US" altLang="zh-CN" dirty="0" smtClean="0"/>
              <a:t>Login</a:t>
            </a:r>
          </a:p>
          <a:p>
            <a:pPr lvl="2"/>
            <a:r>
              <a:rPr lang="zh-CN" altLang="en-US" dirty="0" smtClean="0"/>
              <a:t>处理请求、生成响应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（调试）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调试成功后，对原来代码进行改进，开发一个系统登录接口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   </a:t>
            </a:r>
            <a:r>
              <a:rPr lang="zh-CN" altLang="en-US" dirty="0" smtClean="0"/>
              <a:t>用</a:t>
            </a:r>
            <a:r>
              <a:rPr lang="zh-CN" altLang="en-US" dirty="0"/>
              <a:t>工具打开数据库文件</a:t>
            </a:r>
            <a:r>
              <a:rPr lang="zh-CN" altLang="en-US" dirty="0" smtClean="0"/>
              <a:t>，通过对数据库文件的</a:t>
            </a:r>
            <a:r>
              <a:rPr lang="en-US" altLang="zh-CN" dirty="0" smtClean="0"/>
              <a:t>16</a:t>
            </a:r>
            <a:r>
              <a:rPr lang="zh-CN" altLang="en-US" smtClean="0"/>
              <a:t>进制码的解读，分析数据库文件结构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3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doGet</a:t>
            </a:r>
            <a:r>
              <a:rPr lang="en-US" altLang="zh-CN" b="1" dirty="0"/>
              <a:t>() </a:t>
            </a:r>
            <a:r>
              <a:rPr lang="zh-CN" altLang="en-US" b="1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</a:t>
            </a:r>
            <a:r>
              <a:rPr lang="zh-CN" altLang="en-US" dirty="0"/>
              <a:t>请求来自于一个 </a:t>
            </a:r>
            <a:r>
              <a:rPr lang="en-US" altLang="zh-CN" dirty="0"/>
              <a:t>URL </a:t>
            </a:r>
            <a:r>
              <a:rPr lang="zh-CN" altLang="en-US" dirty="0"/>
              <a:t>的正常请求，或者来自于一个未指定 </a:t>
            </a:r>
            <a:r>
              <a:rPr lang="en-US" altLang="zh-CN" dirty="0"/>
              <a:t>METHOD </a:t>
            </a:r>
            <a:r>
              <a:rPr lang="zh-CN" altLang="en-US" dirty="0"/>
              <a:t>的 </a:t>
            </a:r>
            <a:r>
              <a:rPr lang="en-US" altLang="zh-CN" dirty="0"/>
              <a:t>HTML </a:t>
            </a:r>
            <a:r>
              <a:rPr lang="zh-CN" altLang="en-US" dirty="0"/>
              <a:t>表单，它由 </a:t>
            </a:r>
            <a:r>
              <a:rPr lang="en-US" altLang="zh-CN" dirty="0" err="1"/>
              <a:t>doGet</a:t>
            </a:r>
            <a:r>
              <a:rPr lang="en-US" altLang="zh-CN" dirty="0"/>
              <a:t>() </a:t>
            </a:r>
            <a:r>
              <a:rPr lang="zh-CN" altLang="en-US" dirty="0"/>
              <a:t>方法处理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927205"/>
            <a:ext cx="103441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7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doPost</a:t>
            </a:r>
            <a:r>
              <a:rPr lang="en-US" altLang="zh-CN" b="1" dirty="0"/>
              <a:t>() </a:t>
            </a:r>
            <a:r>
              <a:rPr lang="zh-CN" altLang="en-US" b="1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 </a:t>
            </a:r>
            <a:r>
              <a:rPr lang="zh-CN" altLang="en-US" dirty="0"/>
              <a:t>请求来自于一个特别指定了 </a:t>
            </a:r>
            <a:r>
              <a:rPr lang="en-US" altLang="zh-CN" dirty="0"/>
              <a:t>METHOD </a:t>
            </a:r>
            <a:r>
              <a:rPr lang="zh-CN" altLang="en-US" dirty="0"/>
              <a:t>为 </a:t>
            </a:r>
            <a:r>
              <a:rPr lang="en-US" altLang="zh-CN" dirty="0"/>
              <a:t>POST </a:t>
            </a:r>
            <a:r>
              <a:rPr lang="zh-CN" altLang="en-US" dirty="0"/>
              <a:t>的 </a:t>
            </a:r>
            <a:r>
              <a:rPr lang="en-US" altLang="zh-CN" dirty="0"/>
              <a:t>HTML </a:t>
            </a:r>
            <a:r>
              <a:rPr lang="zh-CN" altLang="en-US" dirty="0"/>
              <a:t>表单，它由 </a:t>
            </a:r>
            <a:r>
              <a:rPr lang="en-US" altLang="zh-CN" dirty="0" err="1"/>
              <a:t>doPost</a:t>
            </a:r>
            <a:r>
              <a:rPr lang="en-US" altLang="zh-CN" dirty="0"/>
              <a:t>() </a:t>
            </a:r>
            <a:r>
              <a:rPr lang="zh-CN" altLang="en-US" dirty="0"/>
              <a:t>方法处理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0735"/>
            <a:ext cx="104584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2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destroy() </a:t>
            </a:r>
            <a:r>
              <a:rPr lang="zh-CN" altLang="en-US" b="1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destroy() </a:t>
            </a:r>
            <a:r>
              <a:rPr lang="zh-CN" altLang="en-US" dirty="0"/>
              <a:t>方法只会被调用一次，在 </a:t>
            </a:r>
            <a:r>
              <a:rPr lang="en-US" altLang="zh-CN" dirty="0"/>
              <a:t>Servlet </a:t>
            </a:r>
            <a:r>
              <a:rPr lang="zh-CN" altLang="en-US" dirty="0"/>
              <a:t>生命周期结束时被调用。</a:t>
            </a:r>
            <a:r>
              <a:rPr lang="en-US" altLang="zh-CN" dirty="0"/>
              <a:t>destroy() </a:t>
            </a:r>
            <a:r>
              <a:rPr lang="zh-CN" altLang="en-US" dirty="0"/>
              <a:t>方法可以让您的 </a:t>
            </a:r>
            <a:r>
              <a:rPr lang="en-US" altLang="zh-CN" dirty="0"/>
              <a:t>Servlet </a:t>
            </a:r>
            <a:r>
              <a:rPr lang="zh-CN" altLang="en-US" dirty="0"/>
              <a:t>关闭数据库连接、停止后台线程、把 </a:t>
            </a:r>
            <a:r>
              <a:rPr lang="en-US" altLang="zh-CN" dirty="0"/>
              <a:t>Cookie </a:t>
            </a:r>
            <a:r>
              <a:rPr lang="zh-CN" altLang="en-US" dirty="0"/>
              <a:t>列表或点击计数器写入到磁盘，并执行其他类似的清理活动。</a:t>
            </a:r>
          </a:p>
          <a:p>
            <a:r>
              <a:rPr lang="zh-CN" altLang="en-US" dirty="0"/>
              <a:t>在调用 </a:t>
            </a:r>
            <a:r>
              <a:rPr lang="en-US" altLang="zh-CN" dirty="0"/>
              <a:t>destroy() </a:t>
            </a:r>
            <a:r>
              <a:rPr lang="zh-CN" altLang="en-US" dirty="0"/>
              <a:t>方法之后，</a:t>
            </a:r>
            <a:r>
              <a:rPr lang="en-US" altLang="zh-CN" dirty="0"/>
              <a:t>servlet </a:t>
            </a:r>
            <a:r>
              <a:rPr lang="zh-CN" altLang="en-US" dirty="0"/>
              <a:t>对象被标记为垃圾回收。</a:t>
            </a:r>
            <a:r>
              <a:rPr lang="en-US" altLang="zh-CN" dirty="0"/>
              <a:t>destroy </a:t>
            </a:r>
            <a:r>
              <a:rPr lang="zh-CN" altLang="en-US" dirty="0"/>
              <a:t>方法定义如下所示：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4486418"/>
            <a:ext cx="103441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2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Servlet : </a:t>
            </a:r>
            <a:r>
              <a:rPr lang="en-US" altLang="zh-CN" b="1" dirty="0"/>
              <a:t>Hello World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Hello World </a:t>
            </a:r>
            <a:r>
              <a:rPr lang="zh-CN" altLang="en-US" b="1" dirty="0"/>
              <a:t>示例</a:t>
            </a:r>
            <a:r>
              <a:rPr lang="zh-CN" altLang="en-US" b="1" dirty="0" smtClean="0"/>
              <a:t>代码</a:t>
            </a:r>
            <a:r>
              <a:rPr lang="en-US" altLang="zh-CN" b="1" dirty="0"/>
              <a:t>: </a:t>
            </a:r>
            <a:r>
              <a:rPr lang="en-US" altLang="zh-CN" b="1" dirty="0" smtClean="0"/>
              <a:t>HelloWorld.java</a:t>
            </a:r>
          </a:p>
          <a:p>
            <a:r>
              <a:rPr lang="zh-CN" altLang="en-US" b="1" dirty="0"/>
              <a:t>编译 </a:t>
            </a:r>
            <a:r>
              <a:rPr lang="en-US" altLang="zh-CN" b="1" dirty="0" smtClean="0"/>
              <a:t>Servlet</a:t>
            </a:r>
          </a:p>
          <a:p>
            <a:r>
              <a:rPr lang="en-US" altLang="zh-CN" b="1" dirty="0"/>
              <a:t>Servlet </a:t>
            </a:r>
            <a:r>
              <a:rPr lang="zh-CN" altLang="en-US" b="1" dirty="0"/>
              <a:t>部署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1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编译 </a:t>
            </a:r>
            <a:r>
              <a:rPr lang="en-US" altLang="zh-CN" b="1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 smtClean="0"/>
              <a:t>HelloWorld.java </a:t>
            </a:r>
            <a:r>
              <a:rPr lang="zh-CN" altLang="en-US" dirty="0" smtClean="0"/>
              <a:t>文件放</a:t>
            </a:r>
            <a:r>
              <a:rPr lang="zh-CN" altLang="en-US" dirty="0"/>
              <a:t>在 </a:t>
            </a:r>
            <a:r>
              <a:rPr lang="en-US" altLang="zh-CN" dirty="0"/>
              <a:t>C:\ServletDevel</a:t>
            </a:r>
            <a:r>
              <a:rPr lang="zh-CN" altLang="en-US" dirty="0"/>
              <a:t>（在 </a:t>
            </a:r>
            <a:r>
              <a:rPr lang="en-US" altLang="zh-CN" dirty="0"/>
              <a:t>Windows </a:t>
            </a:r>
            <a:r>
              <a:rPr lang="zh-CN" altLang="en-US" dirty="0"/>
              <a:t>上）或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ServletDevel</a:t>
            </a:r>
            <a:r>
              <a:rPr lang="zh-CN" altLang="en-US" dirty="0"/>
              <a:t>（在 </a:t>
            </a:r>
            <a:r>
              <a:rPr lang="en-US" altLang="zh-CN" dirty="0"/>
              <a:t>UNIX </a:t>
            </a:r>
            <a:r>
              <a:rPr lang="zh-CN" altLang="en-US" dirty="0"/>
              <a:t>上）中，您还需要把这些目录添加到 </a:t>
            </a:r>
            <a:r>
              <a:rPr lang="en-US" altLang="zh-CN" dirty="0"/>
              <a:t>CLASSPATH 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假设您的环境已经正确地设置，进入 </a:t>
            </a:r>
            <a:r>
              <a:rPr lang="en-US" altLang="zh-CN" b="1" dirty="0" err="1"/>
              <a:t>ServletDevel</a:t>
            </a:r>
            <a:r>
              <a:rPr lang="en-US" altLang="zh-CN" dirty="0"/>
              <a:t> </a:t>
            </a:r>
            <a:r>
              <a:rPr lang="zh-CN" altLang="en-US" dirty="0"/>
              <a:t>目录，并编译 </a:t>
            </a:r>
            <a:r>
              <a:rPr lang="en-US" altLang="zh-CN" dirty="0"/>
              <a:t>HelloWorld.java</a:t>
            </a:r>
            <a:r>
              <a:rPr lang="zh-CN" altLang="en-US" dirty="0"/>
              <a:t>，如下所示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01294"/>
            <a:ext cx="10363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2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 </a:t>
            </a:r>
            <a:r>
              <a:rPr lang="en-US" altLang="zh-CN" dirty="0"/>
              <a:t>Servlet </a:t>
            </a:r>
            <a:r>
              <a:rPr lang="zh-CN" altLang="en-US" dirty="0"/>
              <a:t>依赖于任何其他库，您必须在 </a:t>
            </a:r>
            <a:r>
              <a:rPr lang="en-US" altLang="zh-CN" dirty="0"/>
              <a:t>CLASSPATH </a:t>
            </a:r>
            <a:r>
              <a:rPr lang="zh-CN" altLang="en-US" dirty="0"/>
              <a:t>中包含那些 </a:t>
            </a:r>
            <a:r>
              <a:rPr lang="en-US" altLang="zh-CN" dirty="0"/>
              <a:t>JAR </a:t>
            </a:r>
            <a:r>
              <a:rPr lang="zh-CN" altLang="en-US" dirty="0"/>
              <a:t>文件</a:t>
            </a:r>
            <a:r>
              <a:rPr lang="zh-CN" altLang="en-US" dirty="0" smtClean="0"/>
              <a:t>。这里只</a:t>
            </a:r>
            <a:r>
              <a:rPr lang="zh-CN" altLang="en-US" dirty="0"/>
              <a:t>包含了 </a:t>
            </a:r>
            <a:r>
              <a:rPr lang="en-US" altLang="zh-CN" dirty="0"/>
              <a:t>servlet-api.jar JAR </a:t>
            </a:r>
            <a:r>
              <a:rPr lang="zh-CN" altLang="en-US" dirty="0"/>
              <a:t>文件，</a:t>
            </a:r>
            <a:r>
              <a:rPr lang="zh-CN" altLang="en-US" dirty="0" smtClean="0"/>
              <a:t>因为在 </a:t>
            </a:r>
            <a:r>
              <a:rPr lang="en-US" altLang="zh-CN" dirty="0"/>
              <a:t>Hello World </a:t>
            </a:r>
            <a:r>
              <a:rPr lang="zh-CN" altLang="en-US" dirty="0"/>
              <a:t>程序</a:t>
            </a:r>
            <a:r>
              <a:rPr lang="zh-CN" altLang="en-US" dirty="0" smtClean="0"/>
              <a:t>中</a:t>
            </a:r>
            <a:r>
              <a:rPr lang="zh-CN" altLang="en-US" dirty="0"/>
              <a:t>没有</a:t>
            </a:r>
            <a:r>
              <a:rPr lang="zh-CN" altLang="en-US" dirty="0" smtClean="0"/>
              <a:t>使用</a:t>
            </a:r>
            <a:r>
              <a:rPr lang="zh-CN" altLang="en-US" dirty="0"/>
              <a:t>任何其他库。</a:t>
            </a:r>
          </a:p>
          <a:p>
            <a:r>
              <a:rPr lang="zh-CN" altLang="en-US" dirty="0"/>
              <a:t>该命令行使用 </a:t>
            </a:r>
            <a:r>
              <a:rPr lang="en-US" altLang="zh-CN" dirty="0"/>
              <a:t>Sun Microsystems Java </a:t>
            </a:r>
            <a:r>
              <a:rPr lang="zh-CN" altLang="en-US" dirty="0"/>
              <a:t>软件开发工具包（</a:t>
            </a:r>
            <a:r>
              <a:rPr lang="en-US" altLang="zh-CN" dirty="0"/>
              <a:t>JDK</a:t>
            </a:r>
            <a:r>
              <a:rPr lang="zh-CN" altLang="en-US" dirty="0"/>
              <a:t>）内置的 </a:t>
            </a:r>
            <a:r>
              <a:rPr lang="en-US" altLang="zh-CN" dirty="0" err="1"/>
              <a:t>javac</a:t>
            </a:r>
            <a:r>
              <a:rPr lang="en-US" altLang="zh-CN" dirty="0"/>
              <a:t> </a:t>
            </a:r>
            <a:r>
              <a:rPr lang="zh-CN" altLang="en-US" dirty="0"/>
              <a:t>编译器。为使该命令正常工作，您必须 </a:t>
            </a:r>
            <a:r>
              <a:rPr lang="en-US" altLang="zh-CN" dirty="0"/>
              <a:t>PATH </a:t>
            </a:r>
            <a:r>
              <a:rPr lang="zh-CN" altLang="en-US" dirty="0"/>
              <a:t>环境变量中使用的 </a:t>
            </a:r>
            <a:r>
              <a:rPr lang="en-US" altLang="zh-CN" dirty="0"/>
              <a:t>Java SDK </a:t>
            </a:r>
            <a:r>
              <a:rPr lang="zh-CN" altLang="en-US" dirty="0"/>
              <a:t>的位置。</a:t>
            </a:r>
          </a:p>
          <a:p>
            <a:r>
              <a:rPr lang="zh-CN" altLang="en-US" dirty="0"/>
              <a:t>如果一切顺利，上面编译会在同一目录下生成 </a:t>
            </a:r>
            <a:r>
              <a:rPr lang="en-US" altLang="zh-CN" dirty="0" err="1"/>
              <a:t>HelloWorld.class</a:t>
            </a:r>
            <a:r>
              <a:rPr lang="en-US" altLang="zh-CN" dirty="0"/>
              <a:t> </a:t>
            </a:r>
            <a:r>
              <a:rPr lang="zh-CN" altLang="en-US" dirty="0"/>
              <a:t>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852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Servlet </a:t>
            </a:r>
            <a:r>
              <a:rPr lang="zh-CN" altLang="en-US" b="1" dirty="0"/>
              <a:t>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默认情况下，</a:t>
            </a:r>
            <a:r>
              <a:rPr lang="en-US" altLang="zh-CN" dirty="0"/>
              <a:t>Servlet </a:t>
            </a:r>
            <a:r>
              <a:rPr lang="zh-CN" altLang="en-US" dirty="0"/>
              <a:t>应用程序位于路径 </a:t>
            </a:r>
            <a:r>
              <a:rPr lang="en-US" altLang="zh-CN" dirty="0"/>
              <a:t>&lt;Tomcat-installation-directory&gt;/</a:t>
            </a:r>
            <a:r>
              <a:rPr lang="en-US" altLang="zh-CN" dirty="0" err="1"/>
              <a:t>webapps</a:t>
            </a:r>
            <a:r>
              <a:rPr lang="en-US" altLang="zh-CN" dirty="0"/>
              <a:t>/ROOT </a:t>
            </a:r>
            <a:r>
              <a:rPr lang="zh-CN" altLang="en-US" dirty="0"/>
              <a:t>下，且类文件放在 </a:t>
            </a:r>
            <a:r>
              <a:rPr lang="en-US" altLang="zh-CN" dirty="0"/>
              <a:t>&lt;Tomcat-installation-directory&gt;/</a:t>
            </a:r>
            <a:r>
              <a:rPr lang="en-US" altLang="zh-CN" dirty="0" err="1"/>
              <a:t>webapps</a:t>
            </a:r>
            <a:r>
              <a:rPr lang="en-US" altLang="zh-CN" dirty="0"/>
              <a:t>/ROOT/WEB-INF/classes 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如果您有一个完全合格的类名称 </a:t>
            </a:r>
            <a:r>
              <a:rPr lang="en-US" altLang="zh-CN" b="1" dirty="0" err="1"/>
              <a:t>com.myorg.MyServlet</a:t>
            </a:r>
            <a:r>
              <a:rPr lang="zh-CN" altLang="en-US" dirty="0"/>
              <a:t>，那么这个 </a:t>
            </a:r>
            <a:r>
              <a:rPr lang="en-US" altLang="zh-CN" dirty="0"/>
              <a:t>Servlet </a:t>
            </a:r>
            <a:r>
              <a:rPr lang="zh-CN" altLang="en-US" dirty="0"/>
              <a:t>类必须位于 </a:t>
            </a:r>
            <a:r>
              <a:rPr lang="en-US" altLang="zh-CN" dirty="0"/>
              <a:t>WEB-INF/classes/com/</a:t>
            </a:r>
            <a:r>
              <a:rPr lang="en-US" altLang="zh-CN" dirty="0" err="1"/>
              <a:t>myorg</a:t>
            </a:r>
            <a:r>
              <a:rPr lang="en-US" altLang="zh-CN" dirty="0"/>
              <a:t>/</a:t>
            </a:r>
            <a:r>
              <a:rPr lang="en-US" altLang="zh-CN" dirty="0" err="1"/>
              <a:t>MyServlet.class</a:t>
            </a:r>
            <a:r>
              <a:rPr lang="en-US" altLang="zh-CN" dirty="0"/>
              <a:t> 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现在，让我们把 </a:t>
            </a:r>
            <a:r>
              <a:rPr lang="en-US" altLang="zh-CN" dirty="0" err="1"/>
              <a:t>HelloWorld.class</a:t>
            </a:r>
            <a:r>
              <a:rPr lang="en-US" altLang="zh-CN" dirty="0"/>
              <a:t> </a:t>
            </a:r>
            <a:r>
              <a:rPr lang="zh-CN" altLang="en-US" dirty="0"/>
              <a:t>复制到 </a:t>
            </a:r>
            <a:r>
              <a:rPr lang="en-US" altLang="zh-CN" dirty="0"/>
              <a:t>&lt;Tomcat-installation-directory&gt;/</a:t>
            </a:r>
            <a:r>
              <a:rPr lang="en-US" altLang="zh-CN" dirty="0" err="1"/>
              <a:t>webapps</a:t>
            </a:r>
            <a:r>
              <a:rPr lang="en-US" altLang="zh-CN" dirty="0"/>
              <a:t>/ROOT/WEB-INF/classes </a:t>
            </a:r>
            <a:r>
              <a:rPr lang="zh-CN" altLang="en-US" dirty="0"/>
              <a:t>中，并在位于 </a:t>
            </a:r>
            <a:r>
              <a:rPr lang="en-US" altLang="zh-CN" dirty="0"/>
              <a:t>&lt;Tomcat-installation-directory&gt;/</a:t>
            </a:r>
            <a:r>
              <a:rPr lang="en-US" altLang="zh-CN" dirty="0" err="1"/>
              <a:t>webapps</a:t>
            </a:r>
            <a:r>
              <a:rPr lang="en-US" altLang="zh-CN" dirty="0"/>
              <a:t>/ROOT/WEB-INF/ </a:t>
            </a:r>
            <a:r>
              <a:rPr lang="zh-CN" altLang="en-US" dirty="0"/>
              <a:t>的 </a:t>
            </a:r>
            <a:r>
              <a:rPr lang="en-US" altLang="zh-CN" b="1" dirty="0"/>
              <a:t>web.xml</a:t>
            </a:r>
            <a:r>
              <a:rPr lang="en-US" altLang="zh-CN" dirty="0"/>
              <a:t> </a:t>
            </a:r>
            <a:r>
              <a:rPr lang="zh-CN" altLang="en-US" dirty="0"/>
              <a:t>文件中创建以下条目：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302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2262981"/>
            <a:ext cx="103441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27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上面的条目要被创建在 </a:t>
            </a:r>
            <a:r>
              <a:rPr lang="en-US" altLang="zh-CN" dirty="0"/>
              <a:t>web.xml </a:t>
            </a:r>
            <a:r>
              <a:rPr lang="zh-CN" altLang="en-US" dirty="0"/>
              <a:t>文件中的 </a:t>
            </a:r>
            <a:r>
              <a:rPr lang="en-US" altLang="zh-CN" dirty="0"/>
              <a:t>&lt;web-app&gt;...&lt;/web-app&gt; </a:t>
            </a:r>
            <a:r>
              <a:rPr lang="zh-CN" altLang="en-US" dirty="0"/>
              <a:t>标签内。在该文件中可能已经有各种可用的条目，但不要在意。</a:t>
            </a:r>
          </a:p>
          <a:p>
            <a:r>
              <a:rPr lang="zh-CN" altLang="en-US" dirty="0"/>
              <a:t>到这里，您基本上已经完成了，现在让我们使用 </a:t>
            </a:r>
            <a:r>
              <a:rPr lang="en-US" altLang="zh-CN" dirty="0"/>
              <a:t>&lt;Tomcat-installation-directory&gt;\bin\startup.bat</a:t>
            </a:r>
            <a:r>
              <a:rPr lang="zh-CN" altLang="en-US" dirty="0"/>
              <a:t>（在 </a:t>
            </a:r>
            <a:r>
              <a:rPr lang="en-US" altLang="zh-CN" dirty="0"/>
              <a:t>Windows </a:t>
            </a:r>
            <a:r>
              <a:rPr lang="zh-CN" altLang="en-US" dirty="0"/>
              <a:t>上）或 </a:t>
            </a:r>
            <a:r>
              <a:rPr lang="en-US" altLang="zh-CN" dirty="0"/>
              <a:t>&lt;Tomcat-installation-directory&gt;/bin/startup.sh</a:t>
            </a:r>
            <a:r>
              <a:rPr lang="zh-CN" altLang="en-US" dirty="0"/>
              <a:t>（在 </a:t>
            </a:r>
            <a:r>
              <a:rPr lang="en-US" altLang="zh-CN" dirty="0"/>
              <a:t>Linux/Solaris </a:t>
            </a:r>
            <a:r>
              <a:rPr lang="zh-CN" altLang="en-US" dirty="0"/>
              <a:t>等上）启动 </a:t>
            </a:r>
            <a:r>
              <a:rPr lang="en-US" altLang="zh-CN" dirty="0"/>
              <a:t>tomcat </a:t>
            </a:r>
            <a:r>
              <a:rPr lang="zh-CN" altLang="en-US" dirty="0"/>
              <a:t>服务器，最后在浏览器的地址栏中输入 </a:t>
            </a:r>
            <a:r>
              <a:rPr lang="en-US" altLang="zh-CN" b="1" dirty="0"/>
              <a:t>http://localhost:8080/HelloWorld</a:t>
            </a:r>
            <a:r>
              <a:rPr lang="zh-CN" altLang="en-US" dirty="0"/>
              <a:t>。如果一切顺利，您会看到下面的结果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09" y="1774627"/>
            <a:ext cx="7292490" cy="3924210"/>
          </a:xfrm>
        </p:spPr>
      </p:pic>
    </p:spTree>
    <p:extLst>
      <p:ext uri="{BB962C8B-B14F-4D97-AF65-F5344CB8AC3E}">
        <p14:creationId xmlns:p14="http://schemas.microsoft.com/office/powerpoint/2010/main" val="13899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 Servlet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EE</a:t>
            </a:r>
            <a:r>
              <a:rPr lang="zh-CN" altLang="en-US" dirty="0" smtClean="0"/>
              <a:t>企业应用最常见的场景是处理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请求并生成动态响应。</a:t>
            </a:r>
            <a:r>
              <a:rPr lang="en-US" altLang="zh-CN" dirty="0"/>
              <a:t> </a:t>
            </a:r>
            <a:r>
              <a:rPr lang="zh-CN" altLang="en-US" dirty="0" smtClean="0"/>
              <a:t>本实验从</a:t>
            </a:r>
            <a:r>
              <a:rPr lang="en-US" altLang="zh-CN" dirty="0"/>
              <a:t>Java </a:t>
            </a:r>
            <a:r>
              <a:rPr lang="en-US" altLang="zh-CN" dirty="0" smtClean="0"/>
              <a:t>EE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en-US" altLang="zh-CN" dirty="0" smtClean="0"/>
              <a:t>1.1  Servlet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r>
              <a:rPr lang="en-US" altLang="zh-CN" dirty="0" smtClean="0"/>
              <a:t>1.2  Servlet</a:t>
            </a:r>
            <a:r>
              <a:rPr lang="zh-CN" altLang="en-US" dirty="0" smtClean="0"/>
              <a:t>工作流程</a:t>
            </a:r>
            <a:endParaRPr lang="en-US" altLang="zh-CN" dirty="0" smtClean="0"/>
          </a:p>
          <a:p>
            <a:r>
              <a:rPr lang="en-US" altLang="zh-CN" dirty="0" smtClean="0"/>
              <a:t>1.3  Servlet</a:t>
            </a:r>
            <a:r>
              <a:rPr lang="zh-CN" altLang="en-US" dirty="0" smtClean="0"/>
              <a:t>编程接口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4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&lt;servlet&gt;</a:t>
            </a:r>
          </a:p>
          <a:p>
            <a:r>
              <a:rPr lang="en-US" altLang="zh-CN" dirty="0"/>
              <a:t>         &lt;servlet-name&gt;HelloWorld&lt;/servlet-name&gt;</a:t>
            </a:r>
          </a:p>
          <a:p>
            <a:r>
              <a:rPr lang="en-US" altLang="zh-CN" dirty="0"/>
              <a:t>         &lt;servlet-class&gt;HelloWorld&lt;/servlet-class&gt;</a:t>
            </a:r>
          </a:p>
          <a:p>
            <a:r>
              <a:rPr lang="en-US" altLang="zh-CN" dirty="0"/>
              <a:t>    &lt;/servlet&gt; </a:t>
            </a:r>
          </a:p>
          <a:p>
            <a:endParaRPr lang="en-US" altLang="zh-CN" dirty="0"/>
          </a:p>
          <a:p>
            <a:r>
              <a:rPr lang="en-US" altLang="zh-CN" dirty="0"/>
              <a:t>    &lt;servlet-mapping&gt;</a:t>
            </a:r>
          </a:p>
          <a:p>
            <a:r>
              <a:rPr lang="en-US" altLang="zh-CN" dirty="0"/>
              <a:t>         &lt;servlet-name&gt;HelloWorld&lt;/servlet-name&gt;</a:t>
            </a:r>
          </a:p>
          <a:p>
            <a:r>
              <a:rPr lang="en-US" altLang="zh-CN" dirty="0"/>
              <a:t>         &lt;</a:t>
            </a:r>
            <a:r>
              <a:rPr lang="en-US" altLang="zh-CN" dirty="0" err="1"/>
              <a:t>url</a:t>
            </a:r>
            <a:r>
              <a:rPr lang="en-US" altLang="zh-CN" dirty="0"/>
              <a:t>-pattern&gt;HelloWorld&lt;/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r>
              <a:rPr lang="en-US" altLang="zh-CN" dirty="0"/>
              <a:t>    &lt;/servlet-mapping&gt;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25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96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 Servlet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Servlet</a:t>
            </a:r>
            <a:r>
              <a:rPr lang="zh-CN" altLang="en-US" dirty="0"/>
              <a:t>（</a:t>
            </a:r>
            <a:r>
              <a:rPr lang="en-US" altLang="zh-CN" dirty="0"/>
              <a:t>Server Applet</a:t>
            </a:r>
            <a:r>
              <a:rPr lang="zh-CN" altLang="en-US" dirty="0"/>
              <a:t>），全称</a:t>
            </a:r>
            <a:r>
              <a:rPr lang="en-US" altLang="zh-CN" b="1" dirty="0"/>
              <a:t>Java Servlet</a:t>
            </a:r>
            <a:r>
              <a:rPr lang="zh-CN" altLang="en-US" dirty="0"/>
              <a:t>，未有中文</a:t>
            </a:r>
            <a:r>
              <a:rPr lang="zh-CN" altLang="en-US" dirty="0" smtClean="0"/>
              <a:t>译文</a:t>
            </a:r>
            <a:r>
              <a:rPr lang="zh-CN" altLang="en-US" dirty="0"/>
              <a:t>，</a:t>
            </a:r>
            <a:r>
              <a:rPr lang="zh-CN" altLang="en-US" dirty="0" smtClean="0"/>
              <a:t>是</a:t>
            </a:r>
            <a:r>
              <a:rPr lang="zh-CN" altLang="en-US" dirty="0"/>
              <a:t>用</a:t>
            </a:r>
            <a:r>
              <a:rPr lang="en-US" altLang="zh-CN" dirty="0"/>
              <a:t>Java</a:t>
            </a:r>
            <a:r>
              <a:rPr lang="zh-CN" altLang="en-US" dirty="0"/>
              <a:t>编写的服务器端</a:t>
            </a:r>
            <a:r>
              <a:rPr lang="zh-CN" altLang="en-US" dirty="0" smtClean="0"/>
              <a:t>程序（</a:t>
            </a:r>
            <a:r>
              <a:rPr lang="en-US" altLang="zh-CN" dirty="0" smtClean="0"/>
              <a:t>Servlet </a:t>
            </a:r>
            <a:r>
              <a:rPr lang="zh-CN" altLang="en-US" dirty="0" smtClean="0"/>
              <a:t>是在服务器上运行的小程序。），独立于操作系统平台和网络传输协议。</a:t>
            </a:r>
            <a:r>
              <a:rPr lang="zh-CN" altLang="en-US" dirty="0"/>
              <a:t>其主要功能在于交互式地浏览和修改数据，生成动态</a:t>
            </a:r>
            <a:r>
              <a:rPr lang="en-US" altLang="zh-CN" dirty="0"/>
              <a:t>Web</a:t>
            </a:r>
            <a:r>
              <a:rPr lang="zh-CN" altLang="en-US" dirty="0"/>
              <a:t>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Servlet</a:t>
            </a:r>
            <a:r>
              <a:rPr lang="zh-CN" altLang="en-US" dirty="0"/>
              <a:t>运行于支持</a:t>
            </a:r>
            <a:r>
              <a:rPr lang="en-US" altLang="zh-CN" dirty="0"/>
              <a:t>Java</a:t>
            </a:r>
            <a:r>
              <a:rPr lang="zh-CN" altLang="en-US" dirty="0"/>
              <a:t>的应用服务器中。从原理上讲，</a:t>
            </a:r>
            <a:r>
              <a:rPr lang="en-US" altLang="zh-CN" dirty="0"/>
              <a:t>Servlet</a:t>
            </a:r>
            <a:r>
              <a:rPr lang="zh-CN" altLang="en-US" dirty="0"/>
              <a:t>可以响应任何类型的请求，但绝大多数情况下</a:t>
            </a:r>
            <a:r>
              <a:rPr lang="en-US" altLang="zh-CN" dirty="0"/>
              <a:t>Servlet</a:t>
            </a:r>
            <a:r>
              <a:rPr lang="zh-CN" altLang="en-US" dirty="0"/>
              <a:t>只用来扩展基于</a:t>
            </a:r>
            <a:r>
              <a:rPr lang="en-US" altLang="zh-CN" dirty="0"/>
              <a:t>HTTP</a:t>
            </a:r>
            <a:r>
              <a:rPr lang="zh-CN" altLang="en-US" dirty="0"/>
              <a:t>协议的</a:t>
            </a:r>
            <a:r>
              <a:rPr lang="en-US" altLang="zh-CN" dirty="0"/>
              <a:t>Web</a:t>
            </a:r>
            <a:r>
              <a:rPr lang="zh-CN" altLang="en-US" dirty="0"/>
              <a:t>服务器。</a:t>
            </a:r>
          </a:p>
        </p:txBody>
      </p:sp>
    </p:spTree>
    <p:extLst>
      <p:ext uri="{BB962C8B-B14F-4D97-AF65-F5344CB8AC3E}">
        <p14:creationId xmlns:p14="http://schemas.microsoft.com/office/powerpoint/2010/main" val="19346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Applet</a:t>
            </a:r>
            <a:r>
              <a:rPr lang="zh-CN" altLang="en-US" dirty="0" smtClean="0"/>
              <a:t>是运行于客户端浏览器的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应用程序，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与 </a:t>
            </a:r>
            <a:r>
              <a:rPr lang="en-US" altLang="zh-CN" dirty="0"/>
              <a:t>Applet </a:t>
            </a:r>
            <a:r>
              <a:rPr lang="zh-CN" altLang="en-US" dirty="0"/>
              <a:t>的比较</a:t>
            </a:r>
          </a:p>
          <a:p>
            <a:r>
              <a:rPr lang="zh-CN" altLang="en-US" b="1" dirty="0"/>
              <a:t>相似之处：</a:t>
            </a:r>
            <a:endParaRPr lang="zh-CN" altLang="en-US" dirty="0"/>
          </a:p>
          <a:p>
            <a:r>
              <a:rPr lang="zh-CN" altLang="en-US" dirty="0"/>
              <a:t>* 它们不是独立的应用程序，没有 </a:t>
            </a:r>
            <a:r>
              <a:rPr lang="en-US" altLang="zh-CN" dirty="0">
                <a:hlinkClick r:id="rId2"/>
              </a:rPr>
              <a:t>main</a:t>
            </a:r>
            <a:r>
              <a:rPr lang="en-US" altLang="zh-CN" dirty="0"/>
              <a:t>() </a:t>
            </a:r>
            <a:r>
              <a:rPr lang="zh-CN" altLang="en-US" dirty="0"/>
              <a:t>方法。</a:t>
            </a:r>
          </a:p>
          <a:p>
            <a:r>
              <a:rPr lang="zh-CN" altLang="en-US" dirty="0"/>
              <a:t>* 它们不是由用户或程序员调用，而是由另外一个应用程序</a:t>
            </a:r>
            <a:r>
              <a:rPr lang="en-US" altLang="zh-CN" dirty="0"/>
              <a:t>(</a:t>
            </a:r>
            <a:r>
              <a:rPr lang="zh-CN" altLang="en-US" dirty="0"/>
              <a:t>容器</a:t>
            </a:r>
            <a:r>
              <a:rPr lang="en-US" altLang="zh-CN" dirty="0"/>
              <a:t>)</a:t>
            </a:r>
            <a:r>
              <a:rPr lang="zh-CN" altLang="en-US" dirty="0"/>
              <a:t>调用。</a:t>
            </a:r>
          </a:p>
          <a:p>
            <a:r>
              <a:rPr lang="zh-CN" altLang="en-US" dirty="0"/>
              <a:t>* 它们都有一个生存周期，包含 </a:t>
            </a:r>
            <a:r>
              <a:rPr lang="en-US" altLang="zh-CN" dirty="0" err="1"/>
              <a:t>init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/>
              <a:t>destroy() </a:t>
            </a:r>
            <a:r>
              <a:rPr lang="zh-CN" altLang="en-US" dirty="0"/>
              <a:t>方法。</a:t>
            </a:r>
          </a:p>
          <a:p>
            <a:r>
              <a:rPr lang="zh-CN" altLang="en-US" b="1" dirty="0"/>
              <a:t>不同之处：</a:t>
            </a:r>
            <a:endParaRPr lang="zh-CN" altLang="en-US" dirty="0"/>
          </a:p>
          <a:p>
            <a:r>
              <a:rPr lang="zh-CN" altLang="en-US" dirty="0"/>
              <a:t>* </a:t>
            </a:r>
            <a:r>
              <a:rPr lang="en-US" altLang="zh-CN" dirty="0">
                <a:hlinkClick r:id="rId3"/>
              </a:rPr>
              <a:t>Applet</a:t>
            </a:r>
            <a:r>
              <a:rPr lang="zh-CN" altLang="en-US" dirty="0"/>
              <a:t>具有很好的图形界面</a:t>
            </a:r>
            <a:r>
              <a:rPr lang="en-US" altLang="zh-CN" dirty="0"/>
              <a:t>(</a:t>
            </a:r>
            <a:r>
              <a:rPr lang="en-US" altLang="zh-CN" dirty="0">
                <a:hlinkClick r:id="rId4"/>
              </a:rPr>
              <a:t>AWT</a:t>
            </a:r>
            <a:r>
              <a:rPr lang="en-US" altLang="zh-CN" dirty="0"/>
              <a:t>)</a:t>
            </a:r>
            <a:r>
              <a:rPr lang="zh-CN" altLang="en-US" dirty="0"/>
              <a:t>，与浏览器一起，在客户端运行。</a:t>
            </a:r>
          </a:p>
          <a:p>
            <a:r>
              <a:rPr lang="zh-CN" altLang="en-US" dirty="0"/>
              <a:t>* </a:t>
            </a:r>
            <a:r>
              <a:rPr lang="en-US" altLang="zh-CN" dirty="0"/>
              <a:t>Servlet </a:t>
            </a:r>
            <a:r>
              <a:rPr lang="zh-CN" altLang="en-US" dirty="0"/>
              <a:t>则没有图形界面，运行在</a:t>
            </a:r>
            <a:r>
              <a:rPr lang="zh-CN" altLang="en-US" dirty="0">
                <a:hlinkClick r:id="rId5"/>
              </a:rPr>
              <a:t>服务器</a:t>
            </a:r>
            <a:r>
              <a:rPr lang="zh-CN" altLang="en-US" dirty="0"/>
              <a:t>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Applet</a:t>
            </a:r>
          </a:p>
          <a:p>
            <a:pPr lvl="1"/>
            <a:r>
              <a:rPr lang="zh-CN" altLang="en-US" dirty="0" smtClean="0"/>
              <a:t>实现浏览器与客户的交互，需要图形用户界面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</a:p>
          <a:p>
            <a:pPr lvl="1"/>
            <a:r>
              <a:rPr lang="zh-CN" altLang="en-US" smtClean="0"/>
              <a:t>扩展服务器功能，实现业务逻辑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7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en-US" altLang="zh-CN" dirty="0"/>
              <a:t>Servlet</a:t>
            </a:r>
            <a:r>
              <a:rPr lang="zh-CN" altLang="en-US" dirty="0"/>
              <a:t>工作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/>
              <a:t>运行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服务器上的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</a:t>
            </a:r>
            <a:r>
              <a:rPr lang="zh-CN" altLang="en-US" dirty="0"/>
              <a:t>中，其生命周期</a:t>
            </a:r>
            <a:r>
              <a:rPr lang="zh-CN" altLang="en-US" dirty="0" smtClean="0"/>
              <a:t>由</a:t>
            </a:r>
            <a:r>
              <a:rPr lang="en-US" altLang="zh-CN" dirty="0"/>
              <a:t>Web</a:t>
            </a:r>
            <a:r>
              <a:rPr lang="zh-CN" altLang="en-US" dirty="0"/>
              <a:t>容器</a:t>
            </a:r>
            <a:r>
              <a:rPr lang="zh-CN" altLang="en-US" dirty="0" smtClean="0"/>
              <a:t>来</a:t>
            </a:r>
            <a:r>
              <a:rPr lang="zh-CN" altLang="en-US" dirty="0"/>
              <a:t>管理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Web</a:t>
            </a:r>
            <a:r>
              <a:rPr lang="zh-CN" altLang="en-US" dirty="0" smtClean="0"/>
              <a:t>容器装入并初始化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，管理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的多个实例，并充当请求调度器，将客户端的请求传递到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，并将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的响应返回给客户端。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服务器关闭时，</a:t>
            </a:r>
            <a:r>
              <a:rPr lang="en-US" altLang="zh-CN" dirty="0"/>
              <a:t> Web</a:t>
            </a:r>
            <a:r>
              <a:rPr lang="zh-CN" altLang="en-US" dirty="0" smtClean="0"/>
              <a:t>容器从内存中卸载和除去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基本工作流程</a:t>
            </a:r>
            <a:endParaRPr lang="en-US" altLang="zh-CN" dirty="0"/>
          </a:p>
          <a:p>
            <a:r>
              <a:rPr lang="en-US" altLang="zh-CN" dirty="0"/>
              <a:t>Servlet</a:t>
            </a:r>
            <a:r>
              <a:rPr lang="zh-CN" altLang="en-US" dirty="0"/>
              <a:t>基本工作</a:t>
            </a:r>
            <a:r>
              <a:rPr lang="zh-CN" altLang="en-US" dirty="0" smtClean="0"/>
              <a:t>流程的说明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7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工作流程图</a:t>
            </a:r>
            <a:endParaRPr lang="zh-CN" altLang="en-US" dirty="0"/>
          </a:p>
        </p:txBody>
      </p:sp>
      <p:pic>
        <p:nvPicPr>
          <p:cNvPr id="1026" name="Picture 2" descr="http://www.kuqin.com/upimg/allimg/120129/1153233215-0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69" y="1523483"/>
            <a:ext cx="4738162" cy="504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2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img2.ph.126.net/-zGq1U8WewxDBwGAG6jChw==/659768989121468492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50" y="1825625"/>
            <a:ext cx="74850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5613</TotalTime>
  <Words>1733</Words>
  <Application>Microsoft Office PowerPoint</Application>
  <PresentationFormat>宽屏</PresentationFormat>
  <Paragraphs>113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等线</vt:lpstr>
      <vt:lpstr>等线 Light</vt:lpstr>
      <vt:lpstr>Arial</vt:lpstr>
      <vt:lpstr>Office 主题​​</vt:lpstr>
      <vt:lpstr>Experiment 10  Servlet</vt:lpstr>
      <vt:lpstr>PowerPoint 演示文稿</vt:lpstr>
      <vt:lpstr>1  Servlet基础</vt:lpstr>
      <vt:lpstr>1.1  Servlet定义</vt:lpstr>
      <vt:lpstr>PowerPoint 演示文稿</vt:lpstr>
      <vt:lpstr>PowerPoint 演示文稿</vt:lpstr>
      <vt:lpstr>1.2  Servlet工作流程</vt:lpstr>
      <vt:lpstr>Servlet工作流程图</vt:lpstr>
      <vt:lpstr>PowerPoint 演示文稿</vt:lpstr>
      <vt:lpstr>Servlet基本工作流程</vt:lpstr>
      <vt:lpstr>Servlet基本工作流程的说明</vt:lpstr>
      <vt:lpstr>PowerPoint 演示文稿</vt:lpstr>
      <vt:lpstr>PowerPoint 演示文稿</vt:lpstr>
      <vt:lpstr>PowerPoint 演示文稿</vt:lpstr>
      <vt:lpstr>PowerPoint 演示文稿</vt:lpstr>
      <vt:lpstr>init() 方法</vt:lpstr>
      <vt:lpstr>init 方法的定义如下：</vt:lpstr>
      <vt:lpstr>service() 方法</vt:lpstr>
      <vt:lpstr>PowerPoint 演示文稿</vt:lpstr>
      <vt:lpstr>doGet() 方法</vt:lpstr>
      <vt:lpstr>doPost() 方法</vt:lpstr>
      <vt:lpstr>destroy() 方法</vt:lpstr>
      <vt:lpstr>2  第一个Servlet : Hello World </vt:lpstr>
      <vt:lpstr>编译 Servlet</vt:lpstr>
      <vt:lpstr>PowerPoint 演示文稿</vt:lpstr>
      <vt:lpstr>Servlet 部署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Servlet</dc:title>
  <dc:creator>WU YONGHUI</dc:creator>
  <cp:lastModifiedBy>Administrator</cp:lastModifiedBy>
  <cp:revision>212</cp:revision>
  <dcterms:created xsi:type="dcterms:W3CDTF">2016-07-14T14:22:15Z</dcterms:created>
  <dcterms:modified xsi:type="dcterms:W3CDTF">2017-05-03T16:06:47Z</dcterms:modified>
</cp:coreProperties>
</file>