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7" r:id="rId13"/>
    <p:sldId id="282" r:id="rId14"/>
    <p:sldId id="283" r:id="rId15"/>
    <p:sldId id="273" r:id="rId16"/>
    <p:sldId id="276" r:id="rId17"/>
    <p:sldId id="274" r:id="rId18"/>
    <p:sldId id="275" r:id="rId19"/>
    <p:sldId id="261" r:id="rId20"/>
    <p:sldId id="284" r:id="rId21"/>
    <p:sldId id="262" r:id="rId22"/>
    <p:sldId id="263" r:id="rId23"/>
    <p:sldId id="264" r:id="rId24"/>
    <p:sldId id="291" r:id="rId25"/>
    <p:sldId id="290" r:id="rId26"/>
    <p:sldId id="292" r:id="rId27"/>
    <p:sldId id="286" r:id="rId28"/>
    <p:sldId id="293" r:id="rId29"/>
    <p:sldId id="287" r:id="rId30"/>
    <p:sldId id="266" r:id="rId31"/>
    <p:sldId id="281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0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2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0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3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8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2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7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5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F9DA-A37F-4884-8610-DC1F44D86EC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tbeans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ingyan.baidu.com/article/3a2f7c2e62d25e26afd611fa.html" TargetMode="External"/><Relationship Id="rId2" Type="http://schemas.openxmlformats.org/officeDocument/2006/relationships/hyperlink" Target="http://www.jizhuomi.com/software/35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Experiment 5   </a:t>
            </a:r>
            <a:r>
              <a:rPr lang="zh-CN" altLang="en-US" dirty="0" smtClean="0"/>
              <a:t>搭建</a:t>
            </a:r>
            <a:r>
              <a:rPr lang="en-US" altLang="zh-CN" dirty="0"/>
              <a:t>Java EE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69808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Java EE</a:t>
            </a:r>
            <a:r>
              <a:rPr lang="zh-CN" altLang="en-US" dirty="0" smtClean="0"/>
              <a:t>开发环境的搭建</a:t>
            </a:r>
            <a:endParaRPr lang="en-US" altLang="zh-CN" dirty="0" smtClean="0"/>
          </a:p>
          <a:p>
            <a:r>
              <a:rPr lang="en-US" altLang="zh-CN" dirty="0"/>
              <a:t>Java EE</a:t>
            </a:r>
            <a:r>
              <a:rPr lang="zh-CN" altLang="en-US" dirty="0"/>
              <a:t>开发环境的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吴永辉  </a:t>
            </a:r>
            <a:r>
              <a:rPr lang="en-US" altLang="zh-CN" dirty="0" smtClean="0">
                <a:hlinkClick r:id="rId2"/>
              </a:rPr>
              <a:t>yhwu@fudan.edu.cn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计算中心</a:t>
            </a:r>
            <a:r>
              <a:rPr lang="en-US" altLang="zh-CN" dirty="0" smtClean="0"/>
              <a:t>A123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8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  </a:t>
            </a:r>
            <a:r>
              <a:rPr lang="zh-CN" altLang="en-US" dirty="0"/>
              <a:t>安装</a:t>
            </a:r>
            <a:r>
              <a:rPr lang="en-US" altLang="zh-CN" dirty="0"/>
              <a:t>NetBeans </a:t>
            </a:r>
            <a:r>
              <a:rPr lang="en-US" altLang="zh-CN" dirty="0" smtClean="0"/>
              <a:t>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NetBeans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://netbeans.org/downloads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r>
              <a:rPr lang="en-US" altLang="zh-CN" dirty="0"/>
              <a:t>8</a:t>
            </a:r>
            <a:r>
              <a:rPr lang="en-US" altLang="zh-CN" dirty="0" smtClean="0"/>
              <a:t>.0</a:t>
            </a:r>
          </a:p>
          <a:p>
            <a:pPr lvl="1"/>
            <a:r>
              <a:rPr lang="zh-CN" altLang="en-US" dirty="0" smtClean="0"/>
              <a:t>内置应用服务器</a:t>
            </a:r>
            <a:r>
              <a:rPr lang="en-US" altLang="zh-CN" dirty="0" err="1" smtClean="0"/>
              <a:t>GlassFish</a:t>
            </a:r>
            <a:r>
              <a:rPr lang="en-US" altLang="zh-CN" dirty="0" smtClean="0"/>
              <a:t> Server 3.1.2.2</a:t>
            </a:r>
          </a:p>
        </p:txBody>
      </p:sp>
    </p:spTree>
    <p:extLst>
      <p:ext uri="{BB962C8B-B14F-4D97-AF65-F5344CB8AC3E}">
        <p14:creationId xmlns:p14="http://schemas.microsoft.com/office/powerpoint/2010/main" val="5169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【1】</a:t>
            </a:r>
            <a:r>
              <a:rPr lang="zh-CN" altLang="en-US" dirty="0" smtClean="0"/>
              <a:t>下载</a:t>
            </a:r>
            <a:r>
              <a:rPr lang="en-US" altLang="zh-CN" dirty="0"/>
              <a:t>NetBeans IDE 8.0</a:t>
            </a:r>
            <a:r>
              <a:rPr lang="zh-CN" altLang="en-US" dirty="0"/>
              <a:t>，注意版本所包含的套件和软件安装包的大小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08" y="1370013"/>
            <a:ext cx="7323992" cy="35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【2】</a:t>
            </a:r>
            <a:r>
              <a:rPr lang="zh-CN" altLang="en-US" dirty="0" smtClean="0"/>
              <a:t>安装</a:t>
            </a:r>
            <a:r>
              <a:rPr lang="en-US" altLang="zh-CN" dirty="0"/>
              <a:t>NetBeans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：安装程序（默认选择）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/>
              <a:t>双击安装程序，就会开始配置安装程序，点击</a:t>
            </a:r>
            <a:r>
              <a:rPr lang="en-US" altLang="zh-CN" sz="2000" dirty="0"/>
              <a:t>"</a:t>
            </a:r>
            <a:r>
              <a:rPr lang="zh-CN" altLang="en-US" sz="2000" dirty="0"/>
              <a:t>定制</a:t>
            </a:r>
            <a:r>
              <a:rPr lang="en-US" altLang="zh-CN" sz="2000" dirty="0"/>
              <a:t>"</a:t>
            </a:r>
            <a:r>
              <a:rPr lang="zh-CN" altLang="en-US" sz="2000" dirty="0"/>
              <a:t>可以选择全部功能，也可以不点击</a:t>
            </a:r>
            <a:r>
              <a:rPr lang="en-US" altLang="zh-CN" sz="2000" dirty="0"/>
              <a:t>"</a:t>
            </a:r>
            <a:r>
              <a:rPr lang="zh-CN" altLang="en-US" sz="2000" dirty="0"/>
              <a:t>定制</a:t>
            </a:r>
            <a:r>
              <a:rPr lang="en-US" altLang="zh-CN" sz="2000" dirty="0"/>
              <a:t>"</a:t>
            </a:r>
            <a:r>
              <a:rPr lang="zh-CN" altLang="en-US" sz="2000" dirty="0"/>
              <a:t>，直接点击</a:t>
            </a:r>
            <a:r>
              <a:rPr lang="en-US" altLang="zh-CN" sz="2000" dirty="0"/>
              <a:t>"</a:t>
            </a:r>
            <a:r>
              <a:rPr lang="zh-CN" altLang="en-US" sz="2000" dirty="0"/>
              <a:t>下一步</a:t>
            </a:r>
            <a:r>
              <a:rPr lang="en-US" altLang="zh-CN" sz="2000" dirty="0"/>
              <a:t>"</a:t>
            </a:r>
            <a:r>
              <a:rPr lang="zh-CN" altLang="en-US" sz="2000" dirty="0"/>
              <a:t>。</a:t>
            </a:r>
          </a:p>
        </p:txBody>
      </p:sp>
      <p:pic>
        <p:nvPicPr>
          <p:cNvPr id="1026" name="Picture 2" descr="NetBeans IDE V8.1 官方中文完整版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68016"/>
            <a:ext cx="7600950" cy="37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0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38" y="273844"/>
            <a:ext cx="7160562" cy="4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0485"/>
            <a:ext cx="7886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【3】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NetBeans IDE</a:t>
            </a:r>
            <a:r>
              <a:rPr lang="zh-CN" altLang="en-US" dirty="0" smtClean="0"/>
              <a:t>：许可证协议（</a:t>
            </a:r>
            <a:r>
              <a:rPr lang="zh-CN" altLang="en-US" dirty="0"/>
              <a:t>勾选同意许可证协议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1498" y="4542235"/>
            <a:ext cx="7886700" cy="3263504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http://f.hiphotos.baidu.com/exp/w=500/sign=cc3b42bcb53533faf5b6932e98d2fdca/0ff41bd5ad6eddc484397f493ddbb6fd536633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8016"/>
            <a:ext cx="7996604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Junit</a:t>
            </a:r>
            <a:r>
              <a:rPr lang="zh-CN" altLang="en-US" dirty="0" smtClean="0"/>
              <a:t>许可协议界面：选择“不安装</a:t>
            </a:r>
            <a:r>
              <a:rPr lang="en-US" altLang="zh-CN" dirty="0"/>
              <a:t>Junit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5077"/>
            <a:ext cx="7504235" cy="39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【4】NetBeans </a:t>
            </a:r>
            <a:r>
              <a:rPr lang="en-US" altLang="zh-CN" dirty="0"/>
              <a:t>IDE</a:t>
            </a:r>
            <a:r>
              <a:rPr lang="zh-CN" altLang="en-US" dirty="0"/>
              <a:t>：安装</a:t>
            </a:r>
            <a:r>
              <a:rPr lang="zh-CN" altLang="en-US" dirty="0" smtClean="0"/>
              <a:t>程序界面，分别选择</a:t>
            </a:r>
            <a:r>
              <a:rPr lang="en-US" altLang="zh-CN" dirty="0"/>
              <a:t>NetBeans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安装路径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68016"/>
            <a:ext cx="7602848" cy="37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GlassFish</a:t>
            </a:r>
            <a:r>
              <a:rPr lang="en-US" altLang="zh-CN" dirty="0" smtClean="0"/>
              <a:t>: 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GlassFish</a:t>
            </a:r>
            <a:r>
              <a:rPr lang="zh-CN" altLang="en-US" dirty="0" smtClean="0"/>
              <a:t>的安装路径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816" y="1010073"/>
            <a:ext cx="7618534" cy="36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【5】</a:t>
            </a:r>
            <a:r>
              <a:rPr lang="zh-CN" altLang="en-US" dirty="0" smtClean="0"/>
              <a:t>确认安装信息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361" y="1143000"/>
            <a:ext cx="8002917" cy="34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</a:p>
          <a:p>
            <a:r>
              <a:rPr lang="en-US" altLang="zh-CN" dirty="0" smtClean="0"/>
              <a:t>3 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NetBeans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4  </a:t>
            </a:r>
            <a:r>
              <a:rPr lang="zh-CN" altLang="en-US" dirty="0" smtClean="0"/>
              <a:t>开发环境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5  </a:t>
            </a:r>
            <a:r>
              <a:rPr lang="zh-CN" altLang="en-US" dirty="0" smtClean="0"/>
              <a:t>实验作业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NetBeans</a:t>
            </a:r>
            <a:r>
              <a:rPr lang="zh-CN" altLang="en-US" dirty="0" smtClean="0"/>
              <a:t>搭建</a:t>
            </a:r>
            <a:r>
              <a:rPr lang="en-US" altLang="zh-CN" dirty="0"/>
              <a:t>Java EE</a:t>
            </a:r>
            <a:r>
              <a:rPr lang="zh-CN" altLang="en-US" dirty="0"/>
              <a:t>开发</a:t>
            </a:r>
            <a:r>
              <a:rPr lang="zh-CN" altLang="en-US" dirty="0" smtClean="0"/>
              <a:t>环境，然后通过一个具体示例对开发环境进行测试。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0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985" y="457200"/>
            <a:ext cx="6989884" cy="44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安装成功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30" y="1099038"/>
            <a:ext cx="7244861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  </a:t>
            </a:r>
            <a:r>
              <a:rPr lang="zh-CN" altLang="en-US" dirty="0"/>
              <a:t>开发环境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建立一个包含动态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页面的</a:t>
            </a:r>
            <a:r>
              <a:rPr lang="en-US" altLang="zh-CN" sz="2400" dirty="0"/>
              <a:t>Java </a:t>
            </a:r>
            <a:r>
              <a:rPr lang="en-US" altLang="zh-CN" sz="2400" dirty="0" smtClean="0"/>
              <a:t>EE</a:t>
            </a:r>
            <a:r>
              <a:rPr lang="zh-CN" altLang="en-US" sz="2400" dirty="0" smtClean="0"/>
              <a:t>程序来测试搭建的</a:t>
            </a:r>
            <a:r>
              <a:rPr lang="en-US" altLang="zh-CN" sz="2400" dirty="0" smtClean="0"/>
              <a:t>Java EE</a:t>
            </a:r>
            <a:r>
              <a:rPr lang="zh-CN" altLang="en-US" sz="2400" dirty="0" smtClean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5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823" y="273844"/>
            <a:ext cx="8084527" cy="99417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打开</a:t>
            </a:r>
            <a:r>
              <a:rPr lang="en-US" altLang="zh-CN" sz="2000" dirty="0" err="1" smtClean="0"/>
              <a:t>NetBean</a:t>
            </a:r>
            <a:r>
              <a:rPr lang="en-US" altLang="zh-CN" sz="2000" dirty="0" smtClean="0"/>
              <a:t> IDE</a:t>
            </a:r>
            <a:r>
              <a:rPr lang="zh-CN" altLang="en-US" sz="2000" dirty="0" smtClean="0"/>
              <a:t>，选择：“文件”</a:t>
            </a:r>
            <a:r>
              <a:rPr lang="en-US" altLang="zh-CN" sz="2000" dirty="0" smtClean="0"/>
              <a:t>==》</a:t>
            </a:r>
            <a:r>
              <a:rPr lang="zh-CN" altLang="en-US" sz="2000" dirty="0" smtClean="0"/>
              <a:t>“新建项目”，弹出“新建项目”对话框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在类别中选择</a:t>
            </a:r>
            <a:r>
              <a:rPr lang="en-US" altLang="zh-CN" sz="2000" dirty="0" smtClean="0"/>
              <a:t>Java Web</a:t>
            </a:r>
            <a:r>
              <a:rPr lang="zh-CN" altLang="en-US" sz="2000" dirty="0" smtClean="0"/>
              <a:t>，在项目中选择“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应用程序”，“下一步”</a:t>
            </a:r>
            <a:endParaRPr lang="zh-CN" altLang="en-US" sz="2000" dirty="0"/>
          </a:p>
        </p:txBody>
      </p:sp>
      <p:pic>
        <p:nvPicPr>
          <p:cNvPr id="2050" name="Picture 2" descr="http://www.55zm.com/uploads/allimg/120304/556-1203041932313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1099038"/>
            <a:ext cx="8265716" cy="35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1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“项目名称”中输入“</a:t>
            </a:r>
            <a:r>
              <a:rPr lang="en-US" altLang="zh-CN" dirty="0"/>
              <a:t>test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单击“浏览”按钮选择项目文件夹的位置，单击</a:t>
            </a:r>
            <a:r>
              <a:rPr lang="zh-CN" altLang="en-US" dirty="0" smtClean="0"/>
              <a:t>“下一步”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680" y="1370411"/>
            <a:ext cx="4349749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4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“新建</a:t>
            </a:r>
            <a:r>
              <a:rPr lang="en-US" altLang="zh-CN" dirty="0"/>
              <a:t>Web</a:t>
            </a:r>
            <a:r>
              <a:rPr lang="zh-CN" altLang="en-US" dirty="0"/>
              <a:t>应用程序”对话框，设置</a:t>
            </a:r>
            <a:r>
              <a:rPr lang="en-US" altLang="zh-CN" dirty="0"/>
              <a:t>Web</a:t>
            </a:r>
            <a:r>
              <a:rPr lang="zh-CN" altLang="en-US" dirty="0"/>
              <a:t>应用服务器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应用程序要发布到</a:t>
            </a:r>
            <a:r>
              <a:rPr lang="en-US" altLang="zh-CN" dirty="0"/>
              <a:t>Java EE Web</a:t>
            </a:r>
            <a:r>
              <a:rPr lang="zh-CN" altLang="en-US" dirty="0"/>
              <a:t>服务器上才能运行，因此从</a:t>
            </a:r>
            <a:r>
              <a:rPr lang="en-US" altLang="zh-CN" dirty="0"/>
              <a:t>【</a:t>
            </a:r>
            <a:r>
              <a:rPr lang="zh-CN" altLang="en-US" dirty="0"/>
              <a:t>服务器</a:t>
            </a:r>
            <a:r>
              <a:rPr lang="en-US" altLang="zh-CN" dirty="0"/>
              <a:t>】</a:t>
            </a:r>
            <a:r>
              <a:rPr lang="zh-CN" altLang="en-US" dirty="0"/>
              <a:t>下拉列表中选择“</a:t>
            </a:r>
            <a:r>
              <a:rPr lang="en-US" altLang="zh-CN" dirty="0" err="1"/>
              <a:t>GlassFish</a:t>
            </a:r>
            <a:r>
              <a:rPr lang="en-US" altLang="zh-CN" dirty="0"/>
              <a:t> Server 3+</a:t>
            </a:r>
            <a:r>
              <a:rPr lang="zh-CN" altLang="en-US" dirty="0"/>
              <a:t>”，默认其他项，单击</a:t>
            </a:r>
            <a:r>
              <a:rPr lang="en-US" altLang="zh-CN" dirty="0"/>
              <a:t>【</a:t>
            </a:r>
            <a:r>
              <a:rPr lang="zh-CN" altLang="en-US" dirty="0"/>
              <a:t>完成</a:t>
            </a:r>
            <a:r>
              <a:rPr lang="en-US" altLang="zh-CN" dirty="0"/>
              <a:t>】</a:t>
            </a:r>
            <a:r>
              <a:rPr lang="zh-CN" altLang="en-US" dirty="0"/>
              <a:t>按钮，则</a:t>
            </a:r>
            <a:r>
              <a:rPr lang="en-US" altLang="zh-CN" dirty="0"/>
              <a:t>Web</a:t>
            </a:r>
            <a:r>
              <a:rPr lang="zh-CN" altLang="en-US" dirty="0"/>
              <a:t>应用程序创建完毕。</a:t>
            </a:r>
            <a:endParaRPr lang="en-US" altLang="zh-CN" dirty="0"/>
          </a:p>
          <a:p>
            <a:r>
              <a:rPr lang="en-US" altLang="zh-CN" dirty="0"/>
              <a:t>NetBeans</a:t>
            </a:r>
            <a:r>
              <a:rPr lang="zh-CN" altLang="en-US" dirty="0"/>
              <a:t>在创建</a:t>
            </a:r>
            <a:r>
              <a:rPr lang="en-US" altLang="zh-CN" dirty="0"/>
              <a:t>Web</a:t>
            </a:r>
            <a:r>
              <a:rPr lang="zh-CN" altLang="en-US" dirty="0"/>
              <a:t>应用程序的同时，自动生成一个</a:t>
            </a:r>
            <a:r>
              <a:rPr lang="en-US" altLang="zh-CN" dirty="0"/>
              <a:t>JSP</a:t>
            </a:r>
            <a:r>
              <a:rPr lang="zh-CN" altLang="en-US" dirty="0"/>
              <a:t>页面</a:t>
            </a:r>
            <a:r>
              <a:rPr lang="en-US" altLang="zh-CN" dirty="0" err="1"/>
              <a:t>index.jsp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index.jsp</a:t>
            </a:r>
            <a:r>
              <a:rPr lang="zh-CN" altLang="en-US" dirty="0" smtClean="0"/>
              <a:t>的源代码来显示动态时间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938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index.jsp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26" y="1370013"/>
            <a:ext cx="6719948" cy="3262312"/>
          </a:xfrm>
        </p:spPr>
      </p:pic>
    </p:spTree>
    <p:extLst>
      <p:ext uri="{BB962C8B-B14F-4D97-AF65-F5344CB8AC3E}">
        <p14:creationId xmlns:p14="http://schemas.microsoft.com/office/powerpoint/2010/main" val="1887165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发布</a:t>
            </a:r>
            <a:r>
              <a:rPr lang="en-US" altLang="zh-CN" dirty="0" err="1" smtClean="0"/>
              <a:t>index.jsp</a:t>
            </a:r>
            <a:r>
              <a:rPr lang="zh-CN" altLang="en-US" dirty="0" smtClean="0"/>
              <a:t>到应用服务器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在“项目”视图中选择文件“</a:t>
            </a:r>
            <a:r>
              <a:rPr lang="en-US" altLang="zh-CN" dirty="0" err="1"/>
              <a:t>index.jsp</a:t>
            </a:r>
            <a:r>
              <a:rPr lang="zh-CN" altLang="en-US" dirty="0"/>
              <a:t>”，单击右键，在弹出的快捷菜单中选择“运行文件”，则</a:t>
            </a:r>
            <a:r>
              <a:rPr lang="en-US" altLang="zh-CN" dirty="0"/>
              <a:t>Web</a:t>
            </a:r>
            <a:r>
              <a:rPr lang="zh-CN" altLang="en-US" dirty="0"/>
              <a:t>应用程序被打包、部署且内置的应用服务器</a:t>
            </a:r>
            <a:r>
              <a:rPr lang="en-US" altLang="zh-CN" dirty="0" err="1"/>
              <a:t>GlassFish</a:t>
            </a:r>
            <a:r>
              <a:rPr lang="en-US" altLang="zh-CN" dirty="0"/>
              <a:t> Server 3.1.1</a:t>
            </a:r>
            <a:r>
              <a:rPr lang="zh-CN" altLang="en-US" dirty="0"/>
              <a:t>被启动</a:t>
            </a:r>
            <a:endParaRPr lang="en-US" altLang="zh-CN" dirty="0"/>
          </a:p>
          <a:p>
            <a:r>
              <a:rPr lang="zh-CN" altLang="en-US" dirty="0" smtClean="0"/>
              <a:t>在自动弹出的浏览器窗口中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0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5" y="1370013"/>
            <a:ext cx="4349749" cy="3262312"/>
          </a:xfrm>
        </p:spPr>
      </p:pic>
    </p:spTree>
    <p:extLst>
      <p:ext uri="{BB962C8B-B14F-4D97-AF65-F5344CB8AC3E}">
        <p14:creationId xmlns:p14="http://schemas.microsoft.com/office/powerpoint/2010/main" val="442852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 </a:t>
            </a:r>
            <a:r>
              <a:rPr lang="zh-CN" altLang="en-US" dirty="0" smtClean="0"/>
              <a:t>实验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JDK</a:t>
            </a:r>
            <a:r>
              <a:rPr lang="zh-CN" altLang="en-US" dirty="0"/>
              <a:t>、</a:t>
            </a:r>
            <a:r>
              <a:rPr lang="en-US" altLang="zh-CN" dirty="0"/>
              <a:t>Eclipse</a:t>
            </a:r>
            <a:r>
              <a:rPr lang="zh-CN" altLang="en-US" dirty="0"/>
              <a:t>和</a:t>
            </a:r>
            <a:r>
              <a:rPr lang="en-US" altLang="zh-CN" dirty="0"/>
              <a:t>tomcat</a:t>
            </a:r>
            <a:r>
              <a:rPr lang="zh-CN" altLang="en-US" dirty="0"/>
              <a:t>，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www.jizhuomi.com/software/357.html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jingyan.baidu.com/article/3a2f7c2e62d25e26afd611fa.html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NetBean</a:t>
            </a:r>
            <a:r>
              <a:rPr lang="en-US" altLang="zh-CN" dirty="0" smtClean="0"/>
              <a:t> IDE</a:t>
            </a:r>
            <a:r>
              <a:rPr lang="zh-CN" altLang="en-US" dirty="0" smtClean="0"/>
              <a:t>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对建立的测试项目进行修改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9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2800" dirty="0" smtClean="0"/>
              <a:t>Java EE</a:t>
            </a:r>
            <a:r>
              <a:rPr lang="zh-CN" altLang="en-US" sz="2800" dirty="0" smtClean="0"/>
              <a:t>应用开发环境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基于命令行的开发环境：利用文本编辑器编写程序；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集成开发环境：</a:t>
            </a:r>
            <a:r>
              <a:rPr lang="en-US" altLang="zh-CN" sz="2800" dirty="0"/>
              <a:t>NetBeans </a:t>
            </a:r>
            <a:r>
              <a:rPr lang="en-US" altLang="zh-CN" sz="2800" dirty="0" smtClean="0"/>
              <a:t>IDE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3100" dirty="0" smtClean="0"/>
              <a:t>NetBeans IDE</a:t>
            </a:r>
          </a:p>
          <a:p>
            <a:pPr lvl="1"/>
            <a:r>
              <a:rPr lang="en-US" altLang="zh-CN" sz="2800" dirty="0" smtClean="0"/>
              <a:t>Oracle</a:t>
            </a:r>
            <a:r>
              <a:rPr lang="zh-CN" altLang="en-US" sz="2800" dirty="0" smtClean="0"/>
              <a:t>为软件开发者提供的一个免费、开放源代码的集成开发环境，为</a:t>
            </a:r>
            <a:r>
              <a:rPr lang="en-US" altLang="zh-CN" sz="2800" dirty="0"/>
              <a:t>Java </a:t>
            </a:r>
            <a:r>
              <a:rPr lang="en-US" altLang="zh-CN" sz="2800" dirty="0" smtClean="0"/>
              <a:t>EE</a:t>
            </a:r>
            <a:r>
              <a:rPr lang="zh-CN" altLang="en-US" sz="2800" dirty="0" smtClean="0"/>
              <a:t>开发者创建企业应用程序提供了所需的全部工具；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NetBeans </a:t>
            </a:r>
            <a:r>
              <a:rPr lang="en-US" altLang="zh-CN" sz="2800" dirty="0" smtClean="0"/>
              <a:t>IDE 7</a:t>
            </a:r>
            <a:r>
              <a:rPr lang="zh-CN" altLang="en-US" sz="2800" dirty="0" smtClean="0"/>
              <a:t>内置了开源的</a:t>
            </a:r>
            <a:r>
              <a:rPr lang="en-US" altLang="zh-CN" sz="2800" dirty="0"/>
              <a:t>Java </a:t>
            </a:r>
            <a:r>
              <a:rPr lang="en-US" altLang="zh-CN" sz="2800" dirty="0" smtClean="0"/>
              <a:t>EE 6</a:t>
            </a:r>
            <a:r>
              <a:rPr lang="zh-CN" altLang="en-US" sz="2800" dirty="0" smtClean="0"/>
              <a:t>应用服务器</a:t>
            </a:r>
            <a:r>
              <a:rPr lang="en-US" altLang="zh-CN" sz="2800" dirty="0" err="1" smtClean="0"/>
              <a:t>GlassFish</a:t>
            </a:r>
            <a:r>
              <a:rPr lang="en-US" altLang="zh-CN" sz="2800" dirty="0" smtClean="0"/>
              <a:t> 3.1</a:t>
            </a:r>
            <a:r>
              <a:rPr lang="zh-CN" altLang="en-US" sz="2800" dirty="0" smtClean="0"/>
              <a:t>，全面支持最新的</a:t>
            </a:r>
            <a:r>
              <a:rPr lang="en-US" altLang="zh-CN" sz="2800" dirty="0"/>
              <a:t>Java EE 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规范，为开发人员部署、调试程序提供一个良好的平台；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本课程基于</a:t>
            </a:r>
            <a:r>
              <a:rPr lang="en-US" altLang="zh-CN" sz="2800" dirty="0"/>
              <a:t>NetBeans </a:t>
            </a:r>
            <a:r>
              <a:rPr lang="en-US" altLang="zh-CN" sz="2800" dirty="0" smtClean="0"/>
              <a:t>IDE</a:t>
            </a:r>
            <a:r>
              <a:rPr lang="zh-CN" altLang="en-US" sz="2800" dirty="0" smtClean="0"/>
              <a:t>来讲解</a:t>
            </a:r>
            <a:r>
              <a:rPr lang="en-US" altLang="zh-CN" sz="2800" dirty="0" smtClean="0"/>
              <a:t>Java EE</a:t>
            </a:r>
            <a:r>
              <a:rPr lang="zh-CN" altLang="en-US" sz="2800" dirty="0" smtClean="0"/>
              <a:t>的各项编程技术；</a:t>
            </a:r>
            <a:endParaRPr lang="en-US" altLang="zh-CN" sz="2800" dirty="0" smtClean="0"/>
          </a:p>
          <a:p>
            <a:r>
              <a:rPr lang="zh-CN" altLang="en-US" sz="3100" dirty="0" smtClean="0"/>
              <a:t>利用</a:t>
            </a:r>
            <a:r>
              <a:rPr lang="en-US" altLang="zh-CN" sz="3200" dirty="0"/>
              <a:t>NetBeans IDE</a:t>
            </a:r>
            <a:r>
              <a:rPr lang="zh-CN" altLang="en-US" sz="3200" dirty="0" smtClean="0"/>
              <a:t>来搭建</a:t>
            </a:r>
            <a:r>
              <a:rPr lang="en-US" altLang="zh-CN" sz="3200" dirty="0"/>
              <a:t>Java EE</a:t>
            </a:r>
            <a:r>
              <a:rPr lang="zh-CN" altLang="en-US" sz="3200" dirty="0" smtClean="0"/>
              <a:t>的集成开发环境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975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  </a:t>
            </a:r>
            <a:r>
              <a:rPr lang="zh-CN" altLang="en-US" dirty="0"/>
              <a:t>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smtClean="0"/>
              <a:t>JDK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 Development Kit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开发包）用于构建发布在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平台上的组件和应用程序的开发工具包</a:t>
            </a:r>
            <a:endParaRPr lang="en-US" altLang="zh-CN" sz="2800" dirty="0" smtClean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www.oracle.com/technetwork/java/javase/downloads/index.html</a:t>
            </a:r>
          </a:p>
          <a:p>
            <a:pPr lvl="1"/>
            <a:r>
              <a:rPr lang="en-US" altLang="zh-CN" sz="2800" dirty="0" smtClean="0"/>
              <a:t>Java</a:t>
            </a:r>
            <a:r>
              <a:rPr lang="zh-CN" altLang="en-US" sz="2800" dirty="0" smtClean="0"/>
              <a:t>应用程序开发的基础，所有的</a:t>
            </a:r>
            <a:r>
              <a:rPr lang="en-US" altLang="zh-CN" sz="2800" dirty="0"/>
              <a:t>Java</a:t>
            </a:r>
            <a:r>
              <a:rPr lang="zh-CN" altLang="en-US" sz="2800" dirty="0" smtClean="0"/>
              <a:t>应用程序都构建在</a:t>
            </a:r>
            <a:r>
              <a:rPr lang="en-US" altLang="zh-CN" sz="2800" dirty="0" smtClean="0"/>
              <a:t>JDK</a:t>
            </a:r>
            <a:r>
              <a:rPr lang="zh-CN" altLang="en-US" sz="2800" dirty="0" smtClean="0"/>
              <a:t>之上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下载</a:t>
            </a:r>
            <a:r>
              <a:rPr lang="en-US" altLang="zh-CN" sz="2800" dirty="0" smtClean="0"/>
              <a:t>JDK</a:t>
            </a:r>
            <a:r>
              <a:rPr lang="zh-CN" altLang="en-US" sz="2800" dirty="0" smtClean="0"/>
              <a:t>最新版本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NetBeans </a:t>
            </a:r>
            <a:r>
              <a:rPr lang="en-US" altLang="zh-CN" sz="2800" dirty="0" smtClean="0"/>
              <a:t>IDE7.1</a:t>
            </a:r>
            <a:r>
              <a:rPr lang="zh-CN" altLang="en-US" sz="2800" dirty="0" smtClean="0"/>
              <a:t>至少需要</a:t>
            </a:r>
            <a:r>
              <a:rPr lang="en-US" altLang="zh-CN" sz="2800" dirty="0" smtClean="0"/>
              <a:t>JDK 6 Update 26</a:t>
            </a:r>
            <a:r>
              <a:rPr lang="zh-CN" altLang="en-US" sz="2800" dirty="0" smtClean="0"/>
              <a:t>以上的版本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995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68" y="273844"/>
            <a:ext cx="7904285" cy="43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zh-CN" altLang="en-US" sz="2800" dirty="0"/>
              <a:t>安装</a:t>
            </a:r>
            <a:r>
              <a:rPr lang="en-US" altLang="zh-CN" sz="2800" dirty="0" smtClean="0"/>
              <a:t>JDK</a:t>
            </a:r>
          </a:p>
          <a:p>
            <a:pPr lvl="1"/>
            <a:r>
              <a:rPr lang="zh-CN" altLang="en-US" sz="2500" dirty="0" smtClean="0"/>
              <a:t>双击安装程序文件，开始安装</a:t>
            </a:r>
            <a:r>
              <a:rPr lang="en-US" altLang="zh-CN" sz="2800" dirty="0"/>
              <a:t>JDK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安装选项设置：“下一步”按钮</a:t>
            </a:r>
            <a:endParaRPr lang="zh-CN" altLang="en-US" dirty="0"/>
          </a:p>
        </p:txBody>
      </p:sp>
      <p:pic>
        <p:nvPicPr>
          <p:cNvPr id="1026" name="Picture 2" descr="http://images2015.cnblogs.com/blog/822721/201511/822721-20151106231912977-18476975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99038"/>
            <a:ext cx="7715250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运行环境安装路径</a:t>
            </a:r>
            <a:endParaRPr lang="zh-CN" altLang="en-US" dirty="0"/>
          </a:p>
        </p:txBody>
      </p:sp>
      <p:pic>
        <p:nvPicPr>
          <p:cNvPr id="2050" name="Picture 2" descr="http://s7.sinaimg.cn/bmiddle/c52f3ea7tdecd4c7e1dc6&amp;69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72662"/>
            <a:ext cx="7310804" cy="385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安装成功</a:t>
            </a:r>
            <a:endParaRPr lang="zh-CN" altLang="en-US" dirty="0"/>
          </a:p>
        </p:txBody>
      </p:sp>
      <p:pic>
        <p:nvPicPr>
          <p:cNvPr id="3078" name="Picture 6" descr="http://www.myexception.cn/img/2015/03/31/19423787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5" y="1072662"/>
            <a:ext cx="7728439" cy="40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1624</TotalTime>
  <Words>596</Words>
  <Application>Microsoft Office PowerPoint</Application>
  <PresentationFormat>全屏显示(16:9)</PresentationFormat>
  <Paragraphs>67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Office 主题​​</vt:lpstr>
      <vt:lpstr>Experiment 5   搭建Java EE开发环境</vt:lpstr>
      <vt:lpstr>PowerPoint 演示文稿</vt:lpstr>
      <vt:lpstr>1 概述</vt:lpstr>
      <vt:lpstr>2  安装JDK</vt:lpstr>
      <vt:lpstr>PowerPoint 演示文稿</vt:lpstr>
      <vt:lpstr>PowerPoint 演示文稿</vt:lpstr>
      <vt:lpstr>JDK安装选项设置：“下一步”按钮</vt:lpstr>
      <vt:lpstr>选择Java运行环境安装路径</vt:lpstr>
      <vt:lpstr>JDK安装成功</vt:lpstr>
      <vt:lpstr>3  安装NetBeans IDE</vt:lpstr>
      <vt:lpstr>【1】下载NetBeans IDE 8.0，注意版本所包含的套件和软件安装包的大小</vt:lpstr>
      <vt:lpstr>【2】安装NetBeans IDE：安装程序（默认选择） 双击安装程序，就会开始配置安装程序，点击"定制"可以选择全部功能，也可以不点击"定制"，直接点击"下一步"。</vt:lpstr>
      <vt:lpstr>PowerPoint 演示文稿</vt:lpstr>
      <vt:lpstr>PowerPoint 演示文稿</vt:lpstr>
      <vt:lpstr>【3】安装NetBeans IDE：许可证协议（勾选同意许可证协议）</vt:lpstr>
      <vt:lpstr>Junit许可协议界面：选择“不安装Junit”</vt:lpstr>
      <vt:lpstr>【4】NetBeans IDE：安装程序界面，分别选择NetBeans IDE和JDK安装路径</vt:lpstr>
      <vt:lpstr>GlassFish: 选择GlassFish的安装路径</vt:lpstr>
      <vt:lpstr>【5】确认安装信息</vt:lpstr>
      <vt:lpstr>PowerPoint 演示文稿</vt:lpstr>
      <vt:lpstr>安装成功</vt:lpstr>
      <vt:lpstr>4  开发环境测试</vt:lpstr>
      <vt:lpstr>打开NetBean IDE，选择：“文件”==》“新建项目”，弹出“新建项目”对话框 在类别中选择Java Web，在项目中选择“Web应用程序”，“下一步”</vt:lpstr>
      <vt:lpstr>“项目名称”中输入“test”,单击“浏览”按钮选择项目文件夹的位置，单击“下一步”</vt:lpstr>
      <vt:lpstr>PowerPoint 演示文稿</vt:lpstr>
      <vt:lpstr>index.jsp</vt:lpstr>
      <vt:lpstr>发布index.jsp到应用服务器</vt:lpstr>
      <vt:lpstr>PowerPoint 演示文稿</vt:lpstr>
      <vt:lpstr>5  实验作业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YONGHUI</dc:creator>
  <cp:lastModifiedBy>admin</cp:lastModifiedBy>
  <cp:revision>71</cp:revision>
  <dcterms:created xsi:type="dcterms:W3CDTF">2016-07-10T11:05:09Z</dcterms:created>
  <dcterms:modified xsi:type="dcterms:W3CDTF">2017-03-29T03:31:10Z</dcterms:modified>
</cp:coreProperties>
</file>