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9" r:id="rId5"/>
    <p:sldId id="267" r:id="rId6"/>
    <p:sldId id="268" r:id="rId7"/>
    <p:sldId id="269" r:id="rId8"/>
    <p:sldId id="286" r:id="rId9"/>
    <p:sldId id="261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62" r:id="rId21"/>
    <p:sldId id="263" r:id="rId22"/>
    <p:sldId id="301" r:id="rId23"/>
    <p:sldId id="264" r:id="rId24"/>
    <p:sldId id="300" r:id="rId25"/>
    <p:sldId id="302" r:id="rId26"/>
    <p:sldId id="303" r:id="rId27"/>
    <p:sldId id="304" r:id="rId28"/>
    <p:sldId id="305" r:id="rId29"/>
    <p:sldId id="307" r:id="rId30"/>
    <p:sldId id="308" r:id="rId31"/>
    <p:sldId id="309" r:id="rId32"/>
    <p:sldId id="306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6E5-9A4E-42D7-9548-A8C76069B53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C9D5-3FB7-454D-9E0A-9A35BC7B4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6E5-9A4E-42D7-9548-A8C76069B53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C9D5-3FB7-454D-9E0A-9A35BC7B4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3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6E5-9A4E-42D7-9548-A8C76069B53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C9D5-3FB7-454D-9E0A-9A35BC7B4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6E5-9A4E-42D7-9548-A8C76069B53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C9D5-3FB7-454D-9E0A-9A35BC7B4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6E5-9A4E-42D7-9548-A8C76069B53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C9D5-3FB7-454D-9E0A-9A35BC7B4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8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6E5-9A4E-42D7-9548-A8C76069B53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C9D5-3FB7-454D-9E0A-9A35BC7B4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0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6E5-9A4E-42D7-9548-A8C76069B53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C9D5-3FB7-454D-9E0A-9A35BC7B4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9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6E5-9A4E-42D7-9548-A8C76069B53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C9D5-3FB7-454D-9E0A-9A35BC7B4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1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6E5-9A4E-42D7-9548-A8C76069B53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C9D5-3FB7-454D-9E0A-9A35BC7B4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4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6E5-9A4E-42D7-9548-A8C76069B53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C9D5-3FB7-454D-9E0A-9A35BC7B4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46E5-9A4E-42D7-9548-A8C76069B53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C9D5-3FB7-454D-9E0A-9A35BC7B4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46E5-9A4E-42D7-9548-A8C76069B533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C9D5-3FB7-454D-9E0A-9A35BC7B4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6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hwu@fudan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Word/hello.j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080/jsp-base/array.js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subview/29/12654100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Experiment 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 </a:t>
            </a:r>
            <a:r>
              <a:rPr lang="en-US" altLang="zh-CN" dirty="0" smtClean="0"/>
              <a:t>JSP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吴永辉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yhwu@fudan.edu.cn</a:t>
            </a:r>
            <a:endParaRPr lang="en-US" altLang="zh-CN" dirty="0" smtClean="0"/>
          </a:p>
          <a:p>
            <a:r>
              <a:rPr lang="zh-CN" altLang="en-US" dirty="0" smtClean="0"/>
              <a:t>计算中心</a:t>
            </a:r>
            <a:r>
              <a:rPr lang="en-US" altLang="zh-CN" dirty="0" smtClean="0"/>
              <a:t>A123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5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scriptlet</a:t>
            </a:r>
            <a:r>
              <a:rPr lang="zh-CN" altLang="en-US" dirty="0"/>
              <a:t>可以包含任意数量的</a:t>
            </a:r>
            <a:r>
              <a:rPr lang="en-US" altLang="zh-CN" dirty="0"/>
              <a:t>JAVA</a:t>
            </a:r>
            <a:r>
              <a:rPr lang="zh-CN" altLang="en-US" dirty="0"/>
              <a:t>语言的语句，变量或方法声明，或者是在页面的脚本语言有效表达式。</a:t>
            </a:r>
          </a:p>
          <a:p>
            <a:r>
              <a:rPr lang="zh-CN" altLang="en-US" dirty="0"/>
              <a:t>以下是</a:t>
            </a:r>
            <a:r>
              <a:rPr lang="en-US" altLang="zh-CN" dirty="0" err="1"/>
              <a:t>Scriptlet</a:t>
            </a:r>
            <a:r>
              <a:rPr lang="zh-CN" altLang="en-US" dirty="0"/>
              <a:t>中的语法：</a:t>
            </a:r>
          </a:p>
          <a:p>
            <a:r>
              <a:rPr lang="en-US" altLang="zh-CN" dirty="0"/>
              <a:t>&lt;% code fragment 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26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&lt;html&gt;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head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title&gt;Hello World - By yiibai.com&lt;/title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head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&lt;body&gt; </a:t>
            </a:r>
            <a:r>
              <a:rPr lang="en-US" altLang="zh-CN" dirty="0" smtClean="0"/>
              <a:t>Hello </a:t>
            </a:r>
            <a:r>
              <a:rPr lang="en-US" altLang="zh-CN" dirty="0"/>
              <a:t>World!&lt;</a:t>
            </a:r>
            <a:r>
              <a:rPr lang="en-US" altLang="zh-CN" dirty="0" err="1"/>
              <a:t>br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&lt;% </a:t>
            </a:r>
            <a:r>
              <a:rPr lang="en-US" altLang="zh-CN" dirty="0" err="1"/>
              <a:t>out.println</a:t>
            </a:r>
            <a:r>
              <a:rPr lang="en-US" altLang="zh-CN" dirty="0"/>
              <a:t>("Your IP address is " + </a:t>
            </a:r>
            <a:r>
              <a:rPr lang="en-US" altLang="zh-CN" dirty="0" err="1"/>
              <a:t>request.getRemoteAddr</a:t>
            </a:r>
            <a:r>
              <a:rPr lang="en-US" altLang="zh-CN" dirty="0"/>
              <a:t>()); %&gt; </a:t>
            </a:r>
            <a:endParaRPr lang="en-US" altLang="zh-CN" dirty="0" smtClean="0"/>
          </a:p>
          <a:p>
            <a:r>
              <a:rPr lang="en-US" altLang="zh-CN" dirty="0" smtClean="0"/>
              <a:t>&lt;/</a:t>
            </a:r>
            <a:r>
              <a:rPr lang="en-US" altLang="zh-CN" dirty="0"/>
              <a:t>body&gt; </a:t>
            </a:r>
            <a:endParaRPr lang="en-US" altLang="zh-CN" dirty="0" smtClean="0"/>
          </a:p>
          <a:p>
            <a:r>
              <a:rPr lang="en-US" altLang="zh-CN" dirty="0" smtClean="0"/>
              <a:t>&lt;/</a:t>
            </a:r>
            <a:r>
              <a:rPr lang="en-US" altLang="zh-CN" dirty="0"/>
              <a:t>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35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JSP</a:t>
            </a:r>
            <a:r>
              <a:rPr lang="zh-CN" altLang="en-US" dirty="0"/>
              <a:t>文件页面，这个文件名称为：</a:t>
            </a:r>
            <a:r>
              <a:rPr lang="en-US" altLang="zh-CN" dirty="0" err="1"/>
              <a:t>hello.jsp</a:t>
            </a:r>
            <a:r>
              <a:rPr lang="zh-CN" altLang="en-US" dirty="0"/>
              <a:t>，让我们保存上面的代码到</a:t>
            </a:r>
            <a:r>
              <a:rPr lang="en-US" altLang="zh-CN" dirty="0" err="1"/>
              <a:t>hello.jsp</a:t>
            </a:r>
            <a:r>
              <a:rPr lang="en-US" altLang="zh-CN" dirty="0"/>
              <a:t> </a:t>
            </a:r>
            <a:r>
              <a:rPr lang="zh-CN" altLang="en-US" dirty="0"/>
              <a:t>中，整个完整的代码如下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4" y="2646939"/>
            <a:ext cx="76390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Tomcat</a:t>
            </a:r>
            <a:r>
              <a:rPr lang="zh-CN" altLang="en-US" dirty="0"/>
              <a:t>，在浏览器地址栏中输入：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localhost:8080/HelloWord/hello.jsp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98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JSP </a:t>
            </a:r>
            <a:r>
              <a:rPr lang="zh-CN" altLang="en-US" b="1" dirty="0"/>
              <a:t>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声明一个或多个变量，或者方法可以在</a:t>
            </a:r>
            <a:r>
              <a:rPr lang="en-US" altLang="zh-CN" dirty="0"/>
              <a:t>Java</a:t>
            </a:r>
            <a:r>
              <a:rPr lang="zh-CN" altLang="en-US" dirty="0"/>
              <a:t>代码后面的</a:t>
            </a:r>
            <a:r>
              <a:rPr lang="en-US" altLang="zh-CN" dirty="0"/>
              <a:t>JSP</a:t>
            </a:r>
            <a:r>
              <a:rPr lang="zh-CN" altLang="en-US" dirty="0"/>
              <a:t>文件中使用。 在</a:t>
            </a:r>
            <a:r>
              <a:rPr lang="en-US" altLang="zh-CN" dirty="0"/>
              <a:t>JSP</a:t>
            </a:r>
            <a:r>
              <a:rPr lang="zh-CN" altLang="en-US" dirty="0"/>
              <a:t>文件中使用变量或方法它们之前，必须先声明它们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以下是</a:t>
            </a:r>
            <a:r>
              <a:rPr lang="en-US" altLang="zh-CN" dirty="0"/>
              <a:t>JSP</a:t>
            </a:r>
            <a:r>
              <a:rPr lang="zh-CN" altLang="en-US" dirty="0"/>
              <a:t>声明的语法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&lt;%! declaration; [ declaration; ]+ ... 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04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简单的例子</a:t>
            </a:r>
            <a:r>
              <a:rPr lang="en-US" altLang="zh-CN" dirty="0"/>
              <a:t>JSP</a:t>
            </a:r>
            <a:r>
              <a:rPr lang="zh-CN" altLang="en-US" dirty="0"/>
              <a:t>声明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&lt;%!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%&gt; </a:t>
            </a:r>
            <a:endParaRPr lang="en-US" altLang="zh-CN" dirty="0" smtClean="0"/>
          </a:p>
          <a:p>
            <a:r>
              <a:rPr lang="en-US" altLang="zh-CN" dirty="0" smtClean="0"/>
              <a:t>&lt;%! </a:t>
            </a:r>
            <a:r>
              <a:rPr lang="en-US" altLang="zh-CN" dirty="0" err="1"/>
              <a:t>int</a:t>
            </a:r>
            <a:r>
              <a:rPr lang="en-US" altLang="zh-CN" dirty="0"/>
              <a:t> a, b, c; %&gt; </a:t>
            </a:r>
            <a:endParaRPr lang="en-US" altLang="zh-CN" dirty="0" smtClean="0"/>
          </a:p>
          <a:p>
            <a:r>
              <a:rPr lang="en-US" altLang="zh-CN" dirty="0" smtClean="0"/>
              <a:t>&lt;%! </a:t>
            </a:r>
            <a:r>
              <a:rPr lang="en-US" altLang="zh-CN" dirty="0"/>
              <a:t>Circle a = new Circle(2.0); %&gt;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92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JSP</a:t>
            </a:r>
            <a:r>
              <a:rPr lang="zh-CN" altLang="en-US" b="1" dirty="0"/>
              <a:t>表达式</a:t>
            </a:r>
          </a:p>
          <a:p>
            <a:r>
              <a:rPr lang="en-US" altLang="zh-CN" dirty="0"/>
              <a:t>JSP</a:t>
            </a:r>
            <a:r>
              <a:rPr lang="zh-CN" altLang="en-US" dirty="0"/>
              <a:t>表达式元素包含计算，转换为字符串，并插入出现在</a:t>
            </a:r>
            <a:r>
              <a:rPr lang="en-US" altLang="zh-CN" dirty="0"/>
              <a:t>JSP</a:t>
            </a:r>
            <a:r>
              <a:rPr lang="zh-CN" altLang="en-US" dirty="0"/>
              <a:t>文件的脚本语言表达式。</a:t>
            </a:r>
          </a:p>
          <a:p>
            <a:r>
              <a:rPr lang="zh-CN" altLang="en-US" dirty="0"/>
              <a:t>因为一个表达式的值被转换为字符串，可以在文本一行内使用表达式，不管它是否被标记使用在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JSP</a:t>
            </a:r>
            <a:r>
              <a:rPr lang="zh-CN" altLang="en-US" dirty="0"/>
              <a:t>文件中。</a:t>
            </a:r>
          </a:p>
          <a:p>
            <a:r>
              <a:rPr lang="zh-CN" altLang="en-US" dirty="0"/>
              <a:t>表达元素可以包含任何</a:t>
            </a:r>
            <a:r>
              <a:rPr lang="en-US" altLang="zh-CN" dirty="0"/>
              <a:t>Java</a:t>
            </a:r>
            <a:r>
              <a:rPr lang="zh-CN" altLang="en-US" dirty="0"/>
              <a:t>语言规范有效的表达式，但是不能使用一个分号来结束表达式。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19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下面是</a:t>
            </a:r>
            <a:r>
              <a:rPr lang="en-US" altLang="zh-CN" dirty="0"/>
              <a:t>JSP</a:t>
            </a:r>
            <a:r>
              <a:rPr lang="zh-CN" altLang="en-US" dirty="0"/>
              <a:t>表达式的语法：</a:t>
            </a:r>
          </a:p>
          <a:p>
            <a:r>
              <a:rPr lang="en-US" altLang="zh-CN" dirty="0"/>
              <a:t>&lt;%= expression 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54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创建一个新的工程：</a:t>
            </a:r>
            <a:r>
              <a:rPr lang="en-US" altLang="zh-CN" sz="3600" dirty="0" err="1"/>
              <a:t>jsp</a:t>
            </a:r>
            <a:r>
              <a:rPr lang="en-US" altLang="zh-CN" sz="3600" dirty="0"/>
              <a:t>-base</a:t>
            </a:r>
            <a:r>
              <a:rPr lang="zh-CN" altLang="en-US" sz="3600" dirty="0"/>
              <a:t>，并在</a:t>
            </a:r>
            <a:r>
              <a:rPr lang="en-US" altLang="zh-CN" sz="3600" dirty="0" err="1"/>
              <a:t>index.jsp</a:t>
            </a:r>
            <a:r>
              <a:rPr lang="zh-CN" altLang="en-US" sz="3600" dirty="0"/>
              <a:t>文件中写入以下代码，下面是简单的例子</a:t>
            </a:r>
            <a:r>
              <a:rPr lang="en-US" altLang="zh-CN" sz="3600" dirty="0"/>
              <a:t>JSP</a:t>
            </a:r>
            <a:r>
              <a:rPr lang="zh-CN" altLang="en-US" sz="3600" dirty="0"/>
              <a:t>表达式：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&lt;%@ page language="java" import="</a:t>
            </a:r>
            <a:r>
              <a:rPr lang="en-US" altLang="zh-CN" dirty="0" err="1"/>
              <a:t>java.util</a:t>
            </a:r>
            <a:r>
              <a:rPr lang="en-US" altLang="zh-CN" dirty="0"/>
              <a:t>.*" </a:t>
            </a:r>
            <a:r>
              <a:rPr lang="en-US" altLang="zh-CN" dirty="0" err="1"/>
              <a:t>pageEncoding</a:t>
            </a:r>
            <a:r>
              <a:rPr lang="en-US" altLang="zh-CN" dirty="0"/>
              <a:t>="UTF-8"%&gt;</a:t>
            </a:r>
          </a:p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	&lt;head&gt;</a:t>
            </a:r>
          </a:p>
          <a:p>
            <a:r>
              <a:rPr lang="en-US" altLang="zh-CN" dirty="0"/>
              <a:t>		&lt;title&gt;JSP</a:t>
            </a:r>
            <a:r>
              <a:rPr lang="zh-CN" altLang="en-US" dirty="0"/>
              <a:t>表达式  </a:t>
            </a:r>
            <a:r>
              <a:rPr lang="en-US" altLang="zh-CN" dirty="0"/>
              <a:t>- by yiibai.com&lt;/title&gt;</a:t>
            </a:r>
          </a:p>
          <a:p>
            <a:r>
              <a:rPr lang="en-US" altLang="zh-CN" dirty="0"/>
              <a:t>	&lt;/head&gt;</a:t>
            </a:r>
          </a:p>
          <a:p>
            <a:r>
              <a:rPr lang="en-US" altLang="zh-CN" dirty="0"/>
              <a:t>	&lt;body&gt;</a:t>
            </a:r>
          </a:p>
          <a:p>
            <a:r>
              <a:rPr lang="en-US" altLang="zh-CN" dirty="0"/>
              <a:t>		&lt;p&gt;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今天是</a:t>
            </a:r>
            <a:r>
              <a:rPr lang="en-US" altLang="zh-CN" dirty="0"/>
              <a:t>:&lt;%=(new </a:t>
            </a:r>
            <a:r>
              <a:rPr lang="en-US" altLang="zh-CN" dirty="0" err="1"/>
              <a:t>java.util.Date</a:t>
            </a:r>
            <a:r>
              <a:rPr lang="en-US" altLang="zh-CN" dirty="0"/>
              <a:t>()).</a:t>
            </a:r>
            <a:r>
              <a:rPr lang="en-US" altLang="zh-CN" dirty="0" err="1"/>
              <a:t>toLocaleString</a:t>
            </a:r>
            <a:r>
              <a:rPr lang="en-US" altLang="zh-CN" dirty="0"/>
              <a:t>()%&gt;</a:t>
            </a:r>
          </a:p>
          <a:p>
            <a:r>
              <a:rPr lang="en-US" altLang="zh-CN" dirty="0"/>
              <a:t>		&lt;/p&gt;</a:t>
            </a:r>
          </a:p>
          <a:p>
            <a:r>
              <a:rPr lang="en-US" altLang="zh-CN" dirty="0"/>
              <a:t>	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0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打开浏览器，输入网址：</a:t>
            </a:r>
            <a:r>
              <a:rPr lang="en-US" altLang="zh-CN" dirty="0"/>
              <a:t>http://localhost:8080/jsp-base/index.jsp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2" y="1982269"/>
            <a:ext cx="7269017" cy="4127202"/>
          </a:xfrm>
        </p:spPr>
      </p:pic>
    </p:spTree>
    <p:extLst>
      <p:ext uri="{BB962C8B-B14F-4D97-AF65-F5344CB8AC3E}">
        <p14:creationId xmlns:p14="http://schemas.microsoft.com/office/powerpoint/2010/main" val="2831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动作组件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表达式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 smtClean="0"/>
              <a:t>实验作业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调查问卷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1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输出表达式</a:t>
            </a:r>
            <a:endParaRPr lang="en-US" altLang="zh-CN" dirty="0" smtClean="0"/>
          </a:p>
          <a:p>
            <a:r>
              <a:rPr lang="en-US" altLang="zh-CN" dirty="0" smtClean="0"/>
              <a:t>&lt;%=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%&gt;</a:t>
            </a:r>
            <a:r>
              <a:rPr lang="zh-CN" altLang="en-US" dirty="0" smtClean="0"/>
              <a:t>输出表达式的计算结果，表达式中的变量必须是已经声明过的变量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77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输出到客户端的注释：</a:t>
            </a:r>
            <a:r>
              <a:rPr lang="en-US" altLang="zh-CN" dirty="0" smtClean="0"/>
              <a:t>&lt;!-comment-&gt;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输出</a:t>
            </a:r>
            <a:r>
              <a:rPr lang="zh-CN" altLang="en-US" dirty="0"/>
              <a:t>到客户端的注释：</a:t>
            </a:r>
            <a:r>
              <a:rPr lang="en-US" altLang="zh-CN" dirty="0" smtClean="0"/>
              <a:t>&lt;%--comment--%&gt;</a:t>
            </a:r>
          </a:p>
          <a:p>
            <a:pPr lvl="1"/>
            <a:r>
              <a:rPr lang="en-US" altLang="zh-CN" dirty="0"/>
              <a:t>JSP</a:t>
            </a:r>
            <a:r>
              <a:rPr lang="zh-CN" altLang="en-US" dirty="0"/>
              <a:t>注释标记的文字或语句都会被</a:t>
            </a:r>
            <a:r>
              <a:rPr lang="en-US" altLang="zh-CN" dirty="0"/>
              <a:t>JSP</a:t>
            </a:r>
            <a:r>
              <a:rPr lang="zh-CN" altLang="en-US" dirty="0"/>
              <a:t>容器忽略。当想要隐藏或“注释掉”</a:t>
            </a:r>
            <a:r>
              <a:rPr lang="en-US" altLang="zh-CN" dirty="0"/>
              <a:t>JSP</a:t>
            </a:r>
            <a:r>
              <a:rPr lang="zh-CN" altLang="en-US" dirty="0"/>
              <a:t>页面的一部分，</a:t>
            </a:r>
            <a:r>
              <a:rPr lang="en-US" altLang="zh-CN" dirty="0"/>
              <a:t>JSP</a:t>
            </a:r>
            <a:r>
              <a:rPr lang="zh-CN" altLang="en-US" dirty="0"/>
              <a:t>注释是很有用的。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403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comment.jsp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&lt;%@ page language="java" import="</a:t>
            </a:r>
            <a:r>
              <a:rPr lang="en-US" altLang="zh-CN" dirty="0" err="1"/>
              <a:t>java.util</a:t>
            </a:r>
            <a:r>
              <a:rPr lang="en-US" altLang="zh-CN" dirty="0"/>
              <a:t>.*" </a:t>
            </a:r>
            <a:r>
              <a:rPr lang="en-US" altLang="zh-CN" dirty="0" err="1"/>
              <a:t>pageEncoding</a:t>
            </a:r>
            <a:r>
              <a:rPr lang="en-US" altLang="zh-CN" dirty="0"/>
              <a:t>="UTF-8"%&gt;</a:t>
            </a:r>
          </a:p>
          <a:p>
            <a:r>
              <a:rPr lang="en-US" altLang="zh-CN" dirty="0"/>
              <a:t>&lt;html&gt; </a:t>
            </a:r>
          </a:p>
          <a:p>
            <a:r>
              <a:rPr lang="en-US" altLang="zh-CN" dirty="0"/>
              <a:t>&lt;head&gt;&lt;title&gt;</a:t>
            </a:r>
            <a:r>
              <a:rPr lang="zh-CN" altLang="en-US" dirty="0"/>
              <a:t>注释 </a:t>
            </a:r>
            <a:r>
              <a:rPr lang="en-US" altLang="zh-CN" dirty="0"/>
              <a:t>- </a:t>
            </a:r>
            <a:r>
              <a:rPr lang="zh-CN" altLang="en-US" dirty="0"/>
              <a:t>示例</a:t>
            </a:r>
            <a:r>
              <a:rPr lang="en-US" altLang="zh-CN" dirty="0"/>
              <a:t>&lt;/title&gt;&lt;/head&gt;  </a:t>
            </a:r>
          </a:p>
          <a:p>
            <a:r>
              <a:rPr lang="en-US" altLang="zh-CN" dirty="0"/>
              <a:t>&lt;body&gt; </a:t>
            </a:r>
          </a:p>
          <a:p>
            <a:r>
              <a:rPr lang="en-US" altLang="zh-CN" dirty="0"/>
              <a:t>&lt;h2&gt;A Test of Comments&lt;/h2&gt; </a:t>
            </a:r>
          </a:p>
          <a:p>
            <a:r>
              <a:rPr lang="en-US" altLang="zh-CN" dirty="0"/>
              <a:t>&lt;%-- This comment will not be visible in the page source --%&gt; </a:t>
            </a:r>
          </a:p>
          <a:p>
            <a:r>
              <a:rPr lang="en-US" altLang="zh-CN" dirty="0"/>
              <a:t>&lt;/body&gt; </a:t>
            </a:r>
          </a:p>
          <a:p>
            <a:r>
              <a:rPr lang="en-US" altLang="zh-CN"/>
              <a:t>&lt;/html&gt;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817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声明变量、方法和类</a:t>
            </a:r>
            <a:endParaRPr lang="en-US" altLang="zh-CN" dirty="0" smtClean="0"/>
          </a:p>
          <a:p>
            <a:r>
              <a:rPr lang="zh-CN" altLang="en-US" dirty="0"/>
              <a:t>声明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 smtClean="0"/>
              <a:t>&lt;%</a:t>
            </a:r>
            <a:r>
              <a:rPr lang="zh-CN" altLang="en-US" dirty="0" smtClean="0"/>
              <a:t>声明代码</a:t>
            </a:r>
            <a:r>
              <a:rPr lang="en-US" altLang="zh-CN" smtClean="0"/>
              <a:t>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114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控制流语句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提供了</a:t>
            </a:r>
            <a:r>
              <a:rPr lang="en-US" altLang="zh-CN" dirty="0"/>
              <a:t>Java</a:t>
            </a:r>
            <a:r>
              <a:rPr lang="zh-CN" altLang="en-US" dirty="0"/>
              <a:t>的全部功能可以嵌入在</a:t>
            </a:r>
            <a:r>
              <a:rPr lang="en-US" altLang="zh-CN" dirty="0"/>
              <a:t>Web</a:t>
            </a:r>
            <a:r>
              <a:rPr lang="zh-CN" altLang="en-US" dirty="0"/>
              <a:t>应用程序。可以使用</a:t>
            </a:r>
            <a:r>
              <a:rPr lang="en-US" altLang="zh-CN" dirty="0"/>
              <a:t>Java</a:t>
            </a:r>
            <a:r>
              <a:rPr lang="zh-CN" altLang="en-US" dirty="0"/>
              <a:t>的所有</a:t>
            </a:r>
            <a:r>
              <a:rPr lang="en-US" altLang="zh-CN" dirty="0"/>
              <a:t>API</a:t>
            </a:r>
            <a:r>
              <a:rPr lang="zh-CN" altLang="en-US" dirty="0"/>
              <a:t>和构建块在</a:t>
            </a:r>
            <a:r>
              <a:rPr lang="en-US" altLang="zh-CN" dirty="0"/>
              <a:t>JSP</a:t>
            </a:r>
            <a:r>
              <a:rPr lang="zh-CN" altLang="en-US" dirty="0"/>
              <a:t>编程，包括决策语句，循环等。</a:t>
            </a:r>
          </a:p>
        </p:txBody>
      </p:sp>
    </p:spTree>
    <p:extLst>
      <p:ext uri="{BB962C8B-B14F-4D97-AF65-F5344CB8AC3E}">
        <p14:creationId xmlns:p14="http://schemas.microsoft.com/office/powerpoint/2010/main" val="2292262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决策声明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if ... else</a:t>
            </a:r>
            <a:r>
              <a:rPr lang="zh-CN" altLang="en-US" dirty="0"/>
              <a:t>块开头时就像一个普通的</a:t>
            </a:r>
            <a:r>
              <a:rPr lang="en-US" altLang="zh-CN" dirty="0" err="1"/>
              <a:t>Scriptlet</a:t>
            </a:r>
            <a:r>
              <a:rPr lang="zh-CN" altLang="en-US" dirty="0"/>
              <a:t>，但 </a:t>
            </a:r>
            <a:r>
              <a:rPr lang="en-US" altLang="zh-CN" dirty="0" err="1"/>
              <a:t>Scriptlet</a:t>
            </a:r>
            <a:r>
              <a:rPr lang="en-US" altLang="zh-CN" dirty="0"/>
              <a:t> </a:t>
            </a:r>
            <a:r>
              <a:rPr lang="zh-CN" altLang="en-US" dirty="0"/>
              <a:t>每一行是封闭的，包括</a:t>
            </a:r>
            <a:r>
              <a:rPr lang="en-US" altLang="zh-CN" dirty="0" err="1"/>
              <a:t>scriptlet</a:t>
            </a:r>
            <a:r>
              <a:rPr lang="zh-CN" altLang="en-US" dirty="0"/>
              <a:t>标记之间的</a:t>
            </a:r>
            <a:r>
              <a:rPr lang="en-US" altLang="zh-CN" dirty="0"/>
              <a:t>HTML</a:t>
            </a:r>
            <a:r>
              <a:rPr lang="zh-CN" altLang="en-US" dirty="0"/>
              <a:t>文本。创建一个</a:t>
            </a:r>
            <a:r>
              <a:rPr lang="en-US" altLang="zh-CN" dirty="0"/>
              <a:t>JSP</a:t>
            </a:r>
            <a:r>
              <a:rPr lang="zh-CN" altLang="en-US" dirty="0"/>
              <a:t>文件为：</a:t>
            </a:r>
            <a:r>
              <a:rPr lang="en-US" altLang="zh-CN" dirty="0"/>
              <a:t>if-</a:t>
            </a:r>
            <a:r>
              <a:rPr lang="en-US" altLang="zh-CN" dirty="0" err="1"/>
              <a:t>else.jsp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084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&lt;%@ page language="java" import="</a:t>
            </a:r>
            <a:r>
              <a:rPr lang="en-US" altLang="zh-CN" dirty="0" err="1"/>
              <a:t>java.util</a:t>
            </a:r>
            <a:r>
              <a:rPr lang="en-US" altLang="zh-CN" dirty="0"/>
              <a:t>.*" </a:t>
            </a:r>
            <a:r>
              <a:rPr lang="en-US" altLang="zh-CN" dirty="0" err="1"/>
              <a:t>pageEncoding</a:t>
            </a:r>
            <a:r>
              <a:rPr lang="en-US" altLang="zh-CN" dirty="0"/>
              <a:t>="UTF-8"%&gt;</a:t>
            </a:r>
          </a:p>
          <a:p>
            <a:r>
              <a:rPr lang="en-US" altLang="zh-CN" dirty="0"/>
              <a:t>&lt;%! </a:t>
            </a:r>
            <a:r>
              <a:rPr lang="en-US" altLang="zh-CN" dirty="0" err="1"/>
              <a:t>int</a:t>
            </a:r>
            <a:r>
              <a:rPr lang="en-US" altLang="zh-CN" dirty="0"/>
              <a:t> day = 3; %&gt; </a:t>
            </a:r>
          </a:p>
          <a:p>
            <a:r>
              <a:rPr lang="en-US" altLang="zh-CN" dirty="0"/>
              <a:t>&lt;html&gt; </a:t>
            </a:r>
          </a:p>
          <a:p>
            <a:r>
              <a:rPr lang="en-US" altLang="zh-CN" dirty="0"/>
              <a:t>&lt;head&gt;&lt;title&gt;IF...ELSE </a:t>
            </a:r>
            <a:r>
              <a:rPr lang="zh-CN" altLang="en-US" dirty="0"/>
              <a:t>示例</a:t>
            </a:r>
            <a:r>
              <a:rPr lang="en-US" altLang="zh-CN" dirty="0"/>
              <a:t>&lt;/title&gt;&lt;/head&gt; 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&lt;% if (day == 1 | day == 7) { %&gt;</a:t>
            </a:r>
          </a:p>
          <a:p>
            <a:r>
              <a:rPr lang="en-US" altLang="zh-CN" dirty="0"/>
              <a:t>      &lt;p&gt; Today is weekend&lt;/p&gt;</a:t>
            </a:r>
          </a:p>
          <a:p>
            <a:r>
              <a:rPr lang="en-US" altLang="zh-CN" dirty="0"/>
              <a:t>&lt;% } else { %&gt;</a:t>
            </a:r>
          </a:p>
          <a:p>
            <a:r>
              <a:rPr lang="en-US" altLang="zh-CN" dirty="0"/>
              <a:t>      &lt;p&gt; Today is not weekend&lt;/p&gt;</a:t>
            </a:r>
          </a:p>
          <a:p>
            <a:r>
              <a:rPr lang="en-US" altLang="zh-CN" dirty="0"/>
              <a:t>&lt;% } %&gt;</a:t>
            </a:r>
          </a:p>
          <a:p>
            <a:r>
              <a:rPr lang="en-US" altLang="zh-CN" dirty="0"/>
              <a:t>&lt;/body&gt; </a:t>
            </a:r>
          </a:p>
          <a:p>
            <a:r>
              <a:rPr lang="en-US" altLang="zh-CN" dirty="0"/>
              <a:t>&lt;/html&gt;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26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在浏览器中打开网址：</a:t>
            </a:r>
            <a:r>
              <a:rPr lang="en-US" altLang="zh-CN" sz="3200" dirty="0">
                <a:hlinkClick r:id="rId2"/>
              </a:rPr>
              <a:t>http://localhost</a:t>
            </a:r>
            <a:r>
              <a:rPr lang="en-US" altLang="zh-CN" sz="3200" dirty="0"/>
              <a:t>:8080/jsp-base/if-else.jsp</a:t>
            </a:r>
            <a:r>
              <a:rPr lang="zh-CN" altLang="en-US" sz="3200" dirty="0"/>
              <a:t>， 产生结果如下：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6" y="1874982"/>
            <a:ext cx="8677277" cy="4273232"/>
          </a:xfrm>
        </p:spPr>
      </p:pic>
    </p:spTree>
    <p:extLst>
      <p:ext uri="{BB962C8B-B14F-4D97-AF65-F5344CB8AC3E}">
        <p14:creationId xmlns:p14="http://schemas.microsoft.com/office/powerpoint/2010/main" val="4081003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switch...case </a:t>
            </a:r>
            <a:r>
              <a:rPr lang="zh-CN" altLang="en-US" sz="3200" dirty="0"/>
              <a:t>块，编写通过使用</a:t>
            </a:r>
            <a:r>
              <a:rPr lang="en-US" altLang="zh-CN" sz="3200" dirty="0" err="1"/>
              <a:t>out.println</a:t>
            </a:r>
            <a:r>
              <a:rPr lang="en-US" altLang="zh-CN" sz="3200" dirty="0"/>
              <a:t>()</a:t>
            </a:r>
            <a:r>
              <a:rPr lang="zh-CN" altLang="en-US" sz="3200" dirty="0"/>
              <a:t>和内小脚本有一点不同，把下面代码保存到 </a:t>
            </a:r>
            <a:r>
              <a:rPr lang="en-US" altLang="zh-CN" sz="3200" dirty="0"/>
              <a:t>switch-</a:t>
            </a:r>
            <a:r>
              <a:rPr lang="en-US" altLang="zh-CN" sz="3200" dirty="0" err="1"/>
              <a:t>case.jsp</a:t>
            </a:r>
            <a:r>
              <a:rPr lang="zh-CN" altLang="en-US" sz="3200" dirty="0"/>
              <a:t>文件中，代码详细如下：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80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在浏览器中打开网址：</a:t>
            </a:r>
            <a:r>
              <a:rPr lang="en-US" altLang="zh-CN" sz="3200" dirty="0">
                <a:hlinkClick r:id="rId2"/>
              </a:rPr>
              <a:t>http://localhost</a:t>
            </a:r>
            <a:r>
              <a:rPr lang="en-US" altLang="zh-CN" sz="3200" dirty="0"/>
              <a:t>:8080/jsp-base/switch-case.jsp</a:t>
            </a:r>
            <a:r>
              <a:rPr lang="zh-CN" altLang="en-US" sz="3200" dirty="0"/>
              <a:t>， 产生结果如下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5" y="1827080"/>
            <a:ext cx="9125527" cy="4493979"/>
          </a:xfrm>
        </p:spPr>
      </p:pic>
    </p:spTree>
    <p:extLst>
      <p:ext uri="{BB962C8B-B14F-4D97-AF65-F5344CB8AC3E}">
        <p14:creationId xmlns:p14="http://schemas.microsoft.com/office/powerpoint/2010/main" val="94700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的定义和工作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en-US" altLang="zh-CN" b="1" dirty="0"/>
              <a:t>JSP</a:t>
            </a:r>
            <a:r>
              <a:rPr lang="zh-CN" altLang="en-US" b="1" dirty="0"/>
              <a:t>处理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9637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中三种基本循环类型块：</a:t>
            </a:r>
            <a:r>
              <a:rPr lang="en-US" altLang="zh-CN" dirty="0"/>
              <a:t>for, </a:t>
            </a:r>
            <a:r>
              <a:rPr lang="en-US" altLang="zh-CN" dirty="0" err="1"/>
              <a:t>while,and</a:t>
            </a:r>
            <a:r>
              <a:rPr lang="en-US" altLang="zh-CN" dirty="0"/>
              <a:t> </a:t>
            </a:r>
            <a:r>
              <a:rPr lang="en-US" altLang="zh-CN" dirty="0" err="1"/>
              <a:t>do.while</a:t>
            </a:r>
            <a:r>
              <a:rPr lang="en-US" altLang="zh-CN" dirty="0"/>
              <a:t> </a:t>
            </a:r>
            <a:r>
              <a:rPr lang="zh-CN" altLang="en-US" dirty="0"/>
              <a:t>块在</a:t>
            </a:r>
            <a:r>
              <a:rPr lang="en-US" altLang="zh-CN" dirty="0"/>
              <a:t>JSP</a:t>
            </a:r>
            <a:r>
              <a:rPr lang="zh-CN" altLang="en-US" dirty="0"/>
              <a:t>编程中。</a:t>
            </a:r>
          </a:p>
        </p:txBody>
      </p:sp>
    </p:spTree>
    <p:extLst>
      <p:ext uri="{BB962C8B-B14F-4D97-AF65-F5344CB8AC3E}">
        <p14:creationId xmlns:p14="http://schemas.microsoft.com/office/powerpoint/2010/main" val="1080823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</a:t>
            </a:r>
            <a:r>
              <a:rPr lang="en-US" altLang="zh-CN" dirty="0" smtClean="0"/>
              <a:t>loop-</a:t>
            </a:r>
            <a:r>
              <a:rPr lang="en-US" altLang="zh-CN" dirty="0" err="1" smtClean="0"/>
              <a:t>for.jsp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&lt;%@ page language="java" import="</a:t>
            </a:r>
            <a:r>
              <a:rPr lang="en-US" altLang="zh-CN" dirty="0" err="1"/>
              <a:t>java.util</a:t>
            </a:r>
            <a:r>
              <a:rPr lang="en-US" altLang="zh-CN" dirty="0"/>
              <a:t>.*" </a:t>
            </a:r>
            <a:r>
              <a:rPr lang="en-US" altLang="zh-CN" dirty="0" err="1"/>
              <a:t>pageEncoding</a:t>
            </a:r>
            <a:r>
              <a:rPr lang="en-US" altLang="zh-CN" dirty="0"/>
              <a:t>="UTF-8"%&gt;</a:t>
            </a:r>
          </a:p>
          <a:p>
            <a:r>
              <a:rPr lang="en-US" altLang="zh-CN" dirty="0"/>
              <a:t>&lt;%!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fontSize</a:t>
            </a:r>
            <a:r>
              <a:rPr lang="en-US" altLang="zh-CN" dirty="0"/>
              <a:t>; %&gt; </a:t>
            </a:r>
          </a:p>
          <a:p>
            <a:r>
              <a:rPr lang="en-US" altLang="zh-CN" dirty="0"/>
              <a:t>&lt;html&gt; </a:t>
            </a:r>
          </a:p>
          <a:p>
            <a:r>
              <a:rPr lang="en-US" altLang="zh-CN" dirty="0"/>
              <a:t>&lt;head&gt;&lt;title&gt;FOR </a:t>
            </a:r>
            <a:r>
              <a:rPr lang="zh-CN" altLang="en-US" dirty="0"/>
              <a:t>循环示例</a:t>
            </a:r>
            <a:r>
              <a:rPr lang="en-US" altLang="zh-CN" dirty="0"/>
              <a:t>&lt;/title&gt;&lt;/head&gt; 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&lt;%for ( </a:t>
            </a:r>
            <a:r>
              <a:rPr lang="en-US" altLang="zh-CN" dirty="0" err="1"/>
              <a:t>fontSize</a:t>
            </a:r>
            <a:r>
              <a:rPr lang="en-US" altLang="zh-CN" dirty="0"/>
              <a:t> = 1; </a:t>
            </a:r>
            <a:r>
              <a:rPr lang="en-US" altLang="zh-CN" dirty="0" err="1"/>
              <a:t>fontSize</a:t>
            </a:r>
            <a:r>
              <a:rPr lang="en-US" altLang="zh-CN" dirty="0"/>
              <a:t> &lt;= 3; </a:t>
            </a:r>
            <a:r>
              <a:rPr lang="en-US" altLang="zh-CN" dirty="0" err="1"/>
              <a:t>fontSize</a:t>
            </a:r>
            <a:r>
              <a:rPr lang="en-US" altLang="zh-CN" dirty="0"/>
              <a:t>++){ %&gt;</a:t>
            </a:r>
          </a:p>
          <a:p>
            <a:r>
              <a:rPr lang="en-US" altLang="zh-CN" dirty="0"/>
              <a:t>   &lt;font color="green" size="&lt;%= </a:t>
            </a:r>
            <a:r>
              <a:rPr lang="en-US" altLang="zh-CN" dirty="0" err="1"/>
              <a:t>fontSize</a:t>
            </a:r>
            <a:r>
              <a:rPr lang="en-US" altLang="zh-CN" dirty="0"/>
              <a:t> %&gt;"&gt;</a:t>
            </a:r>
          </a:p>
          <a:p>
            <a:r>
              <a:rPr lang="en-US" altLang="zh-CN" dirty="0"/>
              <a:t>    JSP Tutorial</a:t>
            </a:r>
          </a:p>
          <a:p>
            <a:r>
              <a:rPr lang="en-US" altLang="zh-CN" dirty="0"/>
              <a:t>   &lt;/font&gt;&lt;</a:t>
            </a:r>
            <a:r>
              <a:rPr lang="en-US" altLang="zh-CN" dirty="0" err="1"/>
              <a:t>br</a:t>
            </a:r>
            <a:r>
              <a:rPr lang="en-US" altLang="zh-CN" dirty="0"/>
              <a:t> /&gt;</a:t>
            </a:r>
          </a:p>
          <a:p>
            <a:r>
              <a:rPr lang="en-US" altLang="zh-CN" dirty="0"/>
              <a:t>&lt;%}%&gt;</a:t>
            </a:r>
          </a:p>
          <a:p>
            <a:r>
              <a:rPr lang="en-US" altLang="zh-CN" dirty="0"/>
              <a:t>&lt;/body&gt; </a:t>
            </a:r>
          </a:p>
          <a:p>
            <a:r>
              <a:rPr lang="en-US" altLang="zh-CN" dirty="0"/>
              <a:t>&lt;/html&gt;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45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在浏览器中打开网址：</a:t>
            </a:r>
            <a:r>
              <a:rPr lang="en-US" altLang="zh-CN" sz="3200" dirty="0">
                <a:hlinkClick r:id="rId2"/>
              </a:rPr>
              <a:t>http://localhost</a:t>
            </a:r>
            <a:r>
              <a:rPr lang="en-US" altLang="zh-CN" sz="3200" dirty="0"/>
              <a:t>:8080/jsp-base/loop-for.jsp</a:t>
            </a:r>
            <a:r>
              <a:rPr lang="zh-CN" altLang="en-US" sz="3200" dirty="0"/>
              <a:t>， 产生结果如下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9" y="1763402"/>
            <a:ext cx="9060872" cy="4462138"/>
          </a:xfrm>
        </p:spPr>
      </p:pic>
    </p:spTree>
    <p:extLst>
      <p:ext uri="{BB962C8B-B14F-4D97-AF65-F5344CB8AC3E}">
        <p14:creationId xmlns:p14="http://schemas.microsoft.com/office/powerpoint/2010/main" val="417053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loop-</a:t>
            </a:r>
            <a:r>
              <a:rPr lang="en-US" altLang="zh-CN" dirty="0" err="1"/>
              <a:t>while.jsp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&lt;%@ page language="java" import="</a:t>
            </a:r>
            <a:r>
              <a:rPr lang="en-US" altLang="zh-CN" dirty="0" err="1"/>
              <a:t>java.util</a:t>
            </a:r>
            <a:r>
              <a:rPr lang="en-US" altLang="zh-CN" dirty="0"/>
              <a:t>.*" </a:t>
            </a:r>
            <a:r>
              <a:rPr lang="en-US" altLang="zh-CN" dirty="0" err="1"/>
              <a:t>pageEncoding</a:t>
            </a:r>
            <a:r>
              <a:rPr lang="en-US" altLang="zh-CN" dirty="0"/>
              <a:t>="UTF-8"%&gt;</a:t>
            </a:r>
          </a:p>
          <a:p>
            <a:r>
              <a:rPr lang="en-US" altLang="zh-CN" dirty="0"/>
              <a:t>&lt;%!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fontSize</a:t>
            </a:r>
            <a:r>
              <a:rPr lang="en-US" altLang="zh-CN" dirty="0"/>
              <a:t>; %&gt; </a:t>
            </a:r>
          </a:p>
          <a:p>
            <a:r>
              <a:rPr lang="en-US" altLang="zh-CN" dirty="0"/>
              <a:t>&lt;html&gt; </a:t>
            </a:r>
          </a:p>
          <a:p>
            <a:r>
              <a:rPr lang="en-US" altLang="zh-CN" dirty="0"/>
              <a:t>&lt;head&gt;&lt;title&gt;WHILE</a:t>
            </a:r>
            <a:r>
              <a:rPr lang="zh-CN" altLang="en-US" dirty="0"/>
              <a:t>循环示例</a:t>
            </a:r>
            <a:r>
              <a:rPr lang="en-US" altLang="zh-CN" dirty="0"/>
              <a:t>&lt;/title&gt;&lt;/head&gt; 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&lt;h2&gt;While</a:t>
            </a:r>
            <a:r>
              <a:rPr lang="zh-CN" altLang="en-US" dirty="0"/>
              <a:t>循环示例：</a:t>
            </a:r>
            <a:r>
              <a:rPr lang="en-US" altLang="zh-CN" dirty="0"/>
              <a:t>&lt;/h2&gt;</a:t>
            </a:r>
          </a:p>
          <a:p>
            <a:r>
              <a:rPr lang="en-US" altLang="zh-CN" dirty="0"/>
              <a:t>&lt;%while ( </a:t>
            </a:r>
            <a:r>
              <a:rPr lang="en-US" altLang="zh-CN" dirty="0" err="1"/>
              <a:t>fontSize</a:t>
            </a:r>
            <a:r>
              <a:rPr lang="en-US" altLang="zh-CN" dirty="0"/>
              <a:t> &lt;= 5){ %&gt;</a:t>
            </a:r>
          </a:p>
          <a:p>
            <a:r>
              <a:rPr lang="en-US" altLang="zh-CN" dirty="0"/>
              <a:t>   &lt;font color="green" size="&lt;%= </a:t>
            </a:r>
            <a:r>
              <a:rPr lang="en-US" altLang="zh-CN" dirty="0" err="1"/>
              <a:t>fontSize</a:t>
            </a:r>
            <a:r>
              <a:rPr lang="en-US" altLang="zh-CN" dirty="0"/>
              <a:t> %&gt;"&gt;</a:t>
            </a:r>
          </a:p>
          <a:p>
            <a:r>
              <a:rPr lang="en-US" altLang="zh-CN" dirty="0"/>
              <a:t>    JSP Tutorial</a:t>
            </a:r>
          </a:p>
          <a:p>
            <a:r>
              <a:rPr lang="en-US" altLang="zh-CN" dirty="0"/>
              <a:t>   &lt;/font&gt;&lt;</a:t>
            </a:r>
            <a:r>
              <a:rPr lang="en-US" altLang="zh-CN" dirty="0" err="1"/>
              <a:t>br</a:t>
            </a:r>
            <a:r>
              <a:rPr lang="en-US" altLang="zh-CN" dirty="0"/>
              <a:t> /&gt;</a:t>
            </a:r>
          </a:p>
          <a:p>
            <a:r>
              <a:rPr lang="en-US" altLang="zh-CN" dirty="0"/>
              <a:t>&lt;%</a:t>
            </a:r>
            <a:r>
              <a:rPr lang="en-US" altLang="zh-CN" dirty="0" err="1"/>
              <a:t>fontSize</a:t>
            </a:r>
            <a:r>
              <a:rPr lang="en-US" altLang="zh-CN" dirty="0"/>
              <a:t>++;%&gt;</a:t>
            </a:r>
          </a:p>
          <a:p>
            <a:r>
              <a:rPr lang="en-US" altLang="zh-CN" dirty="0"/>
              <a:t>&lt;%}%&gt;</a:t>
            </a:r>
          </a:p>
          <a:p>
            <a:r>
              <a:rPr lang="en-US" altLang="zh-CN" dirty="0"/>
              <a:t>&lt;/body&gt; 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391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在浏览器中打开网址：</a:t>
            </a:r>
            <a:r>
              <a:rPr lang="en-US" altLang="zh-CN" sz="3200" dirty="0">
                <a:hlinkClick r:id="rId2"/>
              </a:rPr>
              <a:t>http://localhost</a:t>
            </a:r>
            <a:r>
              <a:rPr lang="en-US" altLang="zh-CN" sz="3200" dirty="0"/>
              <a:t>:8080/jsp-base/loop-while.jsp</a:t>
            </a:r>
            <a:r>
              <a:rPr lang="zh-CN" altLang="en-US" sz="3200" dirty="0"/>
              <a:t>， 产生结果如下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1763402"/>
            <a:ext cx="8728364" cy="4298390"/>
          </a:xfrm>
        </p:spPr>
      </p:pic>
    </p:spTree>
    <p:extLst>
      <p:ext uri="{BB962C8B-B14F-4D97-AF65-F5344CB8AC3E}">
        <p14:creationId xmlns:p14="http://schemas.microsoft.com/office/powerpoint/2010/main" val="4164715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array.jsp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&lt;%@ page language="java" import="</a:t>
            </a:r>
            <a:r>
              <a:rPr lang="en-US" altLang="zh-CN" dirty="0" err="1"/>
              <a:t>java.util</a:t>
            </a:r>
            <a:r>
              <a:rPr lang="en-US" altLang="zh-CN" dirty="0"/>
              <a:t>.*" </a:t>
            </a:r>
            <a:r>
              <a:rPr lang="en-US" altLang="zh-CN" dirty="0" err="1"/>
              <a:t>pageEncoding</a:t>
            </a:r>
            <a:r>
              <a:rPr lang="en-US" altLang="zh-CN" dirty="0"/>
              <a:t>="UTF-8"%&gt;</a:t>
            </a:r>
          </a:p>
          <a:p>
            <a:r>
              <a:rPr lang="en-US" altLang="zh-CN" dirty="0"/>
              <a:t>&lt;%</a:t>
            </a:r>
          </a:p>
          <a:p>
            <a:r>
              <a:rPr lang="en-US" altLang="zh-CN" dirty="0"/>
              <a:t> String[] </a:t>
            </a:r>
            <a:r>
              <a:rPr lang="en-US" altLang="zh-CN" dirty="0" err="1"/>
              <a:t>arr</a:t>
            </a:r>
            <a:r>
              <a:rPr lang="en-US" altLang="zh-CN" dirty="0"/>
              <a:t>={"</a:t>
            </a:r>
            <a:r>
              <a:rPr lang="en-US" altLang="zh-CN" dirty="0" err="1"/>
              <a:t>apple","orange","cherry</a:t>
            </a:r>
            <a:r>
              <a:rPr lang="en-US" altLang="zh-CN" dirty="0"/>
              <a:t>"};</a:t>
            </a:r>
          </a:p>
          <a:p>
            <a:r>
              <a:rPr lang="en-US" altLang="zh-CN" dirty="0"/>
              <a:t> %&gt;</a:t>
            </a:r>
          </a:p>
          <a:p>
            <a:r>
              <a:rPr lang="en-US" altLang="zh-CN" dirty="0"/>
              <a:t> &lt;%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j;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out.println</a:t>
            </a:r>
            <a:r>
              <a:rPr lang="en-US" altLang="zh-CN" dirty="0"/>
              <a:t>("&lt;p&gt;</a:t>
            </a:r>
            <a:r>
              <a:rPr lang="zh-CN" altLang="en-US" dirty="0"/>
              <a:t>数组中所有元素是：</a:t>
            </a:r>
            <a:r>
              <a:rPr lang="en-US" altLang="zh-CN" dirty="0"/>
              <a:t>&lt;/p&gt;");</a:t>
            </a:r>
          </a:p>
          <a:p>
            <a:r>
              <a:rPr lang="en-US" altLang="zh-CN" dirty="0"/>
              <a:t> for(j=0;j&lt;</a:t>
            </a:r>
            <a:r>
              <a:rPr lang="en-US" altLang="zh-CN" dirty="0" err="1"/>
              <a:t>arr.length;j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out.println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[j]);</a:t>
            </a:r>
          </a:p>
          <a:p>
            <a:r>
              <a:rPr lang="en-US" altLang="zh-CN" dirty="0"/>
              <a:t> }</a:t>
            </a:r>
          </a:p>
          <a:p>
            <a:r>
              <a:rPr lang="en-US" altLang="zh-CN" dirty="0"/>
              <a:t> 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288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0564" y="3189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并在浏览器中打开网址：</a:t>
            </a:r>
            <a:r>
              <a:rPr lang="en-US" altLang="zh-CN" sz="3200" dirty="0">
                <a:hlinkClick r:id="rId2"/>
              </a:rPr>
              <a:t>http://localhost:8080/jsp-base/array.jsp</a:t>
            </a:r>
            <a:r>
              <a:rPr lang="zh-CN" altLang="en-US" sz="3200" dirty="0"/>
              <a:t>，得到以下结果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9" y="1567814"/>
            <a:ext cx="9153236" cy="4507624"/>
          </a:xfrm>
        </p:spPr>
      </p:pic>
    </p:spTree>
    <p:extLst>
      <p:ext uri="{BB962C8B-B14F-4D97-AF65-F5344CB8AC3E}">
        <p14:creationId xmlns:p14="http://schemas.microsoft.com/office/powerpoint/2010/main" val="4287991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会话处理变得必不可少，当一个请求数据需要被持续保持以供进一步使用。 由于</a:t>
            </a:r>
            <a:r>
              <a:rPr lang="en-US" altLang="zh-CN" dirty="0"/>
              <a:t>HTTP</a:t>
            </a:r>
            <a:r>
              <a:rPr lang="zh-CN" altLang="en-US" dirty="0"/>
              <a:t>协议认为每个请求是一个新的请求，它不能保持过去访问的数据，因此会话处理就变得很重要。以下是一些来处理会话的方法。</a:t>
            </a:r>
            <a:br>
              <a:rPr lang="zh-CN" altLang="en-US" dirty="0"/>
            </a:br>
            <a:r>
              <a:rPr lang="en-US" altLang="zh-CN" dirty="0"/>
              <a:t>JSP</a:t>
            </a:r>
            <a:r>
              <a:rPr lang="zh-CN" altLang="en-US" dirty="0"/>
              <a:t>中每当发起一个请求，服务器产生一个存储在客户机的唯一会话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Cookies</a:t>
            </a:r>
            <a:r>
              <a:rPr lang="zh-CN" altLang="en-US" dirty="0"/>
              <a:t>存储信息在客户端浏览器</a:t>
            </a:r>
          </a:p>
          <a:p>
            <a:r>
              <a:rPr lang="en-US" altLang="zh-CN" dirty="0"/>
              <a:t>URL</a:t>
            </a:r>
            <a:r>
              <a:rPr lang="zh-CN" altLang="en-US" dirty="0"/>
              <a:t>重写会话信息附加到</a:t>
            </a:r>
            <a:r>
              <a:rPr lang="en-US" altLang="zh-CN" dirty="0"/>
              <a:t>URL</a:t>
            </a:r>
            <a:r>
              <a:rPr lang="zh-CN" altLang="en-US" dirty="0"/>
              <a:t>的末尾</a:t>
            </a:r>
          </a:p>
          <a:p>
            <a:r>
              <a:rPr lang="zh-CN" altLang="en-US" dirty="0"/>
              <a:t>隐藏的表单域将</a:t>
            </a:r>
            <a:r>
              <a:rPr lang="en-US" altLang="zh-CN" dirty="0" err="1"/>
              <a:t>SessionID</a:t>
            </a:r>
            <a:r>
              <a:rPr lang="zh-CN" altLang="en-US" dirty="0"/>
              <a:t>嵌入到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命令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696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session.jsp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&lt;%@ page language="java" import="</a:t>
            </a:r>
            <a:r>
              <a:rPr lang="en-US" altLang="zh-CN" dirty="0" err="1"/>
              <a:t>java.util</a:t>
            </a:r>
            <a:r>
              <a:rPr lang="en-US" altLang="zh-CN" dirty="0"/>
              <a:t>.*" </a:t>
            </a:r>
            <a:r>
              <a:rPr lang="en-US" altLang="zh-CN" dirty="0" err="1"/>
              <a:t>pageEncoding</a:t>
            </a:r>
            <a:r>
              <a:rPr lang="en-US" altLang="zh-CN" dirty="0"/>
              <a:t>="UTF-8"%&gt;</a:t>
            </a:r>
          </a:p>
          <a:p>
            <a:r>
              <a:rPr lang="en-US" altLang="zh-CN" dirty="0"/>
              <a:t> &lt;html&gt;</a:t>
            </a:r>
          </a:p>
          <a:p>
            <a:r>
              <a:rPr lang="en-US" altLang="zh-CN" dirty="0"/>
              <a:t> &lt;head&gt;&lt;title&gt;Session</a:t>
            </a:r>
            <a:r>
              <a:rPr lang="zh-CN" altLang="en-US" dirty="0"/>
              <a:t>示例</a:t>
            </a:r>
            <a:r>
              <a:rPr lang="en-US" altLang="zh-CN" dirty="0"/>
              <a:t>&lt;/title&gt;&lt;/head&gt;</a:t>
            </a:r>
          </a:p>
          <a:p>
            <a:r>
              <a:rPr lang="en-US" altLang="zh-CN" dirty="0"/>
              <a:t> &lt;body&gt;</a:t>
            </a:r>
          </a:p>
          <a:p>
            <a:r>
              <a:rPr lang="en-US" altLang="zh-CN" dirty="0"/>
              <a:t> &lt;h2&gt;Session</a:t>
            </a:r>
            <a:r>
              <a:rPr lang="zh-CN" altLang="en-US" dirty="0"/>
              <a:t>示例：</a:t>
            </a:r>
            <a:r>
              <a:rPr lang="en-US" altLang="zh-CN" dirty="0"/>
              <a:t>&lt;/h2&gt; </a:t>
            </a:r>
          </a:p>
          <a:p>
            <a:r>
              <a:rPr lang="en-US" altLang="zh-CN" dirty="0"/>
              <a:t> &lt;form method = "post" action="session2.jsp"&gt;</a:t>
            </a:r>
          </a:p>
          <a:p>
            <a:r>
              <a:rPr lang="en-US" altLang="zh-CN" dirty="0"/>
              <a:t> &lt;font&gt;Username&lt;input type = "text" name = "name"&gt;&lt;/font&gt;</a:t>
            </a:r>
          </a:p>
          <a:p>
            <a:r>
              <a:rPr lang="en-US" altLang="zh-CN" dirty="0"/>
              <a:t> &lt;/font&gt;&lt;</a:t>
            </a:r>
            <a:r>
              <a:rPr lang="en-US" altLang="zh-CN" dirty="0" err="1"/>
              <a:t>br</a:t>
            </a:r>
            <a:r>
              <a:rPr lang="en-US" altLang="zh-CN" dirty="0"/>
              <a:t>&gt;&lt;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&lt;input type = "submit" name = "submit" value = "</a:t>
            </a:r>
            <a:r>
              <a:rPr lang="zh-CN" altLang="en-US" dirty="0"/>
              <a:t>提交</a:t>
            </a:r>
            <a:r>
              <a:rPr lang="en-US" altLang="zh-CN" dirty="0"/>
              <a:t>" &gt;</a:t>
            </a:r>
          </a:p>
          <a:p>
            <a:r>
              <a:rPr lang="en-US" altLang="zh-CN" dirty="0"/>
              <a:t> &lt;/form&gt;</a:t>
            </a:r>
          </a:p>
          <a:p>
            <a:r>
              <a:rPr lang="en-US" altLang="zh-CN" dirty="0"/>
              <a:t> &lt;/body&gt;</a:t>
            </a:r>
          </a:p>
          <a:p>
            <a:r>
              <a:rPr lang="en-US" altLang="zh-CN" dirty="0"/>
              <a:t> &lt;/html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996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session2.jsp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&lt;%@ page language="java" import="</a:t>
            </a:r>
            <a:r>
              <a:rPr lang="en-US" altLang="zh-CN" dirty="0" err="1"/>
              <a:t>java.util</a:t>
            </a:r>
            <a:r>
              <a:rPr lang="en-US" altLang="zh-CN" dirty="0"/>
              <a:t>.*" </a:t>
            </a:r>
            <a:r>
              <a:rPr lang="en-US" altLang="zh-CN" dirty="0" err="1"/>
              <a:t>pageEncoding</a:t>
            </a:r>
            <a:r>
              <a:rPr lang="en-US" altLang="zh-CN" dirty="0"/>
              <a:t>="UTF-8"%&gt;</a:t>
            </a:r>
            <a:br>
              <a:rPr lang="en-US" altLang="zh-CN" dirty="0"/>
            </a:br>
            <a:r>
              <a:rPr lang="en-US" altLang="zh-CN" dirty="0"/>
              <a:t>&lt;html&gt;</a:t>
            </a:r>
          </a:p>
          <a:p>
            <a:r>
              <a:rPr lang="en-US" altLang="zh-CN" dirty="0"/>
              <a:t>&lt;head&gt;&lt;title&gt;Session</a:t>
            </a:r>
            <a:r>
              <a:rPr lang="zh-CN" altLang="en-US" dirty="0"/>
              <a:t>示例</a:t>
            </a:r>
            <a:r>
              <a:rPr lang="en-US" altLang="zh-CN" dirty="0"/>
              <a:t>2&lt;/title&gt;&lt;/head&gt;</a:t>
            </a:r>
          </a:p>
          <a:p>
            <a:r>
              <a:rPr lang="en-US" altLang="zh-CN" dirty="0"/>
              <a:t>&lt;body&gt; </a:t>
            </a:r>
            <a:br>
              <a:rPr lang="en-US" altLang="zh-CN" dirty="0"/>
            </a:br>
            <a:r>
              <a:rPr lang="en-US" altLang="zh-CN" dirty="0"/>
              <a:t>&lt;%</a:t>
            </a:r>
            <a:br>
              <a:rPr lang="en-US" altLang="zh-CN" dirty="0"/>
            </a:br>
            <a:r>
              <a:rPr lang="en-US" altLang="zh-CN" dirty="0"/>
              <a:t>String name = 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("name");</a:t>
            </a:r>
            <a:br>
              <a:rPr lang="en-US" altLang="zh-CN" dirty="0"/>
            </a:br>
            <a:r>
              <a:rPr lang="en-US" altLang="zh-CN" dirty="0"/>
              <a:t>if((name!=null))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    </a:t>
            </a:r>
            <a:r>
              <a:rPr lang="en-US" altLang="zh-CN" dirty="0" err="1"/>
              <a:t>session.setAttribute</a:t>
            </a:r>
            <a:r>
              <a:rPr lang="en-US" altLang="zh-CN" dirty="0"/>
              <a:t>("</a:t>
            </a:r>
            <a:r>
              <a:rPr lang="en-US" altLang="zh-CN" dirty="0" err="1"/>
              <a:t>username",name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%&gt;</a:t>
            </a:r>
            <a:br>
              <a:rPr lang="en-US" altLang="zh-CN" dirty="0"/>
            </a:b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="session3.jsp"&gt;</a:t>
            </a:r>
            <a:r>
              <a:rPr lang="zh-CN" altLang="en-US" dirty="0"/>
              <a:t>继续，跳转到</a:t>
            </a:r>
            <a:r>
              <a:rPr lang="en-US" altLang="zh-CN" dirty="0"/>
              <a:t>session3.jsp&lt;/a</a:t>
            </a:r>
            <a:r>
              <a:rPr lang="en-US" altLang="zh-CN" dirty="0" smtClean="0"/>
              <a:t>&gt;</a:t>
            </a:r>
          </a:p>
          <a:p>
            <a:r>
              <a:rPr lang="en-US" altLang="zh-CN"/>
              <a:t>&lt;/body&gt;</a:t>
            </a:r>
            <a:br>
              <a:rPr lang="en-US" altLang="zh-CN"/>
            </a:br>
            <a:r>
              <a:rPr lang="en-US" altLang="zh-CN"/>
              <a:t>&lt;/html&gt;</a:t>
            </a:r>
            <a:r>
              <a:rPr lang="en-US" altLang="zh-CN" dirty="0"/>
              <a:t>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59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的定义和工作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/>
              <a:t>全名为</a:t>
            </a:r>
            <a:r>
              <a:rPr lang="en-US" altLang="zh-CN" dirty="0"/>
              <a:t>Java Server Pages</a:t>
            </a:r>
            <a:r>
              <a:rPr lang="zh-CN" altLang="en-US" dirty="0"/>
              <a:t>，中文名叫</a:t>
            </a:r>
            <a:r>
              <a:rPr lang="en-US" altLang="zh-CN" dirty="0"/>
              <a:t>java</a:t>
            </a:r>
            <a:r>
              <a:rPr lang="zh-CN" altLang="en-US" dirty="0"/>
              <a:t>服务器页面</a:t>
            </a:r>
            <a:r>
              <a:rPr lang="zh-CN" altLang="en-US" dirty="0" smtClean="0"/>
              <a:t>，是</a:t>
            </a:r>
            <a:r>
              <a:rPr lang="zh-CN" altLang="en-US" dirty="0"/>
              <a:t>一个简化的</a:t>
            </a:r>
            <a:r>
              <a:rPr lang="en-US" altLang="zh-CN" dirty="0"/>
              <a:t>Servlet</a:t>
            </a:r>
            <a:r>
              <a:rPr lang="zh-CN" altLang="en-US" dirty="0"/>
              <a:t>设计，</a:t>
            </a:r>
            <a:r>
              <a:rPr lang="zh-CN" altLang="en-US" dirty="0" smtClean="0"/>
              <a:t>它是</a:t>
            </a:r>
            <a:r>
              <a:rPr lang="zh-CN" altLang="en-US" dirty="0"/>
              <a:t>由</a:t>
            </a:r>
            <a:r>
              <a:rPr lang="en-US" altLang="zh-CN" dirty="0"/>
              <a:t>Sun Microsystems</a:t>
            </a:r>
            <a:r>
              <a:rPr lang="zh-CN" altLang="en-US" dirty="0"/>
              <a:t>公司倡导、许多公司参与一起建立的一种动态网页技术标准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技术是</a:t>
            </a:r>
            <a:r>
              <a:rPr lang="zh-CN" altLang="en-US" dirty="0"/>
              <a:t>在传统的网页</a:t>
            </a:r>
            <a:r>
              <a:rPr lang="en-US" altLang="zh-CN" dirty="0"/>
              <a:t>HTML</a:t>
            </a:r>
            <a:r>
              <a:rPr lang="zh-CN" altLang="en-US" dirty="0"/>
              <a:t>（标准通用标记语言的子集）文件</a:t>
            </a:r>
            <a:r>
              <a:rPr lang="en-US" altLang="zh-CN" dirty="0"/>
              <a:t>(*.</a:t>
            </a:r>
            <a:r>
              <a:rPr lang="en-US" altLang="zh-CN" dirty="0" err="1"/>
              <a:t>htm</a:t>
            </a:r>
            <a:r>
              <a:rPr lang="en-US" altLang="zh-CN" dirty="0"/>
              <a:t>,*.html)</a:t>
            </a:r>
            <a:r>
              <a:rPr lang="zh-CN" altLang="en-US" dirty="0"/>
              <a:t>中插入</a:t>
            </a:r>
            <a:r>
              <a:rPr lang="en-US" altLang="zh-CN" dirty="0"/>
              <a:t>Java</a:t>
            </a:r>
            <a:r>
              <a:rPr lang="zh-CN" altLang="en-US" dirty="0"/>
              <a:t>程序段</a:t>
            </a:r>
            <a:r>
              <a:rPr lang="en-US" altLang="zh-CN" dirty="0"/>
              <a:t>(</a:t>
            </a:r>
            <a:r>
              <a:rPr lang="en-US" altLang="zh-CN" dirty="0" err="1"/>
              <a:t>Scriptlet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JSP</a:t>
            </a:r>
            <a:r>
              <a:rPr lang="zh-CN" altLang="en-US" dirty="0"/>
              <a:t>标记</a:t>
            </a:r>
            <a:r>
              <a:rPr lang="en-US" altLang="zh-CN" dirty="0"/>
              <a:t>(tag)</a:t>
            </a:r>
            <a:r>
              <a:rPr lang="zh-CN" altLang="en-US" dirty="0"/>
              <a:t>，从而形成</a:t>
            </a:r>
            <a:r>
              <a:rPr lang="en-US" altLang="zh-CN" dirty="0"/>
              <a:t>JSP</a:t>
            </a:r>
            <a:r>
              <a:rPr lang="zh-CN" altLang="en-US" dirty="0"/>
              <a:t>文件，后缀名为</a:t>
            </a:r>
            <a:r>
              <a:rPr lang="en-US" altLang="zh-CN" dirty="0"/>
              <a:t>(*.</a:t>
            </a:r>
            <a:r>
              <a:rPr lang="en-US" altLang="zh-CN" dirty="0" err="1"/>
              <a:t>jsp</a:t>
            </a:r>
            <a:r>
              <a:rPr lang="en-US" altLang="zh-CN" dirty="0"/>
              <a:t>)</a:t>
            </a:r>
            <a:r>
              <a:rPr lang="zh-CN" altLang="en-US" dirty="0"/>
              <a:t>。 用</a:t>
            </a:r>
            <a:r>
              <a:rPr lang="en-US" altLang="zh-CN" dirty="0"/>
              <a:t>JSP</a:t>
            </a:r>
            <a:r>
              <a:rPr lang="zh-CN" altLang="en-US" dirty="0"/>
              <a:t>开发的</a:t>
            </a:r>
            <a:r>
              <a:rPr lang="en-US" altLang="zh-CN" dirty="0"/>
              <a:t>Web</a:t>
            </a:r>
            <a:r>
              <a:rPr lang="zh-CN" altLang="en-US" dirty="0"/>
              <a:t>应用是跨平台的，既能在</a:t>
            </a:r>
            <a:r>
              <a:rPr lang="en-US" altLang="zh-CN" dirty="0"/>
              <a:t>Linux</a:t>
            </a:r>
            <a:r>
              <a:rPr lang="zh-CN" altLang="en-US" dirty="0"/>
              <a:t>下运行，也能在其他操作系统上运行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308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session3.jsp</a:t>
            </a:r>
            <a:r>
              <a:rPr lang="zh-CN" altLang="en-US" dirty="0"/>
              <a:t>，代码</a:t>
            </a:r>
            <a:r>
              <a:rPr lang="zh-CN" altLang="en-US" dirty="0" smtClean="0"/>
              <a:t>如下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&lt;%@ page language="java" import="</a:t>
            </a:r>
            <a:r>
              <a:rPr lang="en-US" altLang="zh-CN" dirty="0" err="1"/>
              <a:t>java.util</a:t>
            </a:r>
            <a:r>
              <a:rPr lang="en-US" altLang="zh-CN" dirty="0"/>
              <a:t>.*" </a:t>
            </a:r>
            <a:r>
              <a:rPr lang="en-US" altLang="zh-CN" dirty="0" err="1"/>
              <a:t>pageEncoding</a:t>
            </a:r>
            <a:r>
              <a:rPr lang="en-US" altLang="zh-CN" dirty="0"/>
              <a:t>="UTF-8"%&gt;</a:t>
            </a:r>
          </a:p>
          <a:p>
            <a:r>
              <a:rPr lang="en-US" altLang="zh-CN" dirty="0"/>
              <a:t> &lt;html&gt;</a:t>
            </a:r>
          </a:p>
          <a:p>
            <a:r>
              <a:rPr lang="en-US" altLang="zh-CN" dirty="0"/>
              <a:t> &lt;head&gt;&lt;title&gt;Session</a:t>
            </a:r>
            <a:r>
              <a:rPr lang="zh-CN" altLang="en-US" dirty="0"/>
              <a:t>示例</a:t>
            </a:r>
            <a:r>
              <a:rPr lang="en-US" altLang="zh-CN" dirty="0"/>
              <a:t>3&lt;/title&gt;&lt;/head&gt; </a:t>
            </a:r>
          </a:p>
          <a:p>
            <a:r>
              <a:rPr lang="en-US" altLang="zh-CN" dirty="0"/>
              <a:t> &lt;body&gt;</a:t>
            </a:r>
          </a:p>
          <a:p>
            <a:r>
              <a:rPr lang="en-US" altLang="zh-CN" dirty="0"/>
              <a:t> &lt;font&gt;</a:t>
            </a:r>
            <a:r>
              <a:rPr lang="zh-CN" altLang="en-US" dirty="0"/>
              <a:t>欢迎您，</a:t>
            </a:r>
            <a:r>
              <a:rPr lang="en-US" altLang="zh-CN" dirty="0"/>
              <a:t>&lt;/font&gt; &lt;%= </a:t>
            </a:r>
            <a:r>
              <a:rPr lang="en-US" altLang="zh-CN" dirty="0" err="1"/>
              <a:t>session.getAttribute</a:t>
            </a:r>
            <a:r>
              <a:rPr lang="en-US" altLang="zh-CN" dirty="0"/>
              <a:t>("username") %&gt;</a:t>
            </a:r>
          </a:p>
          <a:p>
            <a:r>
              <a:rPr lang="en-US" altLang="zh-CN" dirty="0"/>
              <a:t> &lt;/body&gt;</a:t>
            </a:r>
          </a:p>
          <a:p>
            <a:r>
              <a:rPr lang="en-US" altLang="zh-CN" dirty="0"/>
              <a:t> &lt;/html&gt;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91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在第一个示例中的 </a:t>
            </a:r>
            <a:r>
              <a:rPr lang="en-US" altLang="zh-CN" dirty="0"/>
              <a:t>"session1.jsp" </a:t>
            </a:r>
            <a:r>
              <a:rPr lang="zh-CN" altLang="en-US" dirty="0"/>
              <a:t>是用来提供一个表单以获得用户名。 当提交表单时它转到第二个文件</a:t>
            </a:r>
            <a:r>
              <a:rPr lang="en-US" altLang="zh-CN" dirty="0"/>
              <a:t>session2.jsp</a:t>
            </a:r>
            <a:r>
              <a:rPr lang="zh-CN" altLang="en-US" dirty="0"/>
              <a:t>，它调用表单的“</a:t>
            </a:r>
            <a:r>
              <a:rPr lang="en-US" altLang="zh-CN" dirty="0"/>
              <a:t>action”</a:t>
            </a:r>
            <a:r>
              <a:rPr lang="zh-CN" altLang="en-US" dirty="0"/>
              <a:t>属性。一个</a:t>
            </a:r>
            <a:r>
              <a:rPr lang="en-US" altLang="zh-CN" dirty="0"/>
              <a:t>Session</a:t>
            </a:r>
            <a:r>
              <a:rPr lang="zh-CN" altLang="en-US" dirty="0"/>
              <a:t>的属性使用 </a:t>
            </a:r>
            <a:r>
              <a:rPr lang="en-US" altLang="zh-CN" dirty="0"/>
              <a:t>"</a:t>
            </a:r>
            <a:r>
              <a:rPr lang="en-US" altLang="zh-CN" dirty="0" err="1"/>
              <a:t>session.setAttribute</a:t>
            </a:r>
            <a:r>
              <a:rPr lang="en-US" altLang="zh-CN" dirty="0"/>
              <a:t>"</a:t>
            </a:r>
            <a:r>
              <a:rPr lang="zh-CN" altLang="en-US" dirty="0"/>
              <a:t>设置在这里</a:t>
            </a:r>
            <a:r>
              <a:rPr lang="en-US" altLang="zh-CN" dirty="0"/>
              <a:t>. </a:t>
            </a:r>
            <a:r>
              <a:rPr lang="zh-CN" altLang="en-US" dirty="0"/>
              <a:t>在第三个文件 </a:t>
            </a:r>
            <a:r>
              <a:rPr lang="en-US" altLang="zh-CN" dirty="0"/>
              <a:t>"session3.jsp" </a:t>
            </a:r>
            <a:r>
              <a:rPr lang="zh-CN" altLang="en-US" dirty="0"/>
              <a:t>相同的值使用</a:t>
            </a:r>
            <a:r>
              <a:rPr lang="en-US" altLang="zh-CN" dirty="0"/>
              <a:t>"</a:t>
            </a:r>
            <a:r>
              <a:rPr lang="en-US" altLang="zh-CN" dirty="0" err="1"/>
              <a:t>session.getAttribute</a:t>
            </a:r>
            <a:r>
              <a:rPr lang="en-US" altLang="zh-CN" dirty="0"/>
              <a:t>" </a:t>
            </a:r>
            <a:r>
              <a:rPr lang="zh-CN" altLang="en-US" dirty="0"/>
              <a:t>来显示出来。</a:t>
            </a:r>
          </a:p>
        </p:txBody>
      </p:sp>
    </p:spTree>
    <p:extLst>
      <p:ext uri="{BB962C8B-B14F-4D97-AF65-F5344CB8AC3E}">
        <p14:creationId xmlns:p14="http://schemas.microsoft.com/office/powerpoint/2010/main" val="1217835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在浏览器中打开网址：</a:t>
            </a:r>
            <a:r>
              <a:rPr lang="en-US" altLang="zh-CN" sz="3200" dirty="0"/>
              <a:t>http://localhost:8080/jsp-base/session.jsp</a:t>
            </a:r>
            <a:r>
              <a:rPr lang="zh-CN" altLang="en-US" sz="3200" dirty="0"/>
              <a:t>，得到以下结果：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55" y="1717916"/>
            <a:ext cx="9245600" cy="4553109"/>
          </a:xfrm>
        </p:spPr>
      </p:pic>
    </p:spTree>
    <p:extLst>
      <p:ext uri="{BB962C8B-B14F-4D97-AF65-F5344CB8AC3E}">
        <p14:creationId xmlns:p14="http://schemas.microsoft.com/office/powerpoint/2010/main" val="3605775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填写好用户名，点击“提交”，进入第二个过度页面，如下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55" y="1781596"/>
            <a:ext cx="9014690" cy="4439395"/>
          </a:xfrm>
        </p:spPr>
      </p:pic>
    </p:spTree>
    <p:extLst>
      <p:ext uri="{BB962C8B-B14F-4D97-AF65-F5344CB8AC3E}">
        <p14:creationId xmlns:p14="http://schemas.microsoft.com/office/powerpoint/2010/main" val="150490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然后再点击页面中的链接，进入第三个页面，测试</a:t>
            </a:r>
            <a:r>
              <a:rPr lang="en-US" altLang="zh-CN" dirty="0"/>
              <a:t>Session</a:t>
            </a:r>
            <a:r>
              <a:rPr lang="zh-CN" altLang="en-US" dirty="0"/>
              <a:t>记录的结果信息，如下图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45" y="1931699"/>
            <a:ext cx="8737600" cy="4302938"/>
          </a:xfrm>
        </p:spPr>
      </p:pic>
    </p:spTree>
    <p:extLst>
      <p:ext uri="{BB962C8B-B14F-4D97-AF65-F5344CB8AC3E}">
        <p14:creationId xmlns:p14="http://schemas.microsoft.com/office/powerpoint/2010/main" val="3025516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调查问卷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644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调查问卷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调查</a:t>
            </a:r>
            <a:r>
              <a:rPr lang="zh-CN" altLang="en-US" dirty="0" smtClean="0"/>
              <a:t>问卷样例见</a:t>
            </a:r>
            <a:r>
              <a:rPr lang="zh-CN" altLang="en-US" dirty="0" smtClean="0"/>
              <a:t>“</a:t>
            </a:r>
            <a:r>
              <a:rPr lang="en-US" altLang="zh-CN" dirty="0"/>
              <a:t>Programs for Experiment 6</a:t>
            </a:r>
            <a:r>
              <a:rPr lang="zh-CN" altLang="en-US" dirty="0" smtClean="0"/>
              <a:t>”的图；</a:t>
            </a:r>
            <a:endParaRPr lang="en-US" altLang="zh-CN" dirty="0" smtClean="0"/>
          </a:p>
          <a:p>
            <a:r>
              <a:rPr lang="zh-CN" altLang="en-US" dirty="0" smtClean="0"/>
              <a:t>基于图中给出的程序，进行修正，给出</a:t>
            </a:r>
            <a:r>
              <a:rPr lang="zh-CN" altLang="en-US" dirty="0"/>
              <a:t>自己的调查问卷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019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460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8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</a:t>
            </a:r>
            <a:r>
              <a:rPr lang="en-US" altLang="zh-CN" dirty="0"/>
              <a:t>Html</a:t>
            </a:r>
            <a:r>
              <a:rPr lang="zh-CN" altLang="en-US" dirty="0"/>
              <a:t>语法中的</a:t>
            </a:r>
            <a:r>
              <a:rPr lang="en-US" altLang="zh-CN" dirty="0"/>
              <a:t>java</a:t>
            </a:r>
            <a:r>
              <a:rPr lang="zh-CN" altLang="en-US" dirty="0"/>
              <a:t>扩展（以 </a:t>
            </a:r>
            <a:r>
              <a:rPr lang="en-US" altLang="zh-CN" dirty="0"/>
              <a:t>&lt;%, %&gt;</a:t>
            </a:r>
            <a:r>
              <a:rPr lang="zh-CN" altLang="en-US" dirty="0"/>
              <a:t>形式）。</a:t>
            </a:r>
            <a:r>
              <a:rPr lang="en-US" altLang="zh-CN" dirty="0"/>
              <a:t>JSP</a:t>
            </a:r>
            <a:r>
              <a:rPr lang="zh-CN" altLang="en-US" dirty="0"/>
              <a:t>与</a:t>
            </a:r>
            <a:r>
              <a:rPr lang="en-US" altLang="zh-CN" dirty="0"/>
              <a:t>Servlet</a:t>
            </a:r>
            <a:r>
              <a:rPr lang="zh-CN" altLang="en-US" dirty="0"/>
              <a:t>一样，是在服务器端执行的。通常返回给客户端的就是一个</a:t>
            </a:r>
            <a:r>
              <a:rPr lang="en-US" altLang="zh-CN" dirty="0"/>
              <a:t>HTML</a:t>
            </a:r>
            <a:r>
              <a:rPr lang="zh-CN" altLang="en-US" dirty="0"/>
              <a:t>文本，因此客户端只要有浏览器就能浏览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18" y="2985654"/>
            <a:ext cx="2581564" cy="38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4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技术使用</a:t>
            </a:r>
            <a:r>
              <a:rPr lang="en-US" altLang="zh-CN" dirty="0"/>
              <a:t>Java</a:t>
            </a:r>
            <a:r>
              <a:rPr lang="zh-CN" altLang="en-US" dirty="0"/>
              <a:t>编程语言编写类</a:t>
            </a:r>
            <a:r>
              <a:rPr lang="en-US" altLang="zh-CN" dirty="0"/>
              <a:t>XML</a:t>
            </a:r>
            <a:r>
              <a:rPr lang="zh-CN" altLang="en-US" dirty="0"/>
              <a:t>的</a:t>
            </a:r>
            <a:r>
              <a:rPr lang="en-US" altLang="zh-CN" dirty="0"/>
              <a:t>tags</a:t>
            </a:r>
            <a:r>
              <a:rPr lang="zh-CN" altLang="en-US" dirty="0"/>
              <a:t>和</a:t>
            </a:r>
            <a:r>
              <a:rPr lang="en-US" altLang="zh-CN" dirty="0" err="1"/>
              <a:t>scriptlets</a:t>
            </a:r>
            <a:r>
              <a:rPr lang="zh-CN" altLang="en-US" dirty="0"/>
              <a:t>，来封装产生动态网页的处理逻辑。网页还能通过</a:t>
            </a:r>
            <a:r>
              <a:rPr lang="en-US" altLang="zh-CN" dirty="0"/>
              <a:t>tags</a:t>
            </a:r>
            <a:r>
              <a:rPr lang="zh-CN" altLang="en-US" dirty="0"/>
              <a:t>和</a:t>
            </a:r>
            <a:r>
              <a:rPr lang="en-US" altLang="zh-CN" dirty="0" err="1"/>
              <a:t>scriptlets</a:t>
            </a:r>
            <a:r>
              <a:rPr lang="zh-CN" altLang="en-US" dirty="0"/>
              <a:t>访问存在于服务端的资源的应用逻辑。</a:t>
            </a:r>
            <a:r>
              <a:rPr lang="en-US" altLang="zh-CN" dirty="0"/>
              <a:t>JSP</a:t>
            </a:r>
            <a:r>
              <a:rPr lang="zh-CN" altLang="en-US" dirty="0"/>
              <a:t>将网页逻辑与网页设计的显示分离，支持可重用的基于组件的设计，使基于</a:t>
            </a:r>
            <a:r>
              <a:rPr lang="en-US" altLang="zh-CN" dirty="0"/>
              <a:t>Web</a:t>
            </a:r>
            <a:r>
              <a:rPr lang="zh-CN" altLang="en-US" dirty="0"/>
              <a:t>的应用程序的开发变得迅速和容易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JSP(</a:t>
            </a:r>
            <a:r>
              <a:rPr lang="en-US" altLang="zh-CN" dirty="0" err="1" smtClean="0"/>
              <a:t>JavaServer</a:t>
            </a:r>
            <a:r>
              <a:rPr lang="en-US" altLang="zh-CN" dirty="0" smtClean="0"/>
              <a:t> </a:t>
            </a:r>
            <a:r>
              <a:rPr lang="en-US" altLang="zh-CN" dirty="0"/>
              <a:t>Pages)</a:t>
            </a:r>
            <a:r>
              <a:rPr lang="zh-CN" altLang="en-US" dirty="0"/>
              <a:t>是一种动态页面技术，它的主要目的是将表示逻辑从</a:t>
            </a:r>
            <a:r>
              <a:rPr lang="en-US" altLang="zh-CN" dirty="0"/>
              <a:t>Servlet</a:t>
            </a:r>
            <a:r>
              <a:rPr lang="zh-CN" altLang="en-US" dirty="0"/>
              <a:t>中分离出来。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00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Servlet</a:t>
            </a:r>
            <a:r>
              <a:rPr lang="zh-CN" altLang="en-US" dirty="0"/>
              <a:t>是</a:t>
            </a:r>
            <a:r>
              <a:rPr lang="en-US" altLang="zh-CN" dirty="0"/>
              <a:t>JSP</a:t>
            </a:r>
            <a:r>
              <a:rPr lang="zh-CN" altLang="en-US" dirty="0"/>
              <a:t>的技术基础，而且大型的</a:t>
            </a:r>
            <a:r>
              <a:rPr lang="en-US" altLang="zh-CN" dirty="0"/>
              <a:t>Web</a:t>
            </a:r>
            <a:r>
              <a:rPr lang="zh-CN" altLang="en-US" dirty="0"/>
              <a:t>应用程序的开发需要</a:t>
            </a:r>
            <a:r>
              <a:rPr lang="en-US" altLang="zh-CN" dirty="0"/>
              <a:t>Java Servlet</a:t>
            </a:r>
            <a:r>
              <a:rPr lang="zh-CN" altLang="en-US" dirty="0"/>
              <a:t>和</a:t>
            </a:r>
            <a:r>
              <a:rPr lang="en-US" altLang="zh-CN" dirty="0"/>
              <a:t>JSP</a:t>
            </a:r>
            <a:r>
              <a:rPr lang="zh-CN" altLang="en-US" dirty="0"/>
              <a:t>配合才能完成。</a:t>
            </a:r>
            <a:r>
              <a:rPr lang="en-US" altLang="zh-CN" dirty="0"/>
              <a:t>JSP</a:t>
            </a:r>
            <a:r>
              <a:rPr lang="zh-CN" altLang="en-US" dirty="0"/>
              <a:t>具备了</a:t>
            </a:r>
            <a:r>
              <a:rPr lang="en-US" altLang="zh-CN" dirty="0">
                <a:hlinkClick r:id="rId2"/>
              </a:rPr>
              <a:t>Java</a:t>
            </a:r>
            <a:r>
              <a:rPr lang="zh-CN" altLang="en-US" dirty="0"/>
              <a:t>技术的简单易用，完全的面向对象，具有平台无关性且安全可靠，主要面向因特网的所有特点。</a:t>
            </a:r>
          </a:p>
        </p:txBody>
      </p:sp>
    </p:spTree>
    <p:extLst>
      <p:ext uri="{BB962C8B-B14F-4D97-AF65-F5344CB8AC3E}">
        <p14:creationId xmlns:p14="http://schemas.microsoft.com/office/powerpoint/2010/main" val="358711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JSP</a:t>
            </a:r>
            <a:r>
              <a:rPr lang="zh-CN" altLang="en-US" b="1" dirty="0"/>
              <a:t>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59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/>
              <a:t>服务器是如何使用</a:t>
            </a:r>
            <a:r>
              <a:rPr lang="en-US" altLang="zh-CN" dirty="0"/>
              <a:t>JSP</a:t>
            </a:r>
            <a:r>
              <a:rPr lang="zh-CN" altLang="en-US" dirty="0"/>
              <a:t>创建网页：</a:t>
            </a:r>
          </a:p>
          <a:p>
            <a:pPr lvl="1"/>
            <a:r>
              <a:rPr lang="zh-CN" altLang="en-US" dirty="0"/>
              <a:t>对于一个正常的页面，浏览器发送一个</a:t>
            </a:r>
            <a:r>
              <a:rPr lang="en-US" altLang="zh-CN" dirty="0"/>
              <a:t>HTTP</a:t>
            </a:r>
            <a:r>
              <a:rPr lang="zh-CN" altLang="en-US" dirty="0"/>
              <a:t>请求到万维网服务器。</a:t>
            </a:r>
          </a:p>
          <a:p>
            <a:pPr lvl="1"/>
            <a:r>
              <a:rPr lang="zh-CN" altLang="en-US" dirty="0"/>
              <a:t>网站服务器识别</a:t>
            </a:r>
            <a:r>
              <a:rPr lang="en-US" altLang="zh-CN" dirty="0"/>
              <a:t>HTTP</a:t>
            </a:r>
            <a:r>
              <a:rPr lang="zh-CN" altLang="en-US" dirty="0"/>
              <a:t>请求是一个</a:t>
            </a:r>
            <a:r>
              <a:rPr lang="en-US" altLang="zh-CN" dirty="0"/>
              <a:t>JSP</a:t>
            </a:r>
            <a:r>
              <a:rPr lang="zh-CN" altLang="en-US" dirty="0"/>
              <a:t>页面，并将其转发给</a:t>
            </a:r>
            <a:r>
              <a:rPr lang="en-US" altLang="zh-CN" dirty="0"/>
              <a:t>JSP</a:t>
            </a:r>
            <a:r>
              <a:rPr lang="zh-CN" altLang="en-US" dirty="0"/>
              <a:t>引擎。这是通过使用</a:t>
            </a:r>
            <a:r>
              <a:rPr lang="en-US" altLang="zh-CN" dirty="0"/>
              <a:t>URL</a:t>
            </a:r>
            <a:r>
              <a:rPr lang="zh-CN" altLang="en-US" dirty="0"/>
              <a:t>或</a:t>
            </a:r>
            <a:r>
              <a:rPr lang="en-US" altLang="zh-CN" dirty="0"/>
              <a:t>JSP</a:t>
            </a:r>
            <a:r>
              <a:rPr lang="zh-CN" altLang="en-US" dirty="0"/>
              <a:t>页面，而这个页面使用 </a:t>
            </a:r>
            <a:r>
              <a:rPr lang="en-US" altLang="zh-CN" dirty="0"/>
              <a:t>.</a:t>
            </a:r>
            <a:r>
              <a:rPr lang="en-US" altLang="zh-CN" dirty="0" err="1"/>
              <a:t>jsp</a:t>
            </a:r>
            <a:r>
              <a:rPr lang="en-US" altLang="zh-CN" dirty="0"/>
              <a:t> </a:t>
            </a:r>
            <a:r>
              <a:rPr lang="zh-CN" altLang="en-US" dirty="0"/>
              <a:t>后缀，而不是 </a:t>
            </a:r>
            <a:r>
              <a:rPr lang="en-US" altLang="zh-CN" dirty="0"/>
              <a:t>.html </a:t>
            </a:r>
            <a:r>
              <a:rPr lang="zh-CN" altLang="en-US" dirty="0"/>
              <a:t>后缀。</a:t>
            </a:r>
          </a:p>
          <a:p>
            <a:pPr lvl="1"/>
            <a:r>
              <a:rPr lang="en-US" altLang="zh-CN" dirty="0"/>
              <a:t>JSP</a:t>
            </a:r>
            <a:r>
              <a:rPr lang="zh-CN" altLang="en-US" dirty="0"/>
              <a:t>引擎从磁盘加载</a:t>
            </a:r>
            <a:r>
              <a:rPr lang="en-US" altLang="zh-CN" dirty="0"/>
              <a:t>JSP</a:t>
            </a:r>
            <a:r>
              <a:rPr lang="zh-CN" altLang="en-US" dirty="0"/>
              <a:t>页面，并将其转换成</a:t>
            </a:r>
            <a:r>
              <a:rPr lang="en-US" altLang="zh-CN" dirty="0"/>
              <a:t>servlet</a:t>
            </a:r>
            <a:r>
              <a:rPr lang="zh-CN" altLang="en-US" dirty="0"/>
              <a:t>的内容。这种转换是很简单的，所有的模板文本被转换给</a:t>
            </a:r>
            <a:r>
              <a:rPr lang="en-US" altLang="zh-CN" dirty="0" err="1"/>
              <a:t>println</a:t>
            </a:r>
            <a:r>
              <a:rPr lang="en-US" altLang="zh-CN" dirty="0"/>
              <a:t>()</a:t>
            </a:r>
            <a:r>
              <a:rPr lang="zh-CN" altLang="en-US" dirty="0"/>
              <a:t>语句，所有</a:t>
            </a:r>
            <a:r>
              <a:rPr lang="en-US" altLang="zh-CN" dirty="0"/>
              <a:t>JSP</a:t>
            </a:r>
            <a:r>
              <a:rPr lang="zh-CN" altLang="en-US" dirty="0"/>
              <a:t>元素被转换为实现该页面相应动态行为的</a:t>
            </a:r>
            <a:r>
              <a:rPr lang="en-US" altLang="zh-CN" dirty="0"/>
              <a:t>Java</a:t>
            </a:r>
            <a:r>
              <a:rPr lang="zh-CN" altLang="en-US" dirty="0"/>
              <a:t>代码。</a:t>
            </a:r>
          </a:p>
          <a:p>
            <a:pPr lvl="1"/>
            <a:r>
              <a:rPr lang="en-US" altLang="zh-CN" dirty="0"/>
              <a:t>JSP</a:t>
            </a:r>
            <a:r>
              <a:rPr lang="zh-CN" altLang="en-US" dirty="0"/>
              <a:t>引擎编译成</a:t>
            </a:r>
            <a:r>
              <a:rPr lang="en-US" altLang="zh-CN" dirty="0"/>
              <a:t>servlet</a:t>
            </a:r>
            <a:r>
              <a:rPr lang="zh-CN" altLang="en-US" dirty="0"/>
              <a:t>的一个可执行类并转发原始请求到</a:t>
            </a:r>
            <a:r>
              <a:rPr lang="en-US" altLang="zh-CN" dirty="0"/>
              <a:t>servlet</a:t>
            </a:r>
            <a:r>
              <a:rPr lang="zh-CN" altLang="en-US" dirty="0"/>
              <a:t>引擎。</a:t>
            </a:r>
          </a:p>
          <a:p>
            <a:pPr lvl="1"/>
            <a:r>
              <a:rPr lang="zh-CN" altLang="en-US" dirty="0"/>
              <a:t>一部分</a:t>
            </a:r>
            <a:r>
              <a:rPr lang="en-US" altLang="zh-CN" dirty="0"/>
              <a:t>Web</a:t>
            </a:r>
            <a:r>
              <a:rPr lang="zh-CN" altLang="en-US" dirty="0"/>
              <a:t>服务器调用</a:t>
            </a:r>
            <a:r>
              <a:rPr lang="en-US" altLang="zh-CN" dirty="0"/>
              <a:t>servlet</a:t>
            </a:r>
            <a:r>
              <a:rPr lang="zh-CN" altLang="en-US" dirty="0"/>
              <a:t>引擎加载</a:t>
            </a:r>
            <a:r>
              <a:rPr lang="en-US" altLang="zh-CN" dirty="0"/>
              <a:t>Servlet</a:t>
            </a:r>
            <a:r>
              <a:rPr lang="zh-CN" altLang="en-US" dirty="0"/>
              <a:t>类并执行它。在执行期间，</a:t>
            </a:r>
            <a:r>
              <a:rPr lang="en-US" altLang="zh-CN" dirty="0"/>
              <a:t>Servlet</a:t>
            </a:r>
            <a:r>
              <a:rPr lang="zh-CN" altLang="en-US" dirty="0"/>
              <a:t>产生</a:t>
            </a:r>
            <a:r>
              <a:rPr lang="en-US" altLang="zh-CN" dirty="0"/>
              <a:t>HTML</a:t>
            </a:r>
            <a:r>
              <a:rPr lang="zh-CN" altLang="en-US" dirty="0"/>
              <a:t>的格式输出，其</a:t>
            </a:r>
            <a:r>
              <a:rPr lang="en-US" altLang="zh-CN" dirty="0"/>
              <a:t>servlet</a:t>
            </a:r>
            <a:r>
              <a:rPr lang="zh-CN" altLang="en-US" dirty="0"/>
              <a:t>引擎传递到</a:t>
            </a:r>
            <a:r>
              <a:rPr lang="en-US" altLang="zh-CN" dirty="0"/>
              <a:t>web</a:t>
            </a:r>
            <a:r>
              <a:rPr lang="zh-CN" altLang="en-US" dirty="0"/>
              <a:t>服务器响应</a:t>
            </a:r>
            <a:r>
              <a:rPr lang="en-US" altLang="zh-CN" dirty="0"/>
              <a:t>HTTP</a:t>
            </a:r>
            <a:r>
              <a:rPr lang="zh-CN" altLang="en-US" dirty="0"/>
              <a:t>请求。</a:t>
            </a:r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服务器响应</a:t>
            </a:r>
            <a:r>
              <a:rPr lang="en-US" altLang="zh-CN" dirty="0"/>
              <a:t>HTTP</a:t>
            </a:r>
            <a:r>
              <a:rPr lang="zh-CN" altLang="en-US" dirty="0"/>
              <a:t>转发静态的</a:t>
            </a:r>
            <a:r>
              <a:rPr lang="en-US" altLang="zh-CN" dirty="0"/>
              <a:t>HTML</a:t>
            </a:r>
            <a:r>
              <a:rPr lang="zh-CN" altLang="en-US" dirty="0"/>
              <a:t>内容到浏览器。</a:t>
            </a:r>
          </a:p>
          <a:p>
            <a:pPr lvl="1"/>
            <a:r>
              <a:rPr lang="zh-CN" altLang="en-US" dirty="0"/>
              <a:t>最后的 </a:t>
            </a:r>
            <a:r>
              <a:rPr lang="en-US" altLang="zh-CN" dirty="0"/>
              <a:t>web </a:t>
            </a:r>
            <a:r>
              <a:rPr lang="zh-CN" altLang="en-US" dirty="0"/>
              <a:t>浏览器处理</a:t>
            </a:r>
            <a:r>
              <a:rPr lang="en-US" altLang="zh-CN" dirty="0"/>
              <a:t>HTTP</a:t>
            </a:r>
            <a:r>
              <a:rPr lang="zh-CN" altLang="en-US" dirty="0"/>
              <a:t>响应动态生成的</a:t>
            </a:r>
            <a:r>
              <a:rPr lang="en-US" altLang="zh-CN" dirty="0"/>
              <a:t>HTML</a:t>
            </a:r>
            <a:r>
              <a:rPr lang="zh-CN" altLang="en-US" dirty="0"/>
              <a:t>页面完全就像一个静态页面内容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82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脚本是</a:t>
            </a:r>
            <a:r>
              <a:rPr lang="en-US" altLang="zh-CN" dirty="0" smtClean="0"/>
              <a:t>&lt;%</a:t>
            </a:r>
            <a:r>
              <a:rPr lang="zh-CN" altLang="en-US" dirty="0" smtClean="0"/>
              <a:t>与</a:t>
            </a:r>
            <a:r>
              <a:rPr lang="en-US" altLang="zh-CN" dirty="0" smtClean="0"/>
              <a:t>%&gt;</a:t>
            </a:r>
            <a:r>
              <a:rPr lang="zh-CN" altLang="en-US" dirty="0" smtClean="0"/>
              <a:t>之间用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语言编写的代码块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8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1938</Words>
  <Application>Microsoft Office PowerPoint</Application>
  <PresentationFormat>宽屏</PresentationFormat>
  <Paragraphs>196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2" baseType="lpstr">
      <vt:lpstr>等线</vt:lpstr>
      <vt:lpstr>等线 Light</vt:lpstr>
      <vt:lpstr>Arial</vt:lpstr>
      <vt:lpstr>Office 主题​​</vt:lpstr>
      <vt:lpstr>Experiment 6（1）  JSP</vt:lpstr>
      <vt:lpstr>PowerPoint 演示文稿</vt:lpstr>
      <vt:lpstr>概述</vt:lpstr>
      <vt:lpstr>JSP的定义和工作原理</vt:lpstr>
      <vt:lpstr>PowerPoint 演示文稿</vt:lpstr>
      <vt:lpstr>PowerPoint 演示文稿</vt:lpstr>
      <vt:lpstr>PowerPoint 演示文稿</vt:lpstr>
      <vt:lpstr>JSP处理</vt:lpstr>
      <vt:lpstr>脚本</vt:lpstr>
      <vt:lpstr>PowerPoint 演示文稿</vt:lpstr>
      <vt:lpstr>PowerPoint 演示文稿</vt:lpstr>
      <vt:lpstr>PowerPoint 演示文稿</vt:lpstr>
      <vt:lpstr>PowerPoint 演示文稿</vt:lpstr>
      <vt:lpstr>JSP 声明</vt:lpstr>
      <vt:lpstr>PowerPoint 演示文稿</vt:lpstr>
      <vt:lpstr>PowerPoint 演示文稿</vt:lpstr>
      <vt:lpstr>PowerPoint 演示文稿</vt:lpstr>
      <vt:lpstr>创建一个新的工程：jsp-base，并在index.jsp文件中写入以下代码，下面是简单的例子JSP表达式：</vt:lpstr>
      <vt:lpstr>打开浏览器，输入网址：http://localhost:8080/jsp-base/index.jsp</vt:lpstr>
      <vt:lpstr>PowerPoint 演示文稿</vt:lpstr>
      <vt:lpstr>PowerPoint 演示文稿</vt:lpstr>
      <vt:lpstr>PowerPoint 演示文稿</vt:lpstr>
      <vt:lpstr>PowerPoint 演示文稿</vt:lpstr>
      <vt:lpstr>控制流语句</vt:lpstr>
      <vt:lpstr>决策声明</vt:lpstr>
      <vt:lpstr>PowerPoint 演示文稿</vt:lpstr>
      <vt:lpstr>在浏览器中打开网址：http://localhost:8080/jsp-base/if-else.jsp， 产生结果如下：</vt:lpstr>
      <vt:lpstr>switch...case 块，编写通过使用out.println()和内小脚本有一点不同，把下面代码保存到 switch-case.jsp文件中，代码详细如下：</vt:lpstr>
      <vt:lpstr>在浏览器中打开网址：http://localhost:8080/jsp-base/switch-case.jsp， 产生结果如下：</vt:lpstr>
      <vt:lpstr>循环语句</vt:lpstr>
      <vt:lpstr> loop-for.jsp</vt:lpstr>
      <vt:lpstr>在浏览器中打开网址：http://localhost:8080/jsp-base/loop-for.jsp， 产生结果如下：</vt:lpstr>
      <vt:lpstr>loop-while.jsp </vt:lpstr>
      <vt:lpstr>在浏览器中打开网址：http://localhost:8080/jsp-base/loop-while.jsp， 产生结果如下：</vt:lpstr>
      <vt:lpstr>array.jsp </vt:lpstr>
      <vt:lpstr>并在浏览器中打开网址：http://localhost:8080/jsp-base/array.jsp，得到以下结果：</vt:lpstr>
      <vt:lpstr>PowerPoint 演示文稿</vt:lpstr>
      <vt:lpstr>session.jsp</vt:lpstr>
      <vt:lpstr>session2.jsp</vt:lpstr>
      <vt:lpstr>session3.jsp，代码如下</vt:lpstr>
      <vt:lpstr>PowerPoint 演示文稿</vt:lpstr>
      <vt:lpstr>在浏览器中打开网址：http://localhost:8080/jsp-base/session.jsp，得到以下结果：</vt:lpstr>
      <vt:lpstr>填写好用户名，点击“提交”，进入第二个过度页面，如下：</vt:lpstr>
      <vt:lpstr>然后再点击页面中的链接，进入第三个页面，测试Session记录的结果信息，如下图：</vt:lpstr>
      <vt:lpstr>实验作业</vt:lpstr>
      <vt:lpstr>调查问卷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JSP</dc:title>
  <dc:creator>WU YONGHUI</dc:creator>
  <cp:lastModifiedBy>admin</cp:lastModifiedBy>
  <cp:revision>52</cp:revision>
  <dcterms:created xsi:type="dcterms:W3CDTF">2016-09-04T13:35:57Z</dcterms:created>
  <dcterms:modified xsi:type="dcterms:W3CDTF">2017-04-05T03:39:24Z</dcterms:modified>
</cp:coreProperties>
</file>