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258" r:id="rId5"/>
    <p:sldId id="259" r:id="rId6"/>
    <p:sldId id="260" r:id="rId7"/>
    <p:sldId id="275" r:id="rId8"/>
    <p:sldId id="261" r:id="rId9"/>
    <p:sldId id="271" r:id="rId10"/>
    <p:sldId id="262" r:id="rId11"/>
    <p:sldId id="267" r:id="rId12"/>
    <p:sldId id="272" r:id="rId13"/>
    <p:sldId id="273" r:id="rId14"/>
    <p:sldId id="274" r:id="rId15"/>
    <p:sldId id="268" r:id="rId16"/>
    <p:sldId id="302" r:id="rId17"/>
    <p:sldId id="301" r:id="rId18"/>
    <p:sldId id="276" r:id="rId19"/>
    <p:sldId id="269" r:id="rId20"/>
    <p:sldId id="270" r:id="rId21"/>
    <p:sldId id="303" r:id="rId22"/>
    <p:sldId id="283" r:id="rId23"/>
    <p:sldId id="284" r:id="rId24"/>
    <p:sldId id="285" r:id="rId25"/>
    <p:sldId id="286" r:id="rId26"/>
    <p:sldId id="287" r:id="rId27"/>
    <p:sldId id="288" r:id="rId28"/>
    <p:sldId id="277" r:id="rId29"/>
    <p:sldId id="263" r:id="rId30"/>
    <p:sldId id="289" r:id="rId31"/>
    <p:sldId id="290" r:id="rId32"/>
    <p:sldId id="291" r:id="rId33"/>
    <p:sldId id="292" r:id="rId34"/>
    <p:sldId id="293" r:id="rId35"/>
    <p:sldId id="294" r:id="rId36"/>
    <p:sldId id="298" r:id="rId37"/>
    <p:sldId id="299" r:id="rId38"/>
    <p:sldId id="300" r:id="rId39"/>
    <p:sldId id="295" r:id="rId40"/>
    <p:sldId id="296" r:id="rId41"/>
    <p:sldId id="264" r:id="rId42"/>
    <p:sldId id="265" r:id="rId43"/>
    <p:sldId id="26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411306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417066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381767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23821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397800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286865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303787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31196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378475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275064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F33CFD7-5990-40C9-AC28-AFC761144B32}" type="datetimeFigureOut">
              <a:rPr lang="zh-CN" altLang="en-US" smtClean="0"/>
              <a:t>2017/3/2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164125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3CFD7-5990-40C9-AC28-AFC761144B32}" type="datetimeFigureOut">
              <a:rPr lang="zh-CN" altLang="en-US" smtClean="0"/>
              <a:t>2017/3/2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B3BB4-3208-4C1A-B4B9-BF580E047AAC}" type="slidenum">
              <a:rPr lang="zh-CN" altLang="en-US" smtClean="0"/>
              <a:t>‹#›</a:t>
            </a:fld>
            <a:endParaRPr lang="zh-CN" altLang="en-US"/>
          </a:p>
        </p:txBody>
      </p:sp>
    </p:spTree>
    <p:extLst>
      <p:ext uri="{BB962C8B-B14F-4D97-AF65-F5344CB8AC3E}">
        <p14:creationId xmlns:p14="http://schemas.microsoft.com/office/powerpoint/2010/main" val="868742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oracle.com/technetwork/java/javaee/overview/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javaee/7/api/" TargetMode="External"/><Relationship Id="rId2" Type="http://schemas.openxmlformats.org/officeDocument/2006/relationships/hyperlink" Target="http://docs.oracle.com/javaee/6/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oracle.com/technetwork/java/javaee/overview/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Web</a:t>
            </a:r>
            <a:r>
              <a:rPr lang="zh-CN" altLang="zh-CN" dirty="0"/>
              <a:t>软件开发</a:t>
            </a:r>
            <a:r>
              <a:rPr lang="zh-CN" altLang="zh-CN" dirty="0" smtClean="0"/>
              <a:t>技术</a:t>
            </a:r>
            <a:r>
              <a:rPr lang="en-US" altLang="zh-CN" dirty="0" smtClean="0"/>
              <a:t/>
            </a:r>
            <a:br>
              <a:rPr lang="en-US" altLang="zh-CN" dirty="0" smtClean="0"/>
            </a:br>
            <a:r>
              <a:rPr lang="zh-CN" altLang="en-US" dirty="0" smtClean="0"/>
              <a:t>（</a:t>
            </a:r>
            <a:r>
              <a:rPr lang="en-US" altLang="zh-CN" dirty="0" smtClean="0"/>
              <a:t>JAVA EE</a:t>
            </a:r>
            <a:r>
              <a:rPr lang="zh-CN" altLang="en-US" dirty="0" smtClean="0"/>
              <a:t>编程技术）</a:t>
            </a:r>
            <a:endParaRPr lang="zh-CN" altLang="en-US" dirty="0"/>
          </a:p>
        </p:txBody>
      </p:sp>
      <p:sp>
        <p:nvSpPr>
          <p:cNvPr id="3" name="副标题 2"/>
          <p:cNvSpPr>
            <a:spLocks noGrp="1"/>
          </p:cNvSpPr>
          <p:nvPr>
            <p:ph type="subTitle" idx="1"/>
          </p:nvPr>
        </p:nvSpPr>
        <p:spPr/>
        <p:txBody>
          <a:bodyPr/>
          <a:lstStyle/>
          <a:p>
            <a:r>
              <a:rPr lang="zh-CN" altLang="en-US" dirty="0" smtClean="0"/>
              <a:t>吴永辉</a:t>
            </a:r>
            <a:endParaRPr lang="en-US" altLang="zh-CN" dirty="0" smtClean="0"/>
          </a:p>
          <a:p>
            <a:r>
              <a:rPr lang="en-US" altLang="zh-CN" dirty="0" smtClean="0">
                <a:hlinkClick r:id="rId2"/>
              </a:rPr>
              <a:t>yhwu@fudan.edu.cn</a:t>
            </a:r>
            <a:endParaRPr lang="en-US" altLang="zh-CN" dirty="0" smtClean="0"/>
          </a:p>
          <a:p>
            <a:r>
              <a:rPr lang="zh-CN" altLang="en-US" dirty="0" smtClean="0"/>
              <a:t>计算中心</a:t>
            </a:r>
            <a:r>
              <a:rPr lang="en-US" altLang="zh-CN" dirty="0" smtClean="0"/>
              <a:t>A123</a:t>
            </a:r>
            <a:endParaRPr lang="zh-CN" altLang="en-US" dirty="0"/>
          </a:p>
        </p:txBody>
      </p:sp>
    </p:spTree>
    <p:extLst>
      <p:ext uri="{BB962C8B-B14F-4D97-AF65-F5344CB8AC3E}">
        <p14:creationId xmlns:p14="http://schemas.microsoft.com/office/powerpoint/2010/main" val="579774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三层体系结构应用程序</a:t>
            </a:r>
          </a:p>
        </p:txBody>
      </p:sp>
      <p:sp>
        <p:nvSpPr>
          <p:cNvPr id="3" name="内容占位符 2"/>
          <p:cNvSpPr>
            <a:spLocks noGrp="1"/>
          </p:cNvSpPr>
          <p:nvPr>
            <p:ph idx="1"/>
          </p:nvPr>
        </p:nvSpPr>
        <p:spPr/>
        <p:txBody>
          <a:bodyPr/>
          <a:lstStyle/>
          <a:p>
            <a:r>
              <a:rPr lang="zh-CN" altLang="en-US" dirty="0" smtClean="0"/>
              <a:t>三层体系结构应用程序：</a:t>
            </a:r>
            <a:endParaRPr lang="en-US" altLang="zh-CN" dirty="0" smtClean="0"/>
          </a:p>
          <a:p>
            <a:pPr lvl="1"/>
            <a:r>
              <a:rPr lang="zh-CN" altLang="en-US" dirty="0" smtClean="0"/>
              <a:t>客户层</a:t>
            </a:r>
            <a:endParaRPr lang="en-US" altLang="zh-CN" dirty="0" smtClean="0"/>
          </a:p>
          <a:p>
            <a:pPr lvl="1"/>
            <a:r>
              <a:rPr lang="zh-CN" altLang="en-US" dirty="0" smtClean="0"/>
              <a:t>应用服务器层：中间件服务器层</a:t>
            </a:r>
            <a:endParaRPr lang="en-US" altLang="zh-CN" dirty="0" smtClean="0"/>
          </a:p>
          <a:p>
            <a:pPr lvl="1"/>
            <a:r>
              <a:rPr lang="zh-CN" altLang="en-US" dirty="0" smtClean="0"/>
              <a:t>数据服务器层</a:t>
            </a:r>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1200840" y="3437263"/>
            <a:ext cx="8449936" cy="3495052"/>
          </a:xfrm>
          <a:prstGeom prst="rect">
            <a:avLst/>
          </a:prstGeom>
        </p:spPr>
      </p:pic>
    </p:spTree>
    <p:extLst>
      <p:ext uri="{BB962C8B-B14F-4D97-AF65-F5344CB8AC3E}">
        <p14:creationId xmlns:p14="http://schemas.microsoft.com/office/powerpoint/2010/main" val="974143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descr="http://blogfile.ifeng.com/uploadfiles/attachments/oblog/2006-4/43028084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9265" y="2313542"/>
            <a:ext cx="6245135" cy="276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3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在客户层和服务器层之间增加第三层：应用服务器层</a:t>
            </a:r>
            <a:endParaRPr lang="en-US" altLang="zh-CN" dirty="0" smtClean="0"/>
          </a:p>
          <a:p>
            <a:r>
              <a:rPr lang="zh-CN" altLang="en-US" dirty="0"/>
              <a:t>客户</a:t>
            </a:r>
            <a:r>
              <a:rPr lang="zh-CN" altLang="en-US" dirty="0" smtClean="0"/>
              <a:t>层应用程序由一个通用的浏览器（</a:t>
            </a:r>
            <a:r>
              <a:rPr lang="en-US" altLang="zh-CN" dirty="0" smtClean="0"/>
              <a:t>Browser</a:t>
            </a:r>
            <a:r>
              <a:rPr lang="zh-CN" altLang="en-US" dirty="0" smtClean="0"/>
              <a:t>）程序实现</a:t>
            </a:r>
            <a:endParaRPr lang="en-US" altLang="zh-CN" dirty="0"/>
          </a:p>
          <a:p>
            <a:r>
              <a:rPr lang="en-US" altLang="zh-CN" dirty="0" smtClean="0"/>
              <a:t>B/S</a:t>
            </a:r>
            <a:r>
              <a:rPr lang="zh-CN" altLang="en-US" dirty="0" smtClean="0"/>
              <a:t>模式或“瘦客户机”模式</a:t>
            </a:r>
            <a:endParaRPr lang="en-US" altLang="zh-CN" dirty="0" smtClean="0"/>
          </a:p>
          <a:p>
            <a:endParaRPr lang="zh-CN" altLang="en-US" dirty="0"/>
          </a:p>
        </p:txBody>
      </p:sp>
    </p:spTree>
    <p:extLst>
      <p:ext uri="{BB962C8B-B14F-4D97-AF65-F5344CB8AC3E}">
        <p14:creationId xmlns:p14="http://schemas.microsoft.com/office/powerpoint/2010/main" val="482216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72730" cy="1325563"/>
          </a:xfrm>
        </p:spPr>
        <p:txBody>
          <a:bodyPr/>
          <a:lstStyle/>
          <a:p>
            <a:endParaRPr lang="zh-CN" altLang="en-US" dirty="0"/>
          </a:p>
        </p:txBody>
      </p:sp>
      <p:sp>
        <p:nvSpPr>
          <p:cNvPr id="3" name="内容占位符 2"/>
          <p:cNvSpPr>
            <a:spLocks noGrp="1"/>
          </p:cNvSpPr>
          <p:nvPr>
            <p:ph idx="1"/>
          </p:nvPr>
        </p:nvSpPr>
        <p:spPr>
          <a:xfrm>
            <a:off x="838199" y="1825625"/>
            <a:ext cx="10762561" cy="4351338"/>
          </a:xfrm>
        </p:spPr>
        <p:txBody>
          <a:bodyPr>
            <a:normAutofit lnSpcReduction="10000"/>
          </a:bodyPr>
          <a:lstStyle/>
          <a:p>
            <a:r>
              <a:rPr lang="zh-CN" altLang="en-US" dirty="0" smtClean="0"/>
              <a:t>安全性高</a:t>
            </a:r>
            <a:endParaRPr lang="en-US" altLang="zh-CN" dirty="0" smtClean="0"/>
          </a:p>
          <a:p>
            <a:pPr lvl="1"/>
            <a:r>
              <a:rPr lang="zh-CN" altLang="en-US" dirty="0" smtClean="0"/>
              <a:t>隔离直接访问，保护数据信息安全。</a:t>
            </a:r>
            <a:endParaRPr lang="en-US" altLang="zh-CN" dirty="0" smtClean="0"/>
          </a:p>
          <a:p>
            <a:r>
              <a:rPr lang="zh-CN" altLang="en-US" dirty="0" smtClean="0"/>
              <a:t>易维护</a:t>
            </a:r>
            <a:endParaRPr lang="en-US" altLang="zh-CN" dirty="0" smtClean="0"/>
          </a:p>
          <a:p>
            <a:pPr lvl="1"/>
            <a:r>
              <a:rPr lang="zh-CN" altLang="en-US" dirty="0" smtClean="0"/>
              <a:t>业务规则变化后，客户端程序基本不改动，升级应用服务器层的程序即可。</a:t>
            </a:r>
            <a:endParaRPr lang="en-US" altLang="zh-CN" dirty="0" smtClean="0"/>
          </a:p>
          <a:p>
            <a:r>
              <a:rPr lang="zh-CN" altLang="en-US" dirty="0" smtClean="0"/>
              <a:t>快速响应</a:t>
            </a:r>
            <a:endParaRPr lang="en-US" altLang="zh-CN" dirty="0" smtClean="0"/>
          </a:p>
          <a:p>
            <a:pPr lvl="1"/>
            <a:r>
              <a:rPr lang="zh-CN" altLang="en-US" dirty="0" smtClean="0"/>
              <a:t>通过中间件服务器的负载均衡以及缓存数据能力，可以大大提高对客户端的响应速度。</a:t>
            </a:r>
            <a:endParaRPr lang="en-US" altLang="zh-CN" dirty="0" smtClean="0"/>
          </a:p>
          <a:p>
            <a:r>
              <a:rPr lang="zh-CN" altLang="en-US" dirty="0" smtClean="0"/>
              <a:t>系统扩展灵活</a:t>
            </a:r>
            <a:endParaRPr lang="en-US" altLang="zh-CN" dirty="0" smtClean="0"/>
          </a:p>
          <a:p>
            <a:pPr lvl="1"/>
            <a:r>
              <a:rPr lang="zh-CN" altLang="en-US" dirty="0" smtClean="0"/>
              <a:t>可以通过在应用服务器部署新的程序组件来扩展系统规模；当系统性能降低时，在中间件服务器层部署更多的应用服务器来提升系统性能，缩短用户端的响应。</a:t>
            </a:r>
            <a:endParaRPr lang="zh-CN" altLang="en-US" dirty="0"/>
          </a:p>
        </p:txBody>
      </p:sp>
    </p:spTree>
    <p:extLst>
      <p:ext uri="{BB962C8B-B14F-4D97-AF65-F5344CB8AC3E}">
        <p14:creationId xmlns:p14="http://schemas.microsoft.com/office/powerpoint/2010/main" val="2052397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多层体系结构</a:t>
            </a:r>
            <a:r>
              <a:rPr lang="zh-CN" altLang="en-US" dirty="0" smtClean="0"/>
              <a:t>应用程序</a:t>
            </a:r>
            <a:endParaRPr lang="zh-CN" altLang="en-US" dirty="0"/>
          </a:p>
        </p:txBody>
      </p:sp>
      <p:sp>
        <p:nvSpPr>
          <p:cNvPr id="3" name="内容占位符 2"/>
          <p:cNvSpPr>
            <a:spLocks noGrp="1"/>
          </p:cNvSpPr>
          <p:nvPr>
            <p:ph idx="1"/>
          </p:nvPr>
        </p:nvSpPr>
        <p:spPr/>
        <p:txBody>
          <a:bodyPr/>
          <a:lstStyle/>
          <a:p>
            <a:r>
              <a:rPr lang="zh-CN" altLang="en-US" dirty="0" smtClean="0"/>
              <a:t>将中间件服务器层按照应用逻辑划分为若干子层</a:t>
            </a:r>
            <a:endParaRPr lang="en-US" altLang="zh-CN" dirty="0" smtClean="0"/>
          </a:p>
          <a:p>
            <a:r>
              <a:rPr lang="zh-CN" altLang="en-US" dirty="0" smtClean="0"/>
              <a:t>为了满足开发</a:t>
            </a:r>
            <a:r>
              <a:rPr lang="zh-CN" altLang="en-US" dirty="0"/>
              <a:t>多层</a:t>
            </a:r>
            <a:r>
              <a:rPr lang="zh-CN" altLang="en-US" dirty="0" smtClean="0"/>
              <a:t>体系结构的企业级应用的需求，</a:t>
            </a:r>
            <a:r>
              <a:rPr lang="en-US" altLang="zh-CN" dirty="0" smtClean="0"/>
              <a:t>Sun</a:t>
            </a:r>
            <a:r>
              <a:rPr lang="zh-CN" altLang="en-US" dirty="0" smtClean="0"/>
              <a:t>在早期的</a:t>
            </a:r>
            <a:r>
              <a:rPr lang="en-US" altLang="zh-CN" dirty="0" smtClean="0"/>
              <a:t>J2SE</a:t>
            </a:r>
            <a:r>
              <a:rPr lang="zh-CN" altLang="en-US" dirty="0" smtClean="0"/>
              <a:t>基础上，提出</a:t>
            </a:r>
            <a:r>
              <a:rPr lang="en-US" altLang="zh-CN" dirty="0" smtClean="0"/>
              <a:t>Java EE</a:t>
            </a:r>
            <a:r>
              <a:rPr lang="zh-CN" altLang="en-US" dirty="0" smtClean="0"/>
              <a:t>。</a:t>
            </a:r>
            <a:endParaRPr lang="zh-CN" altLang="en-US" dirty="0"/>
          </a:p>
        </p:txBody>
      </p:sp>
    </p:spTree>
    <p:extLst>
      <p:ext uri="{BB962C8B-B14F-4D97-AF65-F5344CB8AC3E}">
        <p14:creationId xmlns:p14="http://schemas.microsoft.com/office/powerpoint/2010/main" val="1003243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46439"/>
          </a:xfrm>
        </p:spPr>
        <p:txBody>
          <a:bodyPr/>
          <a:lstStyle/>
          <a:p>
            <a:r>
              <a:rPr lang="en-US" altLang="zh-CN" dirty="0" smtClean="0"/>
              <a:t>1.2  </a:t>
            </a:r>
            <a:r>
              <a:rPr lang="zh-CN" altLang="en-US" dirty="0" smtClean="0"/>
              <a:t>什么是</a:t>
            </a:r>
            <a:r>
              <a:rPr lang="en-US" altLang="zh-CN" dirty="0" smtClean="0"/>
              <a:t>Java EE</a:t>
            </a:r>
            <a:endParaRPr lang="zh-CN" altLang="en-US" dirty="0"/>
          </a:p>
        </p:txBody>
      </p:sp>
      <p:sp>
        <p:nvSpPr>
          <p:cNvPr id="3" name="内容占位符 2"/>
          <p:cNvSpPr>
            <a:spLocks noGrp="1"/>
          </p:cNvSpPr>
          <p:nvPr>
            <p:ph idx="1"/>
          </p:nvPr>
        </p:nvSpPr>
        <p:spPr>
          <a:xfrm>
            <a:off x="838200" y="1311564"/>
            <a:ext cx="10515600" cy="5320589"/>
          </a:xfrm>
        </p:spPr>
        <p:txBody>
          <a:bodyPr>
            <a:normAutofit/>
          </a:bodyPr>
          <a:lstStyle/>
          <a:p>
            <a:r>
              <a:rPr lang="en-US" altLang="zh-CN" sz="3200" dirty="0" smtClean="0"/>
              <a:t>Java EE</a:t>
            </a:r>
            <a:r>
              <a:rPr lang="zh-CN" altLang="en-US" sz="3200" dirty="0" smtClean="0"/>
              <a:t>是一个标准中间件体系结构</a:t>
            </a:r>
            <a:endParaRPr lang="en-US" altLang="zh-CN" sz="3200" dirty="0" smtClean="0"/>
          </a:p>
          <a:p>
            <a:pPr lvl="1"/>
            <a:r>
              <a:rPr lang="en-US" altLang="zh-CN" sz="2800" dirty="0">
                <a:solidFill>
                  <a:srgbClr val="FF0000"/>
                </a:solidFill>
              </a:rPr>
              <a:t>Java </a:t>
            </a:r>
            <a:r>
              <a:rPr lang="en-US" altLang="zh-CN" sz="2800" dirty="0" smtClean="0">
                <a:solidFill>
                  <a:srgbClr val="FF0000"/>
                </a:solidFill>
              </a:rPr>
              <a:t>EE</a:t>
            </a:r>
            <a:r>
              <a:rPr lang="zh-CN" altLang="en-US" sz="2800" dirty="0" smtClean="0">
                <a:solidFill>
                  <a:srgbClr val="FF0000"/>
                </a:solidFill>
              </a:rPr>
              <a:t>是一种体系结构，而不是一门编程语言。</a:t>
            </a:r>
            <a:endParaRPr lang="en-US" altLang="zh-CN" sz="2800" dirty="0" smtClean="0">
              <a:solidFill>
                <a:srgbClr val="FF0000"/>
              </a:solidFill>
            </a:endParaRPr>
          </a:p>
          <a:p>
            <a:pPr lvl="1"/>
            <a:r>
              <a:rPr lang="en-US" altLang="zh-CN" sz="2800" dirty="0"/>
              <a:t>Java </a:t>
            </a:r>
            <a:r>
              <a:rPr lang="en-US" altLang="zh-CN" sz="2800" dirty="0" smtClean="0"/>
              <a:t>EE</a:t>
            </a:r>
            <a:r>
              <a:rPr lang="zh-CN" altLang="en-US" sz="2800" dirty="0" smtClean="0"/>
              <a:t>旨在</a:t>
            </a:r>
            <a:r>
              <a:rPr lang="zh-CN" altLang="en-US" sz="2800" dirty="0" smtClean="0"/>
              <a:t>简化</a:t>
            </a:r>
            <a:r>
              <a:rPr lang="zh-CN" altLang="en-US" sz="2800" dirty="0" smtClean="0"/>
              <a:t>和规范分布式多层企业应用系统的开发和</a:t>
            </a:r>
            <a:r>
              <a:rPr lang="zh-CN" altLang="en-US" sz="2800" dirty="0" smtClean="0"/>
              <a:t>部署</a:t>
            </a:r>
            <a:endParaRPr lang="en-US" altLang="zh-CN" sz="2800" dirty="0" smtClean="0"/>
          </a:p>
          <a:p>
            <a:pPr lvl="2"/>
            <a:r>
              <a:rPr lang="en-US" altLang="zh-CN" sz="2400" dirty="0"/>
              <a:t>Java </a:t>
            </a:r>
            <a:r>
              <a:rPr lang="en-US" altLang="zh-CN" sz="2400" dirty="0" smtClean="0"/>
              <a:t>EE</a:t>
            </a:r>
            <a:r>
              <a:rPr lang="zh-CN" altLang="en-US" sz="2400" dirty="0" smtClean="0"/>
              <a:t>出现之前，分布式企业应用系统的开发和部署没有被普遍认可的行业标准。</a:t>
            </a:r>
            <a:endParaRPr lang="en-US" altLang="zh-CN" sz="2400" dirty="0" smtClean="0"/>
          </a:p>
          <a:p>
            <a:pPr lvl="2"/>
            <a:r>
              <a:rPr lang="en-US" altLang="zh-CN" sz="2400" dirty="0"/>
              <a:t>Java EE</a:t>
            </a:r>
            <a:r>
              <a:rPr lang="zh-CN" altLang="en-US" sz="2400" dirty="0" smtClean="0"/>
              <a:t>出现，规范了分布式多层体系的应用开发。</a:t>
            </a:r>
            <a:endParaRPr lang="en-US" altLang="zh-CN" sz="2400" dirty="0" smtClean="0"/>
          </a:p>
          <a:p>
            <a:pPr lvl="1"/>
            <a:r>
              <a:rPr lang="en-US" altLang="zh-CN" sz="2800" dirty="0"/>
              <a:t>Java </a:t>
            </a:r>
            <a:r>
              <a:rPr lang="en-US" altLang="zh-CN" sz="2800" dirty="0" smtClean="0"/>
              <a:t>EE</a:t>
            </a:r>
            <a:r>
              <a:rPr lang="zh-CN" altLang="en-US" sz="2800" dirty="0" smtClean="0"/>
              <a:t>将企业应用程序划分为多个不同的层，并在每一个层上定义对应的组件来实现</a:t>
            </a:r>
            <a:r>
              <a:rPr lang="zh-CN" altLang="en-US" sz="2800" dirty="0" smtClean="0"/>
              <a:t>它</a:t>
            </a:r>
            <a:endParaRPr lang="en-US" altLang="zh-CN" sz="2800" dirty="0" smtClean="0"/>
          </a:p>
          <a:p>
            <a:pPr lvl="1"/>
            <a:r>
              <a:rPr lang="zh-CN" altLang="en-US" sz="2800" dirty="0"/>
              <a:t>典型的</a:t>
            </a:r>
            <a:r>
              <a:rPr lang="en-US" altLang="zh-CN" sz="2800" dirty="0"/>
              <a:t>Java EE</a:t>
            </a:r>
            <a:r>
              <a:rPr lang="zh-CN" altLang="en-US" sz="2800" dirty="0"/>
              <a:t>结构的应用程序包含</a:t>
            </a:r>
            <a:r>
              <a:rPr lang="en-US" altLang="zh-CN" sz="2800" dirty="0"/>
              <a:t>4</a:t>
            </a:r>
            <a:r>
              <a:rPr lang="zh-CN" altLang="en-US" sz="2800" dirty="0"/>
              <a:t>层：客户层、表示逻辑层（</a:t>
            </a:r>
            <a:r>
              <a:rPr lang="en-US" altLang="zh-CN" sz="2800" dirty="0"/>
              <a:t>Web</a:t>
            </a:r>
            <a:r>
              <a:rPr lang="zh-CN" altLang="en-US" sz="2800" dirty="0"/>
              <a:t>层）、业务逻辑层，和企业信息系统</a:t>
            </a:r>
            <a:r>
              <a:rPr lang="zh-CN" altLang="en-US" sz="2800" dirty="0" smtClean="0"/>
              <a:t>层</a:t>
            </a:r>
            <a:endParaRPr lang="en-US" altLang="zh-CN" sz="2800" dirty="0" smtClean="0"/>
          </a:p>
          <a:p>
            <a:endParaRPr lang="en-US" altLang="zh-CN" dirty="0" smtClean="0"/>
          </a:p>
        </p:txBody>
      </p:sp>
    </p:spTree>
    <p:extLst>
      <p:ext uri="{BB962C8B-B14F-4D97-AF65-F5344CB8AC3E}">
        <p14:creationId xmlns:p14="http://schemas.microsoft.com/office/powerpoint/2010/main" val="3643146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客户</a:t>
            </a:r>
            <a:r>
              <a:rPr lang="zh-CN" altLang="en-US" dirty="0"/>
              <a:t>层</a:t>
            </a:r>
            <a:endParaRPr lang="en-US" altLang="zh-CN" dirty="0"/>
          </a:p>
          <a:p>
            <a:pPr lvl="1"/>
            <a:r>
              <a:rPr lang="zh-CN" altLang="en-US" dirty="0"/>
              <a:t>网络浏览程序或桌面应用程序</a:t>
            </a:r>
            <a:endParaRPr lang="en-US" altLang="zh-CN" dirty="0"/>
          </a:p>
          <a:p>
            <a:r>
              <a:rPr lang="zh-CN" altLang="en-US" dirty="0"/>
              <a:t>表示逻辑层（</a:t>
            </a:r>
            <a:r>
              <a:rPr lang="en-US" altLang="zh-CN" dirty="0"/>
              <a:t>Web</a:t>
            </a:r>
            <a:r>
              <a:rPr lang="zh-CN" altLang="en-US" dirty="0"/>
              <a:t>层）、业务逻辑层</a:t>
            </a:r>
            <a:endParaRPr lang="en-US" altLang="zh-CN" dirty="0"/>
          </a:p>
          <a:p>
            <a:pPr lvl="1"/>
            <a:r>
              <a:rPr lang="zh-CN" altLang="en-US" dirty="0"/>
              <a:t>位于应用服务器上，由一些</a:t>
            </a:r>
            <a:r>
              <a:rPr lang="en-US" altLang="zh-CN" dirty="0"/>
              <a:t>Java EE</a:t>
            </a:r>
            <a:r>
              <a:rPr lang="zh-CN" altLang="en-US" dirty="0"/>
              <a:t>标准组件</a:t>
            </a:r>
            <a:r>
              <a:rPr lang="en-US" altLang="zh-CN" dirty="0"/>
              <a:t>JSP (Java Server Page)</a:t>
            </a:r>
            <a:r>
              <a:rPr lang="zh-CN" altLang="en-US" dirty="0"/>
              <a:t>、</a:t>
            </a:r>
            <a:r>
              <a:rPr lang="en-US" altLang="zh-CN" dirty="0"/>
              <a:t>JSF (JSP(Java Server)</a:t>
            </a:r>
            <a:r>
              <a:rPr lang="zh-CN" altLang="en-US" dirty="0"/>
              <a:t>、</a:t>
            </a:r>
            <a:r>
              <a:rPr lang="en-US" altLang="zh-CN" dirty="0"/>
              <a:t>Servlet</a:t>
            </a:r>
            <a:r>
              <a:rPr lang="zh-CN" altLang="en-US" dirty="0"/>
              <a:t>、</a:t>
            </a:r>
            <a:r>
              <a:rPr lang="en-US" altLang="zh-CN" dirty="0"/>
              <a:t>EJB (Enterprise JavaBeans)</a:t>
            </a:r>
            <a:r>
              <a:rPr lang="zh-CN" altLang="en-US" dirty="0"/>
              <a:t>和</a:t>
            </a:r>
            <a:r>
              <a:rPr lang="en-US" altLang="zh-CN" dirty="0"/>
              <a:t>Entity</a:t>
            </a:r>
            <a:r>
              <a:rPr lang="zh-CN" altLang="en-US" dirty="0"/>
              <a:t>等来实现。</a:t>
            </a:r>
            <a:endParaRPr lang="en-US" altLang="zh-CN" dirty="0"/>
          </a:p>
          <a:p>
            <a:r>
              <a:rPr lang="zh-CN" altLang="en-US" dirty="0"/>
              <a:t>企业信息系统层</a:t>
            </a:r>
            <a:endParaRPr lang="en-US" altLang="zh-CN" dirty="0"/>
          </a:p>
          <a:p>
            <a:pPr lvl="1"/>
            <a:r>
              <a:rPr lang="zh-CN" altLang="en-US" dirty="0"/>
              <a:t>企业信息的存储管理，包括数据库系统，电子邮件系统、目录服务</a:t>
            </a:r>
            <a:r>
              <a:rPr lang="zh-CN" altLang="en-US" dirty="0" smtClean="0"/>
              <a:t>等</a:t>
            </a:r>
            <a:endParaRPr lang="zh-CN" altLang="en-US" dirty="0"/>
          </a:p>
        </p:txBody>
      </p:sp>
    </p:spTree>
    <p:extLst>
      <p:ext uri="{BB962C8B-B14F-4D97-AF65-F5344CB8AC3E}">
        <p14:creationId xmlns:p14="http://schemas.microsoft.com/office/powerpoint/2010/main" val="55629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www.oracle.com/technetwork/java/javaee/overview/index.html</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1266825" y="2695769"/>
            <a:ext cx="5971257" cy="3833618"/>
          </a:xfrm>
          <a:prstGeom prst="rect">
            <a:avLst/>
          </a:prstGeom>
        </p:spPr>
      </p:pic>
    </p:spTree>
    <p:extLst>
      <p:ext uri="{BB962C8B-B14F-4D97-AF65-F5344CB8AC3E}">
        <p14:creationId xmlns:p14="http://schemas.microsoft.com/office/powerpoint/2010/main" val="728995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EE</a:t>
            </a:r>
            <a:r>
              <a:rPr lang="zh-CN" altLang="en-US" dirty="0"/>
              <a:t>多层体系结构</a:t>
            </a:r>
          </a:p>
        </p:txBody>
      </p:sp>
      <p:pic>
        <p:nvPicPr>
          <p:cNvPr id="1026" name="Picture 2" descr="http://www.myexception.cn/img/2012/08/01/091452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3999" y="1825625"/>
            <a:ext cx="69040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24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608226"/>
          </a:xfrm>
        </p:spPr>
        <p:txBody>
          <a:bodyPr>
            <a:normAutofit lnSpcReduction="10000"/>
          </a:bodyPr>
          <a:lstStyle/>
          <a:p>
            <a:r>
              <a:rPr lang="en-US" altLang="zh-CN" sz="3200" dirty="0" smtClean="0"/>
              <a:t>Java EE</a:t>
            </a:r>
            <a:r>
              <a:rPr lang="zh-CN" altLang="en-US" sz="3200" dirty="0" smtClean="0"/>
              <a:t>是企业分布式应用开发标</a:t>
            </a:r>
            <a:r>
              <a:rPr lang="zh-CN" altLang="en-US" dirty="0" smtClean="0"/>
              <a:t>准</a:t>
            </a:r>
            <a:endParaRPr lang="en-US" altLang="zh-CN" dirty="0" smtClean="0"/>
          </a:p>
          <a:p>
            <a:pPr lvl="1"/>
            <a:r>
              <a:rPr lang="en-US" altLang="zh-CN" dirty="0"/>
              <a:t>Java </a:t>
            </a:r>
            <a:r>
              <a:rPr lang="en-US" altLang="zh-CN" dirty="0" smtClean="0"/>
              <a:t>EE</a:t>
            </a:r>
            <a:r>
              <a:rPr lang="zh-CN" altLang="en-US" dirty="0" smtClean="0"/>
              <a:t>规范描述了</a:t>
            </a:r>
            <a:r>
              <a:rPr lang="en-US" altLang="zh-CN" dirty="0"/>
              <a:t>Java </a:t>
            </a:r>
            <a:r>
              <a:rPr lang="en-US" altLang="zh-CN" dirty="0" smtClean="0"/>
              <a:t>EE</a:t>
            </a:r>
            <a:r>
              <a:rPr lang="zh-CN" altLang="en-US" dirty="0" smtClean="0"/>
              <a:t>结构</a:t>
            </a:r>
            <a:endParaRPr lang="en-US" altLang="zh-CN" dirty="0" smtClean="0"/>
          </a:p>
          <a:p>
            <a:pPr lvl="1"/>
            <a:r>
              <a:rPr lang="en-US" altLang="zh-CN" dirty="0">
                <a:hlinkClick r:id="rId2"/>
              </a:rPr>
              <a:t>http://docs.oracle.com/javaee/6/api</a:t>
            </a:r>
            <a:r>
              <a:rPr lang="en-US" altLang="zh-CN" dirty="0" smtClean="0">
                <a:hlinkClick r:id="rId2"/>
              </a:rPr>
              <a:t>/</a:t>
            </a:r>
            <a:endParaRPr lang="en-US" altLang="zh-CN" dirty="0" smtClean="0"/>
          </a:p>
          <a:p>
            <a:pPr lvl="1"/>
            <a:r>
              <a:rPr lang="en-US" altLang="zh-CN" dirty="0">
                <a:hlinkClick r:id="rId3"/>
              </a:rPr>
              <a:t>https://docs.oracle.com/javaee/7/api</a:t>
            </a:r>
            <a:r>
              <a:rPr lang="en-US" altLang="zh-CN" dirty="0" smtClean="0">
                <a:hlinkClick r:id="rId3"/>
              </a:rPr>
              <a:t>/</a:t>
            </a:r>
            <a:endParaRPr lang="en-US" altLang="zh-CN" dirty="0" smtClean="0"/>
          </a:p>
          <a:p>
            <a:r>
              <a:rPr lang="en-US" altLang="zh-CN" sz="3200" dirty="0"/>
              <a:t>Java </a:t>
            </a:r>
            <a:r>
              <a:rPr lang="en-US" altLang="zh-CN" sz="3200" dirty="0" smtClean="0"/>
              <a:t>EE</a:t>
            </a:r>
            <a:r>
              <a:rPr lang="zh-CN" altLang="en-US" sz="3200" dirty="0" smtClean="0"/>
              <a:t>规范了分布式组件开发的标准</a:t>
            </a:r>
            <a:endParaRPr lang="en-US" altLang="zh-CN" sz="3200" dirty="0" smtClean="0"/>
          </a:p>
          <a:p>
            <a:pPr lvl="1"/>
            <a:r>
              <a:rPr lang="en-US" altLang="zh-CN" sz="2800" dirty="0"/>
              <a:t>Java </a:t>
            </a:r>
            <a:r>
              <a:rPr lang="en-US" altLang="zh-CN" sz="2800" dirty="0" smtClean="0"/>
              <a:t>EE</a:t>
            </a:r>
            <a:r>
              <a:rPr lang="zh-CN" altLang="en-US" sz="2800" dirty="0" smtClean="0"/>
              <a:t>包含的分布式组件有</a:t>
            </a:r>
            <a:r>
              <a:rPr lang="en-US" altLang="zh-CN" sz="2800" dirty="0" smtClean="0"/>
              <a:t>JSP</a:t>
            </a:r>
            <a:r>
              <a:rPr lang="zh-CN" altLang="en-US" sz="2800" dirty="0" smtClean="0"/>
              <a:t>、</a:t>
            </a:r>
            <a:r>
              <a:rPr lang="en-US" altLang="zh-CN" sz="2800" dirty="0" smtClean="0"/>
              <a:t>Servlet</a:t>
            </a:r>
            <a:r>
              <a:rPr lang="zh-CN" altLang="en-US" sz="2800" dirty="0" smtClean="0"/>
              <a:t>、</a:t>
            </a:r>
            <a:r>
              <a:rPr lang="en-US" altLang="zh-CN" sz="2800" dirty="0" smtClean="0"/>
              <a:t>EJB</a:t>
            </a:r>
            <a:r>
              <a:rPr lang="zh-CN" altLang="en-US" sz="2800" dirty="0" smtClean="0"/>
              <a:t>等，</a:t>
            </a:r>
            <a:r>
              <a:rPr lang="en-US" altLang="zh-CN" sz="2800" dirty="0"/>
              <a:t> Java </a:t>
            </a:r>
            <a:r>
              <a:rPr lang="en-US" altLang="zh-CN" sz="2800" dirty="0" smtClean="0"/>
              <a:t>EE</a:t>
            </a:r>
            <a:r>
              <a:rPr lang="zh-CN" altLang="en-US" sz="2800" dirty="0" smtClean="0"/>
              <a:t>标准规定了这些分布式组件应该实现哪些接口，应该提供哪些方法。</a:t>
            </a:r>
            <a:endParaRPr lang="en-US" altLang="zh-CN" sz="2800" dirty="0" smtClean="0"/>
          </a:p>
          <a:p>
            <a:pPr lvl="2"/>
            <a:r>
              <a:rPr lang="en-US" altLang="zh-CN" sz="2400" dirty="0"/>
              <a:t>Java EE</a:t>
            </a:r>
            <a:r>
              <a:rPr lang="zh-CN" altLang="en-US" sz="2400" dirty="0"/>
              <a:t>规范</a:t>
            </a:r>
            <a:r>
              <a:rPr lang="zh-CN" altLang="en-US" sz="2400" dirty="0" smtClean="0"/>
              <a:t>了</a:t>
            </a:r>
            <a:r>
              <a:rPr lang="zh-CN" altLang="en-US" sz="2400" dirty="0"/>
              <a:t>分布式</a:t>
            </a:r>
            <a:r>
              <a:rPr lang="zh-CN" altLang="en-US" sz="2400" dirty="0" smtClean="0"/>
              <a:t>组件运行环境</a:t>
            </a:r>
            <a:r>
              <a:rPr lang="en-US" altLang="zh-CN" sz="2400" dirty="0" smtClean="0"/>
              <a:t>——</a:t>
            </a:r>
            <a:r>
              <a:rPr lang="zh-CN" altLang="en-US" sz="2400" dirty="0" smtClean="0"/>
              <a:t>容器。</a:t>
            </a:r>
            <a:endParaRPr lang="en-US" altLang="zh-CN" sz="2400" dirty="0" smtClean="0"/>
          </a:p>
          <a:p>
            <a:pPr lvl="2"/>
            <a:r>
              <a:rPr lang="zh-CN" altLang="en-US" sz="2400" dirty="0"/>
              <a:t>分布式组件运行</a:t>
            </a:r>
            <a:r>
              <a:rPr lang="zh-CN" altLang="en-US" sz="2400" dirty="0" smtClean="0"/>
              <a:t>环境称为容器，容器通过提供标准的服务来支持分布式组件的运行，</a:t>
            </a:r>
            <a:r>
              <a:rPr lang="en-US" altLang="zh-CN" sz="2400" dirty="0"/>
              <a:t> JSP</a:t>
            </a:r>
            <a:r>
              <a:rPr lang="zh-CN" altLang="en-US" sz="2400" dirty="0"/>
              <a:t>、</a:t>
            </a:r>
            <a:r>
              <a:rPr lang="en-US" altLang="zh-CN" sz="2400" dirty="0" smtClean="0"/>
              <a:t>Servlet</a:t>
            </a:r>
            <a:r>
              <a:rPr lang="zh-CN" altLang="en-US" sz="2400" dirty="0" smtClean="0"/>
              <a:t>运行在</a:t>
            </a:r>
            <a:r>
              <a:rPr lang="en-US" altLang="zh-CN" sz="2400" dirty="0" smtClean="0"/>
              <a:t>Web</a:t>
            </a:r>
            <a:r>
              <a:rPr lang="zh-CN" altLang="en-US" sz="2400" dirty="0" smtClean="0"/>
              <a:t>容器中，</a:t>
            </a:r>
            <a:r>
              <a:rPr lang="en-US" altLang="zh-CN" sz="2400" dirty="0"/>
              <a:t> </a:t>
            </a:r>
            <a:r>
              <a:rPr lang="en-US" altLang="zh-CN" sz="2400" dirty="0" smtClean="0"/>
              <a:t>EJB</a:t>
            </a:r>
            <a:r>
              <a:rPr lang="zh-CN" altLang="en-US" sz="2400" dirty="0" smtClean="0"/>
              <a:t>组件运行在</a:t>
            </a:r>
            <a:r>
              <a:rPr lang="en-US" altLang="zh-CN" sz="2400" dirty="0" smtClean="0"/>
              <a:t>EJB</a:t>
            </a:r>
            <a:r>
              <a:rPr lang="zh-CN" altLang="en-US" sz="2400" dirty="0" smtClean="0"/>
              <a:t>容器中。</a:t>
            </a:r>
            <a:endParaRPr lang="zh-CN" altLang="en-US" sz="2400" dirty="0"/>
          </a:p>
        </p:txBody>
      </p:sp>
    </p:spTree>
    <p:extLst>
      <p:ext uri="{BB962C8B-B14F-4D97-AF65-F5344CB8AC3E}">
        <p14:creationId xmlns:p14="http://schemas.microsoft.com/office/powerpoint/2010/main" val="699818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normAutofit/>
          </a:bodyPr>
          <a:lstStyle/>
          <a:p>
            <a:r>
              <a:rPr lang="zh-CN" altLang="en-US" dirty="0" smtClean="0"/>
              <a:t>社会信息化</a:t>
            </a:r>
            <a:endParaRPr lang="en-US" altLang="zh-CN" dirty="0" smtClean="0"/>
          </a:p>
          <a:p>
            <a:r>
              <a:rPr lang="zh-CN" altLang="en-US" dirty="0" smtClean="0"/>
              <a:t>开发企业级应用程序</a:t>
            </a:r>
            <a:r>
              <a:rPr lang="en-US" altLang="zh-CN" dirty="0" smtClean="0"/>
              <a:t>==》</a:t>
            </a:r>
            <a:r>
              <a:rPr lang="zh-CN" altLang="en-US" dirty="0" smtClean="0"/>
              <a:t>多层</a:t>
            </a:r>
            <a:r>
              <a:rPr lang="zh-CN" altLang="en-US" dirty="0"/>
              <a:t>体系结构的企业级</a:t>
            </a:r>
            <a:r>
              <a:rPr lang="zh-CN" altLang="en-US" dirty="0" smtClean="0"/>
              <a:t>应用</a:t>
            </a:r>
            <a:endParaRPr lang="en-US" altLang="zh-CN" dirty="0" smtClean="0"/>
          </a:p>
          <a:p>
            <a:r>
              <a:rPr lang="zh-CN" altLang="en-US" dirty="0"/>
              <a:t>企业级</a:t>
            </a:r>
            <a:r>
              <a:rPr lang="zh-CN" altLang="en-US" dirty="0" smtClean="0"/>
              <a:t>应用开发的两大技术体系：</a:t>
            </a:r>
            <a:endParaRPr lang="en-US" altLang="zh-CN" dirty="0" smtClean="0"/>
          </a:p>
          <a:p>
            <a:pPr lvl="1"/>
            <a:r>
              <a:rPr lang="zh-CN" altLang="en-US" sz="2800" dirty="0" smtClean="0"/>
              <a:t>基于</a:t>
            </a:r>
            <a:r>
              <a:rPr lang="en-US" altLang="zh-CN" sz="2800" dirty="0" smtClean="0"/>
              <a:t>Java EE</a:t>
            </a:r>
            <a:r>
              <a:rPr lang="zh-CN" altLang="en-US" sz="2800" dirty="0" smtClean="0"/>
              <a:t>的应用开发</a:t>
            </a:r>
            <a:endParaRPr lang="en-US" altLang="zh-CN" sz="2800" dirty="0" smtClean="0"/>
          </a:p>
          <a:p>
            <a:pPr lvl="1"/>
            <a:r>
              <a:rPr lang="zh-CN" altLang="en-US" sz="2800" dirty="0" smtClean="0"/>
              <a:t>基于</a:t>
            </a:r>
            <a:r>
              <a:rPr lang="en-US" altLang="zh-CN" sz="2800" dirty="0" smtClean="0"/>
              <a:t>.NET</a:t>
            </a:r>
            <a:r>
              <a:rPr lang="zh-CN" altLang="en-US" sz="2800" dirty="0" smtClean="0"/>
              <a:t>的应用开发</a:t>
            </a:r>
            <a:endParaRPr lang="zh-CN" altLang="en-US" sz="2800" dirty="0"/>
          </a:p>
        </p:txBody>
      </p:sp>
    </p:spTree>
    <p:extLst>
      <p:ext uri="{BB962C8B-B14F-4D97-AF65-F5344CB8AC3E}">
        <p14:creationId xmlns:p14="http://schemas.microsoft.com/office/powerpoint/2010/main" val="4122660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Java EE</a:t>
            </a:r>
            <a:r>
              <a:rPr lang="zh-CN" altLang="en-US" dirty="0"/>
              <a:t>编程思想：组件</a:t>
            </a:r>
            <a:r>
              <a:rPr lang="en-US" altLang="zh-CN" dirty="0"/>
              <a:t>-</a:t>
            </a:r>
            <a:r>
              <a:rPr lang="zh-CN" altLang="en-US" dirty="0" smtClean="0"/>
              <a:t>容器</a:t>
            </a:r>
            <a:endParaRPr lang="zh-CN" altLang="en-US" dirty="0"/>
          </a:p>
        </p:txBody>
      </p:sp>
      <p:sp>
        <p:nvSpPr>
          <p:cNvPr id="3" name="内容占位符 2"/>
          <p:cNvSpPr>
            <a:spLocks noGrp="1"/>
          </p:cNvSpPr>
          <p:nvPr>
            <p:ph idx="1"/>
          </p:nvPr>
        </p:nvSpPr>
        <p:spPr/>
        <p:txBody>
          <a:bodyPr/>
          <a:lstStyle/>
          <a:p>
            <a:r>
              <a:rPr lang="en-US" altLang="zh-CN" dirty="0" smtClean="0"/>
              <a:t>Java EE</a:t>
            </a:r>
            <a:r>
              <a:rPr lang="zh-CN" altLang="en-US" dirty="0" smtClean="0"/>
              <a:t>应用的基本软件单元：组件</a:t>
            </a:r>
            <a:endParaRPr lang="en-US" altLang="zh-CN" dirty="0" smtClean="0"/>
          </a:p>
          <a:p>
            <a:r>
              <a:rPr lang="zh-CN" altLang="en-US" dirty="0" smtClean="0"/>
              <a:t>组件的运行环境：容器</a:t>
            </a:r>
            <a:endParaRPr lang="en-US" altLang="zh-CN" dirty="0" smtClean="0"/>
          </a:p>
          <a:p>
            <a:r>
              <a:rPr lang="en-US" altLang="zh-CN" dirty="0"/>
              <a:t>Java </a:t>
            </a:r>
            <a:r>
              <a:rPr lang="en-US" altLang="zh-CN" dirty="0" smtClean="0"/>
              <a:t>EE</a:t>
            </a:r>
            <a:r>
              <a:rPr lang="zh-CN" altLang="en-US" dirty="0" smtClean="0"/>
              <a:t>组件分为</a:t>
            </a:r>
            <a:r>
              <a:rPr lang="en-US" altLang="zh-CN" dirty="0" smtClean="0"/>
              <a:t>Web</a:t>
            </a:r>
            <a:r>
              <a:rPr lang="zh-CN" altLang="en-US" dirty="0" smtClean="0"/>
              <a:t>组件和</a:t>
            </a:r>
            <a:r>
              <a:rPr lang="en-US" altLang="zh-CN" dirty="0" smtClean="0"/>
              <a:t>EJB</a:t>
            </a:r>
            <a:r>
              <a:rPr lang="zh-CN" altLang="en-US" dirty="0" smtClean="0"/>
              <a:t>组件，相应</a:t>
            </a:r>
            <a:r>
              <a:rPr lang="en-US" altLang="zh-CN" dirty="0"/>
              <a:t>Java </a:t>
            </a:r>
            <a:r>
              <a:rPr lang="en-US" altLang="zh-CN" dirty="0" smtClean="0"/>
              <a:t>EE</a:t>
            </a:r>
            <a:r>
              <a:rPr lang="zh-CN" altLang="en-US" dirty="0" smtClean="0"/>
              <a:t>容器分为</a:t>
            </a:r>
            <a:r>
              <a:rPr lang="en-US" altLang="zh-CN" dirty="0" smtClean="0"/>
              <a:t>Web</a:t>
            </a:r>
            <a:r>
              <a:rPr lang="zh-CN" altLang="en-US" dirty="0" smtClean="0"/>
              <a:t>容器和</a:t>
            </a:r>
            <a:r>
              <a:rPr lang="en-US" altLang="zh-CN" dirty="0" smtClean="0"/>
              <a:t>EJB</a:t>
            </a:r>
            <a:r>
              <a:rPr lang="zh-CN" altLang="en-US" dirty="0" smtClean="0"/>
              <a:t>容器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47920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EE</a:t>
            </a:r>
            <a:r>
              <a:rPr lang="zh-CN" altLang="en-US" dirty="0"/>
              <a:t>容器</a:t>
            </a:r>
            <a:r>
              <a:rPr lang="en-US" altLang="zh-CN" dirty="0"/>
              <a:t>-</a:t>
            </a:r>
            <a:r>
              <a:rPr lang="zh-CN" altLang="en-US" dirty="0"/>
              <a:t>组件</a:t>
            </a:r>
          </a:p>
        </p:txBody>
      </p:sp>
      <p:sp>
        <p:nvSpPr>
          <p:cNvPr id="3" name="内容占位符 2"/>
          <p:cNvSpPr>
            <a:spLocks noGrp="1"/>
          </p:cNvSpPr>
          <p:nvPr>
            <p:ph idx="1"/>
          </p:nvPr>
        </p:nvSpPr>
        <p:spPr/>
        <p:txBody>
          <a:bodyPr/>
          <a:lstStyle/>
          <a:p>
            <a:r>
              <a:rPr lang="zh-CN" altLang="en-US" dirty="0"/>
              <a:t>组件与容器要遵循的标准规范是</a:t>
            </a:r>
            <a:r>
              <a:rPr lang="en-US" altLang="zh-CN" dirty="0"/>
              <a:t>Java EE</a:t>
            </a:r>
            <a:r>
              <a:rPr lang="zh-CN" altLang="en-US" dirty="0"/>
              <a:t>。</a:t>
            </a:r>
            <a:endParaRPr lang="en-US" altLang="zh-CN" dirty="0"/>
          </a:p>
          <a:p>
            <a:r>
              <a:rPr lang="en-US" altLang="zh-CN" dirty="0"/>
              <a:t>Java EE</a:t>
            </a:r>
            <a:r>
              <a:rPr lang="zh-CN" altLang="en-US" dirty="0"/>
              <a:t>容器由专门厂商实现，容器必须实现的基本接口和功能由</a:t>
            </a:r>
            <a:r>
              <a:rPr lang="en-US" altLang="zh-CN" dirty="0"/>
              <a:t>Java EE</a:t>
            </a:r>
            <a:r>
              <a:rPr lang="zh-CN" altLang="en-US" dirty="0"/>
              <a:t>规范定义，具体实现由容器厂商决定。</a:t>
            </a:r>
            <a:endParaRPr lang="en-US" altLang="zh-CN" dirty="0"/>
          </a:p>
          <a:p>
            <a:r>
              <a:rPr lang="zh-CN" altLang="en-US" dirty="0"/>
              <a:t>组件由程序员根据特定的业务需求编程实现。</a:t>
            </a:r>
          </a:p>
          <a:p>
            <a:endParaRPr lang="zh-CN" altLang="en-US" dirty="0"/>
          </a:p>
        </p:txBody>
      </p:sp>
    </p:spTree>
    <p:extLst>
      <p:ext uri="{BB962C8B-B14F-4D97-AF65-F5344CB8AC3E}">
        <p14:creationId xmlns:p14="http://schemas.microsoft.com/office/powerpoint/2010/main" val="233809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面向对象程序设计的容器和组件</a:t>
            </a:r>
            <a:endParaRPr lang="zh-CN" altLang="en-US" dirty="0"/>
          </a:p>
        </p:txBody>
      </p:sp>
      <p:sp>
        <p:nvSpPr>
          <p:cNvPr id="3" name="内容占位符 2"/>
          <p:cNvSpPr>
            <a:spLocks noGrp="1"/>
          </p:cNvSpPr>
          <p:nvPr>
            <p:ph idx="1"/>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r>
              <a:rPr lang="zh-CN" altLang="en-US" dirty="0"/>
              <a:t>）是当今程序设计的主流，它很好地实现了软件的重用性和扩展性。</a:t>
            </a:r>
          </a:p>
          <a:p>
            <a:r>
              <a:rPr lang="zh-CN" altLang="en-US" dirty="0"/>
              <a:t>采用</a:t>
            </a:r>
            <a:r>
              <a:rPr lang="en-US" altLang="zh-CN" dirty="0"/>
              <a:t>OOP</a:t>
            </a:r>
            <a:r>
              <a:rPr lang="zh-CN" altLang="en-US" dirty="0"/>
              <a:t>设计的系统是由很多个对象组成的，对象和对象之间会构成依赖关系，这时需要有一个专门的模块来管理这些对象的创建和它们之间的依赖关系，否则这些对象会紧紧地耦合在一起，使系统变得难以维护和扩展。这个专门的模块就叫对象管理器，简称容器。</a:t>
            </a:r>
          </a:p>
          <a:p>
            <a:r>
              <a:rPr lang="zh-CN" altLang="en-US" dirty="0"/>
              <a:t>容器负责创建对象，提供查找对象的服务（也就是管理依赖关系），管理对象的生命周期等等</a:t>
            </a:r>
            <a:r>
              <a:rPr lang="zh-CN" altLang="en-US" dirty="0" smtClean="0"/>
              <a:t>。</a:t>
            </a:r>
            <a:endParaRPr lang="zh-CN" altLang="en-US" dirty="0"/>
          </a:p>
        </p:txBody>
      </p:sp>
    </p:spTree>
    <p:extLst>
      <p:ext uri="{BB962C8B-B14F-4D97-AF65-F5344CB8AC3E}">
        <p14:creationId xmlns:p14="http://schemas.microsoft.com/office/powerpoint/2010/main" val="4144452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运行在容器中的对象也称为组件，它们必须遵循容器定义的规范。</a:t>
            </a:r>
          </a:p>
          <a:p>
            <a:endParaRPr lang="zh-CN" altLang="en-US" dirty="0"/>
          </a:p>
        </p:txBody>
      </p:sp>
    </p:spTree>
    <p:extLst>
      <p:ext uri="{BB962C8B-B14F-4D97-AF65-F5344CB8AC3E}">
        <p14:creationId xmlns:p14="http://schemas.microsoft.com/office/powerpoint/2010/main" val="21333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a:t>
            </a:r>
            <a:r>
              <a:rPr lang="en-US" altLang="zh-CN" dirty="0" smtClean="0"/>
              <a:t>-</a:t>
            </a:r>
            <a:r>
              <a:rPr lang="zh-CN" altLang="en-US" dirty="0" smtClean="0"/>
              <a:t>组件</a:t>
            </a:r>
            <a:endParaRPr lang="zh-CN" altLang="en-US" dirty="0"/>
          </a:p>
        </p:txBody>
      </p:sp>
      <p:sp>
        <p:nvSpPr>
          <p:cNvPr id="3" name="内容占位符 2"/>
          <p:cNvSpPr>
            <a:spLocks noGrp="1"/>
          </p:cNvSpPr>
          <p:nvPr>
            <p:ph idx="1"/>
          </p:nvPr>
        </p:nvSpPr>
        <p:spPr/>
        <p:txBody>
          <a:bodyPr/>
          <a:lstStyle/>
          <a:p>
            <a:r>
              <a:rPr lang="zh-CN" altLang="en-US" dirty="0"/>
              <a:t>容器为组件提供必需的底层基础功能，容器提供的底层基础功能被称为服务。</a:t>
            </a:r>
            <a:endParaRPr lang="en-US" altLang="zh-CN" dirty="0"/>
          </a:p>
          <a:p>
            <a:r>
              <a:rPr lang="zh-CN" altLang="en-US" dirty="0"/>
              <a:t>组件通过调用容器提供的标准服务来与外界交互</a:t>
            </a:r>
            <a:r>
              <a:rPr lang="zh-CN" altLang="en-US" dirty="0" smtClean="0"/>
              <a:t>。</a:t>
            </a:r>
            <a:endParaRPr lang="en-US" altLang="zh-CN" dirty="0"/>
          </a:p>
        </p:txBody>
      </p:sp>
    </p:spTree>
    <p:extLst>
      <p:ext uri="{BB962C8B-B14F-4D97-AF65-F5344CB8AC3E}">
        <p14:creationId xmlns:p14="http://schemas.microsoft.com/office/powerpoint/2010/main" val="3492032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EE</a:t>
            </a:r>
            <a:r>
              <a:rPr lang="zh-CN" altLang="en-US" dirty="0" smtClean="0"/>
              <a:t>容器</a:t>
            </a:r>
            <a:r>
              <a:rPr lang="en-US" altLang="zh-CN" dirty="0" smtClean="0"/>
              <a:t>-</a:t>
            </a:r>
            <a:r>
              <a:rPr lang="zh-CN" altLang="en-US" dirty="0" smtClean="0"/>
              <a:t>组件</a:t>
            </a:r>
            <a:endParaRPr lang="zh-CN" altLang="en-US" dirty="0"/>
          </a:p>
        </p:txBody>
      </p:sp>
      <p:sp>
        <p:nvSpPr>
          <p:cNvPr id="3" name="内容占位符 2"/>
          <p:cNvSpPr>
            <a:spLocks noGrp="1"/>
          </p:cNvSpPr>
          <p:nvPr>
            <p:ph idx="1"/>
          </p:nvPr>
        </p:nvSpPr>
        <p:spPr/>
        <p:txBody>
          <a:bodyPr/>
          <a:lstStyle/>
          <a:p>
            <a:r>
              <a:rPr lang="zh-CN" altLang="en-US" dirty="0"/>
              <a:t>组件与容器要遵循的标准规范是</a:t>
            </a:r>
            <a:r>
              <a:rPr lang="en-US" altLang="zh-CN" dirty="0"/>
              <a:t>Java EE</a:t>
            </a:r>
            <a:r>
              <a:rPr lang="zh-CN" altLang="en-US" dirty="0"/>
              <a:t>。</a:t>
            </a:r>
            <a:endParaRPr lang="en-US" altLang="zh-CN" dirty="0"/>
          </a:p>
          <a:p>
            <a:r>
              <a:rPr lang="en-US" altLang="zh-CN" dirty="0"/>
              <a:t>Java EE</a:t>
            </a:r>
            <a:r>
              <a:rPr lang="zh-CN" altLang="en-US" dirty="0"/>
              <a:t>容器由专门厂商实现，容器必须实现的基本接口和功能由</a:t>
            </a:r>
            <a:r>
              <a:rPr lang="en-US" altLang="zh-CN" dirty="0"/>
              <a:t>Java EE</a:t>
            </a:r>
            <a:r>
              <a:rPr lang="zh-CN" altLang="en-US" dirty="0"/>
              <a:t>规范定义，具体实现由容器厂商决定。</a:t>
            </a:r>
            <a:endParaRPr lang="en-US" altLang="zh-CN" dirty="0"/>
          </a:p>
          <a:p>
            <a:r>
              <a:rPr lang="zh-CN" altLang="en-US" dirty="0"/>
              <a:t>组件由程序员根据特定的业务需求编程实现。</a:t>
            </a:r>
          </a:p>
          <a:p>
            <a:endParaRPr lang="zh-CN" altLang="en-US" dirty="0"/>
          </a:p>
        </p:txBody>
      </p:sp>
    </p:spTree>
    <p:extLst>
      <p:ext uri="{BB962C8B-B14F-4D97-AF65-F5344CB8AC3E}">
        <p14:creationId xmlns:p14="http://schemas.microsoft.com/office/powerpoint/2010/main" val="2057957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JavaEE</a:t>
            </a:r>
            <a:r>
              <a:rPr lang="zh-CN" altLang="en-US" dirty="0"/>
              <a:t>容器</a:t>
            </a:r>
          </a:p>
          <a:p>
            <a:r>
              <a:rPr lang="zh-CN" altLang="en-US" dirty="0"/>
              <a:t>是用来管理组件行为的一个集合工具，组件的行为包括与外部环境的交互、组件的生命周期、组件之间的合作依赖关系等等。</a:t>
            </a:r>
          </a:p>
        </p:txBody>
      </p:sp>
    </p:spTree>
    <p:extLst>
      <p:ext uri="{BB962C8B-B14F-4D97-AF65-F5344CB8AC3E}">
        <p14:creationId xmlns:p14="http://schemas.microsoft.com/office/powerpoint/2010/main" val="2116401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JavaEE</a:t>
            </a:r>
            <a:r>
              <a:rPr lang="zh-CN" altLang="en-US" dirty="0"/>
              <a:t>容器组成</a:t>
            </a:r>
          </a:p>
        </p:txBody>
      </p:sp>
      <p:sp>
        <p:nvSpPr>
          <p:cNvPr id="3" name="内容占位符 2"/>
          <p:cNvSpPr>
            <a:spLocks noGrp="1"/>
          </p:cNvSpPr>
          <p:nvPr>
            <p:ph idx="1"/>
          </p:nvPr>
        </p:nvSpPr>
        <p:spPr/>
        <p:txBody>
          <a:bodyPr/>
          <a:lstStyle/>
          <a:p>
            <a:r>
              <a:rPr lang="en-US" altLang="zh-CN" dirty="0"/>
              <a:t>Web</a:t>
            </a:r>
            <a:r>
              <a:rPr lang="zh-CN" altLang="en-US" dirty="0" smtClean="0"/>
              <a:t>容器</a:t>
            </a:r>
            <a:endParaRPr lang="en-US" altLang="zh-CN" dirty="0" smtClean="0"/>
          </a:p>
          <a:p>
            <a:pPr lvl="1"/>
            <a:r>
              <a:rPr lang="zh-CN" altLang="en-US" dirty="0" smtClean="0"/>
              <a:t>包括</a:t>
            </a:r>
            <a:r>
              <a:rPr lang="en-US" altLang="zh-CN" dirty="0" smtClean="0"/>
              <a:t>JSP</a:t>
            </a:r>
            <a:r>
              <a:rPr lang="zh-CN" altLang="en-US" dirty="0" smtClean="0"/>
              <a:t>与</a:t>
            </a:r>
            <a:r>
              <a:rPr lang="en-US" altLang="zh-CN" dirty="0"/>
              <a:t>Servlet</a:t>
            </a:r>
            <a:r>
              <a:rPr lang="zh-CN" altLang="en-US" dirty="0"/>
              <a:t>组件，可使用</a:t>
            </a:r>
            <a:r>
              <a:rPr lang="en-US" altLang="zh-CN" dirty="0"/>
              <a:t>EJB</a:t>
            </a:r>
            <a:r>
              <a:rPr lang="zh-CN" altLang="en-US" dirty="0"/>
              <a:t>中的组件完成复杂的商务逻辑；</a:t>
            </a:r>
          </a:p>
          <a:p>
            <a:r>
              <a:rPr lang="en-US" altLang="zh-CN" dirty="0"/>
              <a:t>EJB</a:t>
            </a:r>
            <a:r>
              <a:rPr lang="zh-CN" altLang="en-US" dirty="0" smtClean="0"/>
              <a:t>容器</a:t>
            </a:r>
            <a:endParaRPr lang="en-US" altLang="zh-CN" dirty="0" smtClean="0"/>
          </a:p>
          <a:p>
            <a:pPr lvl="1"/>
            <a:r>
              <a:rPr lang="zh-CN" altLang="en-US" dirty="0" smtClean="0"/>
              <a:t>包含</a:t>
            </a:r>
            <a:r>
              <a:rPr lang="zh-CN" altLang="en-US" dirty="0"/>
              <a:t>组件</a:t>
            </a:r>
            <a:r>
              <a:rPr lang="en-US" altLang="zh-CN" dirty="0"/>
              <a:t>EJB</a:t>
            </a:r>
            <a:r>
              <a:rPr lang="zh-CN" altLang="en-US" dirty="0"/>
              <a:t>， </a:t>
            </a:r>
            <a:r>
              <a:rPr lang="en-US" altLang="zh-CN" dirty="0"/>
              <a:t>EJB</a:t>
            </a:r>
            <a:r>
              <a:rPr lang="zh-CN" altLang="en-US" dirty="0"/>
              <a:t>规范定义了一个开发和部署分布式商业逻辑的框架；</a:t>
            </a:r>
          </a:p>
          <a:p>
            <a:r>
              <a:rPr lang="en-US" altLang="zh-CN" dirty="0"/>
              <a:t>Applet</a:t>
            </a:r>
            <a:r>
              <a:rPr lang="zh-CN" altLang="en-US" dirty="0"/>
              <a:t>容器 </a:t>
            </a:r>
            <a:endParaRPr lang="en-US" altLang="zh-CN" dirty="0" smtClean="0"/>
          </a:p>
          <a:p>
            <a:pPr lvl="1"/>
            <a:r>
              <a:rPr lang="zh-CN" altLang="en-US" dirty="0" smtClean="0"/>
              <a:t>包含</a:t>
            </a:r>
            <a:r>
              <a:rPr lang="zh-CN" altLang="en-US" dirty="0"/>
              <a:t>组件</a:t>
            </a:r>
            <a:r>
              <a:rPr lang="en-US" altLang="zh-CN" dirty="0"/>
              <a:t>Applet</a:t>
            </a:r>
            <a:r>
              <a:rPr lang="zh-CN" altLang="en-US" dirty="0"/>
              <a:t>，即可使用</a:t>
            </a:r>
            <a:r>
              <a:rPr lang="en-US" altLang="zh-CN" dirty="0"/>
              <a:t>J2SE</a:t>
            </a:r>
            <a:r>
              <a:rPr lang="zh-CN" altLang="en-US" dirty="0"/>
              <a:t>开发</a:t>
            </a:r>
            <a:r>
              <a:rPr lang="en-US" altLang="zh-CN" dirty="0"/>
              <a:t>Applet</a:t>
            </a:r>
          </a:p>
          <a:p>
            <a:r>
              <a:rPr lang="en-US" altLang="zh-CN" dirty="0"/>
              <a:t>Application Client</a:t>
            </a:r>
            <a:r>
              <a:rPr lang="zh-CN" altLang="en-US" dirty="0" smtClean="0"/>
              <a:t>容器</a:t>
            </a:r>
            <a:endParaRPr lang="en-US" altLang="zh-CN" dirty="0" smtClean="0"/>
          </a:p>
          <a:p>
            <a:pPr lvl="1"/>
            <a:r>
              <a:rPr lang="zh-CN" altLang="en-US" dirty="0" smtClean="0"/>
              <a:t>包含</a:t>
            </a:r>
            <a:r>
              <a:rPr lang="zh-CN" altLang="en-US" dirty="0"/>
              <a:t>组件</a:t>
            </a:r>
            <a:r>
              <a:rPr lang="en-US" altLang="zh-CN" dirty="0"/>
              <a:t>Application Client</a:t>
            </a:r>
            <a:endParaRPr lang="zh-CN" altLang="en-US" dirty="0"/>
          </a:p>
        </p:txBody>
      </p:sp>
    </p:spTree>
    <p:extLst>
      <p:ext uri="{BB962C8B-B14F-4D97-AF65-F5344CB8AC3E}">
        <p14:creationId xmlns:p14="http://schemas.microsoft.com/office/powerpoint/2010/main" val="1341153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a:t>
            </a:r>
          </a:p>
        </p:txBody>
      </p:sp>
      <p:sp>
        <p:nvSpPr>
          <p:cNvPr id="3" name="内容占位符 2"/>
          <p:cNvSpPr>
            <a:spLocks noGrp="1"/>
          </p:cNvSpPr>
          <p:nvPr>
            <p:ph idx="1"/>
          </p:nvPr>
        </p:nvSpPr>
        <p:spPr/>
        <p:txBody>
          <a:bodyPr>
            <a:normAutofit fontScale="92500" lnSpcReduction="10000"/>
          </a:bodyPr>
          <a:lstStyle/>
          <a:p>
            <a:r>
              <a:rPr lang="zh-CN" altLang="en-US" dirty="0" smtClean="0"/>
              <a:t>组件的本意</a:t>
            </a:r>
            <a:r>
              <a:rPr lang="zh-CN" altLang="en-US" dirty="0"/>
              <a:t>是指可以重用的代码</a:t>
            </a:r>
            <a:r>
              <a:rPr lang="zh-CN" altLang="en-US" dirty="0" smtClean="0"/>
              <a:t>单元</a:t>
            </a:r>
            <a:endParaRPr lang="en-US" altLang="zh-CN" dirty="0" smtClean="0"/>
          </a:p>
          <a:p>
            <a:r>
              <a:rPr lang="zh-CN" altLang="en-US" dirty="0" smtClean="0"/>
              <a:t>一般</a:t>
            </a:r>
            <a:r>
              <a:rPr lang="zh-CN" altLang="en-US" dirty="0"/>
              <a:t>代表着一个或者一组可以独立出来的功能模块，在</a:t>
            </a:r>
            <a:r>
              <a:rPr lang="en-US" altLang="zh-CN" dirty="0" smtClean="0"/>
              <a:t>Java EE</a:t>
            </a:r>
            <a:r>
              <a:rPr lang="zh-CN" altLang="en-US" dirty="0" smtClean="0"/>
              <a:t>中</a:t>
            </a:r>
            <a:r>
              <a:rPr lang="zh-CN" altLang="en-US" dirty="0"/>
              <a:t>组件的种类有很多种，比较常见的是</a:t>
            </a:r>
            <a:r>
              <a:rPr lang="en-US" altLang="zh-CN" dirty="0"/>
              <a:t>EJB</a:t>
            </a:r>
            <a:r>
              <a:rPr lang="zh-CN" altLang="en-US" dirty="0"/>
              <a:t>组件、</a:t>
            </a:r>
            <a:r>
              <a:rPr lang="en-US" altLang="zh-CN" dirty="0"/>
              <a:t>DAO</a:t>
            </a:r>
            <a:r>
              <a:rPr lang="zh-CN" altLang="en-US" dirty="0"/>
              <a:t>组件、客户端组件或者应用程序组件等，它们有个共同特点是分别会</a:t>
            </a:r>
            <a:r>
              <a:rPr lang="zh-CN" altLang="en-US" dirty="0" smtClean="0"/>
              <a:t>打</a:t>
            </a:r>
            <a:r>
              <a:rPr lang="zh-CN" altLang="en-US" dirty="0"/>
              <a:t>包</a:t>
            </a:r>
            <a:r>
              <a:rPr lang="zh-CN" altLang="en-US" dirty="0" smtClean="0"/>
              <a:t>成 </a:t>
            </a:r>
            <a:r>
              <a:rPr lang="en-US" altLang="zh-CN" dirty="0" smtClean="0"/>
              <a:t>.</a:t>
            </a:r>
            <a:r>
              <a:rPr lang="en-US" altLang="zh-CN" dirty="0"/>
              <a:t>war</a:t>
            </a:r>
            <a:r>
              <a:rPr lang="zh-CN" altLang="en-US" dirty="0"/>
              <a:t>，</a:t>
            </a:r>
            <a:r>
              <a:rPr lang="en-US" altLang="zh-CN" dirty="0"/>
              <a:t>.jar</a:t>
            </a:r>
            <a:r>
              <a:rPr lang="zh-CN" altLang="en-US" dirty="0" smtClean="0"/>
              <a:t>，</a:t>
            </a:r>
            <a:r>
              <a:rPr lang="en-US" altLang="zh-CN" dirty="0" smtClean="0"/>
              <a:t>.</a:t>
            </a:r>
            <a:r>
              <a:rPr lang="en-US" altLang="zh-CN" dirty="0"/>
              <a:t>ear</a:t>
            </a:r>
            <a:r>
              <a:rPr lang="zh-CN" altLang="en-US" dirty="0"/>
              <a:t>，每个组件由特定格式的</a:t>
            </a:r>
            <a:r>
              <a:rPr lang="en-US" altLang="zh-CN" dirty="0"/>
              <a:t>xml</a:t>
            </a:r>
            <a:r>
              <a:rPr lang="zh-CN" altLang="en-US" dirty="0"/>
              <a:t>描述符文件进行描述，而且服务器端的组件都需要被部署到应用服务器上面才能够被使用。</a:t>
            </a:r>
            <a:endParaRPr lang="en-US" altLang="zh-CN" dirty="0" smtClean="0"/>
          </a:p>
          <a:p>
            <a:r>
              <a:rPr lang="zh-CN" altLang="en-US" dirty="0" smtClean="0"/>
              <a:t>组件</a:t>
            </a:r>
            <a:r>
              <a:rPr lang="zh-CN" altLang="en-US" dirty="0"/>
              <a:t>是能够完成某种功能并且向外提供若干个使用这种功能的接口的可重用代码集。表现形式为常见的（库</a:t>
            </a:r>
            <a:r>
              <a:rPr lang="en-US" altLang="zh-CN" dirty="0"/>
              <a:t>/</a:t>
            </a:r>
            <a:r>
              <a:rPr lang="zh-CN" altLang="en-US" dirty="0"/>
              <a:t>包），组件将一些类和接口组织起来，对外暴露一个或 多个接口，供外界调用</a:t>
            </a:r>
            <a:r>
              <a:rPr lang="zh-CN" altLang="en-US" dirty="0" smtClean="0"/>
              <a:t>。</a:t>
            </a:r>
            <a:endParaRPr lang="en-US" altLang="zh-CN" dirty="0" smtClean="0"/>
          </a:p>
          <a:p>
            <a:r>
              <a:rPr lang="zh-CN" altLang="en-US" dirty="0" smtClean="0"/>
              <a:t>组件</a:t>
            </a:r>
            <a:r>
              <a:rPr lang="zh-CN" altLang="en-US" dirty="0"/>
              <a:t>是抽象的概念而已，通俗的说是一些符合某种规范的类组合在一起就构成了组件</a:t>
            </a:r>
            <a:r>
              <a:rPr lang="zh-CN" altLang="en-US" dirty="0" smtClean="0"/>
              <a:t>。可以</a:t>
            </a:r>
            <a:r>
              <a:rPr lang="zh-CN" altLang="en-US" dirty="0"/>
              <a:t>提供某些特定的功能。</a:t>
            </a:r>
          </a:p>
        </p:txBody>
      </p:sp>
    </p:spTree>
    <p:extLst>
      <p:ext uri="{BB962C8B-B14F-4D97-AF65-F5344CB8AC3E}">
        <p14:creationId xmlns:p14="http://schemas.microsoft.com/office/powerpoint/2010/main" val="1542339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Java EE</a:t>
            </a:r>
            <a:r>
              <a:rPr lang="zh-CN" altLang="en-US" dirty="0"/>
              <a:t>技术</a:t>
            </a:r>
            <a:r>
              <a:rPr lang="zh-CN" altLang="en-US" dirty="0" smtClean="0"/>
              <a:t>框架</a:t>
            </a:r>
            <a:endParaRPr lang="zh-CN" altLang="en-US" dirty="0"/>
          </a:p>
        </p:txBody>
      </p:sp>
      <p:sp>
        <p:nvSpPr>
          <p:cNvPr id="3" name="内容占位符 2"/>
          <p:cNvSpPr>
            <a:spLocks noGrp="1"/>
          </p:cNvSpPr>
          <p:nvPr>
            <p:ph idx="1"/>
          </p:nvPr>
        </p:nvSpPr>
        <p:spPr/>
        <p:txBody>
          <a:bodyPr/>
          <a:lstStyle/>
          <a:p>
            <a:r>
              <a:rPr lang="zh-CN" altLang="en-US" dirty="0" smtClean="0"/>
              <a:t>组件技术</a:t>
            </a:r>
            <a:endParaRPr lang="en-US" altLang="zh-CN" dirty="0" smtClean="0"/>
          </a:p>
          <a:p>
            <a:r>
              <a:rPr lang="zh-CN" altLang="en-US" dirty="0" smtClean="0"/>
              <a:t>服务技术</a:t>
            </a:r>
            <a:endParaRPr lang="en-US" altLang="zh-CN" dirty="0" smtClean="0"/>
          </a:p>
          <a:p>
            <a:r>
              <a:rPr lang="zh-CN" altLang="en-US" dirty="0" smtClean="0"/>
              <a:t>通信技术</a:t>
            </a:r>
            <a:endParaRPr lang="en-US" altLang="zh-CN" dirty="0" smtClean="0"/>
          </a:p>
          <a:p>
            <a:r>
              <a:rPr lang="zh-CN" altLang="en-US" dirty="0" smtClean="0"/>
              <a:t>架构技术</a:t>
            </a:r>
            <a:endParaRPr lang="zh-CN" altLang="en-US" dirty="0"/>
          </a:p>
        </p:txBody>
      </p:sp>
    </p:spTree>
    <p:extLst>
      <p:ext uri="{BB962C8B-B14F-4D97-AF65-F5344CB8AC3E}">
        <p14:creationId xmlns:p14="http://schemas.microsoft.com/office/powerpoint/2010/main" val="1921392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教学目的</a:t>
            </a:r>
            <a:endParaRPr lang="zh-CN" altLang="en-US" dirty="0"/>
          </a:p>
        </p:txBody>
      </p:sp>
      <p:sp>
        <p:nvSpPr>
          <p:cNvPr id="3" name="内容占位符 2"/>
          <p:cNvSpPr>
            <a:spLocks noGrp="1"/>
          </p:cNvSpPr>
          <p:nvPr>
            <p:ph idx="1"/>
          </p:nvPr>
        </p:nvSpPr>
        <p:spPr/>
        <p:txBody>
          <a:bodyPr>
            <a:normAutofit lnSpcReduction="10000"/>
          </a:bodyPr>
          <a:lstStyle/>
          <a:p>
            <a:r>
              <a:rPr lang="zh-CN" altLang="zh-CN" sz="4000" dirty="0"/>
              <a:t>本课程是为学生学习开发</a:t>
            </a:r>
            <a:r>
              <a:rPr lang="en-US" altLang="zh-CN" sz="4000" dirty="0"/>
              <a:t>Web</a:t>
            </a:r>
            <a:r>
              <a:rPr lang="zh-CN" altLang="zh-CN" sz="4000" dirty="0"/>
              <a:t>应用软件的一门专业技术课</a:t>
            </a:r>
            <a:r>
              <a:rPr lang="zh-CN" altLang="zh-CN" sz="4000" dirty="0" smtClean="0"/>
              <a:t>。</a:t>
            </a:r>
            <a:endParaRPr lang="en-US" altLang="zh-CN" sz="4000" dirty="0" smtClean="0"/>
          </a:p>
          <a:p>
            <a:pPr lvl="1"/>
            <a:r>
              <a:rPr lang="en-US" altLang="zh-CN" sz="3200" dirty="0" smtClean="0"/>
              <a:t>Web</a:t>
            </a:r>
            <a:r>
              <a:rPr lang="zh-CN" altLang="zh-CN" sz="3200" dirty="0"/>
              <a:t>应用软件的典型开发技术</a:t>
            </a:r>
            <a:r>
              <a:rPr lang="en-US" altLang="zh-CN" sz="3200" dirty="0" err="1"/>
              <a:t>JavaEE</a:t>
            </a:r>
            <a:r>
              <a:rPr lang="zh-CN" altLang="zh-CN" sz="3200" dirty="0"/>
              <a:t>三大组件技术</a:t>
            </a:r>
            <a:r>
              <a:rPr lang="en-US" altLang="zh-CN" sz="3200" dirty="0"/>
              <a:t>(Servlet</a:t>
            </a:r>
            <a:r>
              <a:rPr lang="zh-CN" altLang="zh-CN" sz="3200" dirty="0"/>
              <a:t>、</a:t>
            </a:r>
            <a:r>
              <a:rPr lang="en-US" altLang="zh-CN" sz="3200" dirty="0"/>
              <a:t>JSP</a:t>
            </a:r>
            <a:r>
              <a:rPr lang="zh-CN" altLang="zh-CN" sz="3200" dirty="0"/>
              <a:t>、</a:t>
            </a:r>
            <a:r>
              <a:rPr lang="en-US" altLang="zh-CN" sz="3200" dirty="0" smtClean="0"/>
              <a:t>EJB)</a:t>
            </a:r>
            <a:endParaRPr lang="en-US" altLang="zh-CN" sz="3200" dirty="0"/>
          </a:p>
          <a:p>
            <a:pPr lvl="1"/>
            <a:r>
              <a:rPr lang="en-US" altLang="zh-CN" sz="3200" dirty="0" smtClean="0"/>
              <a:t>JDBC</a:t>
            </a:r>
            <a:r>
              <a:rPr lang="zh-CN" altLang="zh-CN" sz="3200" dirty="0"/>
              <a:t>数据库</a:t>
            </a:r>
            <a:r>
              <a:rPr lang="zh-CN" altLang="zh-CN" sz="3200" dirty="0" smtClean="0"/>
              <a:t>编程</a:t>
            </a:r>
            <a:endParaRPr lang="en-US" altLang="zh-CN" sz="3200" dirty="0" smtClean="0"/>
          </a:p>
          <a:p>
            <a:r>
              <a:rPr lang="zh-CN" altLang="zh-CN" sz="4000" dirty="0" smtClean="0"/>
              <a:t>本</a:t>
            </a:r>
            <a:r>
              <a:rPr lang="zh-CN" altLang="zh-CN" sz="4000" dirty="0"/>
              <a:t>课程是一门理论与实践紧密结合的实用技术课程</a:t>
            </a:r>
            <a:r>
              <a:rPr lang="zh-CN" altLang="zh-CN" sz="4000" dirty="0" smtClean="0"/>
              <a:t>。</a:t>
            </a:r>
            <a:endParaRPr lang="en-US" altLang="zh-CN" sz="4000" dirty="0" smtClean="0"/>
          </a:p>
          <a:p>
            <a:pPr lvl="1"/>
            <a:r>
              <a:rPr lang="en-US" altLang="zh-CN" sz="3600" dirty="0" err="1" smtClean="0"/>
              <a:t>JavaEE</a:t>
            </a:r>
            <a:r>
              <a:rPr lang="zh-CN" altLang="en-US" sz="3600" dirty="0" smtClean="0"/>
              <a:t>编程的示范</a:t>
            </a:r>
            <a:endParaRPr lang="zh-CN" altLang="en-US" sz="3600" dirty="0"/>
          </a:p>
        </p:txBody>
      </p:sp>
    </p:spTree>
    <p:extLst>
      <p:ext uri="{BB962C8B-B14F-4D97-AF65-F5344CB8AC3E}">
        <p14:creationId xmlns:p14="http://schemas.microsoft.com/office/powerpoint/2010/main" val="459132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EE</a:t>
            </a:r>
            <a:r>
              <a:rPr lang="zh-CN" altLang="en-US" dirty="0" smtClean="0"/>
              <a:t>技术体系结构</a:t>
            </a:r>
            <a:endParaRPr lang="zh-CN" altLang="en-US" dirty="0"/>
          </a:p>
        </p:txBody>
      </p:sp>
      <p:pic>
        <p:nvPicPr>
          <p:cNvPr id="1026" name="Picture 2" descr="http://www.myexception.cn/img/2012/08/01/091452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3999" y="1825625"/>
            <a:ext cx="69040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868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组件技术</a:t>
            </a:r>
            <a:endParaRPr lang="zh-CN" altLang="en-US" dirty="0"/>
          </a:p>
        </p:txBody>
      </p:sp>
      <p:sp>
        <p:nvSpPr>
          <p:cNvPr id="3" name="内容占位符 2"/>
          <p:cNvSpPr>
            <a:spLocks noGrp="1"/>
          </p:cNvSpPr>
          <p:nvPr>
            <p:ph idx="1"/>
          </p:nvPr>
        </p:nvSpPr>
        <p:spPr/>
        <p:txBody>
          <a:bodyPr/>
          <a:lstStyle/>
          <a:p>
            <a:r>
              <a:rPr lang="zh-CN" altLang="en-US" dirty="0" smtClean="0"/>
              <a:t>客户端组件</a:t>
            </a:r>
            <a:endParaRPr lang="en-US" altLang="zh-CN" dirty="0" smtClean="0"/>
          </a:p>
          <a:p>
            <a:r>
              <a:rPr lang="en-US" altLang="zh-CN" dirty="0" smtClean="0"/>
              <a:t>Web</a:t>
            </a:r>
            <a:r>
              <a:rPr lang="zh-CN" altLang="en-US" dirty="0" smtClean="0"/>
              <a:t>组件</a:t>
            </a:r>
            <a:endParaRPr lang="en-US" altLang="zh-CN" dirty="0" smtClean="0"/>
          </a:p>
          <a:p>
            <a:r>
              <a:rPr lang="zh-CN" altLang="en-US" dirty="0" smtClean="0"/>
              <a:t>业务组件</a:t>
            </a:r>
            <a:endParaRPr lang="zh-CN" altLang="en-US" dirty="0"/>
          </a:p>
        </p:txBody>
      </p:sp>
    </p:spTree>
    <p:extLst>
      <p:ext uri="{BB962C8B-B14F-4D97-AF65-F5344CB8AC3E}">
        <p14:creationId xmlns:p14="http://schemas.microsoft.com/office/powerpoint/2010/main" val="3804661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a:t>
            </a:r>
            <a:r>
              <a:rPr lang="zh-CN" altLang="en-US" dirty="0" smtClean="0"/>
              <a:t>组件</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浏览器</a:t>
            </a:r>
            <a:endParaRPr lang="en-US" altLang="zh-CN" dirty="0" smtClean="0"/>
          </a:p>
          <a:p>
            <a:pPr lvl="1"/>
            <a:r>
              <a:rPr lang="zh-CN" altLang="en-US" dirty="0" smtClean="0"/>
              <a:t>瘦客户，简单的人机交互。</a:t>
            </a:r>
            <a:endParaRPr lang="en-US" altLang="zh-CN" dirty="0" smtClean="0"/>
          </a:p>
          <a:p>
            <a:r>
              <a:rPr lang="en-US" altLang="zh-CN" dirty="0" smtClean="0"/>
              <a:t>Applet</a:t>
            </a:r>
          </a:p>
          <a:p>
            <a:pPr lvl="1"/>
            <a:r>
              <a:rPr lang="zh-CN" altLang="en-US" dirty="0" smtClean="0"/>
              <a:t>一个用</a:t>
            </a:r>
            <a:r>
              <a:rPr lang="en-US" altLang="zh-CN" dirty="0" smtClean="0"/>
              <a:t>Java</a:t>
            </a:r>
            <a:r>
              <a:rPr lang="zh-CN" altLang="en-US" dirty="0" smtClean="0"/>
              <a:t>语言写的小程序，运行在浏览器上的虚拟机里，通过</a:t>
            </a:r>
            <a:r>
              <a:rPr lang="en-US" altLang="zh-CN" dirty="0" smtClean="0"/>
              <a:t>http</a:t>
            </a:r>
            <a:r>
              <a:rPr lang="zh-CN" altLang="en-US" dirty="0" smtClean="0"/>
              <a:t>等协议和服务器通信。</a:t>
            </a:r>
            <a:endParaRPr lang="en-US" altLang="zh-CN" dirty="0" smtClean="0"/>
          </a:p>
          <a:p>
            <a:r>
              <a:rPr lang="zh-CN" altLang="en-US" dirty="0" smtClean="0"/>
              <a:t>应用程序客户端</a:t>
            </a:r>
            <a:endParaRPr lang="en-US" altLang="zh-CN" dirty="0" smtClean="0"/>
          </a:p>
          <a:p>
            <a:pPr lvl="1"/>
            <a:r>
              <a:rPr lang="zh-CN" altLang="en-US" dirty="0" smtClean="0"/>
              <a:t>运行在客户机上，为用户处理任务提供了比标记语言丰富的接口</a:t>
            </a:r>
            <a:endParaRPr lang="zh-CN" altLang="en-US" dirty="0"/>
          </a:p>
        </p:txBody>
      </p:sp>
    </p:spTree>
    <p:extLst>
      <p:ext uri="{BB962C8B-B14F-4D97-AF65-F5344CB8AC3E}">
        <p14:creationId xmlns:p14="http://schemas.microsoft.com/office/powerpoint/2010/main" val="308175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组件</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Java EE Web</a:t>
            </a:r>
            <a:r>
              <a:rPr lang="zh-CN" altLang="en-US" dirty="0" smtClean="0"/>
              <a:t>容器上运行的软件程序，基于</a:t>
            </a:r>
            <a:r>
              <a:rPr lang="en-US" altLang="zh-CN" dirty="0" smtClean="0"/>
              <a:t>HTTP</a:t>
            </a:r>
            <a:r>
              <a:rPr lang="zh-CN" altLang="en-US" dirty="0" smtClean="0"/>
              <a:t>协议对</a:t>
            </a:r>
            <a:r>
              <a:rPr lang="en-US" altLang="zh-CN" dirty="0" smtClean="0"/>
              <a:t>Web</a:t>
            </a:r>
            <a:r>
              <a:rPr lang="zh-CN" altLang="en-US" dirty="0" smtClean="0"/>
              <a:t>请求进行响应（动态生成的网页）</a:t>
            </a:r>
            <a:endParaRPr lang="en-US" altLang="zh-CN" dirty="0" smtClean="0"/>
          </a:p>
          <a:p>
            <a:r>
              <a:rPr lang="en-US" altLang="zh-CN" dirty="0"/>
              <a:t>Java EE </a:t>
            </a:r>
            <a:r>
              <a:rPr lang="en-US" altLang="zh-CN" dirty="0" smtClean="0"/>
              <a:t>Web</a:t>
            </a:r>
            <a:r>
              <a:rPr lang="zh-CN" altLang="en-US" dirty="0" smtClean="0"/>
              <a:t>组件包括</a:t>
            </a:r>
            <a:r>
              <a:rPr lang="en-US" altLang="zh-CN" dirty="0" smtClean="0"/>
              <a:t>Servlet</a:t>
            </a:r>
            <a:r>
              <a:rPr lang="zh-CN" altLang="en-US" dirty="0" smtClean="0"/>
              <a:t>和</a:t>
            </a:r>
            <a:r>
              <a:rPr lang="en-US" altLang="zh-CN" dirty="0" smtClean="0"/>
              <a:t>JSP</a:t>
            </a:r>
            <a:endParaRPr lang="zh-CN" altLang="en-US" dirty="0"/>
          </a:p>
        </p:txBody>
      </p:sp>
    </p:spTree>
    <p:extLst>
      <p:ext uri="{BB962C8B-B14F-4D97-AF65-F5344CB8AC3E}">
        <p14:creationId xmlns:p14="http://schemas.microsoft.com/office/powerpoint/2010/main" val="4100277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业务组件</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smtClean="0"/>
              <a:t>业务层的组件包含</a:t>
            </a:r>
            <a:r>
              <a:rPr lang="en-US" altLang="zh-CN" dirty="0" smtClean="0"/>
              <a:t>EJB</a:t>
            </a:r>
            <a:r>
              <a:rPr lang="zh-CN" altLang="en-US" dirty="0" smtClean="0"/>
              <a:t>组件和</a:t>
            </a:r>
            <a:r>
              <a:rPr lang="en-US" altLang="zh-CN" dirty="0" smtClean="0"/>
              <a:t>Entity</a:t>
            </a:r>
            <a:r>
              <a:rPr lang="zh-CN" altLang="en-US" dirty="0" smtClean="0"/>
              <a:t>组件；</a:t>
            </a:r>
            <a:endParaRPr lang="en-US" altLang="zh-CN" dirty="0" smtClean="0"/>
          </a:p>
          <a:p>
            <a:r>
              <a:rPr lang="en-US" altLang="zh-CN" dirty="0"/>
              <a:t>EJB</a:t>
            </a:r>
            <a:r>
              <a:rPr lang="zh-CN" altLang="en-US" dirty="0" smtClean="0"/>
              <a:t>组件：</a:t>
            </a:r>
            <a:endParaRPr lang="en-US" altLang="zh-CN" dirty="0" smtClean="0"/>
          </a:p>
          <a:p>
            <a:pPr lvl="1"/>
            <a:r>
              <a:rPr lang="zh-CN" altLang="en-US" dirty="0" smtClean="0"/>
              <a:t>会话</a:t>
            </a:r>
            <a:r>
              <a:rPr lang="en-US" altLang="zh-CN" dirty="0" smtClean="0"/>
              <a:t>Bean</a:t>
            </a:r>
          </a:p>
          <a:p>
            <a:pPr lvl="1"/>
            <a:r>
              <a:rPr lang="zh-CN" altLang="en-US" dirty="0" smtClean="0"/>
              <a:t>消息驱动</a:t>
            </a:r>
            <a:r>
              <a:rPr lang="en-US" altLang="zh-CN" dirty="0" smtClean="0"/>
              <a:t>Bean</a:t>
            </a:r>
          </a:p>
          <a:p>
            <a:r>
              <a:rPr lang="en-US" altLang="zh-CN" dirty="0" smtClean="0"/>
              <a:t>Entity</a:t>
            </a:r>
            <a:r>
              <a:rPr lang="zh-CN" altLang="en-US" dirty="0" smtClean="0"/>
              <a:t>组件</a:t>
            </a:r>
            <a:endParaRPr lang="en-US" altLang="zh-CN" dirty="0" smtClean="0"/>
          </a:p>
          <a:p>
            <a:pPr lvl="1"/>
            <a:r>
              <a:rPr lang="zh-CN" altLang="en-US" dirty="0" smtClean="0"/>
              <a:t>完成应用数据的持久化操作</a:t>
            </a:r>
            <a:endParaRPr lang="zh-CN" altLang="en-US" dirty="0"/>
          </a:p>
        </p:txBody>
      </p:sp>
    </p:spTree>
    <p:extLst>
      <p:ext uri="{BB962C8B-B14F-4D97-AF65-F5344CB8AC3E}">
        <p14:creationId xmlns:p14="http://schemas.microsoft.com/office/powerpoint/2010/main" val="3293971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服务技术</a:t>
            </a:r>
            <a:endParaRPr lang="zh-CN" altLang="en-US" dirty="0"/>
          </a:p>
        </p:txBody>
      </p:sp>
      <p:sp>
        <p:nvSpPr>
          <p:cNvPr id="3" name="内容占位符 2"/>
          <p:cNvSpPr>
            <a:spLocks noGrp="1"/>
          </p:cNvSpPr>
          <p:nvPr>
            <p:ph idx="1"/>
          </p:nvPr>
        </p:nvSpPr>
        <p:spPr/>
        <p:txBody>
          <a:bodyPr/>
          <a:lstStyle/>
          <a:p>
            <a:r>
              <a:rPr lang="zh-CN" altLang="en-US" dirty="0" smtClean="0"/>
              <a:t>命名服务</a:t>
            </a:r>
            <a:endParaRPr lang="en-US" altLang="zh-CN" dirty="0" smtClean="0"/>
          </a:p>
          <a:p>
            <a:r>
              <a:rPr lang="zh-CN" altLang="en-US" dirty="0" smtClean="0"/>
              <a:t>数据连接服务</a:t>
            </a:r>
            <a:endParaRPr lang="en-US" altLang="zh-CN" dirty="0" smtClean="0"/>
          </a:p>
          <a:p>
            <a:r>
              <a:rPr lang="en-US" altLang="zh-CN" dirty="0" smtClean="0"/>
              <a:t>Java</a:t>
            </a:r>
            <a:r>
              <a:rPr lang="zh-CN" altLang="en-US" dirty="0" smtClean="0"/>
              <a:t>事务服务</a:t>
            </a:r>
            <a:endParaRPr lang="en-US" altLang="zh-CN" dirty="0" smtClean="0"/>
          </a:p>
          <a:p>
            <a:r>
              <a:rPr lang="zh-CN" altLang="en-US" dirty="0" smtClean="0"/>
              <a:t>安全服务</a:t>
            </a:r>
            <a:endParaRPr lang="en-US" altLang="zh-CN" dirty="0" smtClean="0"/>
          </a:p>
          <a:p>
            <a:r>
              <a:rPr lang="en-US" altLang="zh-CN" dirty="0" smtClean="0"/>
              <a:t>Java</a:t>
            </a:r>
            <a:r>
              <a:rPr lang="zh-CN" altLang="en-US" dirty="0" smtClean="0"/>
              <a:t>连接框架</a:t>
            </a:r>
            <a:endParaRPr lang="en-US" altLang="zh-CN" dirty="0" smtClean="0"/>
          </a:p>
          <a:p>
            <a:r>
              <a:rPr lang="en-US" altLang="zh-CN" dirty="0" smtClean="0"/>
              <a:t>Web</a:t>
            </a:r>
            <a:r>
              <a:rPr lang="zh-CN" altLang="en-US" dirty="0" smtClean="0"/>
              <a:t>服务</a:t>
            </a:r>
            <a:endParaRPr lang="en-US" altLang="zh-CN" dirty="0" smtClean="0"/>
          </a:p>
          <a:p>
            <a:r>
              <a:rPr lang="zh-CN" altLang="en-US" dirty="0" smtClean="0"/>
              <a:t>上下文和依赖注入</a:t>
            </a:r>
            <a:endParaRPr lang="en-US" altLang="zh-CN" dirty="0" smtClean="0"/>
          </a:p>
          <a:p>
            <a:r>
              <a:rPr lang="en-US" altLang="zh-CN" dirty="0" smtClean="0"/>
              <a:t>Bean</a:t>
            </a:r>
            <a:r>
              <a:rPr lang="zh-CN" altLang="en-US" dirty="0" smtClean="0"/>
              <a:t>校验</a:t>
            </a:r>
            <a:endParaRPr lang="zh-CN" altLang="en-US" dirty="0"/>
          </a:p>
        </p:txBody>
      </p:sp>
    </p:spTree>
    <p:extLst>
      <p:ext uri="{BB962C8B-B14F-4D97-AF65-F5344CB8AC3E}">
        <p14:creationId xmlns:p14="http://schemas.microsoft.com/office/powerpoint/2010/main" val="1503302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Java </a:t>
            </a:r>
            <a:r>
              <a:rPr lang="en-US" altLang="zh-CN" dirty="0" smtClean="0"/>
              <a:t>EE</a:t>
            </a:r>
            <a:r>
              <a:rPr lang="zh-CN" altLang="en-US" dirty="0" smtClean="0"/>
              <a:t>容器为组件提供了各种服务，这些服务是企业应用经常用到，但开发人员难以实现的。</a:t>
            </a:r>
            <a:endParaRPr lang="zh-CN" altLang="en-US" dirty="0"/>
          </a:p>
        </p:txBody>
      </p:sp>
    </p:spTree>
    <p:extLst>
      <p:ext uri="{BB962C8B-B14F-4D97-AF65-F5344CB8AC3E}">
        <p14:creationId xmlns:p14="http://schemas.microsoft.com/office/powerpoint/2010/main" val="1018293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a:t>
            </a:r>
            <a:r>
              <a:rPr lang="zh-CN" altLang="en-US" dirty="0" smtClean="0"/>
              <a:t>服务</a:t>
            </a:r>
            <a:endParaRPr lang="zh-CN" altLang="en-US" dirty="0"/>
          </a:p>
        </p:txBody>
      </p:sp>
      <p:sp>
        <p:nvSpPr>
          <p:cNvPr id="3" name="内容占位符 2"/>
          <p:cNvSpPr>
            <a:spLocks noGrp="1"/>
          </p:cNvSpPr>
          <p:nvPr>
            <p:ph idx="1"/>
          </p:nvPr>
        </p:nvSpPr>
        <p:spPr/>
        <p:txBody>
          <a:bodyPr/>
          <a:lstStyle/>
          <a:p>
            <a:r>
              <a:rPr lang="en-US" altLang="zh-CN" dirty="0"/>
              <a:t>Java EE</a:t>
            </a:r>
            <a:r>
              <a:rPr lang="zh-CN" altLang="en-US" dirty="0" smtClean="0"/>
              <a:t>命名服务提供应用组件（客户程序、</a:t>
            </a:r>
            <a:r>
              <a:rPr lang="en-US" altLang="zh-CN" dirty="0"/>
              <a:t> </a:t>
            </a:r>
            <a:r>
              <a:rPr lang="en-US" altLang="zh-CN" dirty="0" smtClean="0"/>
              <a:t>JSP</a:t>
            </a:r>
            <a:r>
              <a:rPr lang="zh-CN" altLang="en-US" dirty="0" smtClean="0"/>
              <a:t>、</a:t>
            </a:r>
            <a:r>
              <a:rPr lang="en-US" altLang="zh-CN" dirty="0" smtClean="0"/>
              <a:t>Servlet</a:t>
            </a:r>
            <a:r>
              <a:rPr lang="zh-CN" altLang="en-US" dirty="0" smtClean="0"/>
              <a:t>、</a:t>
            </a:r>
            <a:r>
              <a:rPr lang="en-US" altLang="zh-CN" dirty="0" smtClean="0"/>
              <a:t>EJB </a:t>
            </a:r>
            <a:r>
              <a:rPr lang="zh-CN" altLang="en-US" dirty="0" smtClean="0"/>
              <a:t>）程序命名环境</a:t>
            </a:r>
            <a:endParaRPr lang="en-US" altLang="zh-CN" dirty="0"/>
          </a:p>
          <a:p>
            <a:endParaRPr lang="zh-CN" altLang="en-US" dirty="0"/>
          </a:p>
        </p:txBody>
      </p:sp>
    </p:spTree>
    <p:extLst>
      <p:ext uri="{BB962C8B-B14F-4D97-AF65-F5344CB8AC3E}">
        <p14:creationId xmlns:p14="http://schemas.microsoft.com/office/powerpoint/2010/main" val="539114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数据连接</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dirty="0" smtClean="0"/>
              <a:t>数据库访问几乎是任何企业应用都需要实现的。</a:t>
            </a:r>
            <a:endParaRPr lang="en-US" altLang="zh-CN" dirty="0" smtClean="0"/>
          </a:p>
          <a:p>
            <a:r>
              <a:rPr lang="en-US" altLang="zh-CN" dirty="0" smtClean="0"/>
              <a:t>JDBC ( Java </a:t>
            </a:r>
            <a:r>
              <a:rPr lang="en-US" altLang="zh-CN" dirty="0" err="1" smtClean="0"/>
              <a:t>DataBase</a:t>
            </a:r>
            <a:r>
              <a:rPr lang="en-US" altLang="zh-CN" dirty="0" smtClean="0"/>
              <a:t> Connectivity, Java</a:t>
            </a:r>
            <a:r>
              <a:rPr lang="zh-CN" altLang="en-US" dirty="0" smtClean="0"/>
              <a:t>数据库连接</a:t>
            </a:r>
            <a:r>
              <a:rPr lang="en-US" altLang="zh-CN" dirty="0" smtClean="0"/>
              <a:t>)API</a:t>
            </a:r>
            <a:r>
              <a:rPr lang="zh-CN" altLang="en-US" dirty="0" smtClean="0"/>
              <a:t>使</a:t>
            </a:r>
            <a:r>
              <a:rPr lang="en-US" altLang="zh-CN" dirty="0"/>
              <a:t>Java </a:t>
            </a:r>
            <a:r>
              <a:rPr lang="en-US" altLang="zh-CN" dirty="0" smtClean="0"/>
              <a:t>EE</a:t>
            </a:r>
            <a:r>
              <a:rPr lang="zh-CN" altLang="en-US" dirty="0" smtClean="0"/>
              <a:t>平台和各种关系数据库服务器之间的连接起来。</a:t>
            </a:r>
            <a:r>
              <a:rPr lang="en-US" altLang="zh-CN" dirty="0"/>
              <a:t> </a:t>
            </a:r>
            <a:r>
              <a:rPr lang="en-US" altLang="zh-CN" dirty="0" smtClean="0"/>
              <a:t>JDBC</a:t>
            </a:r>
            <a:r>
              <a:rPr lang="zh-CN" altLang="en-US" dirty="0" smtClean="0"/>
              <a:t>技术提供</a:t>
            </a:r>
            <a:r>
              <a:rPr lang="en-US" altLang="zh-CN" dirty="0" smtClean="0"/>
              <a:t>Java</a:t>
            </a:r>
            <a:r>
              <a:rPr lang="zh-CN" altLang="en-US" dirty="0" smtClean="0"/>
              <a:t>程序和数据库服务器之间的连接服务，同时它能保证数据事务的正常进行。</a:t>
            </a:r>
            <a:endParaRPr lang="zh-CN" altLang="en-US" dirty="0"/>
          </a:p>
        </p:txBody>
      </p:sp>
    </p:spTree>
    <p:extLst>
      <p:ext uri="{BB962C8B-B14F-4D97-AF65-F5344CB8AC3E}">
        <p14:creationId xmlns:p14="http://schemas.microsoft.com/office/powerpoint/2010/main" val="1863352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通信技术</a:t>
            </a:r>
            <a:endParaRPr lang="zh-CN" altLang="en-US" dirty="0"/>
          </a:p>
        </p:txBody>
      </p:sp>
      <p:sp>
        <p:nvSpPr>
          <p:cNvPr id="3" name="内容占位符 2"/>
          <p:cNvSpPr>
            <a:spLocks noGrp="1"/>
          </p:cNvSpPr>
          <p:nvPr>
            <p:ph idx="1"/>
          </p:nvPr>
        </p:nvSpPr>
        <p:spPr/>
        <p:txBody>
          <a:bodyPr/>
          <a:lstStyle/>
          <a:p>
            <a:r>
              <a:rPr lang="en-US" altLang="zh-CN" dirty="0" smtClean="0"/>
              <a:t>Java EE</a:t>
            </a:r>
            <a:r>
              <a:rPr lang="zh-CN" altLang="en-US" dirty="0" smtClean="0"/>
              <a:t>通信技术提供客户和服务器之间及服务器上不同组件之间的通信机制。</a:t>
            </a:r>
            <a:endParaRPr lang="en-US" altLang="zh-CN" dirty="0" smtClean="0"/>
          </a:p>
          <a:p>
            <a:r>
              <a:rPr lang="en-US" altLang="zh-CN" dirty="0" smtClean="0"/>
              <a:t>Internet</a:t>
            </a:r>
            <a:r>
              <a:rPr lang="zh-CN" altLang="en-US" dirty="0" smtClean="0"/>
              <a:t>协议</a:t>
            </a:r>
            <a:endParaRPr lang="en-US" altLang="zh-CN" dirty="0" smtClean="0"/>
          </a:p>
          <a:p>
            <a:pPr lvl="1"/>
            <a:r>
              <a:rPr lang="zh-CN" altLang="en-US" dirty="0" smtClean="0"/>
              <a:t>采用通用的</a:t>
            </a:r>
            <a:r>
              <a:rPr lang="en-US" altLang="zh-CN" dirty="0" smtClean="0"/>
              <a:t>Internet</a:t>
            </a:r>
            <a:r>
              <a:rPr lang="zh-CN" altLang="en-US" dirty="0" smtClean="0"/>
              <a:t>协议实现客户服务器和组件之间的远程网际通信</a:t>
            </a:r>
            <a:endParaRPr lang="en-US" altLang="zh-CN" dirty="0" smtClean="0"/>
          </a:p>
          <a:p>
            <a:r>
              <a:rPr lang="en-US" altLang="zh-CN" dirty="0" smtClean="0"/>
              <a:t>RMI</a:t>
            </a:r>
          </a:p>
          <a:p>
            <a:pPr lvl="1"/>
            <a:r>
              <a:rPr lang="en-US" altLang="zh-CN" dirty="0" smtClean="0"/>
              <a:t>Java</a:t>
            </a:r>
            <a:r>
              <a:rPr lang="zh-CN" altLang="en-US" dirty="0" smtClean="0"/>
              <a:t>的一组用于开发分布式应用程序的</a:t>
            </a:r>
            <a:r>
              <a:rPr lang="en-US" altLang="zh-CN" dirty="0" smtClean="0"/>
              <a:t>API</a:t>
            </a:r>
          </a:p>
          <a:p>
            <a:r>
              <a:rPr lang="en-US" altLang="zh-CN" dirty="0" smtClean="0"/>
              <a:t>OMGP</a:t>
            </a:r>
          </a:p>
          <a:p>
            <a:r>
              <a:rPr lang="en-US" altLang="zh-CN" dirty="0" smtClean="0"/>
              <a:t>Java</a:t>
            </a:r>
            <a:r>
              <a:rPr lang="zh-CN" altLang="en-US" dirty="0" smtClean="0"/>
              <a:t>通信服务技术</a:t>
            </a:r>
            <a:endParaRPr lang="en-US" altLang="zh-CN" dirty="0" smtClean="0"/>
          </a:p>
          <a:p>
            <a:r>
              <a:rPr lang="en-US" altLang="zh-CN" dirty="0" err="1" smtClean="0"/>
              <a:t>Jave</a:t>
            </a:r>
            <a:r>
              <a:rPr lang="zh-CN" altLang="en-US" dirty="0" smtClean="0"/>
              <a:t>消息技术和邮电技术</a:t>
            </a:r>
            <a:endParaRPr lang="zh-CN" altLang="en-US" dirty="0"/>
          </a:p>
        </p:txBody>
      </p:sp>
    </p:spTree>
    <p:extLst>
      <p:ext uri="{BB962C8B-B14F-4D97-AF65-F5344CB8AC3E}">
        <p14:creationId xmlns:p14="http://schemas.microsoft.com/office/powerpoint/2010/main" val="90402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章  </a:t>
            </a:r>
            <a:r>
              <a:rPr lang="en-US" altLang="zh-CN" dirty="0" smtClean="0"/>
              <a:t>Java EE</a:t>
            </a:r>
            <a:r>
              <a:rPr lang="zh-CN" altLang="zh-CN" dirty="0"/>
              <a:t>概述</a:t>
            </a:r>
            <a:endParaRPr lang="zh-CN" altLang="en-US" dirty="0"/>
          </a:p>
        </p:txBody>
      </p:sp>
      <p:sp>
        <p:nvSpPr>
          <p:cNvPr id="3" name="内容占位符 2"/>
          <p:cNvSpPr>
            <a:spLocks noGrp="1"/>
          </p:cNvSpPr>
          <p:nvPr>
            <p:ph idx="1"/>
          </p:nvPr>
        </p:nvSpPr>
        <p:spPr/>
        <p:txBody>
          <a:bodyPr/>
          <a:lstStyle/>
          <a:p>
            <a:r>
              <a:rPr lang="en-US" altLang="zh-CN" dirty="0" smtClean="0"/>
              <a:t>1.1  </a:t>
            </a:r>
            <a:r>
              <a:rPr lang="en-US" altLang="zh-CN" b="1" i="1" u="sng" dirty="0" smtClean="0">
                <a:effectLst>
                  <a:outerShdw blurRad="38100" dist="38100" dir="2700000" algn="tl">
                    <a:srgbClr val="000000">
                      <a:alpha val="43137"/>
                    </a:srgbClr>
                  </a:outerShdw>
                </a:effectLst>
              </a:rPr>
              <a:t>Java EE</a:t>
            </a:r>
            <a:r>
              <a:rPr lang="zh-CN" altLang="en-US" dirty="0" smtClean="0"/>
              <a:t>产生的背景</a:t>
            </a:r>
            <a:endParaRPr lang="en-US" altLang="zh-CN" dirty="0" smtClean="0"/>
          </a:p>
          <a:p>
            <a:r>
              <a:rPr lang="en-US" altLang="zh-CN" dirty="0" smtClean="0"/>
              <a:t>1.2  </a:t>
            </a:r>
            <a:r>
              <a:rPr lang="zh-CN" altLang="en-US" dirty="0" smtClean="0"/>
              <a:t>什么是</a:t>
            </a:r>
            <a:r>
              <a:rPr lang="en-US" altLang="zh-CN" dirty="0" smtClean="0"/>
              <a:t>Java EE</a:t>
            </a:r>
          </a:p>
          <a:p>
            <a:r>
              <a:rPr lang="en-US" altLang="zh-CN" dirty="0" smtClean="0"/>
              <a:t>1.3  </a:t>
            </a:r>
            <a:r>
              <a:rPr lang="en-US" altLang="zh-CN" b="1" i="1" u="sng" dirty="0" smtClean="0">
                <a:effectLst>
                  <a:outerShdw blurRad="38100" dist="38100" dir="2700000" algn="tl">
                    <a:srgbClr val="000000">
                      <a:alpha val="43137"/>
                    </a:srgbClr>
                  </a:outerShdw>
                </a:effectLst>
              </a:rPr>
              <a:t>Java EE</a:t>
            </a:r>
            <a:r>
              <a:rPr lang="zh-CN" altLang="en-US" b="1" i="1" u="sng" dirty="0" smtClean="0">
                <a:effectLst>
                  <a:outerShdw blurRad="38100" dist="38100" dir="2700000" algn="tl">
                    <a:srgbClr val="000000">
                      <a:alpha val="43137"/>
                    </a:srgbClr>
                  </a:outerShdw>
                </a:effectLst>
              </a:rPr>
              <a:t>编程思想</a:t>
            </a:r>
            <a:r>
              <a:rPr lang="zh-CN" altLang="en-US" dirty="0" smtClean="0"/>
              <a:t>：组件</a:t>
            </a:r>
            <a:r>
              <a:rPr lang="en-US" altLang="zh-CN" dirty="0" smtClean="0"/>
              <a:t>-</a:t>
            </a:r>
            <a:r>
              <a:rPr lang="zh-CN" altLang="en-US" dirty="0" smtClean="0"/>
              <a:t>容器</a:t>
            </a:r>
            <a:endParaRPr lang="en-US" altLang="zh-CN" dirty="0" smtClean="0"/>
          </a:p>
          <a:p>
            <a:r>
              <a:rPr lang="en-US" altLang="zh-CN" dirty="0" smtClean="0"/>
              <a:t>1.4  </a:t>
            </a:r>
            <a:r>
              <a:rPr lang="en-US" altLang="zh-CN" b="1" i="1" u="sng" dirty="0" smtClean="0">
                <a:effectLst>
                  <a:outerShdw blurRad="38100" dist="38100" dir="2700000" algn="tl">
                    <a:srgbClr val="000000">
                      <a:alpha val="43137"/>
                    </a:srgbClr>
                  </a:outerShdw>
                </a:effectLst>
              </a:rPr>
              <a:t>Java EE</a:t>
            </a:r>
            <a:r>
              <a:rPr lang="zh-CN" altLang="en-US" b="1" i="1" u="sng" dirty="0" smtClean="0">
                <a:effectLst>
                  <a:outerShdw blurRad="38100" dist="38100" dir="2700000" algn="tl">
                    <a:srgbClr val="000000">
                      <a:alpha val="43137"/>
                    </a:srgbClr>
                  </a:outerShdw>
                </a:effectLst>
              </a:rPr>
              <a:t>技术框架</a:t>
            </a:r>
            <a:endParaRPr lang="en-US" altLang="zh-CN" b="1" i="1" u="sng" dirty="0" smtClean="0">
              <a:effectLst>
                <a:outerShdw blurRad="38100" dist="38100" dir="2700000" algn="tl">
                  <a:srgbClr val="000000">
                    <a:alpha val="43137"/>
                  </a:srgbClr>
                </a:outerShdw>
              </a:effectLst>
            </a:endParaRPr>
          </a:p>
          <a:p>
            <a:r>
              <a:rPr lang="en-US" altLang="zh-CN" dirty="0" smtClean="0"/>
              <a:t>1.5  </a:t>
            </a:r>
            <a:r>
              <a:rPr lang="en-US" altLang="zh-CN" b="1" i="1" u="sng" dirty="0" smtClean="0">
                <a:effectLst>
                  <a:outerShdw blurRad="38100" dist="38100" dir="2700000" algn="tl">
                    <a:srgbClr val="000000">
                      <a:alpha val="43137"/>
                    </a:srgbClr>
                  </a:outerShdw>
                </a:effectLst>
              </a:rPr>
              <a:t>Java EE</a:t>
            </a:r>
            <a:r>
              <a:rPr lang="zh-CN" altLang="en-US" b="1" i="1" u="sng" dirty="0" smtClean="0">
                <a:effectLst>
                  <a:outerShdw blurRad="38100" dist="38100" dir="2700000" algn="tl">
                    <a:srgbClr val="000000">
                      <a:alpha val="43137"/>
                    </a:srgbClr>
                  </a:outerShdw>
                </a:effectLst>
              </a:rPr>
              <a:t>体系架构的优点</a:t>
            </a:r>
            <a:endParaRPr lang="zh-CN" alt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47799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构架技术</a:t>
            </a:r>
            <a:endParaRPr lang="zh-CN" altLang="en-US" dirty="0"/>
          </a:p>
        </p:txBody>
      </p:sp>
      <p:sp>
        <p:nvSpPr>
          <p:cNvPr id="3" name="内容占位符 2"/>
          <p:cNvSpPr>
            <a:spLocks noGrp="1"/>
          </p:cNvSpPr>
          <p:nvPr>
            <p:ph idx="1"/>
          </p:nvPr>
        </p:nvSpPr>
        <p:spPr/>
        <p:txBody>
          <a:bodyPr/>
          <a:lstStyle/>
          <a:p>
            <a:r>
              <a:rPr lang="en-US" altLang="zh-CN" dirty="0" smtClean="0"/>
              <a:t>JSF</a:t>
            </a:r>
            <a:r>
              <a:rPr lang="zh-CN" altLang="en-US" dirty="0" smtClean="0"/>
              <a:t>（</a:t>
            </a:r>
            <a:r>
              <a:rPr lang="en-US" altLang="zh-CN" dirty="0" smtClean="0"/>
              <a:t>Java Server Faces</a:t>
            </a:r>
            <a:r>
              <a:rPr lang="zh-CN" altLang="en-US" dirty="0" smtClean="0"/>
              <a:t>）</a:t>
            </a:r>
            <a:endParaRPr lang="en-US" altLang="zh-CN" dirty="0" smtClean="0"/>
          </a:p>
          <a:p>
            <a:pPr lvl="1"/>
            <a:r>
              <a:rPr lang="zh-CN" altLang="en-US" dirty="0" smtClean="0"/>
              <a:t>用于构建</a:t>
            </a:r>
            <a:r>
              <a:rPr lang="en-US" altLang="zh-CN" dirty="0" smtClean="0"/>
              <a:t>Java EE Web</a:t>
            </a:r>
            <a:r>
              <a:rPr lang="zh-CN" altLang="en-US" dirty="0" smtClean="0"/>
              <a:t>应用表现层的框架标准</a:t>
            </a:r>
            <a:endParaRPr lang="en-US" altLang="zh-CN" dirty="0" smtClean="0"/>
          </a:p>
          <a:p>
            <a:r>
              <a:rPr lang="en-US" altLang="zh-CN" dirty="0" smtClean="0"/>
              <a:t>JPA</a:t>
            </a:r>
            <a:r>
              <a:rPr lang="zh-CN" altLang="en-US" dirty="0" smtClean="0"/>
              <a:t>（</a:t>
            </a:r>
            <a:r>
              <a:rPr lang="en-US" altLang="zh-CN" dirty="0" smtClean="0"/>
              <a:t>Java</a:t>
            </a:r>
            <a:r>
              <a:rPr lang="zh-CN" altLang="en-US" dirty="0" smtClean="0"/>
              <a:t>持久性应用接口）</a:t>
            </a:r>
            <a:endParaRPr lang="en-US" altLang="zh-CN" dirty="0" smtClean="0"/>
          </a:p>
          <a:p>
            <a:pPr lvl="1"/>
            <a:r>
              <a:rPr lang="zh-CN" altLang="en-US" dirty="0" smtClean="0"/>
              <a:t>规范</a:t>
            </a:r>
            <a:r>
              <a:rPr lang="en-US" altLang="zh-CN" dirty="0" smtClean="0"/>
              <a:t>Java</a:t>
            </a:r>
            <a:r>
              <a:rPr lang="zh-CN" altLang="en-US" dirty="0" smtClean="0"/>
              <a:t>平台下的持久化的实现</a:t>
            </a:r>
            <a:endParaRPr lang="zh-CN" altLang="en-US" dirty="0"/>
          </a:p>
        </p:txBody>
      </p:sp>
    </p:spTree>
    <p:extLst>
      <p:ext uri="{BB962C8B-B14F-4D97-AF65-F5344CB8AC3E}">
        <p14:creationId xmlns:p14="http://schemas.microsoft.com/office/powerpoint/2010/main" val="687021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Java EE</a:t>
            </a:r>
            <a:r>
              <a:rPr lang="zh-CN" altLang="en-US" dirty="0"/>
              <a:t>体系架构的</a:t>
            </a:r>
            <a:r>
              <a:rPr lang="zh-CN" altLang="en-US" dirty="0" smtClean="0"/>
              <a:t>优点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独立于硬件配置和操作系统</a:t>
            </a:r>
            <a:endParaRPr lang="en-US" altLang="zh-CN" dirty="0" smtClean="0"/>
          </a:p>
          <a:p>
            <a:pPr lvl="1"/>
            <a:r>
              <a:rPr lang="en-US" altLang="zh-CN" dirty="0"/>
              <a:t>Java </a:t>
            </a:r>
            <a:r>
              <a:rPr lang="en-US" altLang="zh-CN" dirty="0" smtClean="0"/>
              <a:t>EE</a:t>
            </a:r>
            <a:r>
              <a:rPr lang="zh-CN" altLang="en-US" dirty="0" smtClean="0"/>
              <a:t>应用运行于</a:t>
            </a:r>
            <a:r>
              <a:rPr lang="en-US" altLang="zh-CN" dirty="0" smtClean="0"/>
              <a:t>JVM (JAVA</a:t>
            </a:r>
            <a:r>
              <a:rPr lang="zh-CN" altLang="en-US" dirty="0" smtClean="0"/>
              <a:t>虚拟机</a:t>
            </a:r>
            <a:r>
              <a:rPr lang="en-US" altLang="zh-CN" dirty="0" smtClean="0"/>
              <a:t>)</a:t>
            </a:r>
            <a:r>
              <a:rPr lang="zh-CN" altLang="en-US" dirty="0" smtClean="0"/>
              <a:t>上，利用</a:t>
            </a:r>
            <a:r>
              <a:rPr lang="en-US" altLang="zh-CN" dirty="0" smtClean="0"/>
              <a:t>Java</a:t>
            </a:r>
            <a:r>
              <a:rPr lang="zh-CN" altLang="en-US" dirty="0" smtClean="0"/>
              <a:t>本身跨平台特性，</a:t>
            </a:r>
            <a:r>
              <a:rPr lang="zh-CN" altLang="en-US" dirty="0"/>
              <a:t>独立于硬件配置和</a:t>
            </a:r>
            <a:r>
              <a:rPr lang="zh-CN" altLang="en-US" dirty="0" smtClean="0"/>
              <a:t>操作系统。</a:t>
            </a:r>
            <a:endParaRPr lang="en-US" altLang="zh-CN" dirty="0" smtClean="0"/>
          </a:p>
          <a:p>
            <a:r>
              <a:rPr lang="zh-CN" altLang="en-US" dirty="0" smtClean="0"/>
              <a:t>坚持面向对象的设计原则</a:t>
            </a:r>
            <a:endParaRPr lang="en-US" altLang="zh-CN" dirty="0" smtClean="0"/>
          </a:p>
          <a:p>
            <a:pPr lvl="1"/>
            <a:r>
              <a:rPr lang="zh-CN" altLang="en-US" dirty="0" smtClean="0"/>
              <a:t>面向对象和基于组件的设计原则构成</a:t>
            </a:r>
            <a:r>
              <a:rPr lang="en-US" altLang="zh-CN" dirty="0"/>
              <a:t>Java </a:t>
            </a:r>
            <a:r>
              <a:rPr lang="en-US" altLang="zh-CN" dirty="0" smtClean="0"/>
              <a:t>EE</a:t>
            </a:r>
            <a:r>
              <a:rPr lang="zh-CN" altLang="en-US" dirty="0" smtClean="0"/>
              <a:t>应用编程</a:t>
            </a:r>
            <a:endParaRPr lang="en-US" altLang="zh-CN" dirty="0" smtClean="0"/>
          </a:p>
          <a:p>
            <a:pPr lvl="1"/>
            <a:r>
              <a:rPr lang="en-US" altLang="zh-CN" dirty="0"/>
              <a:t>Java </a:t>
            </a:r>
            <a:r>
              <a:rPr lang="en-US" altLang="zh-CN" dirty="0" smtClean="0"/>
              <a:t>EE</a:t>
            </a:r>
            <a:r>
              <a:rPr lang="zh-CN" altLang="en-US" dirty="0" smtClean="0"/>
              <a:t>多层结构的每一层都有多种组件模型，开发人员为应用项目选择适当的组件模型组合</a:t>
            </a:r>
            <a:endParaRPr lang="en-US" altLang="zh-CN" dirty="0" smtClean="0"/>
          </a:p>
          <a:p>
            <a:r>
              <a:rPr lang="zh-CN" altLang="en-US" dirty="0" smtClean="0"/>
              <a:t>灵活性、可移植性和互操作性</a:t>
            </a:r>
            <a:endParaRPr lang="en-US" altLang="zh-CN" dirty="0" smtClean="0"/>
          </a:p>
          <a:p>
            <a:pPr lvl="1"/>
            <a:r>
              <a:rPr lang="en-US" altLang="zh-CN" dirty="0"/>
              <a:t>Java </a:t>
            </a:r>
            <a:r>
              <a:rPr lang="en-US" altLang="zh-CN" dirty="0" smtClean="0"/>
              <a:t>EE</a:t>
            </a:r>
            <a:r>
              <a:rPr lang="zh-CN" altLang="en-US" dirty="0" smtClean="0"/>
              <a:t>组件可以方便地移植到不同的应用服务器环境中</a:t>
            </a:r>
            <a:endParaRPr lang="en-US" altLang="zh-CN" dirty="0" smtClean="0"/>
          </a:p>
          <a:p>
            <a:pPr lvl="1"/>
            <a:r>
              <a:rPr lang="zh-CN" altLang="en-US" dirty="0" smtClean="0"/>
              <a:t>在全异构环境下，</a:t>
            </a:r>
            <a:r>
              <a:rPr lang="en-US" altLang="zh-CN" dirty="0"/>
              <a:t> Java </a:t>
            </a:r>
            <a:r>
              <a:rPr lang="en-US" altLang="zh-CN" dirty="0" smtClean="0"/>
              <a:t>EE</a:t>
            </a:r>
            <a:r>
              <a:rPr lang="zh-CN" altLang="en-US" dirty="0" smtClean="0"/>
              <a:t>组件仍可彼此协同工作</a:t>
            </a:r>
            <a:endParaRPr lang="en-US" altLang="zh-CN" dirty="0" smtClean="0"/>
          </a:p>
          <a:p>
            <a:r>
              <a:rPr lang="zh-CN" altLang="en-US" dirty="0" smtClean="0"/>
              <a:t>轻松的企业信息系统集成</a:t>
            </a:r>
            <a:endParaRPr lang="en-US" altLang="zh-CN" dirty="0" smtClean="0"/>
          </a:p>
          <a:p>
            <a:pPr lvl="1"/>
            <a:r>
              <a:rPr lang="en-US" altLang="zh-CN" dirty="0"/>
              <a:t>Java </a:t>
            </a:r>
            <a:r>
              <a:rPr lang="en-US" altLang="zh-CN" dirty="0" smtClean="0"/>
              <a:t>EE</a:t>
            </a:r>
            <a:r>
              <a:rPr lang="zh-CN" altLang="en-US" dirty="0" smtClean="0"/>
              <a:t>出台之后，将</a:t>
            </a:r>
            <a:r>
              <a:rPr lang="en-US" altLang="zh-CN" dirty="0" smtClean="0"/>
              <a:t>JDBC</a:t>
            </a:r>
            <a:r>
              <a:rPr lang="zh-CN" altLang="en-US" dirty="0" smtClean="0"/>
              <a:t>、</a:t>
            </a:r>
            <a:r>
              <a:rPr lang="en-US" altLang="zh-CN" dirty="0" smtClean="0"/>
              <a:t>JMS</a:t>
            </a:r>
            <a:r>
              <a:rPr lang="zh-CN" altLang="en-US" dirty="0" smtClean="0"/>
              <a:t>、</a:t>
            </a:r>
            <a:r>
              <a:rPr lang="en-US" altLang="zh-CN" dirty="0" smtClean="0"/>
              <a:t>JCA</a:t>
            </a:r>
            <a:r>
              <a:rPr lang="zh-CN" altLang="en-US" dirty="0" smtClean="0"/>
              <a:t>等一批标准归纳自身体系之下</a:t>
            </a:r>
            <a:endParaRPr lang="zh-CN" altLang="en-US" dirty="0"/>
          </a:p>
        </p:txBody>
      </p:sp>
    </p:spTree>
    <p:extLst>
      <p:ext uri="{BB962C8B-B14F-4D97-AF65-F5344CB8AC3E}">
        <p14:creationId xmlns:p14="http://schemas.microsoft.com/office/powerpoint/2010/main" val="3184137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1434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2049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Java EE</a:t>
            </a:r>
            <a:r>
              <a:rPr lang="zh-CN" altLang="en-US" dirty="0" smtClean="0"/>
              <a:t>产生的背景</a:t>
            </a:r>
            <a:endParaRPr lang="zh-CN" altLang="en-US" dirty="0"/>
          </a:p>
        </p:txBody>
      </p:sp>
      <p:sp>
        <p:nvSpPr>
          <p:cNvPr id="3" name="内容占位符 2"/>
          <p:cNvSpPr>
            <a:spLocks noGrp="1"/>
          </p:cNvSpPr>
          <p:nvPr>
            <p:ph idx="1"/>
          </p:nvPr>
        </p:nvSpPr>
        <p:spPr/>
        <p:txBody>
          <a:bodyPr>
            <a:normAutofit lnSpcReduction="10000"/>
          </a:bodyPr>
          <a:lstStyle/>
          <a:p>
            <a:r>
              <a:rPr lang="zh-CN" altLang="en-US" sz="3200" dirty="0"/>
              <a:t>社会</a:t>
            </a:r>
            <a:r>
              <a:rPr lang="zh-CN" altLang="en-US" sz="3200" dirty="0" smtClean="0"/>
              <a:t>信息化 </a:t>
            </a:r>
            <a:r>
              <a:rPr lang="en-US" altLang="zh-CN" sz="3200" dirty="0" smtClean="0"/>
              <a:t>==》</a:t>
            </a:r>
            <a:r>
              <a:rPr lang="zh-CN" altLang="en-US" sz="3200" dirty="0"/>
              <a:t>开发企业级</a:t>
            </a:r>
            <a:r>
              <a:rPr lang="zh-CN" altLang="en-US" sz="3200" dirty="0" smtClean="0"/>
              <a:t>应用程序 （为大型组织部门创建的应用程序）</a:t>
            </a:r>
            <a:r>
              <a:rPr lang="en-US" altLang="zh-CN" sz="3200" dirty="0" smtClean="0"/>
              <a:t>==》</a:t>
            </a:r>
            <a:r>
              <a:rPr lang="zh-CN" altLang="en-US" sz="3200" dirty="0"/>
              <a:t>多层体系结构的企业级应用</a:t>
            </a:r>
            <a:endParaRPr lang="en-US" altLang="zh-CN" sz="3200" dirty="0" smtClean="0"/>
          </a:p>
          <a:p>
            <a:pPr lvl="1"/>
            <a:r>
              <a:rPr lang="en-US" altLang="zh-CN" sz="2800" dirty="0" smtClean="0"/>
              <a:t>Java</a:t>
            </a:r>
            <a:r>
              <a:rPr lang="zh-CN" altLang="en-US" sz="2800" dirty="0" smtClean="0"/>
              <a:t>的创始人</a:t>
            </a:r>
            <a:r>
              <a:rPr lang="en-US" altLang="zh-CN" sz="2800" dirty="0" smtClean="0"/>
              <a:t>Sun</a:t>
            </a:r>
            <a:r>
              <a:rPr lang="zh-CN" altLang="en-US" sz="2800" dirty="0" smtClean="0"/>
              <a:t>公司在早期的</a:t>
            </a:r>
            <a:r>
              <a:rPr lang="en-US" altLang="zh-CN" sz="2800" dirty="0" smtClean="0"/>
              <a:t>J2SE</a:t>
            </a:r>
            <a:r>
              <a:rPr lang="zh-CN" altLang="en-US" sz="2800" dirty="0" smtClean="0"/>
              <a:t>（</a:t>
            </a:r>
            <a:r>
              <a:rPr lang="en-US" altLang="zh-CN" sz="2800" dirty="0" smtClean="0"/>
              <a:t>Java 2 Platform Standard Edition</a:t>
            </a:r>
            <a:r>
              <a:rPr lang="zh-CN" altLang="en-US" sz="2800" dirty="0" smtClean="0"/>
              <a:t>）基础上，针对</a:t>
            </a:r>
            <a:r>
              <a:rPr lang="zh-CN" altLang="en-US" sz="2800" b="1" i="1" u="sng" dirty="0">
                <a:effectLst>
                  <a:outerShdw blurRad="38100" dist="38100" dir="2700000" algn="tl">
                    <a:srgbClr val="000000">
                      <a:alpha val="43137"/>
                    </a:srgbClr>
                  </a:outerShdw>
                </a:effectLst>
              </a:rPr>
              <a:t>企业级</a:t>
            </a:r>
            <a:r>
              <a:rPr lang="zh-CN" altLang="en-US" sz="2800" b="1" i="1" u="sng" dirty="0" smtClean="0">
                <a:effectLst>
                  <a:outerShdw blurRad="38100" dist="38100" dir="2700000" algn="tl">
                    <a:srgbClr val="000000">
                      <a:alpha val="43137"/>
                    </a:srgbClr>
                  </a:outerShdw>
                </a:effectLst>
              </a:rPr>
              <a:t>应用</a:t>
            </a:r>
            <a:r>
              <a:rPr lang="zh-CN" altLang="en-US" sz="2800" dirty="0" smtClean="0"/>
              <a:t>的各种需求，提出</a:t>
            </a:r>
            <a:r>
              <a:rPr lang="en-US" altLang="zh-CN" sz="2800" dirty="0" smtClean="0"/>
              <a:t>J2EE</a:t>
            </a:r>
            <a:r>
              <a:rPr lang="zh-CN" altLang="en-US" sz="2800" dirty="0"/>
              <a:t> （</a:t>
            </a:r>
            <a:r>
              <a:rPr lang="en-US" altLang="zh-CN" sz="2800" dirty="0"/>
              <a:t>Java 2 Platform </a:t>
            </a:r>
            <a:r>
              <a:rPr lang="en-US" altLang="zh-CN" sz="2800" dirty="0" smtClean="0"/>
              <a:t>Enterprise </a:t>
            </a:r>
            <a:r>
              <a:rPr lang="en-US" altLang="zh-CN" sz="2800" dirty="0"/>
              <a:t>Edition</a:t>
            </a:r>
            <a:r>
              <a:rPr lang="zh-CN" altLang="en-US" sz="2800" dirty="0" smtClean="0"/>
              <a:t>）。</a:t>
            </a:r>
            <a:endParaRPr lang="en-US" altLang="zh-CN" sz="2800" dirty="0" smtClean="0"/>
          </a:p>
          <a:p>
            <a:pPr lvl="1"/>
            <a:r>
              <a:rPr lang="en-US" altLang="zh-CN" sz="2800" dirty="0" smtClean="0"/>
              <a:t>2005</a:t>
            </a:r>
            <a:r>
              <a:rPr lang="zh-CN" altLang="en-US" sz="2800" dirty="0" smtClean="0"/>
              <a:t>年</a:t>
            </a:r>
            <a:r>
              <a:rPr lang="en-US" altLang="zh-CN" sz="2800" dirty="0" smtClean="0"/>
              <a:t>J2EE 5.0</a:t>
            </a:r>
            <a:r>
              <a:rPr lang="zh-CN" altLang="en-US" sz="2800" dirty="0" smtClean="0"/>
              <a:t>版本推出后，</a:t>
            </a:r>
            <a:r>
              <a:rPr lang="en-US" altLang="zh-CN" sz="2800" dirty="0"/>
              <a:t> </a:t>
            </a:r>
            <a:r>
              <a:rPr lang="en-US" altLang="zh-CN" sz="2800" dirty="0" smtClean="0"/>
              <a:t>Sun</a:t>
            </a:r>
            <a:r>
              <a:rPr lang="zh-CN" altLang="en-US" sz="2800" dirty="0" smtClean="0"/>
              <a:t>正式将</a:t>
            </a:r>
            <a:r>
              <a:rPr lang="en-US" altLang="zh-CN" sz="2800" dirty="0" smtClean="0"/>
              <a:t>J2EE</a:t>
            </a:r>
            <a:r>
              <a:rPr lang="zh-CN" altLang="en-US" sz="2800" dirty="0" smtClean="0"/>
              <a:t>名称改为</a:t>
            </a:r>
            <a:r>
              <a:rPr lang="en-US" altLang="zh-CN" sz="2800" dirty="0" smtClean="0"/>
              <a:t>Java EE</a:t>
            </a:r>
            <a:r>
              <a:rPr lang="zh-CN" altLang="en-US" sz="2800" dirty="0" smtClean="0"/>
              <a:t>。</a:t>
            </a:r>
            <a:endParaRPr lang="en-US" altLang="zh-CN" sz="2800" dirty="0" smtClean="0"/>
          </a:p>
          <a:p>
            <a:pPr lvl="1"/>
            <a:r>
              <a:rPr lang="en-US" altLang="zh-CN" sz="2800" dirty="0">
                <a:hlinkClick r:id="rId2"/>
              </a:rPr>
              <a:t>http://</a:t>
            </a:r>
            <a:r>
              <a:rPr lang="en-US" altLang="zh-CN" sz="2800" dirty="0" smtClean="0">
                <a:hlinkClick r:id="rId2"/>
              </a:rPr>
              <a:t>www.oracle.com/technetwork/java/javaee/overview/index.html</a:t>
            </a:r>
            <a:endParaRPr lang="en-US" altLang="zh-CN" sz="2800" dirty="0" smtClean="0"/>
          </a:p>
          <a:p>
            <a:r>
              <a:rPr lang="zh-CN" altLang="en-US" sz="3200" dirty="0" smtClean="0"/>
              <a:t>企业级应用程序特点</a:t>
            </a:r>
            <a:endParaRPr lang="en-US" altLang="zh-CN" sz="3200" dirty="0" smtClean="0"/>
          </a:p>
          <a:p>
            <a:r>
              <a:rPr lang="zh-CN" altLang="en-US" sz="3200" dirty="0" smtClean="0"/>
              <a:t>企业级应用程序体系结构</a:t>
            </a:r>
            <a:endParaRPr lang="zh-CN" altLang="en-US" sz="3200" dirty="0"/>
          </a:p>
        </p:txBody>
      </p:sp>
    </p:spTree>
    <p:extLst>
      <p:ext uri="{BB962C8B-B14F-4D97-AF65-F5344CB8AC3E}">
        <p14:creationId xmlns:p14="http://schemas.microsoft.com/office/powerpoint/2010/main" val="369457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企业级应用程序特点</a:t>
            </a:r>
            <a:endParaRPr lang="zh-CN" altLang="en-US" dirty="0"/>
          </a:p>
        </p:txBody>
      </p:sp>
      <p:sp>
        <p:nvSpPr>
          <p:cNvPr id="3" name="内容占位符 2"/>
          <p:cNvSpPr>
            <a:spLocks noGrp="1"/>
          </p:cNvSpPr>
          <p:nvPr>
            <p:ph idx="1"/>
          </p:nvPr>
        </p:nvSpPr>
        <p:spPr>
          <a:xfrm>
            <a:off x="838200" y="1825624"/>
            <a:ext cx="10515600" cy="4828563"/>
          </a:xfrm>
        </p:spPr>
        <p:txBody>
          <a:bodyPr>
            <a:normAutofit lnSpcReduction="10000"/>
          </a:bodyPr>
          <a:lstStyle/>
          <a:p>
            <a:r>
              <a:rPr lang="zh-CN" altLang="en-US" dirty="0" smtClean="0"/>
              <a:t>分布式</a:t>
            </a:r>
            <a:endParaRPr lang="en-US" altLang="zh-CN" dirty="0" smtClean="0"/>
          </a:p>
          <a:p>
            <a:pPr lvl="1"/>
            <a:r>
              <a:rPr lang="zh-CN" altLang="en-US" dirty="0" smtClean="0"/>
              <a:t>通过局域网运行在一个组织内部</a:t>
            </a:r>
            <a:endParaRPr lang="en-US" altLang="zh-CN" dirty="0" smtClean="0"/>
          </a:p>
          <a:p>
            <a:pPr lvl="1"/>
            <a:r>
              <a:rPr lang="zh-CN" altLang="en-US" dirty="0" smtClean="0"/>
              <a:t>通过</a:t>
            </a:r>
            <a:r>
              <a:rPr lang="en-US" altLang="zh-CN" dirty="0" smtClean="0"/>
              <a:t>Internet</a:t>
            </a:r>
            <a:r>
              <a:rPr lang="zh-CN" altLang="en-US" dirty="0" smtClean="0"/>
              <a:t>连接分布在世界各地的部门或用户</a:t>
            </a:r>
            <a:endParaRPr lang="en-US" altLang="zh-CN" dirty="0" smtClean="0"/>
          </a:p>
          <a:p>
            <a:r>
              <a:rPr lang="zh-CN" altLang="en-US" dirty="0" smtClean="0"/>
              <a:t>高速反应性</a:t>
            </a:r>
            <a:endParaRPr lang="en-US" altLang="zh-CN" dirty="0" smtClean="0"/>
          </a:p>
          <a:p>
            <a:pPr lvl="1"/>
            <a:r>
              <a:rPr lang="zh-CN" altLang="en-US" dirty="0" smtClean="0"/>
              <a:t>具备能力来适应需求的改变</a:t>
            </a:r>
            <a:endParaRPr lang="en-US" altLang="zh-CN" dirty="0" smtClean="0"/>
          </a:p>
          <a:p>
            <a:pPr lvl="1"/>
            <a:r>
              <a:rPr lang="zh-CN" altLang="en-US" dirty="0" smtClean="0"/>
              <a:t>少量资金投入</a:t>
            </a:r>
            <a:endParaRPr lang="en-US" altLang="zh-CN" dirty="0" smtClean="0"/>
          </a:p>
          <a:p>
            <a:r>
              <a:rPr lang="zh-CN" altLang="en-US" dirty="0" smtClean="0"/>
              <a:t>安全性</a:t>
            </a:r>
            <a:endParaRPr lang="en-US" altLang="zh-CN" dirty="0" smtClean="0"/>
          </a:p>
          <a:p>
            <a:pPr lvl="1"/>
            <a:r>
              <a:rPr lang="zh-CN" altLang="en-US" dirty="0" smtClean="0"/>
              <a:t>系统运行的安全可靠性</a:t>
            </a:r>
            <a:endParaRPr lang="en-US" altLang="zh-CN" dirty="0" smtClean="0"/>
          </a:p>
          <a:p>
            <a:r>
              <a:rPr lang="zh-CN" altLang="en-US" dirty="0" smtClean="0"/>
              <a:t>可扩展性</a:t>
            </a:r>
            <a:endParaRPr lang="en-US" altLang="zh-CN" dirty="0" smtClean="0"/>
          </a:p>
          <a:p>
            <a:pPr lvl="1"/>
            <a:r>
              <a:rPr lang="zh-CN" altLang="en-US" dirty="0" smtClean="0"/>
              <a:t>用户群体膨胀后带来的性能扩展需求</a:t>
            </a:r>
            <a:endParaRPr lang="en-US" altLang="zh-CN" dirty="0" smtClean="0"/>
          </a:p>
          <a:p>
            <a:r>
              <a:rPr lang="zh-CN" altLang="en-US" dirty="0" smtClean="0"/>
              <a:t>集成化</a:t>
            </a:r>
            <a:endParaRPr lang="en-US" altLang="zh-CN" dirty="0" smtClean="0"/>
          </a:p>
          <a:p>
            <a:pPr lvl="1"/>
            <a:r>
              <a:rPr lang="zh-CN" altLang="en-US" dirty="0" smtClean="0"/>
              <a:t>新的应用与目前存在的遗留应用系统相互集成</a:t>
            </a:r>
            <a:endParaRPr lang="zh-CN" altLang="en-US" dirty="0"/>
          </a:p>
        </p:txBody>
      </p:sp>
    </p:spTree>
    <p:extLst>
      <p:ext uri="{BB962C8B-B14F-4D97-AF65-F5344CB8AC3E}">
        <p14:creationId xmlns:p14="http://schemas.microsoft.com/office/powerpoint/2010/main" val="86287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企业级应用程序体系结构</a:t>
            </a:r>
          </a:p>
        </p:txBody>
      </p:sp>
      <p:sp>
        <p:nvSpPr>
          <p:cNvPr id="3" name="内容占位符 2"/>
          <p:cNvSpPr>
            <a:spLocks noGrp="1"/>
          </p:cNvSpPr>
          <p:nvPr>
            <p:ph idx="1"/>
          </p:nvPr>
        </p:nvSpPr>
        <p:spPr/>
        <p:txBody>
          <a:bodyPr/>
          <a:lstStyle/>
          <a:p>
            <a:r>
              <a:rPr lang="zh-CN" altLang="en-US" dirty="0"/>
              <a:t>两层体系结构</a:t>
            </a:r>
            <a:r>
              <a:rPr lang="zh-CN" altLang="en-US" dirty="0" smtClean="0"/>
              <a:t>应用程序</a:t>
            </a:r>
            <a:endParaRPr lang="en-US" altLang="zh-CN" dirty="0" smtClean="0"/>
          </a:p>
          <a:p>
            <a:r>
              <a:rPr lang="zh-CN" altLang="en-US" dirty="0"/>
              <a:t>三层体系结构</a:t>
            </a:r>
            <a:r>
              <a:rPr lang="zh-CN" altLang="en-US" dirty="0" smtClean="0"/>
              <a:t>应用程序</a:t>
            </a:r>
            <a:endParaRPr lang="en-US" altLang="zh-CN" dirty="0" smtClean="0"/>
          </a:p>
          <a:p>
            <a:r>
              <a:rPr lang="zh-CN" altLang="en-US" dirty="0" smtClean="0"/>
              <a:t>多层</a:t>
            </a:r>
            <a:r>
              <a:rPr lang="zh-CN" altLang="en-US" dirty="0"/>
              <a:t>体系结构应用程序</a:t>
            </a:r>
            <a:endParaRPr lang="en-US" altLang="zh-CN" dirty="0" smtClean="0"/>
          </a:p>
          <a:p>
            <a:endParaRPr lang="zh-CN" altLang="en-US" dirty="0"/>
          </a:p>
        </p:txBody>
      </p:sp>
    </p:spTree>
    <p:extLst>
      <p:ext uri="{BB962C8B-B14F-4D97-AF65-F5344CB8AC3E}">
        <p14:creationId xmlns:p14="http://schemas.microsoft.com/office/powerpoint/2010/main" val="319200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两层体系结构应用程序</a:t>
            </a:r>
          </a:p>
        </p:txBody>
      </p:sp>
      <p:sp>
        <p:nvSpPr>
          <p:cNvPr id="3" name="内容占位符 2"/>
          <p:cNvSpPr>
            <a:spLocks noGrp="1"/>
          </p:cNvSpPr>
          <p:nvPr>
            <p:ph idx="1"/>
          </p:nvPr>
        </p:nvSpPr>
        <p:spPr/>
        <p:txBody>
          <a:bodyPr/>
          <a:lstStyle/>
          <a:p>
            <a:r>
              <a:rPr lang="zh-CN" altLang="en-US" dirty="0" smtClean="0"/>
              <a:t>两层体系结构应用程序：</a:t>
            </a:r>
            <a:r>
              <a:rPr lang="en-US" altLang="zh-CN" dirty="0" smtClean="0"/>
              <a:t>Client/Server</a:t>
            </a:r>
            <a:r>
              <a:rPr lang="zh-CN" altLang="en-US" dirty="0"/>
              <a:t>结构</a:t>
            </a:r>
            <a:r>
              <a:rPr lang="en-US" altLang="zh-CN" dirty="0"/>
              <a:t>(C/S</a:t>
            </a:r>
            <a:r>
              <a:rPr lang="zh-CN" altLang="en-US" dirty="0"/>
              <a:t>结构</a:t>
            </a:r>
            <a:r>
              <a:rPr lang="en-US" altLang="zh-CN" dirty="0" smtClean="0"/>
              <a:t>)</a:t>
            </a:r>
            <a:r>
              <a:rPr lang="zh-CN" altLang="en-US" dirty="0" smtClean="0"/>
              <a:t>，客户</a:t>
            </a:r>
            <a:r>
              <a:rPr lang="zh-CN" altLang="en-US" dirty="0"/>
              <a:t>机和服务器结构</a:t>
            </a:r>
            <a:r>
              <a:rPr lang="zh-CN" altLang="en-US" dirty="0" smtClean="0"/>
              <a:t>。</a:t>
            </a:r>
            <a:endParaRPr lang="en-US" altLang="zh-CN" dirty="0" smtClean="0"/>
          </a:p>
          <a:p>
            <a:r>
              <a:rPr lang="zh-CN" altLang="en-US" dirty="0" smtClean="0"/>
              <a:t>客户层：客户端服务程序；服务器层：数据库服务器</a:t>
            </a:r>
            <a:endParaRPr lang="en-US" altLang="zh-CN" dirty="0" smtClean="0"/>
          </a:p>
          <a:p>
            <a:endParaRPr lang="zh-CN" altLang="en-US" dirty="0"/>
          </a:p>
        </p:txBody>
      </p:sp>
      <p:pic>
        <p:nvPicPr>
          <p:cNvPr id="7" name="Picture 2" descr="http://p.blog.csdn.net/images/p_blog_csdn_net/mindhawk/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91" y="3327094"/>
            <a:ext cx="4923201" cy="298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512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缺点</a:t>
            </a:r>
            <a:endParaRPr lang="en-US" altLang="zh-CN" dirty="0" smtClean="0"/>
          </a:p>
          <a:p>
            <a:pPr lvl="1"/>
            <a:r>
              <a:rPr lang="zh-CN" altLang="en-US" dirty="0" smtClean="0"/>
              <a:t>安全性低，非法用户容易通过客户端程序侵入数据库</a:t>
            </a:r>
            <a:endParaRPr lang="en-US" altLang="zh-CN" dirty="0" smtClean="0"/>
          </a:p>
          <a:p>
            <a:r>
              <a:rPr lang="zh-CN" altLang="en-US" dirty="0" smtClean="0"/>
              <a:t>部署困难</a:t>
            </a:r>
            <a:endParaRPr lang="en-US" altLang="zh-CN" dirty="0" smtClean="0"/>
          </a:p>
          <a:p>
            <a:pPr lvl="1"/>
            <a:r>
              <a:rPr lang="zh-CN" altLang="en-US" dirty="0" smtClean="0"/>
              <a:t>随着业务规则的不断变化，需要不断更新客户端程序，大大增加程序部署的工作量</a:t>
            </a:r>
            <a:endParaRPr lang="en-US" altLang="zh-CN" dirty="0" smtClean="0"/>
          </a:p>
          <a:p>
            <a:r>
              <a:rPr lang="zh-CN" altLang="en-US" dirty="0" smtClean="0"/>
              <a:t>耗费系统资源</a:t>
            </a:r>
            <a:endParaRPr lang="en-US" altLang="zh-CN" dirty="0" smtClean="0"/>
          </a:p>
          <a:p>
            <a:pPr lvl="1"/>
            <a:r>
              <a:rPr lang="zh-CN" altLang="en-US" dirty="0" smtClean="0"/>
              <a:t>每个客户端都要直接连接到数据库服务器，使得服务器为每个客户端建立连接而消耗服务器资源，导致系统性能下降。</a:t>
            </a:r>
            <a:endParaRPr lang="zh-CN" altLang="en-US" dirty="0"/>
          </a:p>
        </p:txBody>
      </p:sp>
    </p:spTree>
    <p:extLst>
      <p:ext uri="{BB962C8B-B14F-4D97-AF65-F5344CB8AC3E}">
        <p14:creationId xmlns:p14="http://schemas.microsoft.com/office/powerpoint/2010/main" val="209903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2323</TotalTime>
  <Words>2073</Words>
  <Application>Microsoft Office PowerPoint</Application>
  <PresentationFormat>宽屏</PresentationFormat>
  <Paragraphs>201</Paragraphs>
  <Slides>43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等线</vt:lpstr>
      <vt:lpstr>等线 Light</vt:lpstr>
      <vt:lpstr>Arial</vt:lpstr>
      <vt:lpstr>Office 主题​​</vt:lpstr>
      <vt:lpstr>Web软件开发技术 （JAVA EE编程技术）</vt:lpstr>
      <vt:lpstr>背景</vt:lpstr>
      <vt:lpstr>教学目的</vt:lpstr>
      <vt:lpstr>第1章  Java EE概述</vt:lpstr>
      <vt:lpstr>1.1  Java EE产生的背景</vt:lpstr>
      <vt:lpstr>企业级应用程序特点</vt:lpstr>
      <vt:lpstr>企业级应用程序体系结构</vt:lpstr>
      <vt:lpstr>两层体系结构应用程序</vt:lpstr>
      <vt:lpstr>PowerPoint 演示文稿</vt:lpstr>
      <vt:lpstr>三层体系结构应用程序</vt:lpstr>
      <vt:lpstr>PowerPoint 演示文稿</vt:lpstr>
      <vt:lpstr>PowerPoint 演示文稿</vt:lpstr>
      <vt:lpstr>PowerPoint 演示文稿</vt:lpstr>
      <vt:lpstr>多层体系结构应用程序</vt:lpstr>
      <vt:lpstr>1.2  什么是Java EE</vt:lpstr>
      <vt:lpstr>PowerPoint 演示文稿</vt:lpstr>
      <vt:lpstr>PowerPoint 演示文稿</vt:lpstr>
      <vt:lpstr>Java EE多层体系结构</vt:lpstr>
      <vt:lpstr>PowerPoint 演示文稿</vt:lpstr>
      <vt:lpstr>1.3  Java EE编程思想：组件-容器</vt:lpstr>
      <vt:lpstr>Java EE容器-组件</vt:lpstr>
      <vt:lpstr>面向对象程序设计的容器和组件</vt:lpstr>
      <vt:lpstr>PowerPoint 演示文稿</vt:lpstr>
      <vt:lpstr>容器-组件</vt:lpstr>
      <vt:lpstr>Java EE容器-组件</vt:lpstr>
      <vt:lpstr>PowerPoint 演示文稿</vt:lpstr>
      <vt:lpstr>JavaEE容器组成</vt:lpstr>
      <vt:lpstr>组件</vt:lpstr>
      <vt:lpstr>1.4  Java EE技术框架</vt:lpstr>
      <vt:lpstr>Java EE技术体系结构</vt:lpstr>
      <vt:lpstr>组件技术</vt:lpstr>
      <vt:lpstr>客户端组件</vt:lpstr>
      <vt:lpstr>Web组件</vt:lpstr>
      <vt:lpstr>业务组件 </vt:lpstr>
      <vt:lpstr>服务技术</vt:lpstr>
      <vt:lpstr>PowerPoint 演示文稿</vt:lpstr>
      <vt:lpstr>命名服务</vt:lpstr>
      <vt:lpstr>数据连接服务</vt:lpstr>
      <vt:lpstr>通信技术</vt:lpstr>
      <vt:lpstr>构架技术</vt:lpstr>
      <vt:lpstr>1.5  Java EE体系架构的优点</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Web软件开发技术 （JAVA EE编程技术）</dc:title>
  <dc:creator>WU YONGHUI</dc:creator>
  <cp:lastModifiedBy>admin</cp:lastModifiedBy>
  <cp:revision>73</cp:revision>
  <dcterms:created xsi:type="dcterms:W3CDTF">2016-07-09T13:51:58Z</dcterms:created>
  <dcterms:modified xsi:type="dcterms:W3CDTF">2017-03-02T02:12:37Z</dcterms:modified>
</cp:coreProperties>
</file>