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61" r:id="rId4"/>
    <p:sldId id="262" r:id="rId5"/>
    <p:sldId id="280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81" r:id="rId14"/>
    <p:sldId id="271" r:id="rId15"/>
    <p:sldId id="272" r:id="rId16"/>
    <p:sldId id="274" r:id="rId17"/>
    <p:sldId id="275" r:id="rId18"/>
    <p:sldId id="276" r:id="rId19"/>
    <p:sldId id="277" r:id="rId20"/>
    <p:sldId id="279" r:id="rId21"/>
    <p:sldId id="282" r:id="rId22"/>
    <p:sldId id="29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60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41719C"/>
    <a:srgbClr val="FF0000"/>
    <a:srgbClr val="1E0AB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9" autoAdjust="0"/>
    <p:restoredTop sz="95407" autoAdjust="0"/>
  </p:normalViewPr>
  <p:slideViewPr>
    <p:cSldViewPr snapToGrid="0">
      <p:cViewPr varScale="1">
        <p:scale>
          <a:sx n="87" d="100"/>
          <a:sy n="87" d="100"/>
        </p:scale>
        <p:origin x="53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005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687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382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048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466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418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05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043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853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412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15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737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716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094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7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74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96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620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61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086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74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3D12-9287-4E26-98AA-FB9288D04F43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8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F1D-F5CC-4AFE-8A4B-06684E2E24F9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4B1F-EAE5-4029-904D-8E5212A7B21D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1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xgsun@fudan.edu.cn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tags" Target="../tags/tag12.xml"/><Relationship Id="rId7" Type="http://schemas.openxmlformats.org/officeDocument/2006/relationships/image" Target="../media/image16.wmf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n.baidu.com/s/1o7VFTD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剪去对角的矩形 6"/>
          <p:cNvSpPr/>
          <p:nvPr/>
        </p:nvSpPr>
        <p:spPr>
          <a:xfrm>
            <a:off x="589965" y="2370822"/>
            <a:ext cx="7920000" cy="176400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9965" y="369757"/>
            <a:ext cx="7772400" cy="974381"/>
          </a:xfrm>
        </p:spPr>
        <p:txBody>
          <a:bodyPr anchor="ctr"/>
          <a:lstStyle/>
          <a:p>
            <a:r>
              <a:rPr lang="zh-CN" altLang="en-US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计算机体系结构实验</a:t>
            </a:r>
            <a:endParaRPr lang="zh-CN" altLang="en-US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3805" y="2560623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阶段</a:t>
            </a:r>
            <a:endParaRPr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1977" y="2611215"/>
            <a:ext cx="59277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③ 32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位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MIPS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多周期处理器设计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0140" y="308759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10-16</a:t>
            </a:r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</a:t>
            </a:r>
            <a:endParaRPr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5" y="6047439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49233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4230474" y="6229761"/>
            <a:ext cx="3552090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xgsun@fudan.edu.cn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2017-05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2" descr="C:\Users\Sam2013\Desktop\孙晓光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996" y="6170550"/>
            <a:ext cx="1872208" cy="5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2541977" y="3345067"/>
            <a:ext cx="59277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④ 32</a:t>
            </a:r>
            <a:r>
              <a:rPr lang="zh-CN" altLang="en-US" sz="3200" b="1" dirty="0"/>
              <a:t>位</a:t>
            </a:r>
            <a:r>
              <a:rPr lang="en-US" altLang="zh-CN" sz="3200" b="1" dirty="0" smtClean="0"/>
              <a:t>MIPS</a:t>
            </a:r>
            <a:r>
              <a:rPr lang="zh-CN" altLang="en-US" sz="3200" b="1" dirty="0" smtClean="0"/>
              <a:t>流水线处理器</a:t>
            </a:r>
            <a:r>
              <a:rPr lang="zh-CN" altLang="en-US" sz="3200" b="1" dirty="0"/>
              <a:t>设计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4559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914400" lvl="1" indent="-457200" algn="ctr">
              <a:lnSpc>
                <a:spcPct val="130000"/>
              </a:lnSpc>
              <a:buFont typeface="+mj-ea"/>
              <a:buAutoNum type="circleNumDbPlain"/>
            </a:pPr>
            <a:r>
              <a:rPr lang="en-US" altLang="zh-CN" sz="2800" dirty="0" smtClean="0"/>
              <a:t>Insert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nop</a:t>
            </a:r>
            <a:r>
              <a:rPr lang="en-US" altLang="zh-CN" sz="2800" dirty="0" err="1" smtClean="0"/>
              <a:t>s</a:t>
            </a:r>
            <a:r>
              <a:rPr lang="en-US" altLang="zh-CN" sz="2800" dirty="0" smtClean="0"/>
              <a:t> in code </a:t>
            </a:r>
            <a:r>
              <a:rPr lang="en-US" altLang="zh-CN" sz="2800" b="1" dirty="0" smtClean="0"/>
              <a:t>at compile time</a:t>
            </a:r>
            <a:endParaRPr lang="en-US" altLang="zh-CN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7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5770310"/>
              </p:ext>
            </p:extLst>
          </p:nvPr>
        </p:nvGraphicFramePr>
        <p:xfrm>
          <a:off x="296106" y="1269670"/>
          <a:ext cx="8613829" cy="4192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5" name="VISIO" r:id="rId5" imgW="5783040" imgH="2439720" progId="Visio.Drawing.6">
                  <p:embed/>
                </p:oleObj>
              </mc:Choice>
              <mc:Fallback>
                <p:oleObj name="VISIO" r:id="rId5" imgW="5783040" imgH="2439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106" y="1269670"/>
                        <a:ext cx="8613829" cy="4192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719199" y="5833131"/>
            <a:ext cx="77961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800" dirty="0">
                <a:latin typeface="Times New Roman" pitchFamily="18" charset="0"/>
                <a:cs typeface="Arial" charset="0"/>
              </a:rPr>
              <a:t>Or move independent useful instructions forward</a:t>
            </a:r>
          </a:p>
        </p:txBody>
      </p:sp>
    </p:spTree>
    <p:extLst>
      <p:ext uri="{BB962C8B-B14F-4D97-AF65-F5344CB8AC3E}">
        <p14:creationId xmlns:p14="http://schemas.microsoft.com/office/powerpoint/2010/main" val="24802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971550" lvl="1" indent="-514350" algn="ctr">
              <a:lnSpc>
                <a:spcPct val="130000"/>
              </a:lnSpc>
              <a:buFont typeface="+mj-ea"/>
              <a:buAutoNum type="circleNumDbPlain" startAt="2"/>
            </a:pPr>
            <a:r>
              <a:rPr lang="en-US" altLang="zh-CN" sz="2800" dirty="0" smtClean="0">
                <a:solidFill>
                  <a:srgbClr val="FF0000"/>
                </a:solidFill>
              </a:rPr>
              <a:t>Data Forwarding </a:t>
            </a:r>
            <a:r>
              <a:rPr lang="en-US" altLang="zh-CN" sz="2800" b="1" dirty="0" smtClean="0"/>
              <a:t>at run time</a:t>
            </a:r>
            <a:endParaRPr lang="en-US" altLang="zh-CN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40751" y="1172689"/>
            <a:ext cx="846762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3638" indent="-1163638">
              <a:lnSpc>
                <a:spcPct val="130000"/>
              </a:lnSpc>
            </a:pPr>
            <a:r>
              <a:rPr lang="zh-CN" altLang="en-US" sz="2400" b="1" dirty="0" smtClean="0"/>
              <a:t>重定向</a:t>
            </a:r>
            <a:r>
              <a:rPr lang="zh-CN" altLang="en-US" sz="2400" dirty="0" smtClean="0"/>
              <a:t>：当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执行阶段</a:t>
            </a:r>
            <a:r>
              <a:rPr lang="zh-CN" altLang="en-US" sz="2400" dirty="0" smtClean="0"/>
              <a:t>中的指令有一个</a:t>
            </a:r>
            <a:r>
              <a:rPr lang="zh-CN" altLang="en-US" sz="2400" u="sng" dirty="0"/>
              <a:t>源</a:t>
            </a:r>
            <a:r>
              <a:rPr lang="zh-CN" altLang="en-US" sz="2400" u="sng" dirty="0" smtClean="0"/>
              <a:t>寄存器</a:t>
            </a:r>
            <a:r>
              <a:rPr lang="zh-CN" altLang="en-US" sz="2000" dirty="0" smtClean="0">
                <a:solidFill>
                  <a:srgbClr val="00B050"/>
                </a:solidFill>
              </a:rPr>
              <a:t>  </a:t>
            </a:r>
            <a:r>
              <a:rPr lang="en-US" altLang="zh-CN" sz="2000" dirty="0" smtClean="0">
                <a:solidFill>
                  <a:srgbClr val="00B050"/>
                </a:solidFill>
              </a:rPr>
              <a:t>$s0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/>
              <a:t>与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存储器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阶段</a:t>
            </a:r>
            <a:r>
              <a:rPr lang="zh-CN" altLang="en-US" sz="2400" dirty="0" smtClean="0"/>
              <a:t>或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写回阶段</a:t>
            </a:r>
            <a:r>
              <a:rPr lang="zh-CN" altLang="en-US" sz="2400" dirty="0" smtClean="0"/>
              <a:t>中的</a:t>
            </a:r>
            <a:r>
              <a:rPr lang="zh-CN" altLang="en-US" sz="2400" u="sng" dirty="0" smtClean="0"/>
              <a:t>目的寄存器</a:t>
            </a:r>
            <a:r>
              <a:rPr lang="zh-CN" altLang="en-US" sz="2400" dirty="0" smtClean="0"/>
              <a:t>相匹配时。</a:t>
            </a:r>
            <a:endParaRPr lang="zh-CN" altLang="en-US" sz="2400" dirty="0"/>
          </a:p>
        </p:txBody>
      </p:sp>
      <p:graphicFrame>
        <p:nvGraphicFramePr>
          <p:cNvPr id="9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5586351"/>
              </p:ext>
            </p:extLst>
          </p:nvPr>
        </p:nvGraphicFramePr>
        <p:xfrm>
          <a:off x="201879" y="2300844"/>
          <a:ext cx="8745505" cy="344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6" name="VISIO" r:id="rId5" imgW="4943520" imgH="1753920" progId="Visio.Drawing.6">
                  <p:embed/>
                </p:oleObj>
              </mc:Choice>
              <mc:Fallback>
                <p:oleObj name="VISIO" r:id="rId5" imgW="4943520" imgH="175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879" y="2300844"/>
                        <a:ext cx="8745505" cy="344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1753591" y="3800104"/>
            <a:ext cx="5978949" cy="2639375"/>
            <a:chOff x="1753591" y="3800104"/>
            <a:chExt cx="5978949" cy="2639375"/>
          </a:xfrm>
        </p:grpSpPr>
        <p:sp>
          <p:nvSpPr>
            <p:cNvPr id="10" name="文本框 9"/>
            <p:cNvSpPr txBox="1"/>
            <p:nvPr/>
          </p:nvSpPr>
          <p:spPr>
            <a:xfrm>
              <a:off x="6020789" y="6037873"/>
              <a:ext cx="1711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 smtClean="0"/>
                <a:t>ForwardAE</a:t>
              </a:r>
              <a:r>
                <a:rPr lang="en-US" altLang="zh-CN" sz="2000" dirty="0" smtClean="0"/>
                <a:t>=</a:t>
              </a:r>
              <a:r>
                <a:rPr lang="en-US" altLang="zh-CN" sz="2000" dirty="0" smtClean="0">
                  <a:solidFill>
                    <a:srgbClr val="0070C0"/>
                  </a:solidFill>
                </a:rPr>
                <a:t>00</a:t>
              </a:r>
              <a:endParaRPr lang="zh-CN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838577" y="6039369"/>
              <a:ext cx="1711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 smtClean="0"/>
                <a:t>ForwardAE</a:t>
              </a:r>
              <a:r>
                <a:rPr lang="en-US" altLang="zh-CN" sz="2000" dirty="0" smtClean="0"/>
                <a:t>=</a:t>
              </a:r>
              <a:r>
                <a:rPr lang="en-US" altLang="zh-CN" sz="2000" dirty="0" smtClean="0">
                  <a:solidFill>
                    <a:srgbClr val="0070C0"/>
                  </a:solidFill>
                </a:rPr>
                <a:t>01</a:t>
              </a:r>
              <a:endParaRPr lang="zh-CN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753591" y="6035268"/>
              <a:ext cx="1711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 smtClean="0"/>
                <a:t>ForwardAE</a:t>
              </a:r>
              <a:r>
                <a:rPr lang="en-US" altLang="zh-CN" sz="2000" dirty="0" smtClean="0"/>
                <a:t>=</a:t>
              </a:r>
              <a:r>
                <a:rPr lang="en-US" altLang="zh-CN" sz="2000" dirty="0" smtClean="0">
                  <a:solidFill>
                    <a:srgbClr val="0070C0"/>
                  </a:solidFill>
                </a:rPr>
                <a:t>10</a:t>
              </a:r>
              <a:endParaRPr lang="zh-CN" altLang="en-US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直接箭头连接符 13"/>
            <p:cNvCxnSpPr>
              <a:endCxn id="10" idx="0"/>
            </p:cNvCxnSpPr>
            <p:nvPr/>
          </p:nvCxnSpPr>
          <p:spPr>
            <a:xfrm>
              <a:off x="5807034" y="4975761"/>
              <a:ext cx="1069631" cy="1062112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11" idx="0"/>
            </p:cNvCxnSpPr>
            <p:nvPr/>
          </p:nvCxnSpPr>
          <p:spPr>
            <a:xfrm flipH="1">
              <a:off x="4694453" y="4465122"/>
              <a:ext cx="748997" cy="1574247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endCxn id="12" idx="0"/>
            </p:cNvCxnSpPr>
            <p:nvPr/>
          </p:nvCxnSpPr>
          <p:spPr>
            <a:xfrm flipH="1">
              <a:off x="2609467" y="3800104"/>
              <a:ext cx="1991011" cy="223516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937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971550" lvl="1" indent="-514350" algn="ctr">
              <a:lnSpc>
                <a:spcPct val="130000"/>
              </a:lnSpc>
              <a:buFont typeface="+mj-ea"/>
              <a:buAutoNum type="circleNumDbPlain" startAt="2"/>
            </a:pPr>
            <a:r>
              <a:rPr lang="en-US" altLang="zh-CN" sz="2800" dirty="0" smtClean="0">
                <a:solidFill>
                  <a:srgbClr val="FF0000"/>
                </a:solidFill>
              </a:rPr>
              <a:t>Data Forwarding </a:t>
            </a:r>
            <a:r>
              <a:rPr lang="en-US" altLang="zh-CN" sz="2800" b="1" dirty="0" smtClean="0"/>
              <a:t>at run time</a:t>
            </a:r>
            <a:endParaRPr lang="en-US" altLang="zh-CN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5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057392"/>
              </p:ext>
            </p:extLst>
          </p:nvPr>
        </p:nvGraphicFramePr>
        <p:xfrm>
          <a:off x="154379" y="1195263"/>
          <a:ext cx="8837221" cy="5275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8" name="VISIO" r:id="rId5" imgW="6961320" imgH="4155480" progId="Visio.Drawing.6">
                  <p:embed/>
                </p:oleObj>
              </mc:Choice>
              <mc:Fallback>
                <p:oleObj name="VISIO" r:id="rId5" imgW="6961320" imgH="415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79" y="1195263"/>
                        <a:ext cx="8837221" cy="5275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10638" y="353251"/>
            <a:ext cx="91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P261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704000" y="2815047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97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971550" lvl="1" indent="-514350" algn="ctr">
              <a:lnSpc>
                <a:spcPct val="130000"/>
              </a:lnSpc>
              <a:buFont typeface="+mj-ea"/>
              <a:buAutoNum type="circleNumDbPlain" startAt="2"/>
            </a:pPr>
            <a:r>
              <a:rPr lang="en-US" altLang="zh-CN" sz="2800" dirty="0" smtClean="0">
                <a:solidFill>
                  <a:srgbClr val="FF0000"/>
                </a:solidFill>
              </a:rPr>
              <a:t>Data Forwarding </a:t>
            </a:r>
            <a:r>
              <a:rPr lang="en-US" altLang="zh-CN" sz="2800" b="1" dirty="0" smtClean="0"/>
              <a:t>at run time</a:t>
            </a:r>
            <a:endParaRPr lang="en-US" altLang="zh-CN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5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057392"/>
              </p:ext>
            </p:extLst>
          </p:nvPr>
        </p:nvGraphicFramePr>
        <p:xfrm>
          <a:off x="154379" y="1195263"/>
          <a:ext cx="8837221" cy="5275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1" name="VISIO" r:id="rId5" imgW="6961320" imgH="4155480" progId="Visio.Drawing.6">
                  <p:embed/>
                </p:oleObj>
              </mc:Choice>
              <mc:Fallback>
                <p:oleObj name="VISIO" r:id="rId5" imgW="6961320" imgH="415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79" y="1195263"/>
                        <a:ext cx="8837221" cy="5275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10638" y="353251"/>
            <a:ext cx="91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P261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379" y="1116744"/>
            <a:ext cx="4730496" cy="170814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椭圆 7"/>
          <p:cNvSpPr/>
          <p:nvPr/>
        </p:nvSpPr>
        <p:spPr>
          <a:xfrm>
            <a:off x="2704000" y="2815047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87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971550" lvl="1" indent="-514350" algn="ctr">
              <a:lnSpc>
                <a:spcPct val="130000"/>
              </a:lnSpc>
              <a:buFont typeface="+mj-ea"/>
              <a:buAutoNum type="circleNumDbPlain" startAt="3"/>
            </a:pPr>
            <a:r>
              <a:rPr lang="en-US" altLang="zh-CN" sz="2800" dirty="0" smtClean="0">
                <a:solidFill>
                  <a:srgbClr val="FF0000"/>
                </a:solidFill>
              </a:rPr>
              <a:t>Stalling </a:t>
            </a:r>
            <a:r>
              <a:rPr lang="en-US" altLang="zh-CN" sz="2800" b="1" dirty="0" smtClean="0"/>
              <a:t>at run time</a:t>
            </a:r>
            <a:endParaRPr lang="en-US" altLang="zh-CN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6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6098838"/>
              </p:ext>
            </p:extLst>
          </p:nvPr>
        </p:nvGraphicFramePr>
        <p:xfrm>
          <a:off x="231008" y="1125192"/>
          <a:ext cx="8673841" cy="2660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4" name="VISIO" r:id="rId6" imgW="4943520" imgH="1753920" progId="Visio.Drawing.6">
                  <p:embed/>
                </p:oleObj>
              </mc:Choice>
              <mc:Fallback>
                <p:oleObj name="VISIO" r:id="rId6" imgW="4943520" imgH="175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008" y="1125192"/>
                        <a:ext cx="8673841" cy="2660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296107" y="2173185"/>
            <a:ext cx="154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025735" y="1567543"/>
            <a:ext cx="1448790" cy="11875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Object 7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37943241"/>
              </p:ext>
            </p:extLst>
          </p:nvPr>
        </p:nvGraphicFramePr>
        <p:xfrm>
          <a:off x="296107" y="3885209"/>
          <a:ext cx="8608742" cy="2889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5" name="VISIO" r:id="rId8" imgW="5225760" imgH="1753920" progId="Visio.Drawing.6">
                  <p:embed/>
                </p:oleObj>
              </mc:Choice>
              <mc:Fallback>
                <p:oleObj name="VISIO" r:id="rId8" imgW="5225760" imgH="175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107" y="3885209"/>
                        <a:ext cx="8608742" cy="2889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96107" y="1062385"/>
            <a:ext cx="1471878" cy="85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无法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重定向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只能用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阻塞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693226" y="4950030"/>
            <a:ext cx="1781299" cy="162889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971550" lvl="1" indent="-514350" algn="ctr">
              <a:lnSpc>
                <a:spcPct val="130000"/>
              </a:lnSpc>
              <a:buFont typeface="+mj-ea"/>
              <a:buAutoNum type="circleNumDbPlain" startAt="3"/>
            </a:pPr>
            <a:r>
              <a:rPr lang="en-US" altLang="zh-CN" sz="2800" dirty="0" smtClean="0">
                <a:solidFill>
                  <a:srgbClr val="FF0000"/>
                </a:solidFill>
              </a:rPr>
              <a:t>Stalling </a:t>
            </a:r>
            <a:r>
              <a:rPr lang="en-US" altLang="zh-CN" sz="2800" b="1" dirty="0" smtClean="0"/>
              <a:t>at run time</a:t>
            </a:r>
            <a:endParaRPr lang="en-US" altLang="zh-CN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15</a:t>
            </a:fld>
            <a:endParaRPr lang="zh-CN" altLang="en-US"/>
          </a:p>
        </p:txBody>
      </p:sp>
      <p:graphicFrame>
        <p:nvGraphicFramePr>
          <p:cNvPr id="10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2943271"/>
              </p:ext>
            </p:extLst>
          </p:nvPr>
        </p:nvGraphicFramePr>
        <p:xfrm>
          <a:off x="130629" y="1195601"/>
          <a:ext cx="8897589" cy="552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4" name="VISIO" r:id="rId5" imgW="6961320" imgH="4155480" progId="Visio.Drawing.6">
                  <p:embed/>
                </p:oleObj>
              </mc:Choice>
              <mc:Fallback>
                <p:oleObj name="VISIO" r:id="rId5" imgW="6961320" imgH="415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29" y="1195601"/>
                        <a:ext cx="8897589" cy="552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10638" y="353251"/>
            <a:ext cx="91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P262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687575" y="2913597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29479" y="1132782"/>
            <a:ext cx="6684163" cy="1852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 smtClean="0"/>
              <a:t>当</a:t>
            </a:r>
            <a:r>
              <a:rPr lang="en-US" altLang="zh-CN" sz="2200" dirty="0" err="1" smtClean="0"/>
              <a:t>lw</a:t>
            </a:r>
            <a:r>
              <a:rPr lang="zh-CN" altLang="en-US" sz="2200" dirty="0" smtClean="0"/>
              <a:t>阻塞时：</a:t>
            </a:r>
            <a:endParaRPr lang="en-US" altLang="zh-CN" sz="2200" dirty="0" smtClean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err="1" smtClean="0"/>
              <a:t>StallD</a:t>
            </a:r>
            <a:r>
              <a:rPr lang="zh-CN" altLang="en-US" sz="2200" dirty="0" smtClean="0"/>
              <a:t>、</a:t>
            </a:r>
            <a:r>
              <a:rPr lang="en-US" altLang="zh-CN" sz="2200" dirty="0" err="1" smtClean="0"/>
              <a:t>StallF</a:t>
            </a:r>
            <a:r>
              <a:rPr lang="zh-CN" altLang="en-US" sz="2200" dirty="0" smtClean="0"/>
              <a:t>有效，迫使译码阶段、取指阶段流水寄存器保持原来的值；</a:t>
            </a:r>
            <a:endParaRPr lang="en-US" altLang="zh-CN" sz="2200" dirty="0" smtClean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err="1" smtClean="0"/>
              <a:t>FlushE</a:t>
            </a:r>
            <a:r>
              <a:rPr lang="zh-CN" altLang="en-US" sz="2200" dirty="0" smtClean="0"/>
              <a:t>也有效，清除执行阶段流水线寄存器的内容。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909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lvl="1" algn="ctr">
              <a:lnSpc>
                <a:spcPct val="130000"/>
              </a:lnSpc>
            </a:pPr>
            <a:r>
              <a:rPr lang="zh-CN" altLang="en-US" sz="3200" b="1" spc="300" dirty="0" smtClean="0">
                <a:solidFill>
                  <a:srgbClr val="41719C"/>
                </a:solidFill>
                <a:latin typeface="+mn-ea"/>
                <a:ea typeface="+mn-ea"/>
              </a:rPr>
              <a:t>当分支发生时刷新操作的抽象流水线</a:t>
            </a:r>
            <a:endParaRPr lang="en-US" altLang="zh-CN" sz="3200" b="1" spc="300" dirty="0">
              <a:solidFill>
                <a:srgbClr val="41719C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16</a:t>
            </a:fld>
            <a:endParaRPr lang="zh-CN" altLang="en-US"/>
          </a:p>
        </p:txBody>
      </p:sp>
      <p:graphicFrame>
        <p:nvGraphicFramePr>
          <p:cNvPr id="6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00826670"/>
              </p:ext>
            </p:extLst>
          </p:nvPr>
        </p:nvGraphicFramePr>
        <p:xfrm>
          <a:off x="181841" y="1299853"/>
          <a:ext cx="8756908" cy="4269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8" name="VISIO" r:id="rId5" imgW="5629320" imgH="2439720" progId="Visio.Drawing.6">
                  <p:embed/>
                </p:oleObj>
              </mc:Choice>
              <mc:Fallback>
                <p:oleObj name="VISIO" r:id="rId5" imgW="5629320" imgH="2439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841" y="1299853"/>
                        <a:ext cx="8756908" cy="4269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 6"/>
          <p:cNvSpPr/>
          <p:nvPr/>
        </p:nvSpPr>
        <p:spPr>
          <a:xfrm>
            <a:off x="3028208" y="1299853"/>
            <a:ext cx="688769" cy="4269673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39393" y="1299852"/>
            <a:ext cx="688769" cy="4269673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921330" y="2600696"/>
            <a:ext cx="5035138" cy="186442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19274" y="4531882"/>
            <a:ext cx="4737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如果分支跳转，这些需要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抛弃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</a:rPr>
              <a:t>刷新</a:t>
            </a:r>
            <a:r>
              <a:rPr lang="en-US" altLang="zh-CN" sz="2000" dirty="0" smtClean="0">
                <a:solidFill>
                  <a:srgbClr val="FF0000"/>
                </a:solidFill>
              </a:rPr>
              <a:t>Flush)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52856" y="5836340"/>
            <a:ext cx="4572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beq</a:t>
            </a:r>
            <a:r>
              <a:rPr lang="zh-CN" altLang="en-US" sz="2000" dirty="0" smtClean="0"/>
              <a:t>调整需要</a:t>
            </a:r>
            <a:r>
              <a:rPr lang="en-US" altLang="zh-CN" sz="2000" dirty="0" smtClean="0">
                <a:solidFill>
                  <a:srgbClr val="FF0000"/>
                </a:solidFill>
              </a:rPr>
              <a:t>4</a:t>
            </a:r>
            <a:r>
              <a:rPr lang="zh-CN" altLang="en-US" sz="2000" dirty="0" smtClean="0">
                <a:solidFill>
                  <a:srgbClr val="FF0000"/>
                </a:solidFill>
              </a:rPr>
              <a:t>个周期</a:t>
            </a:r>
            <a:r>
              <a:rPr lang="zh-CN" altLang="en-US" sz="2000" dirty="0" smtClean="0"/>
              <a:t>才能确定下一个</a:t>
            </a:r>
            <a:r>
              <a:rPr lang="en-US" altLang="zh-CN" sz="2000" dirty="0" smtClean="0"/>
              <a:t>PC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083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971550" lvl="1" indent="-514350" algn="ctr">
              <a:lnSpc>
                <a:spcPct val="130000"/>
              </a:lnSpc>
              <a:buFont typeface="+mj-ea"/>
              <a:buAutoNum type="circleNumDbPlain" startAt="4"/>
            </a:pPr>
            <a:r>
              <a:rPr lang="zh-CN" altLang="en-US" sz="3200" b="1" spc="600" dirty="0" smtClean="0">
                <a:solidFill>
                  <a:srgbClr val="41719C"/>
                </a:solidFill>
                <a:latin typeface="+mn-ea"/>
                <a:ea typeface="+mn-ea"/>
              </a:rPr>
              <a:t>预测分支</a:t>
            </a:r>
            <a:endParaRPr lang="en-US" altLang="zh-CN" sz="3200" b="1" spc="600" dirty="0">
              <a:solidFill>
                <a:srgbClr val="41719C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17</a:t>
            </a:fld>
            <a:endParaRPr lang="zh-CN" altLang="en-US"/>
          </a:p>
        </p:txBody>
      </p:sp>
      <p:graphicFrame>
        <p:nvGraphicFramePr>
          <p:cNvPr id="5" name="Object 7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670326"/>
              </p:ext>
            </p:extLst>
          </p:nvPr>
        </p:nvGraphicFramePr>
        <p:xfrm>
          <a:off x="296106" y="1354776"/>
          <a:ext cx="8627747" cy="37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1" name="VISIO" r:id="rId5" imgW="5629320" imgH="2439720" progId="Visio.Drawing.6">
                  <p:embed/>
                </p:oleObj>
              </mc:Choice>
              <mc:Fallback>
                <p:oleObj name="VISIO" r:id="rId5" imgW="5629320" imgH="2439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106" y="1354776"/>
                        <a:ext cx="8627747" cy="37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3075708" y="1323604"/>
            <a:ext cx="688769" cy="3865914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96299" y="2078176"/>
            <a:ext cx="208390" cy="16158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50" dirty="0" err="1" smtClean="0"/>
              <a:t>beq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985651" y="5332022"/>
            <a:ext cx="6744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采用专门的</a:t>
            </a:r>
            <a:r>
              <a:rPr lang="zh-CN" altLang="en-US" sz="2000" b="1" dirty="0" smtClean="0"/>
              <a:t>相等比较器</a:t>
            </a:r>
            <a:r>
              <a:rPr lang="zh-CN" altLang="en-US" sz="2000" dirty="0" smtClean="0"/>
              <a:t>（代替原来的</a:t>
            </a:r>
            <a:r>
              <a:rPr lang="zh-CN" altLang="en-US" sz="2000" b="1" dirty="0" smtClean="0"/>
              <a:t>减法</a:t>
            </a:r>
            <a:r>
              <a:rPr lang="zh-CN" altLang="en-US" sz="2000" dirty="0" smtClean="0"/>
              <a:t>和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检测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可以在译码阶段结束时确定下一个</a:t>
            </a:r>
            <a:r>
              <a:rPr lang="en-US" altLang="zh-CN" sz="2000" dirty="0" smtClean="0"/>
              <a:t>PC</a:t>
            </a:r>
            <a:r>
              <a:rPr lang="zh-CN" altLang="en-US" sz="2000" dirty="0" smtClean="0"/>
              <a:t>（即只需要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个周期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这样，分支错误预测代价从抛弃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条指令减少到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条指令。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70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971550" lvl="1" indent="-514350" algn="ctr">
              <a:lnSpc>
                <a:spcPct val="130000"/>
              </a:lnSpc>
              <a:buFont typeface="+mj-ea"/>
              <a:buAutoNum type="circleNumDbPlain" startAt="4"/>
            </a:pPr>
            <a:r>
              <a:rPr lang="zh-CN" altLang="en-US" sz="3200" b="1" spc="600" dirty="0" smtClean="0">
                <a:solidFill>
                  <a:srgbClr val="41719C"/>
                </a:solidFill>
                <a:latin typeface="+mn-ea"/>
                <a:ea typeface="+mn-ea"/>
              </a:rPr>
              <a:t>预测分支</a:t>
            </a:r>
            <a:endParaRPr lang="en-US" altLang="zh-CN" sz="3200" b="1" spc="600" dirty="0">
              <a:solidFill>
                <a:srgbClr val="41719C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18</a:t>
            </a:fld>
            <a:endParaRPr lang="zh-CN" altLang="en-US"/>
          </a:p>
        </p:txBody>
      </p:sp>
      <p:graphicFrame>
        <p:nvGraphicFramePr>
          <p:cNvPr id="6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4665552"/>
              </p:ext>
            </p:extLst>
          </p:nvPr>
        </p:nvGraphicFramePr>
        <p:xfrm>
          <a:off x="178130" y="1242951"/>
          <a:ext cx="8862950" cy="5291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3" name="VISIO" r:id="rId5" imgW="6961320" imgH="4155480" progId="Visio.Drawing.6">
                  <p:embed/>
                </p:oleObj>
              </mc:Choice>
              <mc:Fallback>
                <p:oleObj name="VISIO" r:id="rId5" imgW="6961320" imgH="415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30" y="1242951"/>
                        <a:ext cx="8862950" cy="5291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椭圆 4"/>
          <p:cNvSpPr/>
          <p:nvPr/>
        </p:nvSpPr>
        <p:spPr>
          <a:xfrm>
            <a:off x="2725900" y="2891697"/>
            <a:ext cx="72000" cy="7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65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solidFill>
                  <a:srgbClr val="41719C"/>
                </a:solidFill>
              </a:rPr>
              <a:t>Handling Data &amp; Control Hazards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19</a:t>
            </a:fld>
            <a:endParaRPr lang="zh-CN" altLang="en-US"/>
          </a:p>
        </p:txBody>
      </p:sp>
      <p:graphicFrame>
        <p:nvGraphicFramePr>
          <p:cNvPr id="5" name="Object 7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03653726"/>
              </p:ext>
            </p:extLst>
          </p:nvPr>
        </p:nvGraphicFramePr>
        <p:xfrm>
          <a:off x="197103" y="1238832"/>
          <a:ext cx="8863770" cy="5292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6" name="VISIO" r:id="rId5" imgW="6961320" imgH="4155480" progId="Visio.Drawing.6">
                  <p:embed/>
                </p:oleObj>
              </mc:Choice>
              <mc:Fallback>
                <p:oleObj name="VISIO" r:id="rId5" imgW="6961320" imgH="415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03" y="1238832"/>
                        <a:ext cx="8863770" cy="5292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4210" y="1341912"/>
            <a:ext cx="3154840" cy="129441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椭圆 5"/>
          <p:cNvSpPr/>
          <p:nvPr/>
        </p:nvSpPr>
        <p:spPr>
          <a:xfrm>
            <a:off x="2742325" y="2891697"/>
            <a:ext cx="72000" cy="7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9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26793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b="1" dirty="0" smtClean="0"/>
              <a:t>空间并行 </a:t>
            </a:r>
            <a:r>
              <a:rPr lang="en-US" altLang="zh-CN" i="1" dirty="0" smtClean="0"/>
              <a:t>vs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时间并行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流水线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zh-CN" alt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8520" y="1137339"/>
            <a:ext cx="8090676" cy="542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/>
              <a:t>空间并行</a:t>
            </a:r>
            <a:r>
              <a:rPr lang="zh-CN" altLang="en-US" sz="2200" dirty="0" smtClean="0"/>
              <a:t>：提供多个相同的硬件，多任务在同一时间一起处理。</a:t>
            </a:r>
            <a:endParaRPr lang="en-US" altLang="zh-CN" sz="22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28" y="4790824"/>
            <a:ext cx="7962900" cy="1781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20" y="1851787"/>
            <a:ext cx="7924800" cy="20574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68520" y="4105557"/>
            <a:ext cx="80906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FF0000"/>
                </a:solidFill>
              </a:rPr>
              <a:t>时间并行</a:t>
            </a:r>
            <a:r>
              <a:rPr lang="zh-CN" altLang="en-US" sz="2200" dirty="0" smtClean="0"/>
              <a:t>：将一个任务分成多个</a:t>
            </a:r>
            <a:r>
              <a:rPr lang="zh-CN" altLang="en-US" sz="2200" b="1" dirty="0" smtClean="0"/>
              <a:t>阶段</a:t>
            </a:r>
            <a:r>
              <a:rPr lang="zh-CN" altLang="en-US" sz="2200" dirty="0" smtClean="0"/>
              <a:t>（</a:t>
            </a:r>
            <a:r>
              <a:rPr lang="zh-CN" altLang="en-US" sz="2200" b="1" dirty="0" smtClean="0"/>
              <a:t>操作</a:t>
            </a:r>
            <a:r>
              <a:rPr lang="zh-CN" altLang="en-US" sz="2200" dirty="0" smtClean="0"/>
              <a:t>），类似于装配线。</a:t>
            </a:r>
            <a:endParaRPr lang="zh-CN" altLang="en-US" sz="2200" dirty="0"/>
          </a:p>
        </p:txBody>
      </p:sp>
      <p:sp>
        <p:nvSpPr>
          <p:cNvPr id="6" name="文本框 5"/>
          <p:cNvSpPr txBox="1"/>
          <p:nvPr/>
        </p:nvSpPr>
        <p:spPr>
          <a:xfrm>
            <a:off x="2452801" y="6445065"/>
            <a:ext cx="4804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理想情况：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级流水可以提高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倍吞吐量。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4191990" y="390918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由最慢的阶段决定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2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solidFill>
                  <a:srgbClr val="41719C"/>
                </a:solidFill>
              </a:rPr>
              <a:t>Branch Prediction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41193" y="1175603"/>
            <a:ext cx="8563655" cy="2263633"/>
          </a:xfrm>
        </p:spPr>
        <p:txBody>
          <a:bodyPr/>
          <a:lstStyle/>
          <a:p>
            <a:r>
              <a:rPr lang="en-US" altLang="zh-CN" dirty="0"/>
              <a:t>Guess whether branch will be taken</a:t>
            </a:r>
          </a:p>
          <a:p>
            <a:pPr lvl="1"/>
            <a:r>
              <a:rPr lang="en-US" altLang="zh-CN" dirty="0"/>
              <a:t>Backward branches are usually taken (loops)</a:t>
            </a:r>
          </a:p>
          <a:p>
            <a:pPr lvl="1"/>
            <a:r>
              <a:rPr lang="en-US" altLang="zh-CN" dirty="0"/>
              <a:t>Consider history to improve guess</a:t>
            </a:r>
          </a:p>
          <a:p>
            <a:r>
              <a:rPr lang="en-US" altLang="zh-CN" dirty="0"/>
              <a:t>Good prediction reduces fraction of branches requiring a flush </a:t>
            </a:r>
          </a:p>
        </p:txBody>
      </p:sp>
      <p:sp>
        <p:nvSpPr>
          <p:cNvPr id="7" name="Rectangle 7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341193" y="3439237"/>
            <a:ext cx="8352431" cy="3418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/>
              <a:t>译码阶段重定向逻辑</a:t>
            </a:r>
            <a:r>
              <a:rPr lang="en-US" b="1" dirty="0" smtClean="0"/>
              <a:t>:</a:t>
            </a:r>
          </a:p>
          <a:p>
            <a:pPr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1600" b="1" i="1" dirty="0" err="1" smtClean="0">
                <a:latin typeface="Courier New" pitchFamily="49" charset="0"/>
              </a:rPr>
              <a:t>ForwardAD</a:t>
            </a:r>
            <a:r>
              <a:rPr lang="en-US" sz="1600" dirty="0" smtClean="0">
                <a:latin typeface="Courier New" pitchFamily="49" charset="0"/>
              </a:rPr>
              <a:t> = (</a:t>
            </a:r>
            <a:r>
              <a:rPr lang="en-US" sz="1600" i="1" dirty="0" err="1" smtClean="0">
                <a:latin typeface="Courier New" pitchFamily="49" charset="0"/>
              </a:rPr>
              <a:t>rsD</a:t>
            </a:r>
            <a:r>
              <a:rPr lang="en-US" sz="1600" dirty="0" smtClean="0">
                <a:latin typeface="Courier New" pitchFamily="49" charset="0"/>
              </a:rPr>
              <a:t> !=0) AND (</a:t>
            </a:r>
            <a:r>
              <a:rPr lang="en-US" sz="1600" i="1" dirty="0" err="1" smtClean="0">
                <a:latin typeface="Courier New" pitchFamily="49" charset="0"/>
              </a:rPr>
              <a:t>rsD</a:t>
            </a:r>
            <a:r>
              <a:rPr lang="en-US" sz="1600" dirty="0" smtClean="0">
                <a:latin typeface="Courier New" pitchFamily="49" charset="0"/>
              </a:rPr>
              <a:t> == </a:t>
            </a:r>
            <a:r>
              <a:rPr lang="en-US" sz="1600" i="1" dirty="0" err="1" smtClean="0">
                <a:latin typeface="Courier New" pitchFamily="49" charset="0"/>
              </a:rPr>
              <a:t>WriteRegM</a:t>
            </a:r>
            <a:r>
              <a:rPr lang="en-US" sz="1600" dirty="0" smtClean="0">
                <a:latin typeface="Courier New" pitchFamily="49" charset="0"/>
              </a:rPr>
              <a:t>) AND </a:t>
            </a:r>
            <a:r>
              <a:rPr lang="en-US" sz="1600" i="1" dirty="0" err="1" smtClean="0">
                <a:latin typeface="Courier New" pitchFamily="49" charset="0"/>
              </a:rPr>
              <a:t>RegWriteM</a:t>
            </a:r>
            <a:endParaRPr lang="en-US" sz="1600" i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i="1" dirty="0" smtClean="0">
                <a:latin typeface="Courier New" pitchFamily="49" charset="0"/>
              </a:rPr>
              <a:t>	</a:t>
            </a:r>
            <a:r>
              <a:rPr lang="en-US" sz="1600" b="1" i="1" dirty="0" err="1" smtClean="0">
                <a:latin typeface="Courier New" pitchFamily="49" charset="0"/>
              </a:rPr>
              <a:t>ForwardBD</a:t>
            </a:r>
            <a:r>
              <a:rPr lang="en-US" sz="1600" dirty="0" smtClean="0">
                <a:latin typeface="Courier New" pitchFamily="49" charset="0"/>
              </a:rPr>
              <a:t> = (</a:t>
            </a:r>
            <a:r>
              <a:rPr lang="en-US" sz="1600" i="1" dirty="0" err="1" smtClean="0">
                <a:latin typeface="Courier New" pitchFamily="49" charset="0"/>
              </a:rPr>
              <a:t>rtD</a:t>
            </a:r>
            <a:r>
              <a:rPr lang="en-US" sz="1600" dirty="0" smtClean="0">
                <a:latin typeface="Courier New" pitchFamily="49" charset="0"/>
              </a:rPr>
              <a:t> !=0) AND (</a:t>
            </a:r>
            <a:r>
              <a:rPr lang="en-US" sz="1600" i="1" dirty="0" err="1" smtClean="0">
                <a:latin typeface="Courier New" pitchFamily="49" charset="0"/>
              </a:rPr>
              <a:t>rtD</a:t>
            </a:r>
            <a:r>
              <a:rPr lang="en-US" sz="1600" dirty="0" smtClean="0">
                <a:latin typeface="Courier New" pitchFamily="49" charset="0"/>
              </a:rPr>
              <a:t> == </a:t>
            </a:r>
            <a:r>
              <a:rPr lang="en-US" sz="1600" dirty="0" err="1" smtClean="0">
                <a:latin typeface="Courier New" pitchFamily="49" charset="0"/>
              </a:rPr>
              <a:t>WriteRegM</a:t>
            </a:r>
            <a:r>
              <a:rPr lang="en-US" sz="1600" dirty="0" smtClean="0">
                <a:latin typeface="Courier New" pitchFamily="49" charset="0"/>
              </a:rPr>
              <a:t>) AND </a:t>
            </a:r>
            <a:r>
              <a:rPr lang="en-US" sz="1600" i="1" dirty="0" err="1" smtClean="0">
                <a:latin typeface="Courier New" pitchFamily="49" charset="0"/>
              </a:rPr>
              <a:t>RegWriteM</a:t>
            </a:r>
            <a:endParaRPr lang="en-US" sz="1600" i="1" dirty="0" smtClean="0">
              <a:latin typeface="Courier New" pitchFamily="49" charset="0"/>
            </a:endParaRPr>
          </a:p>
          <a:p>
            <a:pPr algn="just">
              <a:buFontTx/>
              <a:buNone/>
            </a:pPr>
            <a:endParaRPr lang="en-US" sz="1800" i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zh-CN" altLang="en-US" b="1" dirty="0" smtClean="0"/>
              <a:t>分支阻塞逻辑</a:t>
            </a:r>
            <a:r>
              <a:rPr lang="en-US" b="1" dirty="0" smtClean="0"/>
              <a:t>:</a:t>
            </a:r>
            <a:endParaRPr lang="en-US" sz="2400" b="1" i="1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000" i="1" dirty="0" smtClean="0">
                <a:solidFill>
                  <a:schemeClr val="accent2"/>
                </a:solidFill>
              </a:rPr>
              <a:t>	</a:t>
            </a:r>
            <a:r>
              <a:rPr lang="en-US" sz="1600" b="1" i="1" dirty="0" err="1" smtClean="0">
                <a:latin typeface="Courier New" pitchFamily="49" charset="0"/>
              </a:rPr>
              <a:t>branchstall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= </a:t>
            </a:r>
            <a:r>
              <a:rPr lang="en-US" sz="1600" i="1" dirty="0" err="1" smtClean="0">
                <a:latin typeface="Courier New" pitchFamily="49" charset="0"/>
              </a:rPr>
              <a:t>BranchD</a:t>
            </a:r>
            <a:r>
              <a:rPr lang="en-US" sz="1600" dirty="0" smtClean="0">
                <a:latin typeface="Courier New" pitchFamily="49" charset="0"/>
              </a:rPr>
              <a:t> AND </a:t>
            </a:r>
          </a:p>
          <a:p>
            <a:pPr>
              <a:buFontTx/>
              <a:buNone/>
            </a:pPr>
            <a:r>
              <a:rPr lang="en-US" sz="1600" i="1" dirty="0" smtClean="0">
                <a:latin typeface="Courier New" pitchFamily="49" charset="0"/>
              </a:rPr>
              <a:t>	 [</a:t>
            </a:r>
            <a:r>
              <a:rPr lang="en-US" sz="1600" i="1" dirty="0" err="1" smtClean="0">
                <a:latin typeface="Courier New" pitchFamily="49" charset="0"/>
              </a:rPr>
              <a:t>RegWriteE</a:t>
            </a:r>
            <a:r>
              <a:rPr lang="en-US" sz="1600" dirty="0" smtClean="0">
                <a:latin typeface="Courier New" pitchFamily="49" charset="0"/>
              </a:rPr>
              <a:t> AND ((</a:t>
            </a:r>
            <a:r>
              <a:rPr lang="en-US" sz="1600" i="1" dirty="0" err="1" smtClean="0">
                <a:latin typeface="Courier New" pitchFamily="49" charset="0"/>
              </a:rPr>
              <a:t>WriteRegE</a:t>
            </a:r>
            <a:r>
              <a:rPr lang="en-US" sz="1600" dirty="0" smtClean="0">
                <a:latin typeface="Courier New" pitchFamily="49" charset="0"/>
              </a:rPr>
              <a:t> == </a:t>
            </a:r>
            <a:r>
              <a:rPr lang="en-US" sz="1600" i="1" dirty="0" err="1" smtClean="0">
                <a:latin typeface="Courier New" pitchFamily="49" charset="0"/>
              </a:rPr>
              <a:t>rsD</a:t>
            </a:r>
            <a:r>
              <a:rPr lang="en-US" sz="1600" i="1" dirty="0" smtClean="0">
                <a:latin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</a:rPr>
              <a:t> OR (</a:t>
            </a:r>
            <a:r>
              <a:rPr lang="en-US" sz="1600" i="1" dirty="0" err="1" smtClean="0">
                <a:latin typeface="Courier New" pitchFamily="49" charset="0"/>
              </a:rPr>
              <a:t>WriteRegE</a:t>
            </a:r>
            <a:r>
              <a:rPr lang="en-US" sz="1600" dirty="0" smtClean="0">
                <a:latin typeface="Courier New" pitchFamily="49" charset="0"/>
              </a:rPr>
              <a:t> == </a:t>
            </a:r>
            <a:r>
              <a:rPr lang="en-US" sz="1600" i="1" dirty="0" err="1" smtClean="0">
                <a:latin typeface="Courier New" pitchFamily="49" charset="0"/>
              </a:rPr>
              <a:t>rtD</a:t>
            </a:r>
            <a:r>
              <a:rPr lang="en-US" sz="1600" dirty="0" smtClean="0">
                <a:latin typeface="Courier New" pitchFamily="49" charset="0"/>
              </a:rPr>
              <a:t>)) 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             OR 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	 [</a:t>
            </a:r>
            <a:r>
              <a:rPr lang="en-US" sz="1600" i="1" dirty="0" err="1" smtClean="0">
                <a:latin typeface="Courier New" pitchFamily="49" charset="0"/>
              </a:rPr>
              <a:t>MemtoRegM</a:t>
            </a:r>
            <a:r>
              <a:rPr lang="en-US" sz="1600" dirty="0" smtClean="0">
                <a:latin typeface="Courier New" pitchFamily="49" charset="0"/>
              </a:rPr>
              <a:t> AND ((</a:t>
            </a:r>
            <a:r>
              <a:rPr lang="en-US" sz="1600" i="1" dirty="0" err="1" smtClean="0">
                <a:latin typeface="Courier New" pitchFamily="49" charset="0"/>
              </a:rPr>
              <a:t>WriteRegM</a:t>
            </a:r>
            <a:r>
              <a:rPr lang="en-US" sz="1600" dirty="0" smtClean="0">
                <a:latin typeface="Courier New" pitchFamily="49" charset="0"/>
              </a:rPr>
              <a:t> == </a:t>
            </a:r>
            <a:r>
              <a:rPr lang="en-US" sz="1600" i="1" dirty="0" err="1" smtClean="0">
                <a:latin typeface="Courier New" pitchFamily="49" charset="0"/>
              </a:rPr>
              <a:t>rsD</a:t>
            </a:r>
            <a:r>
              <a:rPr lang="en-US" sz="1600" i="1" dirty="0" smtClean="0">
                <a:latin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</a:rPr>
              <a:t> OR (</a:t>
            </a:r>
            <a:r>
              <a:rPr lang="en-US" sz="1600" i="1" dirty="0" err="1" smtClean="0">
                <a:latin typeface="Courier New" pitchFamily="49" charset="0"/>
              </a:rPr>
              <a:t>WriteRegM</a:t>
            </a:r>
            <a:r>
              <a:rPr lang="en-US" sz="1600" dirty="0" smtClean="0">
                <a:latin typeface="Courier New" pitchFamily="49" charset="0"/>
              </a:rPr>
              <a:t> == </a:t>
            </a:r>
            <a:r>
              <a:rPr lang="en-US" sz="1600" i="1" dirty="0" err="1" smtClean="0">
                <a:latin typeface="Courier New" pitchFamily="49" charset="0"/>
              </a:rPr>
              <a:t>rtD</a:t>
            </a:r>
            <a:r>
              <a:rPr lang="en-US" sz="1600" dirty="0" smtClean="0">
                <a:latin typeface="Courier New" pitchFamily="49" charset="0"/>
              </a:rPr>
              <a:t>))]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i="1" dirty="0" smtClean="0">
                <a:latin typeface="Courier New" pitchFamily="49" charset="0"/>
              </a:rPr>
              <a:t>	</a:t>
            </a:r>
            <a:r>
              <a:rPr lang="en-US" sz="1600" i="1" dirty="0" err="1" smtClean="0">
                <a:latin typeface="Courier New" pitchFamily="49" charset="0"/>
              </a:rPr>
              <a:t>StallF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i="1" dirty="0" err="1" smtClean="0">
                <a:latin typeface="Courier New" pitchFamily="49" charset="0"/>
              </a:rPr>
              <a:t>StallD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i="1" dirty="0" err="1" smtClean="0">
                <a:latin typeface="Courier New" pitchFamily="49" charset="0"/>
              </a:rPr>
              <a:t>FlushE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i="1" dirty="0" err="1" smtClean="0">
                <a:latin typeface="Courier New" pitchFamily="49" charset="0"/>
              </a:rPr>
              <a:t>lwstall</a:t>
            </a:r>
            <a:r>
              <a:rPr lang="en-US" sz="1600" dirty="0" smtClean="0">
                <a:latin typeface="Courier New" pitchFamily="49" charset="0"/>
              </a:rPr>
              <a:t> OR </a:t>
            </a:r>
            <a:r>
              <a:rPr lang="en-US" sz="1600" i="1" dirty="0" err="1" smtClean="0">
                <a:latin typeface="Courier New" pitchFamily="49" charset="0"/>
              </a:rPr>
              <a:t>branchstall</a:t>
            </a:r>
            <a:endParaRPr lang="en-US" sz="1600" i="1" dirty="0" smtClean="0">
              <a:latin typeface="Courier New" pitchFamily="49" charset="0"/>
            </a:endParaRPr>
          </a:p>
          <a:p>
            <a:endParaRPr lang="en-US" sz="1600" dirty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43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02" y="112815"/>
            <a:ext cx="5973289" cy="572390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058" y="2196934"/>
            <a:ext cx="4028996" cy="452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67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503" y="133680"/>
            <a:ext cx="6814093" cy="658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81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704" y="0"/>
            <a:ext cx="7148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80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6255"/>
            <a:ext cx="4370119" cy="57357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875" y="2434483"/>
            <a:ext cx="4429497" cy="428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73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28" y="47543"/>
            <a:ext cx="5379523" cy="667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20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075" y="0"/>
            <a:ext cx="5903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15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888" y="0"/>
            <a:ext cx="6056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20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020" y="0"/>
            <a:ext cx="5902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33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756" y="83128"/>
            <a:ext cx="3550722" cy="43226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6997" y="1638795"/>
            <a:ext cx="4180114" cy="463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5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b="1" dirty="0" smtClean="0"/>
              <a:t>单周期  </a:t>
            </a:r>
            <a:r>
              <a:rPr lang="en-US" altLang="zh-CN" i="1" dirty="0" smtClean="0"/>
              <a:t>vs</a:t>
            </a:r>
            <a:r>
              <a:rPr lang="en-US" altLang="zh-CN" dirty="0" smtClean="0"/>
              <a:t>  </a:t>
            </a:r>
            <a:r>
              <a:rPr lang="zh-CN" altLang="en-US" b="1" dirty="0" smtClean="0">
                <a:solidFill>
                  <a:srgbClr val="FF0000"/>
                </a:solidFill>
              </a:rPr>
              <a:t>流水线</a:t>
            </a:r>
            <a:endParaRPr lang="zh-CN" alt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64805" y="1068381"/>
            <a:ext cx="742222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 smtClean="0"/>
              <a:t>5</a:t>
            </a:r>
            <a:r>
              <a:rPr lang="zh-CN" altLang="en-US" sz="2200" b="1" dirty="0" smtClean="0"/>
              <a:t>阶段</a:t>
            </a:r>
            <a:r>
              <a:rPr lang="zh-CN" altLang="en-US" sz="2200" dirty="0" smtClean="0"/>
              <a:t>：取指令、 译  码   、执   行 、</a:t>
            </a:r>
            <a:r>
              <a:rPr lang="zh-CN" altLang="en-US" sz="2200" spc="600" dirty="0" smtClean="0"/>
              <a:t>存储器</a:t>
            </a:r>
            <a:r>
              <a:rPr lang="zh-CN" altLang="en-US" sz="2200" dirty="0" smtClean="0"/>
              <a:t> 、写     回   </a:t>
            </a:r>
            <a:endParaRPr lang="en-US" altLang="zh-CN" sz="2200" dirty="0" smtClean="0"/>
          </a:p>
        </p:txBody>
      </p:sp>
      <p:graphicFrame>
        <p:nvGraphicFramePr>
          <p:cNvPr id="8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6617718"/>
              </p:ext>
            </p:extLst>
          </p:nvPr>
        </p:nvGraphicFramePr>
        <p:xfrm>
          <a:off x="344388" y="2060094"/>
          <a:ext cx="8501085" cy="4743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0" name="VISIO" r:id="rId5" imgW="4961520" imgH="2768400" progId="Visio.Drawing.6">
                  <p:embed/>
                </p:oleObj>
              </mc:Choice>
              <mc:Fallback>
                <p:oleObj name="VISIO" r:id="rId5" imgW="4961520" imgH="2768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88" y="2060094"/>
                        <a:ext cx="8501085" cy="4743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280064" y="1553675"/>
            <a:ext cx="8071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F</a:t>
            </a:r>
            <a:r>
              <a:rPr lang="en-US" altLang="zh-CN" sz="2200" dirty="0" smtClean="0"/>
              <a:t>etch</a:t>
            </a:r>
            <a:endParaRPr lang="zh-CN" altLang="en-US" sz="2200" dirty="0"/>
          </a:p>
        </p:txBody>
      </p:sp>
      <p:sp>
        <p:nvSpPr>
          <p:cNvPr id="10" name="文本框 9"/>
          <p:cNvSpPr txBox="1"/>
          <p:nvPr/>
        </p:nvSpPr>
        <p:spPr>
          <a:xfrm>
            <a:off x="3290996" y="1553675"/>
            <a:ext cx="10527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D</a:t>
            </a:r>
            <a:r>
              <a:rPr lang="en-US" altLang="zh-CN" sz="2200" dirty="0" smtClean="0"/>
              <a:t>ecode</a:t>
            </a:r>
            <a:endParaRPr lang="zh-CN" altLang="en-US" sz="2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444496" y="1555055"/>
            <a:ext cx="10767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E</a:t>
            </a:r>
            <a:r>
              <a:rPr lang="en-US" altLang="zh-CN" sz="2200" dirty="0" smtClean="0"/>
              <a:t>xecute</a:t>
            </a:r>
            <a:endParaRPr lang="zh-CN" altLang="en-US" sz="2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612643" y="1553674"/>
            <a:ext cx="11686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M</a:t>
            </a:r>
            <a:r>
              <a:rPr lang="en-US" altLang="zh-CN" sz="2200" dirty="0" smtClean="0"/>
              <a:t>emory</a:t>
            </a:r>
            <a:endParaRPr lang="zh-CN" altLang="en-US" sz="2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950719" y="1560185"/>
            <a:ext cx="1351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 err="1" smtClean="0">
                <a:solidFill>
                  <a:srgbClr val="FF0000"/>
                </a:solidFill>
              </a:rPr>
              <a:t>W</a:t>
            </a:r>
            <a:r>
              <a:rPr lang="en-US" altLang="zh-CN" sz="2200" dirty="0" err="1" smtClean="0"/>
              <a:t>riteback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45294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145" y="0"/>
            <a:ext cx="2736038" cy="40687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0074" y="0"/>
            <a:ext cx="4880759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839" y="4243241"/>
            <a:ext cx="3380757" cy="260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50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404" y="165100"/>
            <a:ext cx="7886700" cy="946427"/>
          </a:xfrm>
          <a:prstGeom prst="horizontalScroll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600" b="1" spc="600" dirty="0" smtClean="0"/>
              <a:t>参考资料</a:t>
            </a:r>
            <a:endParaRPr lang="zh-CN" altLang="en-US" sz="3600" b="1" spc="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93140" y="1293878"/>
            <a:ext cx="4285475" cy="139482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b="1" dirty="0" smtClean="0"/>
              <a:t>数字设计和计算机体系结构</a:t>
            </a:r>
            <a:r>
              <a:rPr lang="en-US" altLang="zh-CN" sz="2400" dirty="0" smtClean="0">
                <a:solidFill>
                  <a:srgbClr val="FF0000"/>
                </a:solidFill>
              </a:rPr>
              <a:t/>
            </a:r>
            <a:br>
              <a:rPr lang="en-US" altLang="zh-CN" sz="2400" dirty="0" smtClean="0">
                <a:solidFill>
                  <a:srgbClr val="FF0000"/>
                </a:solidFill>
              </a:rPr>
            </a:br>
            <a:r>
              <a:rPr lang="en-US" altLang="zh-CN" sz="2000" spc="-100" dirty="0" smtClean="0"/>
              <a:t>Digital Design and Computer Architecture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spc="-100" dirty="0" smtClean="0"/>
              <a:t>2nd</a:t>
            </a:r>
            <a:endParaRPr lang="zh-CN" altLang="en-US" spc="-100" dirty="0"/>
          </a:p>
        </p:txBody>
      </p:sp>
      <p:sp>
        <p:nvSpPr>
          <p:cNvPr id="4" name="矩形 3"/>
          <p:cNvSpPr/>
          <p:nvPr/>
        </p:nvSpPr>
        <p:spPr>
          <a:xfrm>
            <a:off x="3393141" y="2491341"/>
            <a:ext cx="3689761" cy="962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David Money Harris</a:t>
            </a:r>
            <a:r>
              <a:rPr lang="zh-CN" altLang="en-US" sz="2000" dirty="0"/>
              <a:t>，陈俊颖 </a:t>
            </a:r>
            <a:r>
              <a:rPr lang="zh-CN" altLang="en-US" sz="2000" dirty="0" smtClean="0"/>
              <a:t>译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机械</a:t>
            </a:r>
            <a:r>
              <a:rPr lang="zh-CN" altLang="en-US" sz="2000" dirty="0"/>
              <a:t>工业出版社，</a:t>
            </a:r>
            <a:r>
              <a:rPr lang="en-US" altLang="zh-CN" sz="2000" dirty="0"/>
              <a:t>2016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8792" y="1333297"/>
            <a:ext cx="1493183" cy="2121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9447" y="5094744"/>
            <a:ext cx="74057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elearning.fudan.edu.cn</a:t>
            </a:r>
            <a:r>
              <a:rPr lang="zh-CN" altLang="en-US" sz="2800" dirty="0" smtClean="0"/>
              <a:t>上的课件及资料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569447" y="5860337"/>
            <a:ext cx="826939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600" dirty="0" smtClean="0"/>
              <a:t>课件</a:t>
            </a:r>
            <a:r>
              <a:rPr lang="en-US" altLang="zh-CN" sz="2600" dirty="0" smtClean="0"/>
              <a:t>+</a:t>
            </a:r>
            <a:r>
              <a:rPr lang="zh-CN" altLang="en-US" sz="2600" dirty="0" smtClean="0"/>
              <a:t>软件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hlinkClick r:id="rId4"/>
              </a:rPr>
              <a:t>http</a:t>
            </a:r>
            <a:r>
              <a:rPr lang="en-US" altLang="zh-CN" sz="2600" dirty="0">
                <a:hlinkClick r:id="rId4"/>
              </a:rPr>
              <a:t>://</a:t>
            </a:r>
            <a:r>
              <a:rPr lang="en-US" altLang="zh-CN" sz="2600" dirty="0" smtClean="0">
                <a:hlinkClick r:id="rId4"/>
              </a:rPr>
              <a:t>pan.baidu.com/s/1o7VFTDg</a:t>
            </a:r>
            <a:r>
              <a:rPr lang="en-US" altLang="zh-CN" sz="2600" dirty="0" smtClean="0"/>
              <a:t>  </a:t>
            </a:r>
            <a:r>
              <a:rPr lang="zh-CN" altLang="en-US" sz="2600" dirty="0"/>
              <a:t>密码</a:t>
            </a:r>
            <a:r>
              <a:rPr lang="en-US" altLang="zh-CN" sz="2600" dirty="0"/>
              <a:t>: </a:t>
            </a:r>
            <a:r>
              <a:rPr lang="en-US" altLang="zh-CN" sz="2600" dirty="0" smtClean="0"/>
              <a:t>jjj1</a:t>
            </a:r>
            <a:endParaRPr lang="zh-CN" altLang="en-US" sz="26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27340" y="3696670"/>
            <a:ext cx="2930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章 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7.5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节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P255)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42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流水线抽象表示</a:t>
            </a:r>
            <a:endParaRPr lang="zh-CN" altLang="en-US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64805" y="1068381"/>
            <a:ext cx="742222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 smtClean="0"/>
              <a:t>5</a:t>
            </a:r>
            <a:r>
              <a:rPr lang="zh-CN" altLang="en-US" sz="2200" b="1" dirty="0" smtClean="0"/>
              <a:t>阶段</a:t>
            </a:r>
            <a:r>
              <a:rPr lang="zh-CN" altLang="en-US" sz="2200" dirty="0" smtClean="0"/>
              <a:t>：取指令、 译  码   、执   行 、</a:t>
            </a:r>
            <a:r>
              <a:rPr lang="zh-CN" altLang="en-US" sz="2200" spc="600" dirty="0" smtClean="0"/>
              <a:t>存储器</a:t>
            </a:r>
            <a:r>
              <a:rPr lang="zh-CN" altLang="en-US" sz="2200" dirty="0" smtClean="0"/>
              <a:t> 、写     回   </a:t>
            </a:r>
            <a:endParaRPr lang="en-US" altLang="zh-CN" sz="2200" dirty="0" smtClean="0"/>
          </a:p>
        </p:txBody>
      </p:sp>
      <p:graphicFrame>
        <p:nvGraphicFramePr>
          <p:cNvPr id="14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160539"/>
              </p:ext>
            </p:extLst>
          </p:nvPr>
        </p:nvGraphicFramePr>
        <p:xfrm>
          <a:off x="142504" y="1787015"/>
          <a:ext cx="8835626" cy="4569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1" name="VISIO" r:id="rId5" imgW="5682960" imgH="2439720" progId="Visio.Drawing.6">
                  <p:embed/>
                </p:oleObj>
              </mc:Choice>
              <mc:Fallback>
                <p:oleObj name="VISIO" r:id="rId5" imgW="5682960" imgH="2439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04" y="1787015"/>
                        <a:ext cx="8835626" cy="4569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108154" y="632300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阴影表示正在使用。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983179" y="1668545"/>
            <a:ext cx="617517" cy="9559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2719449" y="1555668"/>
            <a:ext cx="961903" cy="10687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420094" y="1555668"/>
            <a:ext cx="1520042" cy="10687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275117" y="1555668"/>
            <a:ext cx="1911927" cy="10687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5062809" y="1555668"/>
            <a:ext cx="2418647" cy="10687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3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600" b="1" dirty="0" smtClean="0"/>
              <a:t>寄存器文件</a:t>
            </a:r>
            <a:endParaRPr lang="zh-CN" altLang="en-US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14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3858945"/>
              </p:ext>
            </p:extLst>
          </p:nvPr>
        </p:nvGraphicFramePr>
        <p:xfrm>
          <a:off x="182665" y="1145747"/>
          <a:ext cx="8835626" cy="4569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7" name="VISIO" r:id="rId5" imgW="5682960" imgH="2439720" progId="Visio.Drawing.6">
                  <p:embed/>
                </p:oleObj>
              </mc:Choice>
              <mc:Fallback>
                <p:oleObj name="VISIO" r:id="rId5" imgW="5682960" imgH="2439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65" y="1145747"/>
                        <a:ext cx="8835626" cy="4569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5207" y="2636322"/>
            <a:ext cx="6203157" cy="416452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椭圆 6"/>
          <p:cNvSpPr/>
          <p:nvPr/>
        </p:nvSpPr>
        <p:spPr>
          <a:xfrm>
            <a:off x="2268187" y="1733797"/>
            <a:ext cx="736270" cy="8193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721844" y="1760570"/>
            <a:ext cx="736270" cy="8193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97770" y="1767438"/>
            <a:ext cx="1340432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写</a:t>
            </a:r>
            <a:r>
              <a:rPr lang="zh-CN" altLang="en-US" dirty="0" smtClean="0">
                <a:solidFill>
                  <a:srgbClr val="FF0000"/>
                </a:solidFill>
              </a:rPr>
              <a:t>：上升沿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读</a:t>
            </a:r>
            <a:r>
              <a:rPr lang="zh-CN" altLang="en-US" dirty="0" smtClean="0">
                <a:solidFill>
                  <a:srgbClr val="FF0000"/>
                </a:solidFill>
              </a:rPr>
              <a:t>：下降沿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600" b="1" dirty="0" smtClean="0"/>
              <a:t>单周期 </a:t>
            </a:r>
            <a:r>
              <a:rPr lang="en-US" altLang="zh-CN" sz="3600" b="1" dirty="0" smtClean="0"/>
              <a:t>&amp; </a:t>
            </a:r>
            <a:r>
              <a:rPr lang="zh-CN" altLang="en-US" sz="3600" b="1" dirty="0" smtClean="0"/>
              <a:t>流水线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数据路径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66413781"/>
              </p:ext>
            </p:extLst>
          </p:nvPr>
        </p:nvGraphicFramePr>
        <p:xfrm>
          <a:off x="296107" y="1135532"/>
          <a:ext cx="8608742" cy="5674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2" name="VISIO" r:id="rId5" imgW="5572080" imgH="4357800" progId="Visio.Drawing.6">
                  <p:embed/>
                </p:oleObj>
              </mc:Choice>
              <mc:Fallback>
                <p:oleObj name="VISIO" r:id="rId5" imgW="5572080" imgH="4357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107" y="1135532"/>
                        <a:ext cx="8608742" cy="5674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96107" y="37883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流水线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459616" y="4293407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96107" y="10330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单周期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6594" y="65027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5"/>
                </a:solidFill>
              </a:rPr>
              <a:t>取指令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34220" y="65027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5"/>
                </a:solidFill>
              </a:rPr>
              <a:t>译码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87510" y="650272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5"/>
                </a:solidFill>
              </a:rPr>
              <a:t>执行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56944" y="62344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5"/>
                </a:solidFill>
              </a:rPr>
              <a:t>存储器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79274" y="623442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5"/>
                </a:solidFill>
              </a:rPr>
              <a:t>写回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9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600" b="1" dirty="0" smtClean="0"/>
              <a:t>修正 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WriteReg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5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9103804"/>
              </p:ext>
            </p:extLst>
          </p:nvPr>
        </p:nvGraphicFramePr>
        <p:xfrm>
          <a:off x="106879" y="1875242"/>
          <a:ext cx="8918371" cy="4454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" name="VISIO" r:id="rId5" imgW="5530320" imgH="2357280" progId="Visio.Drawing.6">
                  <p:embed/>
                </p:oleObj>
              </mc:Choice>
              <mc:Fallback>
                <p:oleObj name="VISIO" r:id="rId5" imgW="5530320" imgH="2357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79" y="1875242"/>
                        <a:ext cx="8918371" cy="4454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13214" y="1095903"/>
            <a:ext cx="7845417" cy="542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/>
              <a:t>与特定指令相关的所有信号都必须通过流水线一起向前传播。</a:t>
            </a:r>
            <a:endParaRPr lang="en-US" altLang="zh-CN" sz="2200" b="1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7612084" y="322473"/>
            <a:ext cx="1162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同步</a:t>
            </a:r>
            <a:endParaRPr lang="zh-CN" altLang="en-US" sz="3200" b="1" spc="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339164" y="2689118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05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600" b="1" dirty="0" smtClean="0"/>
              <a:t>带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控制信号</a:t>
            </a:r>
            <a:r>
              <a:rPr lang="zh-CN" altLang="en-US" sz="3600" dirty="0" smtClean="0"/>
              <a:t>的流水线处理器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13214" y="1095903"/>
            <a:ext cx="812914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/>
              <a:t>与单周期处理器控制单元</a:t>
            </a:r>
            <a:r>
              <a:rPr lang="zh-CN" altLang="en-US" sz="2200" b="1" dirty="0" smtClean="0"/>
              <a:t>相同，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控制信号</a:t>
            </a:r>
            <a:r>
              <a:rPr lang="zh-CN" altLang="en-US" sz="2200" b="1" dirty="0" smtClean="0"/>
              <a:t>也要与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指令</a:t>
            </a:r>
            <a:r>
              <a:rPr lang="zh-CN" altLang="en-US" sz="2200" b="1" dirty="0" smtClean="0"/>
              <a:t>保持同步。</a:t>
            </a:r>
            <a:endParaRPr lang="en-US" altLang="zh-CN" sz="2200" b="1" dirty="0" smtClean="0"/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3798700"/>
              </p:ext>
            </p:extLst>
          </p:nvPr>
        </p:nvGraphicFramePr>
        <p:xfrm>
          <a:off x="76989" y="1775588"/>
          <a:ext cx="8938362" cy="496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" name="VISIO" r:id="rId5" imgW="5530320" imgH="3074760" progId="Visio.Drawing.6">
                  <p:embed/>
                </p:oleObj>
              </mc:Choice>
              <mc:Fallback>
                <p:oleObj name="VISIO" r:id="rId5" imgW="5530320" imgH="3074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89" y="1775588"/>
                        <a:ext cx="8938362" cy="4969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 7"/>
          <p:cNvSpPr/>
          <p:nvPr/>
        </p:nvSpPr>
        <p:spPr>
          <a:xfrm>
            <a:off x="3311785" y="3877276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600" b="1" dirty="0" smtClean="0"/>
              <a:t>冲 突  </a:t>
            </a:r>
            <a:r>
              <a:rPr lang="en-US" altLang="zh-CN" sz="3200" b="1" dirty="0" smtClean="0"/>
              <a:t>Hazard</a:t>
            </a:r>
            <a:endParaRPr lang="zh-CN" altLang="en-US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1293" y="1165134"/>
            <a:ext cx="8918369" cy="537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冲突：</a:t>
            </a:r>
            <a:r>
              <a:rPr lang="zh-CN" altLang="en-US" sz="2400" dirty="0" smtClean="0"/>
              <a:t>当一条指令依赖于 另一条还没有结束指令的结果。</a:t>
            </a:r>
            <a:endParaRPr lang="en-US" altLang="zh-CN" sz="2400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类型：</a:t>
            </a:r>
            <a:endParaRPr lang="en-US" altLang="zh-CN" sz="2400" dirty="0" smtClean="0"/>
          </a:p>
          <a:p>
            <a:pPr marL="914400" lvl="1" indent="-457200">
              <a:lnSpc>
                <a:spcPct val="13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rgbClr val="FF0000"/>
                </a:solidFill>
              </a:rPr>
              <a:t>Data hazard: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register value not yet written back to register </a:t>
            </a:r>
            <a:r>
              <a:rPr lang="en-US" altLang="zh-CN" sz="2400" dirty="0" smtClean="0"/>
              <a:t>file</a:t>
            </a:r>
            <a:r>
              <a:rPr lang="en-US" altLang="zh-CN" sz="2400" dirty="0"/>
              <a:t>.</a:t>
            </a:r>
          </a:p>
          <a:p>
            <a:pPr marL="914400" lvl="1" indent="-457200">
              <a:lnSpc>
                <a:spcPct val="13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chemeClr val="accent1"/>
                </a:solidFill>
              </a:rPr>
              <a:t>Control hazard:</a:t>
            </a: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/>
              <a:t>next instruction not decided yet 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     (</a:t>
            </a:r>
            <a:r>
              <a:rPr lang="en-US" altLang="zh-CN" sz="2400" dirty="0"/>
              <a:t>caused by branches</a:t>
            </a:r>
            <a:r>
              <a:rPr lang="en-US" altLang="zh-CN" sz="2400" dirty="0" smtClean="0"/>
              <a:t>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解决方法：</a:t>
            </a:r>
            <a:endParaRPr lang="en-US" altLang="zh-CN" sz="2400" dirty="0" smtClean="0"/>
          </a:p>
          <a:p>
            <a:pPr marL="914400" lvl="1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400" dirty="0" smtClean="0"/>
              <a:t>插入空操作 </a:t>
            </a:r>
            <a:r>
              <a:rPr lang="en-US" altLang="zh-CN" sz="2400" dirty="0" smtClean="0"/>
              <a:t>Insert </a:t>
            </a:r>
            <a:r>
              <a:rPr lang="en-US" altLang="zh-CN" sz="2400" dirty="0" err="1">
                <a:solidFill>
                  <a:srgbClr val="FF0000"/>
                </a:solidFill>
              </a:rPr>
              <a:t>nop</a:t>
            </a:r>
            <a:r>
              <a:rPr lang="en-US" altLang="zh-CN" sz="2400" dirty="0" err="1"/>
              <a:t>s</a:t>
            </a:r>
            <a:r>
              <a:rPr lang="en-US" altLang="zh-CN" sz="2400" dirty="0"/>
              <a:t> in code </a:t>
            </a:r>
            <a:r>
              <a:rPr lang="en-US" altLang="zh-CN" sz="2400" b="1" dirty="0"/>
              <a:t>at compile time</a:t>
            </a:r>
          </a:p>
          <a:p>
            <a:pPr marL="914400" lvl="1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400" dirty="0" smtClean="0"/>
              <a:t>重排列 </a:t>
            </a:r>
            <a:r>
              <a:rPr lang="en-US" altLang="zh-CN" sz="2400" dirty="0" smtClean="0">
                <a:solidFill>
                  <a:srgbClr val="FF0000"/>
                </a:solidFill>
              </a:rPr>
              <a:t>Rearrange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code </a:t>
            </a:r>
            <a:r>
              <a:rPr lang="en-US" altLang="zh-CN" sz="2400" b="1" dirty="0"/>
              <a:t>at compile time</a:t>
            </a:r>
          </a:p>
          <a:p>
            <a:pPr marL="914400" lvl="1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400" dirty="0" smtClean="0"/>
              <a:t>重定向 </a:t>
            </a:r>
            <a:r>
              <a:rPr lang="en-US" altLang="zh-CN" sz="2400" dirty="0" smtClean="0">
                <a:solidFill>
                  <a:srgbClr val="FF0000"/>
                </a:solidFill>
              </a:rPr>
              <a:t>Forward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data </a:t>
            </a:r>
            <a:r>
              <a:rPr lang="en-US" altLang="zh-CN" sz="2400" b="1" dirty="0"/>
              <a:t>at run time</a:t>
            </a:r>
          </a:p>
          <a:p>
            <a:pPr marL="914400" lvl="1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400" dirty="0" smtClean="0"/>
              <a:t>阻塞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Stall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the processor </a:t>
            </a:r>
            <a:r>
              <a:rPr lang="en-US" altLang="zh-CN" sz="2400" b="1" dirty="0"/>
              <a:t>at run </a:t>
            </a:r>
            <a:r>
              <a:rPr lang="en-US" altLang="zh-CN" sz="2400" b="1" dirty="0" smtClean="0"/>
              <a:t>time</a:t>
            </a:r>
          </a:p>
          <a:p>
            <a:pPr marL="914400" lvl="1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预测分支</a:t>
            </a:r>
            <a:endParaRPr lang="en-US" altLang="zh-C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53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6963</TotalTime>
  <Words>549</Words>
  <Application>Microsoft Office PowerPoint</Application>
  <PresentationFormat>全屏显示(4:3)</PresentationFormat>
  <Paragraphs>152</Paragraphs>
  <Slides>31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楷体</vt:lpstr>
      <vt:lpstr>宋体</vt:lpstr>
      <vt:lpstr>幼圆</vt:lpstr>
      <vt:lpstr>Arial</vt:lpstr>
      <vt:lpstr>Calibri</vt:lpstr>
      <vt:lpstr>Calibri Light</vt:lpstr>
      <vt:lpstr>Courier New</vt:lpstr>
      <vt:lpstr>Times New Roman</vt:lpstr>
      <vt:lpstr>Office 主题</vt:lpstr>
      <vt:lpstr>VISIO</vt:lpstr>
      <vt:lpstr>计算机体系结构实验</vt:lpstr>
      <vt:lpstr>空间并行 vs 时间并行(流水线)</vt:lpstr>
      <vt:lpstr>单周期  vs  流水线</vt:lpstr>
      <vt:lpstr>流水线抽象表示</vt:lpstr>
      <vt:lpstr>寄存器文件</vt:lpstr>
      <vt:lpstr>单周期 &amp; 流水线 数据路径</vt:lpstr>
      <vt:lpstr>修正 WriteReg</vt:lpstr>
      <vt:lpstr>带控制信号的流水线处理器</vt:lpstr>
      <vt:lpstr>冲 突  Hazard</vt:lpstr>
      <vt:lpstr>Insert nops in code at compile time</vt:lpstr>
      <vt:lpstr>Data Forwarding at run time</vt:lpstr>
      <vt:lpstr>Data Forwarding at run time</vt:lpstr>
      <vt:lpstr>Data Forwarding at run time</vt:lpstr>
      <vt:lpstr>Stalling at run time</vt:lpstr>
      <vt:lpstr>Stalling at run time</vt:lpstr>
      <vt:lpstr>当分支发生时刷新操作的抽象流水线</vt:lpstr>
      <vt:lpstr>预测分支</vt:lpstr>
      <vt:lpstr>预测分支</vt:lpstr>
      <vt:lpstr>Handling Data &amp; Control Hazards</vt:lpstr>
      <vt:lpstr>Branch Prediction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Windows 用户</cp:lastModifiedBy>
  <cp:revision>566</cp:revision>
  <dcterms:created xsi:type="dcterms:W3CDTF">2017-01-28T01:03:38Z</dcterms:created>
  <dcterms:modified xsi:type="dcterms:W3CDTF">2018-05-08T23:56:58Z</dcterms:modified>
</cp:coreProperties>
</file>