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  <p:sldId id="262" r:id="rId5"/>
    <p:sldId id="264" r:id="rId6"/>
    <p:sldId id="256" r:id="rId7"/>
    <p:sldId id="257" r:id="rId8"/>
    <p:sldId id="266" r:id="rId9"/>
    <p:sldId id="267" r:id="rId10"/>
    <p:sldId id="258" r:id="rId11"/>
    <p:sldId id="269" r:id="rId12"/>
    <p:sldId id="268" r:id="rId13"/>
    <p:sldId id="259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6B5F2-EDAA-4B79-ABFF-9ACADD8A47F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A8689C-8533-4A18-8184-BFEF80A369C4}">
      <dgm:prSet phldrT="[文本]"/>
      <dgm:spPr/>
      <dgm:t>
        <a:bodyPr/>
        <a:lstStyle/>
        <a:p>
          <a:r>
            <a:rPr lang="zh-CN" altLang="en-US" dirty="0" smtClean="0"/>
            <a:t>恶性通货膨胀</a:t>
          </a:r>
          <a:endParaRPr lang="zh-CN" altLang="en-US" dirty="0"/>
        </a:p>
      </dgm:t>
    </dgm:pt>
    <dgm:pt modelId="{161DC5D0-1C6A-4373-8B80-7B5F804CFD31}" cxnId="{4D0F120B-D76E-492A-9306-E3F00DDD6577}" type="parTrans">
      <dgm:prSet/>
      <dgm:spPr/>
      <dgm:t>
        <a:bodyPr/>
        <a:lstStyle/>
        <a:p>
          <a:endParaRPr lang="zh-CN" altLang="en-US"/>
        </a:p>
      </dgm:t>
    </dgm:pt>
    <dgm:pt modelId="{F2DBDC4E-9107-42F8-B569-594B76B5B4B5}" cxnId="{4D0F120B-D76E-492A-9306-E3F00DDD6577}" type="sibTrans">
      <dgm:prSet/>
      <dgm:spPr/>
      <dgm:t>
        <a:bodyPr/>
        <a:lstStyle/>
        <a:p>
          <a:endParaRPr lang="zh-CN" altLang="en-US"/>
        </a:p>
      </dgm:t>
    </dgm:pt>
    <dgm:pt modelId="{CC966026-D922-42D1-8741-6E0BE44A3299}">
      <dgm:prSet phldrT="[文本]"/>
      <dgm:spPr/>
      <dgm:t>
        <a:bodyPr/>
        <a:lstStyle/>
        <a:p>
          <a:r>
            <a:rPr lang="zh-CN" altLang="en-US" dirty="0" smtClean="0"/>
            <a:t>局势的动荡</a:t>
          </a:r>
          <a:endParaRPr lang="zh-CN" altLang="en-US" dirty="0"/>
        </a:p>
      </dgm:t>
    </dgm:pt>
    <dgm:pt modelId="{E0A1B346-7B6B-4A71-A726-8D2E6B039E6B}" cxnId="{863925A0-7DCF-48CC-88CF-4318EF245964}" type="parTrans">
      <dgm:prSet/>
      <dgm:spPr/>
      <dgm:t>
        <a:bodyPr/>
        <a:lstStyle/>
        <a:p>
          <a:endParaRPr lang="zh-CN" altLang="en-US"/>
        </a:p>
      </dgm:t>
    </dgm:pt>
    <dgm:pt modelId="{F0463E0F-EC3B-429F-8626-44961EDCF25F}" cxnId="{863925A0-7DCF-48CC-88CF-4318EF245964}" type="sibTrans">
      <dgm:prSet/>
      <dgm:spPr/>
      <dgm:t>
        <a:bodyPr/>
        <a:lstStyle/>
        <a:p>
          <a:endParaRPr lang="zh-CN" altLang="en-US"/>
        </a:p>
      </dgm:t>
    </dgm:pt>
    <dgm:pt modelId="{B9C73B19-FB05-47CB-AC13-9C107CA20F17}">
      <dgm:prSet phldrT="[文本]"/>
      <dgm:spPr/>
      <dgm:t>
        <a:bodyPr/>
        <a:lstStyle/>
        <a:p>
          <a:pPr algn="ctr"/>
          <a:r>
            <a:rPr lang="zh-CN" altLang="en-US" dirty="0" smtClean="0"/>
            <a:t>军事的失败消耗</a:t>
          </a:r>
          <a:endParaRPr lang="en-US" altLang="zh-CN" dirty="0" smtClean="0"/>
        </a:p>
        <a:p>
          <a:pPr algn="ctr"/>
          <a:r>
            <a:rPr lang="zh-CN" altLang="en-US" dirty="0" smtClean="0"/>
            <a:t>了巨额的经费</a:t>
          </a:r>
          <a:endParaRPr lang="zh-CN" altLang="en-US" dirty="0"/>
        </a:p>
      </dgm:t>
    </dgm:pt>
    <dgm:pt modelId="{A4AC748C-F9BF-4C0F-A5F1-9AA7C4CE6115}" cxnId="{38E18850-788B-4EE6-8CAC-96B2BBE8EAC3}" type="parTrans">
      <dgm:prSet/>
      <dgm:spPr/>
      <dgm:t>
        <a:bodyPr/>
        <a:lstStyle/>
        <a:p>
          <a:endParaRPr lang="zh-CN" altLang="en-US"/>
        </a:p>
      </dgm:t>
    </dgm:pt>
    <dgm:pt modelId="{BB3AA650-BCDD-4A85-97A0-8B069AD197EB}" cxnId="{38E18850-788B-4EE6-8CAC-96B2BBE8EAC3}" type="sibTrans">
      <dgm:prSet/>
      <dgm:spPr/>
      <dgm:t>
        <a:bodyPr/>
        <a:lstStyle/>
        <a:p>
          <a:endParaRPr lang="zh-CN" altLang="en-US"/>
        </a:p>
      </dgm:t>
    </dgm:pt>
    <dgm:pt modelId="{2DCABBB0-745A-4CB8-8BD5-462647FCF086}" type="pres">
      <dgm:prSet presAssocID="{43B6B5F2-EDAA-4B79-ABFF-9ACADD8A47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F47514-A7B6-453A-98AF-1A0315150841}" type="pres">
      <dgm:prSet presAssocID="{2AA8689C-8533-4A18-8184-BFEF80A369C4}" presName="node" presStyleLbl="node1" presStyleIdx="0" presStyleCnt="3" custScaleX="23785" custScaleY="17755" custLinFactNeighborX="14335" custLinFactNeighborY="137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097536-2D73-4501-8895-A2697A32A274}" type="pres">
      <dgm:prSet presAssocID="{F2DBDC4E-9107-42F8-B569-594B76B5B4B5}" presName="sibTrans" presStyleCnt="0"/>
      <dgm:spPr/>
    </dgm:pt>
    <dgm:pt modelId="{1FB5C5CC-E07F-48B1-8B18-5E71CCFE77DD}" type="pres">
      <dgm:prSet presAssocID="{CC966026-D922-42D1-8741-6E0BE44A3299}" presName="node" presStyleLbl="node1" presStyleIdx="1" presStyleCnt="3" custScaleX="23548" custScaleY="16254" custLinFactNeighborX="23802" custLinFactNeighborY="125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CB6F5-D40B-4E2E-87D4-11CEA74B075E}" type="pres">
      <dgm:prSet presAssocID="{F0463E0F-EC3B-429F-8626-44961EDCF25F}" presName="sibTrans" presStyleCnt="0"/>
      <dgm:spPr/>
    </dgm:pt>
    <dgm:pt modelId="{5428A440-EF2C-49A7-A217-6416C27010AC}" type="pres">
      <dgm:prSet presAssocID="{B9C73B19-FB05-47CB-AC13-9C107CA20F17}" presName="node" presStyleLbl="node1" presStyleIdx="2" presStyleCnt="3" custScaleX="30774" custScaleY="20386" custLinFactNeighborX="-35601" custLinFactNeighborY="-204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5B5739-AC75-4A33-9622-21184F97289A}" type="presOf" srcId="{43B6B5F2-EDAA-4B79-ABFF-9ACADD8A47F3}" destId="{2DCABBB0-745A-4CB8-8BD5-462647FCF086}" srcOrd="0" destOrd="0" presId="urn:microsoft.com/office/officeart/2005/8/layout/default"/>
    <dgm:cxn modelId="{B0E706A3-3C7F-4A39-9284-F3C880367F55}" type="presOf" srcId="{B9C73B19-FB05-47CB-AC13-9C107CA20F17}" destId="{5428A440-EF2C-49A7-A217-6416C27010AC}" srcOrd="0" destOrd="0" presId="urn:microsoft.com/office/officeart/2005/8/layout/default"/>
    <dgm:cxn modelId="{2BF0DFEA-E7A8-4EC9-9549-735EF0867A0C}" type="presOf" srcId="{CC966026-D922-42D1-8741-6E0BE44A3299}" destId="{1FB5C5CC-E07F-48B1-8B18-5E71CCFE77DD}" srcOrd="0" destOrd="0" presId="urn:microsoft.com/office/officeart/2005/8/layout/default"/>
    <dgm:cxn modelId="{4D0F120B-D76E-492A-9306-E3F00DDD6577}" srcId="{43B6B5F2-EDAA-4B79-ABFF-9ACADD8A47F3}" destId="{2AA8689C-8533-4A18-8184-BFEF80A369C4}" srcOrd="0" destOrd="0" parTransId="{161DC5D0-1C6A-4373-8B80-7B5F804CFD31}" sibTransId="{F2DBDC4E-9107-42F8-B569-594B76B5B4B5}"/>
    <dgm:cxn modelId="{21A681CA-DDD1-4461-9410-87AA3EA2B3B5}" type="presOf" srcId="{2AA8689C-8533-4A18-8184-BFEF80A369C4}" destId="{6DF47514-A7B6-453A-98AF-1A0315150841}" srcOrd="0" destOrd="0" presId="urn:microsoft.com/office/officeart/2005/8/layout/default"/>
    <dgm:cxn modelId="{863925A0-7DCF-48CC-88CF-4318EF245964}" srcId="{43B6B5F2-EDAA-4B79-ABFF-9ACADD8A47F3}" destId="{CC966026-D922-42D1-8741-6E0BE44A3299}" srcOrd="1" destOrd="0" parTransId="{E0A1B346-7B6B-4A71-A726-8D2E6B039E6B}" sibTransId="{F0463E0F-EC3B-429F-8626-44961EDCF25F}"/>
    <dgm:cxn modelId="{38E18850-788B-4EE6-8CAC-96B2BBE8EAC3}" srcId="{43B6B5F2-EDAA-4B79-ABFF-9ACADD8A47F3}" destId="{B9C73B19-FB05-47CB-AC13-9C107CA20F17}" srcOrd="2" destOrd="0" parTransId="{A4AC748C-F9BF-4C0F-A5F1-9AA7C4CE6115}" sibTransId="{BB3AA650-BCDD-4A85-97A0-8B069AD197EB}"/>
    <dgm:cxn modelId="{6D9805CD-2083-4524-98ED-E455C1FC92D4}" type="presParOf" srcId="{2DCABBB0-745A-4CB8-8BD5-462647FCF086}" destId="{6DF47514-A7B6-453A-98AF-1A0315150841}" srcOrd="0" destOrd="0" presId="urn:microsoft.com/office/officeart/2005/8/layout/default"/>
    <dgm:cxn modelId="{34F02889-459E-43B8-BF5E-076A4CCBA1B5}" type="presParOf" srcId="{2DCABBB0-745A-4CB8-8BD5-462647FCF086}" destId="{65097536-2D73-4501-8895-A2697A32A274}" srcOrd="1" destOrd="0" presId="urn:microsoft.com/office/officeart/2005/8/layout/default"/>
    <dgm:cxn modelId="{DCBFD61F-9254-42EB-A02B-BCAA13DD146F}" type="presParOf" srcId="{2DCABBB0-745A-4CB8-8BD5-462647FCF086}" destId="{1FB5C5CC-E07F-48B1-8B18-5E71CCFE77DD}" srcOrd="2" destOrd="0" presId="urn:microsoft.com/office/officeart/2005/8/layout/default"/>
    <dgm:cxn modelId="{9FA58367-0C0E-41A6-9519-50A065CBD3B7}" type="presParOf" srcId="{2DCABBB0-745A-4CB8-8BD5-462647FCF086}" destId="{7CFCB6F5-D40B-4E2E-87D4-11CEA74B075E}" srcOrd="3" destOrd="0" presId="urn:microsoft.com/office/officeart/2005/8/layout/default"/>
    <dgm:cxn modelId="{40038F50-7E35-4422-A010-873E342BB02E}" type="presParOf" srcId="{2DCABBB0-745A-4CB8-8BD5-462647FCF086}" destId="{5428A440-EF2C-49A7-A217-6416C27010A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47514-A7B6-453A-98AF-1A0315150841}">
      <dsp:nvSpPr>
        <dsp:cNvPr id="0" name=""/>
        <dsp:cNvSpPr/>
      </dsp:nvSpPr>
      <dsp:spPr>
        <a:xfrm>
          <a:off x="1186283" y="1654112"/>
          <a:ext cx="1846399" cy="826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恶性通货膨胀</a:t>
          </a:r>
          <a:endParaRPr lang="zh-CN" altLang="en-US" sz="2200" kern="1200" dirty="0"/>
        </a:p>
      </dsp:txBody>
      <dsp:txXfrm>
        <a:off x="1186283" y="1654112"/>
        <a:ext cx="1846399" cy="826979"/>
      </dsp:txXfrm>
    </dsp:sp>
    <dsp:sp modelId="{1FB5C5CC-E07F-48B1-8B18-5E71CCFE77DD}">
      <dsp:nvSpPr>
        <dsp:cNvPr id="0" name=""/>
        <dsp:cNvSpPr/>
      </dsp:nvSpPr>
      <dsp:spPr>
        <a:xfrm>
          <a:off x="4543882" y="1636063"/>
          <a:ext cx="1828001" cy="757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局势的动荡</a:t>
          </a:r>
          <a:endParaRPr lang="zh-CN" altLang="en-US" sz="2200" kern="1200" dirty="0"/>
        </a:p>
      </dsp:txBody>
      <dsp:txXfrm>
        <a:off x="4543882" y="1636063"/>
        <a:ext cx="1828001" cy="757066"/>
      </dsp:txXfrm>
    </dsp:sp>
    <dsp:sp modelId="{5428A440-EF2C-49A7-A217-6416C27010AC}">
      <dsp:nvSpPr>
        <dsp:cNvPr id="0" name=""/>
        <dsp:cNvSpPr/>
      </dsp:nvSpPr>
      <dsp:spPr>
        <a:xfrm>
          <a:off x="2536791" y="596"/>
          <a:ext cx="2388947" cy="949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军事的失败消耗</a:t>
          </a:r>
          <a:endParaRPr lang="en-US" altLang="zh-CN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了巨额的经费</a:t>
          </a:r>
          <a:endParaRPr lang="zh-CN" altLang="en-US" sz="2200" kern="1200" dirty="0"/>
        </a:p>
      </dsp:txBody>
      <dsp:txXfrm>
        <a:off x="2536791" y="596"/>
        <a:ext cx="2388947" cy="94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684-0C0A-4297-B808-9137497F1D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F617-8156-454F-912D-39CA985C0C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1045" y="129306"/>
            <a:ext cx="10156723" cy="282037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国民党失败的原因</a:t>
            </a:r>
            <a:r>
              <a:rPr lang="zh-CN" altLang="en-US" b="1" dirty="0" smtClean="0"/>
              <a:t>及相关评价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75893" y="5358810"/>
            <a:ext cx="3205316" cy="82247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 smtClean="0"/>
              <a:t> 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227871" y="2718845"/>
            <a:ext cx="703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——</a:t>
            </a:r>
            <a:r>
              <a:rPr lang="zh-CN" altLang="en-US" sz="2400" b="1" dirty="0"/>
              <a:t>从军事，</a:t>
            </a:r>
            <a:r>
              <a:rPr lang="zh-CN" altLang="en-US" sz="2400" b="1" dirty="0" smtClean="0"/>
              <a:t>经济，政党领袖和社会</a:t>
            </a:r>
            <a:r>
              <a:rPr lang="zh-CN" altLang="en-US" sz="2400" b="1" dirty="0"/>
              <a:t>改革的角度看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2224" y="835514"/>
            <a:ext cx="9857708" cy="19664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</a:t>
            </a:r>
            <a:r>
              <a:rPr lang="zh-CN" altLang="en-US" sz="2000" dirty="0" smtClean="0"/>
              <a:t>流通纸币</a:t>
            </a:r>
            <a:r>
              <a:rPr lang="zh-CN" altLang="en-US" sz="2000" dirty="0"/>
              <a:t>从 </a:t>
            </a:r>
            <a:r>
              <a:rPr lang="en-US" altLang="zh-CN" sz="2000" dirty="0"/>
              <a:t>1937 </a:t>
            </a:r>
            <a:r>
              <a:rPr lang="zh-CN" altLang="en-US" sz="2000" dirty="0"/>
              <a:t>年 </a:t>
            </a:r>
            <a:r>
              <a:rPr lang="en-US" altLang="zh-CN" sz="2000" dirty="0"/>
              <a:t>1 </a:t>
            </a:r>
            <a:r>
              <a:rPr lang="zh-CN" altLang="en-US" sz="2000" dirty="0"/>
              <a:t>月的 </a:t>
            </a:r>
            <a:r>
              <a:rPr lang="en-US" altLang="zh-CN" sz="2000" dirty="0"/>
              <a:t>13 </a:t>
            </a:r>
            <a:r>
              <a:rPr lang="zh-CN" altLang="en-US" sz="2000" dirty="0"/>
              <a:t>亿元狂升到 </a:t>
            </a:r>
            <a:r>
              <a:rPr lang="en-US" altLang="zh-CN" sz="2000" dirty="0"/>
              <a:t>1948 </a:t>
            </a:r>
            <a:r>
              <a:rPr lang="zh-CN" altLang="en-US" sz="2000" dirty="0"/>
              <a:t>年年底时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245,589,990 </a:t>
            </a:r>
            <a:r>
              <a:rPr lang="zh-CN" altLang="en-US" sz="2000" dirty="0" smtClean="0"/>
              <a:t>亿元</a:t>
            </a:r>
            <a:r>
              <a:rPr lang="zh-CN" altLang="en-US" sz="2000" dirty="0"/>
              <a:t>，结果是在 </a:t>
            </a:r>
            <a:r>
              <a:rPr lang="en-US" altLang="zh-CN" sz="2000" dirty="0"/>
              <a:t>1945-1948 </a:t>
            </a:r>
            <a:r>
              <a:rPr lang="zh-CN" altLang="en-US" sz="2000" dirty="0"/>
              <a:t>年间，物价以每月 </a:t>
            </a:r>
            <a:r>
              <a:rPr lang="en-US" altLang="zh-CN" sz="2000" dirty="0"/>
              <a:t>30</a:t>
            </a:r>
            <a:r>
              <a:rPr lang="zh-CN" altLang="en-US" sz="2000" dirty="0"/>
              <a:t>％的幅度递增。</a:t>
            </a:r>
            <a:r>
              <a:rPr lang="zh-CN" altLang="en-US" sz="2000" dirty="0" smtClean="0"/>
              <a:t>仅在 </a:t>
            </a:r>
            <a:r>
              <a:rPr lang="en-US" altLang="zh-CN" sz="2000" dirty="0"/>
              <a:t>1948 </a:t>
            </a:r>
            <a:r>
              <a:rPr lang="zh-CN" altLang="en-US" sz="2000" dirty="0"/>
              <a:t>年 </a:t>
            </a:r>
            <a:r>
              <a:rPr lang="en-US" altLang="zh-CN" sz="2000" dirty="0"/>
              <a:t>8 </a:t>
            </a:r>
            <a:r>
              <a:rPr lang="zh-CN" altLang="en-US" sz="2000" dirty="0"/>
              <a:t>月到 </a:t>
            </a:r>
            <a:r>
              <a:rPr lang="en-US" altLang="zh-CN" sz="2000" dirty="0"/>
              <a:t>1949 </a:t>
            </a:r>
            <a:r>
              <a:rPr lang="zh-CN" altLang="en-US" sz="2000" dirty="0"/>
              <a:t>年 </a:t>
            </a:r>
            <a:r>
              <a:rPr lang="en-US" altLang="zh-CN" sz="2000" dirty="0"/>
              <a:t>4 </a:t>
            </a:r>
            <a:r>
              <a:rPr lang="zh-CN" altLang="en-US" sz="2000" dirty="0"/>
              <a:t>月之间，纸币就增加了 </a:t>
            </a:r>
            <a:r>
              <a:rPr lang="en-US" altLang="zh-CN" sz="2000" dirty="0"/>
              <a:t>4,524 </a:t>
            </a:r>
            <a:r>
              <a:rPr lang="zh-CN" altLang="en-US" sz="2000" dirty="0"/>
              <a:t>倍，</a:t>
            </a:r>
            <a:r>
              <a:rPr lang="zh-CN" altLang="en-US" sz="2000" dirty="0" smtClean="0"/>
              <a:t>上海的</a:t>
            </a:r>
            <a:r>
              <a:rPr lang="zh-CN" altLang="en-US" sz="2000" dirty="0"/>
              <a:t>物价指数则上扬了天文数字般的 </a:t>
            </a:r>
            <a:r>
              <a:rPr lang="en-US" altLang="zh-CN" sz="2000" dirty="0"/>
              <a:t>135,742 </a:t>
            </a:r>
            <a:r>
              <a:rPr lang="zh-CN" altLang="en-US" sz="2000" dirty="0"/>
              <a:t>倍。通货膨胀和</a:t>
            </a:r>
            <a:r>
              <a:rPr lang="zh-CN" altLang="en-US" sz="2000" dirty="0" smtClean="0"/>
              <a:t>财政失措</a:t>
            </a:r>
            <a:r>
              <a:rPr lang="zh-CN" altLang="en-US" sz="2000" dirty="0"/>
              <a:t>毁坏了千百万中国人的生计，并彻底破坏了政府的信誉。</a:t>
            </a:r>
            <a:r>
              <a:rPr lang="zh-CN" altLang="en-US" sz="2000" dirty="0" smtClean="0"/>
              <a:t>人民大众</a:t>
            </a:r>
            <a:r>
              <a:rPr lang="zh-CN" altLang="en-US" sz="2000" dirty="0"/>
              <a:t>不仅反对国民政府统治，甚至还期盼改朝换代，这是</a:t>
            </a:r>
            <a:r>
              <a:rPr lang="zh-CN" altLang="en-US" sz="2000" dirty="0" smtClean="0"/>
              <a:t>不足为怪的。</a:t>
            </a:r>
            <a:endParaRPr lang="zh-CN" altLang="en-US" sz="2000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half" idx="2"/>
          </p:nvPr>
        </p:nvGraphicFramePr>
        <p:xfrm>
          <a:off x="1990161" y="3363248"/>
          <a:ext cx="7762875" cy="285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71975"/>
            <a:ext cx="10515600" cy="1325562"/>
          </a:xfrm>
        </p:spPr>
        <p:txBody>
          <a:bodyPr/>
          <a:lstStyle/>
          <a:p>
            <a:r>
              <a:rPr lang="zh-CN" altLang="en-US" b="1" dirty="0" smtClean="0"/>
              <a:t>经济</a:t>
            </a:r>
            <a:endParaRPr lang="zh-CN" altLang="en-US" b="1" dirty="0"/>
          </a:p>
        </p:txBody>
      </p:sp>
      <p:sp>
        <p:nvSpPr>
          <p:cNvPr id="13" name="左箭头 12"/>
          <p:cNvSpPr/>
          <p:nvPr/>
        </p:nvSpPr>
        <p:spPr>
          <a:xfrm rot="13476742">
            <a:off x="7007412" y="4394578"/>
            <a:ext cx="617784" cy="314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弧形箭头 14"/>
          <p:cNvSpPr/>
          <p:nvPr/>
        </p:nvSpPr>
        <p:spPr>
          <a:xfrm rot="10800000">
            <a:off x="4444179" y="5862816"/>
            <a:ext cx="2664543" cy="4494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上弧形箭头 15"/>
          <p:cNvSpPr/>
          <p:nvPr/>
        </p:nvSpPr>
        <p:spPr>
          <a:xfrm>
            <a:off x="4444178" y="4444181"/>
            <a:ext cx="2664544" cy="4367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政党领袖</a:t>
            </a:r>
            <a:endParaRPr lang="zh-CN" altLang="en-US" b="1" dirty="0"/>
          </a:p>
        </p:txBody>
      </p:sp>
      <p:sp>
        <p:nvSpPr>
          <p:cNvPr id="7" name="标题 1"/>
          <p:cNvSpPr txBox="1"/>
          <p:nvPr/>
        </p:nvSpPr>
        <p:spPr>
          <a:xfrm>
            <a:off x="739775" y="18422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       </a:t>
            </a:r>
            <a:r>
              <a:rPr lang="zh-CN" altLang="en-US" sz="2400" b="1" dirty="0" smtClean="0"/>
              <a:t>蒋介石是国民党的最高领袖，亲掌国军“戡乱”行动，就像毛泽东作为中共的领袖和统帅，亲掌解放军的军事行动一样，他们两人的见识、气局、才能对国共的兴衰成败有决定性的影响。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990" y="186048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毛泽东的优势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集中</a:t>
            </a:r>
            <a:r>
              <a:rPr lang="zh-CN" altLang="en-US" b="1" dirty="0">
                <a:solidFill>
                  <a:srgbClr val="C00000"/>
                </a:solidFill>
              </a:rPr>
              <a:t>中国农民造反传统与列宁主义于一身的革命家、军事家、理论家和宣传家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亲率一个列宁主义的党，解释体系自洽、极具吸引力、通俗大众化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有正确的军事战略战术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掌握精巧的动员群众的方式</a:t>
            </a:r>
            <a:endParaRPr lang="zh-CN" altLang="en-US" b="1" dirty="0">
              <a:solidFill>
                <a:srgbClr val="C00000"/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1773" y="186048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蒋介石的劣势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缺乏</a:t>
            </a:r>
            <a:r>
              <a:rPr lang="zh-CN" altLang="en-US" b="1" dirty="0">
                <a:solidFill>
                  <a:srgbClr val="0070C0"/>
                </a:solidFill>
              </a:rPr>
              <a:t>强大的动员能力，没有建立举国一致的军事动员体制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对美公关很差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做决定优柔寡断，用亲不用能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没有实现党内和军队内的统一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对国民党军队的指挥非常僵硬呆板，又喜欢越级指挥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思想比较传统，往往与实际脱节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03973" y="384233"/>
            <a:ext cx="10515600" cy="1325562"/>
          </a:xfrm>
        </p:spPr>
        <p:txBody>
          <a:bodyPr/>
          <a:lstStyle/>
          <a:p>
            <a:r>
              <a:rPr lang="zh-CN" altLang="en-US" b="1" dirty="0" smtClean="0"/>
              <a:t>政党领袖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社会改革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      国民党</a:t>
            </a:r>
            <a:r>
              <a:rPr lang="zh-CN" altLang="en-US" b="1" dirty="0"/>
              <a:t>疲于应对各种</a:t>
            </a: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  </a:t>
            </a:r>
            <a:r>
              <a:rPr lang="zh-CN" altLang="en-US" sz="2000" b="1" dirty="0" smtClean="0"/>
              <a:t>国共</a:t>
            </a:r>
            <a:r>
              <a:rPr lang="zh-CN" altLang="en-US" sz="2000" b="1" dirty="0"/>
              <a:t>内战之前有新军阀和派系的问题要</a:t>
            </a:r>
            <a:r>
              <a:rPr lang="zh-CN" altLang="en-US" sz="2000" b="1" dirty="0" smtClean="0"/>
              <a:t>解决。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国民政府</a:t>
            </a:r>
            <a:r>
              <a:rPr lang="zh-CN" altLang="en-US" sz="2000" b="1" dirty="0"/>
              <a:t>动员了它所能动员的全部能量、资源和技巧来规避一场与日本的</a:t>
            </a:r>
            <a:r>
              <a:rPr lang="zh-CN" altLang="en-US" sz="2000" b="1" dirty="0" smtClean="0"/>
              <a:t>战争。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国民党</a:t>
            </a:r>
            <a:r>
              <a:rPr lang="zh-CN" altLang="en-US" sz="2000" b="1" dirty="0"/>
              <a:t>还对共产党发动了五次</a:t>
            </a:r>
            <a:r>
              <a:rPr lang="zh-CN" altLang="en-US" sz="2000" b="1" dirty="0" smtClean="0"/>
              <a:t>围剿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 smtClean="0"/>
              <a:t>        </a:t>
            </a:r>
            <a:r>
              <a:rPr lang="zh-CN" altLang="en-US" b="1" dirty="0" smtClean="0"/>
              <a:t>国民政府缺乏改革动机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        南京</a:t>
            </a:r>
            <a:r>
              <a:rPr lang="zh-CN" altLang="en-US" sz="2000" b="1" dirty="0"/>
              <a:t>政府以远离内地的沿海地区为根本，依靠海关关税和城市商业税来维持生计，因此对农村问题甚少关注。国民党既没有看到解决农民困苦的紧迫性，也没有看到广大农民的强大的革命能力。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国共内战的成败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88290" y="2087418"/>
            <a:ext cx="6788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从内战的角度：</a:t>
            </a:r>
            <a:endParaRPr lang="en-US" altLang="zh-CN" sz="3600" dirty="0" smtClean="0"/>
          </a:p>
          <a:p>
            <a:r>
              <a:rPr lang="en-US" altLang="zh-CN" sz="3600" dirty="0" smtClean="0"/>
              <a:t>         </a:t>
            </a:r>
            <a:r>
              <a:rPr lang="zh-CN" altLang="en-US" sz="3600" dirty="0" smtClean="0"/>
              <a:t>两党都是失败的</a:t>
            </a:r>
            <a:endParaRPr lang="en-US" altLang="zh-CN" sz="3600" dirty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从战争结果的角度：</a:t>
            </a:r>
            <a:endParaRPr lang="en-US" altLang="zh-CN" sz="3600" dirty="0" smtClean="0"/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     </a:t>
            </a:r>
            <a:r>
              <a:rPr lang="zh-CN" altLang="en-US" sz="3600" dirty="0" smtClean="0"/>
              <a:t>共产党胜利，国民党失败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评价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参考书籍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 smtClean="0"/>
              <a:t>高华</a:t>
            </a:r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革命年代</a:t>
            </a:r>
            <a:r>
              <a:rPr lang="en-US" altLang="zh-CN" sz="3600" b="1" dirty="0" smtClean="0"/>
              <a:t>》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en-US" sz="3600" b="1" dirty="0"/>
              <a:t>徐中</a:t>
            </a:r>
            <a:r>
              <a:rPr lang="zh-CN" altLang="en-US" sz="3600" b="1" dirty="0" smtClean="0"/>
              <a:t>约</a:t>
            </a:r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中国近代史</a:t>
            </a:r>
            <a:r>
              <a:rPr lang="en-US" altLang="zh-CN" sz="3600" b="1" dirty="0" smtClean="0"/>
              <a:t>》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3039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3988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失败的原因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内战中两党的成败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评价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军事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690" y="20321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zh-CN" altLang="en-US" b="1" dirty="0" smtClean="0"/>
              <a:t>“</a:t>
            </a:r>
            <a:r>
              <a:rPr lang="zh-CN" altLang="en-US" b="1" dirty="0"/>
              <a:t>最重要的原因是军事，如果如果朴素地还原到基本史实，国民党的军事失败乃是最重要的失败，其他原因都是从这里派生出来的，说到底还是军事第一。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高华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8" y="873760"/>
            <a:ext cx="9144001" cy="5170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722992" y="1398307"/>
            <a:ext cx="5157787" cy="5108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                        共产党的优势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</a:rPr>
              <a:t>重视</a:t>
            </a:r>
            <a:r>
              <a:rPr lang="zh-CN" altLang="en-US" sz="2000" b="1" dirty="0">
                <a:solidFill>
                  <a:srgbClr val="C00000"/>
                </a:solidFill>
              </a:rPr>
              <a:t>军力的发展和保护</a:t>
            </a:r>
            <a:r>
              <a:rPr lang="en-US" altLang="zh-CN" sz="2000" b="1" dirty="0">
                <a:solidFill>
                  <a:srgbClr val="C00000"/>
                </a:solidFill>
              </a:rPr>
              <a:t>,</a:t>
            </a:r>
            <a:r>
              <a:rPr lang="zh-CN" altLang="en-US" sz="2000" b="1" dirty="0">
                <a:solidFill>
                  <a:srgbClr val="C00000"/>
                </a:solidFill>
              </a:rPr>
              <a:t>军队兵源充足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。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思想统一，和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国民党争夺</a:t>
            </a:r>
            <a:r>
              <a:rPr lang="zh-CN" altLang="en-US" sz="2000" b="1" dirty="0">
                <a:solidFill>
                  <a:srgbClr val="C00000"/>
                </a:solidFill>
              </a:rPr>
              <a:t>天下的意识明确。　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党、政、军完全军事化，指挥统一，轻装上阵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。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没有负担，中共军队不需发工资，只要吃饭穿衣就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可。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中共干部没有私产，这点尤其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重要。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</a:rPr>
              <a:t>战术</a:t>
            </a:r>
            <a:r>
              <a:rPr lang="zh-CN" altLang="en-US" sz="2000" b="1" dirty="0">
                <a:solidFill>
                  <a:srgbClr val="C00000"/>
                </a:solidFill>
              </a:rPr>
              <a:t>基于丰富的战斗实践，打法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机动灵活。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中共无所谓一城一地的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得失和国际舆论的看法，</a:t>
            </a:r>
            <a:r>
              <a:rPr lang="zh-CN" altLang="en-US" sz="2000" b="1" dirty="0">
                <a:solidFill>
                  <a:srgbClr val="C00000"/>
                </a:solidFill>
              </a:rPr>
              <a:t>大踏步前进，大踏步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后退。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</a:rPr>
              <a:t>进入</a:t>
            </a:r>
            <a:r>
              <a:rPr lang="zh-CN" altLang="en-US" sz="2000" b="1" dirty="0">
                <a:solidFill>
                  <a:srgbClr val="C00000"/>
                </a:solidFill>
              </a:rPr>
              <a:t>东北后，得到苏军的巨大的支持，包括军火方面的支持。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6292273" y="1398307"/>
            <a:ext cx="5183188" cy="5108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B0F0"/>
                </a:solidFill>
              </a:rPr>
              <a:t>                      国民党的劣势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抗日战争后军队疲惫，士气低落。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内战</a:t>
            </a:r>
            <a:r>
              <a:rPr lang="zh-CN" altLang="en-US" sz="2000" b="1" dirty="0">
                <a:solidFill>
                  <a:srgbClr val="0070C0"/>
                </a:solidFill>
              </a:rPr>
              <a:t>之初的自大、轻敌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。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对</a:t>
            </a:r>
            <a:r>
              <a:rPr lang="zh-CN" altLang="en-US" sz="2000" b="1" dirty="0">
                <a:solidFill>
                  <a:srgbClr val="0070C0"/>
                </a:solidFill>
              </a:rPr>
              <a:t>体制的内耗无从解决，国军是将领们拥兵自重的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“私军”，军队没有凝聚力。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zh-CN" altLang="en-US" sz="2000" b="1" dirty="0">
                <a:solidFill>
                  <a:srgbClr val="0070C0"/>
                </a:solidFill>
              </a:rPr>
              <a:t>保密与情报工作失败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。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zh-CN" altLang="en-US" sz="2000" b="1" dirty="0">
                <a:solidFill>
                  <a:srgbClr val="0070C0"/>
                </a:solidFill>
              </a:rPr>
              <a:t>用人看派系，缺少统帅型的将领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。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zh-CN" altLang="en-US" sz="2000" b="1" dirty="0">
                <a:solidFill>
                  <a:srgbClr val="0070C0"/>
                </a:solidFill>
              </a:rPr>
              <a:t>严重的军事教条主义。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zh-CN" altLang="en-US" sz="2000" b="1" dirty="0">
                <a:solidFill>
                  <a:srgbClr val="0070C0"/>
                </a:solidFill>
              </a:rPr>
              <a:t>固守以“保城保地”为中心的军事战略方针，致使兵力分散，被解放军各个消灭。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endParaRPr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9834" y="336383"/>
            <a:ext cx="1002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</a:t>
            </a:r>
            <a:r>
              <a:rPr lang="zh-CN" altLang="en-US" sz="2800" b="1" dirty="0" smtClean="0"/>
              <a:t>当涉及</a:t>
            </a:r>
            <a:r>
              <a:rPr lang="zh-CN" altLang="en-US" sz="2800" b="1" dirty="0"/>
              <a:t>到实际的战役的兵源、士气、战斗指挥和打法、军队</a:t>
            </a:r>
            <a:r>
              <a:rPr lang="zh-CN" altLang="en-US" sz="2800" b="1" dirty="0" smtClean="0"/>
              <a:t>凝聚力时</a:t>
            </a:r>
            <a:r>
              <a:rPr lang="zh-CN" altLang="en-US" sz="2800" b="1" dirty="0"/>
              <a:t>，国民党的</a:t>
            </a:r>
            <a:r>
              <a:rPr lang="zh-CN" altLang="en-US" sz="2800" b="1" dirty="0" smtClean="0"/>
              <a:t>军队是</a:t>
            </a:r>
            <a:r>
              <a:rPr lang="zh-CN" altLang="en-US" sz="2800" b="1" dirty="0"/>
              <a:t>出于劣势的。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4290" y="807891"/>
            <a:ext cx="10392695" cy="5579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     </a:t>
            </a:r>
            <a:r>
              <a:rPr lang="zh-CN" altLang="en-US" b="1" dirty="0" smtClean="0">
                <a:solidFill>
                  <a:srgbClr val="0070C0"/>
                </a:solidFill>
              </a:rPr>
              <a:t>抗日战争</a:t>
            </a:r>
            <a:r>
              <a:rPr lang="zh-CN" altLang="en-US" b="1" dirty="0">
                <a:solidFill>
                  <a:srgbClr val="0070C0"/>
                </a:solidFill>
              </a:rPr>
              <a:t>后军队疲惫，士气低落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     </a:t>
            </a:r>
            <a:r>
              <a:rPr lang="zh-CN" altLang="en-US" sz="2000" b="1" dirty="0" smtClean="0"/>
              <a:t>虽然</a:t>
            </a:r>
            <a:r>
              <a:rPr lang="zh-CN" altLang="en-US" sz="2000" b="1" dirty="0"/>
              <a:t>经历了抗日战争的国民政府军队在装备和训练上，比以往任何时候都更加精良，但却是一支疲惫不堪的队伍。这支军队在抗战最后阶段已经显示出了疲倦的迹象，只是靠着民族主义、爱国主义和对盟军即将胜利的憧憬勉力支撑着。日本的投降给了这些部队一种解脱感和一种完成使命的情绪，他们期盼着放马南山。对他们来说，再打一场内战的想法简直是讨厌至极。他们虽然奉命作战，但士气却很低落，体力也很虚弱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   国</a:t>
            </a:r>
            <a:r>
              <a:rPr lang="zh-CN" altLang="en-US" b="1" dirty="0">
                <a:solidFill>
                  <a:srgbClr val="0070C0"/>
                </a:solidFill>
              </a:rPr>
              <a:t>军是将领们拥兵自重的</a:t>
            </a:r>
            <a:r>
              <a:rPr lang="zh-CN" altLang="en-US" b="1" dirty="0" smtClean="0">
                <a:solidFill>
                  <a:srgbClr val="0070C0"/>
                </a:solidFill>
              </a:rPr>
              <a:t>“私军”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 </a:t>
            </a:r>
            <a:r>
              <a:rPr lang="zh-CN" altLang="en-US" sz="2000" b="1" dirty="0" smtClean="0"/>
              <a:t>蒋介石</a:t>
            </a:r>
            <a:r>
              <a:rPr lang="zh-CN" altLang="en-US" sz="2000" b="1" dirty="0"/>
              <a:t>国军将领打起仗来，只顾保存实力，相互推诿，见死不救，临到紧急关头，往往丢下部队，临阵逃遁。第五军军长邱清泉看着第七十五师师长沈澄华被解放军包围也不救，致其被解放军消灭。淮海战役，他又故伎重演，黄伯韬兵团被解放军包围，向他求援，邱清泉按兵不动，参谋总长顾祝同亲飞徐州，请他出兵也被拒绝。</a:t>
            </a:r>
            <a:endParaRPr lang="en-US" altLang="zh-CN" sz="2000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3619" y="854073"/>
            <a:ext cx="10500851" cy="5453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   用人看派系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邱清泉、胡宗南等嫡系犯了错却不受什么惩罚，始终得到重用，而白崇禧、何应钦等非嫡系的军事才能无法充分发挥。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     </a:t>
            </a:r>
            <a:r>
              <a:rPr lang="zh-CN" altLang="en-US" b="1" dirty="0" smtClean="0">
                <a:solidFill>
                  <a:srgbClr val="0070C0"/>
                </a:solidFill>
              </a:rPr>
              <a:t>严重</a:t>
            </a:r>
            <a:r>
              <a:rPr lang="zh-CN" altLang="en-US" b="1" dirty="0">
                <a:solidFill>
                  <a:srgbClr val="0070C0"/>
                </a:solidFill>
              </a:rPr>
              <a:t>的军事教条主义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蒋介石</a:t>
            </a:r>
            <a:r>
              <a:rPr lang="zh-CN" altLang="en-US" sz="2000" b="1" dirty="0"/>
              <a:t>有一些很具体的战术指导，诸如：“口袋战术”，“反口袋战术”，“坚壁清野”，“主动出击”，“防中有攻”等等，都是教科书一样的语言，没有新意，只是机械地搬用，前线指挥官不能随机应变，就追不上身手敏捷、不拘战法的解放军。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    </a:t>
            </a:r>
            <a:r>
              <a:rPr lang="zh-CN" altLang="en-US" b="1" dirty="0" smtClean="0">
                <a:solidFill>
                  <a:srgbClr val="0070C0"/>
                </a:solidFill>
              </a:rPr>
              <a:t>高级</a:t>
            </a:r>
            <a:r>
              <a:rPr lang="zh-CN" altLang="en-US" b="1" dirty="0">
                <a:solidFill>
                  <a:srgbClr val="0070C0"/>
                </a:solidFill>
              </a:rPr>
              <a:t>军政长官擅离职守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沈阳</a:t>
            </a:r>
            <a:r>
              <a:rPr lang="zh-CN" altLang="en-US" sz="2000" b="1" dirty="0"/>
              <a:t>警备司令胡家骥、市长董文琦、辽宁主席王铁汉等高级将领身负防守重责，也竟然在弃职离去，激起军民怨恨，相率抢劫，全市混乱激起民变。</a:t>
            </a:r>
            <a:endParaRPr lang="en-US" altLang="zh-CN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816077"/>
            <a:ext cx="10477141" cy="53735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中国共产党由守转攻过程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1946</a:t>
            </a:r>
            <a:r>
              <a:rPr lang="zh-CN" altLang="en-US" b="1" dirty="0" smtClean="0"/>
              <a:t>年，双方军队不断发生摩擦。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1947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月，共产党军队开始反攻，每个月消灭国民党军队</a:t>
            </a:r>
            <a:r>
              <a:rPr lang="zh-CN" altLang="en-US" b="1" dirty="0"/>
              <a:t>八</a:t>
            </a:r>
            <a:r>
              <a:rPr lang="zh-CN" altLang="en-US" b="1" dirty="0" smtClean="0"/>
              <a:t>个旅。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1948</a:t>
            </a:r>
            <a:r>
              <a:rPr lang="zh-CN" altLang="en-US" b="1" dirty="0" smtClean="0"/>
              <a:t>年，共产党军队逐步打下石家庄、济南等。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1948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月到</a:t>
            </a:r>
            <a:r>
              <a:rPr lang="en-US" altLang="zh-CN" b="1" dirty="0" smtClean="0"/>
              <a:t>1949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月末，共产党军队发动了辽沈、淮海和平津三大战役，共歼灭国民党军队的有生力量</a:t>
            </a:r>
            <a:r>
              <a:rPr lang="en-US" altLang="zh-CN" b="1" dirty="0" smtClean="0"/>
              <a:t>154</a:t>
            </a:r>
            <a:r>
              <a:rPr lang="zh-CN" altLang="en-US" b="1" dirty="0" smtClean="0"/>
              <a:t>万余人。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1949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月，共产党军队发动渡江战役。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0</TotalTime>
  <Words>2235</Words>
  <Application>WPS 演示</Application>
  <PresentationFormat>宽屏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方正书宋_GBK</vt:lpstr>
      <vt:lpstr>Wingdings</vt:lpstr>
      <vt:lpstr>Wingdings 2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HDOfficeLightV0</vt:lpstr>
      <vt:lpstr>国民党失败的原因及相关评价 </vt:lpstr>
      <vt:lpstr>参考书籍</vt:lpstr>
      <vt:lpstr>目录</vt:lpstr>
      <vt:lpstr>军事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经济</vt:lpstr>
      <vt:lpstr>政党领袖</vt:lpstr>
      <vt:lpstr>政党领袖</vt:lpstr>
      <vt:lpstr>社会改革</vt:lpstr>
      <vt:lpstr>国共内战的成败</vt:lpstr>
      <vt:lpstr>评价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tanglimpse</cp:lastModifiedBy>
  <cp:revision>41</cp:revision>
  <dcterms:created xsi:type="dcterms:W3CDTF">2019-10-08T12:29:27Z</dcterms:created>
  <dcterms:modified xsi:type="dcterms:W3CDTF">2019-10-08T12:29:27Z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