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66" r:id="rId3"/>
    <p:sldId id="359" r:id="rId4"/>
    <p:sldId id="369" r:id="rId5"/>
    <p:sldId id="358" r:id="rId6"/>
    <p:sldId id="325" r:id="rId8"/>
    <p:sldId id="364" r:id="rId9"/>
    <p:sldId id="368" r:id="rId10"/>
    <p:sldId id="3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A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85" autoAdjust="0"/>
    <p:restoredTop sz="96429" autoAdjust="0"/>
  </p:normalViewPr>
  <p:slideViewPr>
    <p:cSldViewPr snapToGrid="0">
      <p:cViewPr varScale="1">
        <p:scale>
          <a:sx n="69" d="100"/>
          <a:sy n="69" d="100"/>
        </p:scale>
        <p:origin x="160" y="5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等线" panose="02010600030101010101" pitchFamily="2" charset="-122"/>
                <a:ea typeface="等线"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等线" panose="02010600030101010101" pitchFamily="2" charset="-122"/>
                <a:ea typeface="等线" panose="02010600030101010101" pitchFamily="2" charset="-122"/>
              </a:defRPr>
            </a:lvl1pPr>
          </a:lstStyle>
          <a:p>
            <a:fld id="{16BFBD37-F6EA-4F62-AC5B-CA61076AAF61}"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等线" panose="02010600030101010101" pitchFamily="2" charset="-122"/>
                <a:ea typeface="等线"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等线" panose="02010600030101010101" pitchFamily="2" charset="-122"/>
                <a:ea typeface="等线" panose="02010600030101010101" pitchFamily="2" charset="-122"/>
              </a:defRPr>
            </a:lvl1pPr>
          </a:lstStyle>
          <a:p>
            <a:fld id="{CD8CC793-71B0-4598-A981-27D6583812C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等线" panose="02010600030101010101" pitchFamily="2" charset="-122"/>
        <a:ea typeface="等线" panose="02010600030101010101" pitchFamily="2" charset="-122"/>
        <a:cs typeface="+mn-cs"/>
      </a:defRPr>
    </a:lvl1pPr>
    <a:lvl2pPr marL="457200" algn="l" defTabSz="914400" rtl="0" eaLnBrk="1" latinLnBrk="0" hangingPunct="1">
      <a:defRPr sz="1200" kern="1200">
        <a:solidFill>
          <a:schemeClr val="tx1"/>
        </a:solidFill>
        <a:latin typeface="等线" panose="02010600030101010101" pitchFamily="2" charset="-122"/>
        <a:ea typeface="等线" panose="02010600030101010101" pitchFamily="2" charset="-122"/>
        <a:cs typeface="+mn-cs"/>
      </a:defRPr>
    </a:lvl2pPr>
    <a:lvl3pPr marL="914400" algn="l" defTabSz="914400" rtl="0" eaLnBrk="1" latinLnBrk="0" hangingPunct="1">
      <a:defRPr sz="1200" kern="1200">
        <a:solidFill>
          <a:schemeClr val="tx1"/>
        </a:solidFill>
        <a:latin typeface="等线" panose="02010600030101010101" pitchFamily="2" charset="-122"/>
        <a:ea typeface="等线" panose="02010600030101010101" pitchFamily="2" charset="-122"/>
        <a:cs typeface="+mn-cs"/>
      </a:defRPr>
    </a:lvl3pPr>
    <a:lvl4pPr marL="1371600" algn="l" defTabSz="914400" rtl="0" eaLnBrk="1" latinLnBrk="0" hangingPunct="1">
      <a:defRPr sz="1200" kern="1200">
        <a:solidFill>
          <a:schemeClr val="tx1"/>
        </a:solidFill>
        <a:latin typeface="等线" panose="02010600030101010101" pitchFamily="2" charset="-122"/>
        <a:ea typeface="等线" panose="02010600030101010101" pitchFamily="2" charset="-122"/>
        <a:cs typeface="+mn-cs"/>
      </a:defRPr>
    </a:lvl4pPr>
    <a:lvl5pPr marL="1828800" algn="l" defTabSz="914400" rtl="0" eaLnBrk="1" latinLnBrk="0" hangingPunct="1">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8CC793-71B0-4598-A981-27D6583812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8CC793-71B0-4598-A981-27D6583812C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hasCustomPrompt="1"/>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90204"/>
              </a:rPr>
              <a:t>“</a:t>
            </a:r>
            <a:endParaRPr lang="en-US" sz="8000" baseline="0" dirty="0">
              <a:ln w="3175" cmpd="sng">
                <a:noFill/>
              </a:ln>
              <a:solidFill>
                <a:schemeClr val="accent1"/>
              </a:solidFill>
              <a:effectLst/>
              <a:latin typeface="Arial" panose="020B060402020209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panose="020B0604020202090204"/>
              </a:rPr>
              <a:t>”</a:t>
            </a:r>
            <a:endParaRPr lang="en-US" sz="8000" baseline="0" dirty="0">
              <a:ln w="3175" cmpd="sng">
                <a:noFill/>
              </a:ln>
              <a:solidFill>
                <a:schemeClr val="accent1"/>
              </a:solidFill>
              <a:effectLst/>
              <a:latin typeface="Arial" panose="020B0604020202090204"/>
            </a:endParaRPr>
          </a:p>
        </p:txBody>
      </p:sp>
    </p:spTree>
  </p:cSld>
  <p:clrMapOvr>
    <a:masterClrMapping/>
  </p:clrMapOvr>
  <p:transition spd="slow">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90204"/>
              </a:rPr>
              <a:t>“</a:t>
            </a:r>
            <a:endParaRPr lang="en-US" sz="8000" baseline="0" dirty="0">
              <a:ln w="3175" cmpd="sng">
                <a:noFill/>
              </a:ln>
              <a:solidFill>
                <a:schemeClr val="accent1"/>
              </a:solidFill>
              <a:effectLst/>
              <a:latin typeface="Arial" panose="020B060402020209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90204"/>
              </a:rPr>
              <a:t>”</a:t>
            </a:r>
            <a:endParaRPr lang="en-US" sz="8000" baseline="0" dirty="0">
              <a:ln w="3175" cmpd="sng">
                <a:noFill/>
              </a:ln>
              <a:solidFill>
                <a:schemeClr val="accent1"/>
              </a:solidFill>
              <a:effectLst/>
              <a:latin typeface="Arial" panose="020B0604020202090204"/>
            </a:endParaRPr>
          </a:p>
        </p:txBody>
      </p:sp>
    </p:spTree>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endParaRPr lang="zh-CN" altLang="en-US" smtClean="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2589212" y="627405"/>
            <a:ext cx="6477000" cy="5283817"/>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木先生iPPT01">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lvl1pPr>
              <a:defRPr>
                <a:latin typeface="等线" panose="02010600030101010101" pitchFamily="2" charset="-122"/>
                <a:ea typeface="等线" panose="02010600030101010101" pitchFamily="2" charset="-122"/>
              </a:defRPr>
            </a:lvl1pPr>
          </a:lstStyle>
          <a:p>
            <a:fld id="{C4CCED3F-793D-428A-A97D-9FEBDC8AAF99}" type="datetimeFigureOut">
              <a:rPr lang="zh-CN" altLang="en-US" smtClean="0"/>
            </a:fld>
            <a:endParaRPr lang="zh-CN" altLang="en-US" dirty="0"/>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a:defRPr>
                <a:latin typeface="等线" panose="02010600030101010101" pitchFamily="2" charset="-122"/>
                <a:ea typeface="等线" panose="02010600030101010101" pitchFamily="2"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lvl1pPr>
              <a:defRPr>
                <a:latin typeface="等线" panose="02010600030101010101" pitchFamily="2" charset="-122"/>
                <a:ea typeface="等线" panose="02010600030101010101" pitchFamily="2" charset="-122"/>
              </a:defRPr>
            </a:lvl1pPr>
          </a:lstStyle>
          <a:p>
            <a:fld id="{67953678-DBB5-413B-AE09-240C1919F7A8}" type="slidenum">
              <a:rPr lang="zh-CN" altLang="en-US" smtClean="0"/>
            </a:fld>
            <a:endParaRPr lang="zh-CN" altLang="en-US" dirty="0"/>
          </a:p>
        </p:txBody>
      </p:sp>
    </p:spTree>
  </p:cSld>
  <p:clrMapOvr>
    <a:masterClrMapping/>
  </p:clrMapOvr>
  <p:transition spd="slow">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木先生iPPT02">
    <p:spTree>
      <p:nvGrpSpPr>
        <p:cNvPr id="1" name=""/>
        <p:cNvGrpSpPr/>
        <p:nvPr/>
      </p:nvGrpSpPr>
      <p:grpSpPr>
        <a:xfrm>
          <a:off x="0" y="0"/>
          <a:ext cx="0" cy="0"/>
          <a:chOff x="0" y="0"/>
          <a:chExt cx="0" cy="0"/>
        </a:xfrm>
      </p:grpSpPr>
    </p:spTree>
  </p:cSld>
  <p:clrMapOvr>
    <a:masterClrMapping/>
  </p:clrMapOvr>
  <p:transition spd="slow">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木先生iPPT04">
    <p:spTree>
      <p:nvGrpSpPr>
        <p:cNvPr id="1" name=""/>
        <p:cNvGrpSpPr/>
        <p:nvPr/>
      </p:nvGrpSpPr>
      <p:grpSpPr>
        <a:xfrm>
          <a:off x="0" y="0"/>
          <a:ext cx="0" cy="0"/>
          <a:chOff x="0" y="0"/>
          <a:chExt cx="0" cy="0"/>
        </a:xfrm>
      </p:grpSpPr>
    </p:spTree>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ransition spd="slow">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Tree>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2589212" y="2133600"/>
            <a:ext cx="4313864" cy="3777622"/>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7190747" y="2126222"/>
            <a:ext cx="4313864" cy="3777622"/>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2589212" y="2548966"/>
            <a:ext cx="4342893" cy="3354060"/>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7166957" y="2545738"/>
            <a:ext cx="4338674" cy="3354060"/>
          </a:xfrm>
        </p:spPr>
        <p:txBody>
          <a:bodyP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E2A4A-D5BD-4EE9-9DB6-312ABAFB8A5D}" type="datetimeFigureOut">
              <a:rPr lang="zh-CN" altLang="en-US" smtClean="0">
                <a:solidFill>
                  <a:prstClr val="black"/>
                </a:solidFill>
              </a:rPr>
            </a:fld>
            <a:endParaRPr lang="zh-CN" altLang="en-US" dirty="0">
              <a:solidFill>
                <a:prstClr val="black"/>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2179B3-E2C4-423B-BF94-79C355AA9075}" type="slidenum">
              <a:rPr lang="zh-CN" altLang="en-US" smtClean="0">
                <a:solidFill>
                  <a:prstClr val="black"/>
                </a:solidFill>
              </a:rPr>
            </a:fld>
            <a:endParaRPr lang="zh-CN" altLang="en-US" dirty="0">
              <a:solidFill>
                <a:prstClr val="black"/>
              </a:solidFill>
            </a:endParaRPr>
          </a:p>
        </p:txBody>
      </p:sp>
    </p:spTree>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6323012" y="446088"/>
            <a:ext cx="5181600" cy="5414963"/>
          </a:xfrm>
        </p:spPr>
        <p:txBody>
          <a:bodyPr anchor="ctr">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p:wipe dir="r"/>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7138" y="1646535"/>
            <a:ext cx="5174815" cy="2400657"/>
          </a:xfrm>
          <a:prstGeom prst="rect">
            <a:avLst/>
          </a:prstGeom>
          <a:noFill/>
        </p:spPr>
        <p:txBody>
          <a:bodyPr wrap="none" lIns="91440" tIns="45720" rIns="91440" bIns="45720">
            <a:spAutoFit/>
          </a:bodyPr>
          <a:lstStyle/>
          <a:p>
            <a:pPr algn="ctr"/>
            <a:endParaRPr lang="en-US" altLang="zh-CN" sz="4800" b="1" dirty="0" smtClean="0">
              <a:ln w="0"/>
              <a:gradFill>
                <a:gsLst>
                  <a:gs pos="21000">
                    <a:srgbClr val="53575C"/>
                  </a:gs>
                  <a:gs pos="88000">
                    <a:srgbClr val="C5C7CA"/>
                  </a:gs>
                </a:gsLst>
                <a:lin ang="5400000"/>
              </a:gradFill>
              <a:latin typeface="等线" panose="02010600030101010101" pitchFamily="2" charset="-122"/>
              <a:ea typeface="等线" panose="02010600030101010101" pitchFamily="2" charset="-122"/>
            </a:endParaRPr>
          </a:p>
          <a:p>
            <a:pPr algn="ctr"/>
            <a:r>
              <a:rPr lang="zh-CN" altLang="en-US" sz="4800" b="1" dirty="0" smtClean="0">
                <a:ln w="0"/>
                <a:latin typeface="等线 Light" panose="02010600030101010101" pitchFamily="2" charset="-122"/>
                <a:ea typeface="等线 Light" panose="02010600030101010101" pitchFamily="2" charset="-122"/>
              </a:rPr>
              <a:t>第 </a:t>
            </a:r>
            <a:r>
              <a:rPr lang="en-US" altLang="zh-CN" sz="4800" b="1" dirty="0" smtClean="0">
                <a:ln w="0"/>
                <a:latin typeface="等线 Light" panose="02010600030101010101" pitchFamily="2" charset="-122"/>
                <a:ea typeface="等线 Light" panose="02010600030101010101" pitchFamily="2" charset="-122"/>
              </a:rPr>
              <a:t>5 </a:t>
            </a:r>
            <a:r>
              <a:rPr lang="zh-CN" altLang="en-US" sz="4800" b="1" dirty="0" smtClean="0">
                <a:ln w="0"/>
                <a:latin typeface="等线 Light" panose="02010600030101010101" pitchFamily="2" charset="-122"/>
                <a:ea typeface="等线 Light" panose="02010600030101010101" pitchFamily="2" charset="-122"/>
              </a:rPr>
              <a:t>酸奶制作小组</a:t>
            </a:r>
            <a:endParaRPr lang="en-US" altLang="zh-CN" sz="4800" b="1" dirty="0" smtClean="0">
              <a:ln w="0"/>
              <a:latin typeface="等线 Light" panose="02010600030101010101" pitchFamily="2" charset="-122"/>
              <a:ea typeface="等线 Light" panose="02010600030101010101" pitchFamily="2" charset="-122"/>
            </a:endParaRPr>
          </a:p>
          <a:p>
            <a:pPr algn="ctr"/>
            <a:endParaRPr lang="zh-CN" altLang="en-US" sz="5400" b="1" cap="none" spc="0" dirty="0">
              <a:ln w="0"/>
              <a:gradFill>
                <a:gsLst>
                  <a:gs pos="21000">
                    <a:srgbClr val="53575C"/>
                  </a:gs>
                  <a:gs pos="88000">
                    <a:srgbClr val="C5C7CA"/>
                  </a:gs>
                </a:gsLst>
                <a:lin ang="5400000"/>
              </a:gradFill>
              <a:effectLst/>
              <a:latin typeface="等线" panose="02010600030101010101" pitchFamily="2" charset="-122"/>
              <a:ea typeface="等线" panose="02010600030101010101" pitchFamily="2" charset="-122"/>
            </a:endParaRPr>
          </a:p>
        </p:txBody>
      </p:sp>
      <p:sp>
        <p:nvSpPr>
          <p:cNvPr id="3" name="矩形 2"/>
          <p:cNvSpPr/>
          <p:nvPr/>
        </p:nvSpPr>
        <p:spPr>
          <a:xfrm>
            <a:off x="6009615" y="4021435"/>
            <a:ext cx="309880" cy="521970"/>
          </a:xfrm>
          <a:prstGeom prst="rect">
            <a:avLst/>
          </a:prstGeom>
          <a:noFill/>
        </p:spPr>
        <p:txBody>
          <a:bodyPr wrap="none" lIns="91440" tIns="45720" rIns="91440" bIns="45720">
            <a:spAutoFit/>
          </a:bodyPr>
          <a:lstStyle/>
          <a:p>
            <a:pPr algn="ctr"/>
            <a:endParaRPr lang="zh-CN" altLang="en-US" sz="2800" b="0" cap="none" spc="0" dirty="0">
              <a:ln w="0"/>
              <a:effectLst/>
              <a:latin typeface="等线" panose="02010600030101010101" pitchFamily="2" charset="-122"/>
              <a:ea typeface="等线"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03400" y="563928"/>
            <a:ext cx="8674100" cy="1015663"/>
          </a:xfrm>
          <a:prstGeom prst="rect">
            <a:avLst/>
          </a:prstGeom>
          <a:noFill/>
        </p:spPr>
        <p:txBody>
          <a:bodyPr wrap="square" rtlCol="0">
            <a:spAutoFit/>
          </a:bodyPr>
          <a:lstStyle/>
          <a:p>
            <a:r>
              <a:rPr lang="zh-CN" altLang="en-US" sz="6000" dirty="0" smtClean="0">
                <a:latin typeface="等线 Light" panose="02010600030101010101" pitchFamily="2" charset="-122"/>
                <a:ea typeface="等线 Light" panose="02010600030101010101" pitchFamily="2" charset="-122"/>
              </a:rPr>
              <a:t>实验原理</a:t>
            </a:r>
            <a:endParaRPr lang="zh-CN" altLang="en-US" sz="6000" dirty="0">
              <a:latin typeface="等线 Light" panose="02010600030101010101" pitchFamily="2" charset="-122"/>
              <a:ea typeface="等线 Light" panose="02010600030101010101" pitchFamily="2" charset="-122"/>
            </a:endParaRPr>
          </a:p>
        </p:txBody>
      </p:sp>
      <p:grpSp>
        <p:nvGrpSpPr>
          <p:cNvPr id="4" name="组合 3"/>
          <p:cNvGrpSpPr/>
          <p:nvPr/>
        </p:nvGrpSpPr>
        <p:grpSpPr>
          <a:xfrm>
            <a:off x="452616" y="482601"/>
            <a:ext cx="1178320" cy="1178319"/>
            <a:chOff x="4478516" y="2851859"/>
            <a:chExt cx="1178320" cy="1178319"/>
          </a:xfrm>
        </p:grpSpPr>
        <p:sp>
          <p:nvSpPr>
            <p:cNvPr id="5" name="椭圆 4"/>
            <p:cNvSpPr/>
            <p:nvPr/>
          </p:nvSpPr>
          <p:spPr>
            <a:xfrm>
              <a:off x="4478516" y="2851859"/>
              <a:ext cx="1178320" cy="1178319"/>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noAutofit/>
            </a:bodyPr>
            <a:lstStyle/>
            <a:p>
              <a:pPr algn="ctr"/>
              <a:endParaRPr kumimoji="1" lang="zh-CN" altLang="en-US" sz="9600">
                <a:solidFill>
                  <a:srgbClr val="41AAD5"/>
                </a:solidFill>
                <a:effectLst>
                  <a:innerShdw blurRad="63500" dist="50800" dir="16200000">
                    <a:prstClr val="black">
                      <a:alpha val="30000"/>
                    </a:prstClr>
                  </a:innerShdw>
                </a:effectLst>
                <a:latin typeface="Calibri" panose="020F0502020204030204"/>
                <a:ea typeface="宋体" panose="02010600030101010101" pitchFamily="2" charset="-122"/>
              </a:endParaRPr>
            </a:p>
          </p:txBody>
        </p:sp>
        <p:sp>
          <p:nvSpPr>
            <p:cNvPr id="6" name="Freeform 138"/>
            <p:cNvSpPr>
              <a:spLocks noEditPoints="1"/>
            </p:cNvSpPr>
            <p:nvPr/>
          </p:nvSpPr>
          <p:spPr bwMode="auto">
            <a:xfrm>
              <a:off x="4955617" y="3228806"/>
              <a:ext cx="224118" cy="424424"/>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tx2"/>
            </a:solidFill>
            <a:ln>
              <a:noFill/>
            </a:ln>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grpSp>
      <p:sp>
        <p:nvSpPr>
          <p:cNvPr id="8" name="文本框 7"/>
          <p:cNvSpPr txBox="1"/>
          <p:nvPr/>
        </p:nvSpPr>
        <p:spPr>
          <a:xfrm>
            <a:off x="1803400" y="2104247"/>
            <a:ext cx="9740524" cy="3682162"/>
          </a:xfrm>
          <a:prstGeom prst="rect">
            <a:avLst/>
          </a:prstGeom>
          <a:noFill/>
        </p:spPr>
        <p:txBody>
          <a:bodyPr wrap="square" rtlCol="0">
            <a:spAutoFit/>
          </a:bodyPr>
          <a:lstStyle/>
          <a:p>
            <a:pPr marL="285750" indent="-285750">
              <a:lnSpc>
                <a:spcPct val="162000"/>
              </a:lnSpc>
              <a:buFont typeface="Arial" panose="020B0604020202090204" pitchFamily="34" charset="0"/>
              <a:buChar char="•"/>
            </a:pPr>
            <a:r>
              <a:rPr lang="zh-CN" altLang="en-US" sz="2400" dirty="0">
                <a:latin typeface="等线" panose="02010600030101010101" pitchFamily="2" charset="-122"/>
                <a:ea typeface="等线" panose="02010600030101010101" pitchFamily="2" charset="-122"/>
              </a:rPr>
              <a:t>酸奶是由保加利亚乳杆菌和嗜热链球菌的作用进行乳酸发酵而制成的凝乳状产品</a:t>
            </a:r>
            <a:r>
              <a:rPr lang="zh-CN" altLang="en-US" sz="2400" dirty="0" smtClean="0">
                <a:latin typeface="等线" panose="02010600030101010101" pitchFamily="2" charset="-122"/>
                <a:ea typeface="等线" panose="02010600030101010101" pitchFamily="2" charset="-122"/>
              </a:rPr>
              <a:t>。</a:t>
            </a:r>
            <a:endParaRPr lang="en-US" altLang="zh-CN" sz="2400" dirty="0" smtClean="0">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r>
              <a:rPr lang="zh-CN" altLang="en-US" sz="2400" dirty="0" smtClean="0">
                <a:latin typeface="等线" panose="02010600030101010101" pitchFamily="2" charset="-122"/>
                <a:ea typeface="等线" panose="02010600030101010101" pitchFamily="2" charset="-122"/>
              </a:rPr>
              <a:t>乳糖 </a:t>
            </a:r>
            <a:r>
              <a:rPr lang="en-US" altLang="zh-CN" sz="2400" dirty="0" smtClean="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（乳糖酶）</a:t>
            </a:r>
            <a:r>
              <a:rPr lang="en-US" altLang="zh-CN" sz="2400" dirty="0" smtClean="0">
                <a:latin typeface="等线" panose="02010600030101010101" pitchFamily="2" charset="-122"/>
                <a:ea typeface="等线" panose="02010600030101010101" pitchFamily="2" charset="-122"/>
              </a:rPr>
              <a:t>— </a:t>
            </a:r>
            <a:r>
              <a:rPr lang="zh-CN" altLang="en-US" sz="2400" dirty="0" smtClean="0">
                <a:latin typeface="等线" panose="02010600030101010101" pitchFamily="2" charset="-122"/>
                <a:ea typeface="等线" panose="02010600030101010101" pitchFamily="2" charset="-122"/>
              </a:rPr>
              <a:t>半乳糖 </a:t>
            </a:r>
            <a:r>
              <a:rPr lang="en-US" altLang="zh-CN" sz="2400" dirty="0" smtClean="0">
                <a:latin typeface="等线" panose="02010600030101010101" pitchFamily="2" charset="-122"/>
                <a:ea typeface="等线" panose="02010600030101010101" pitchFamily="2" charset="-122"/>
              </a:rPr>
              <a:t>+ </a:t>
            </a:r>
            <a:r>
              <a:rPr lang="zh-CN" altLang="en-US" sz="2400" dirty="0" smtClean="0">
                <a:latin typeface="等线" panose="02010600030101010101" pitchFamily="2" charset="-122"/>
                <a:ea typeface="等线" panose="02010600030101010101" pitchFamily="2" charset="-122"/>
              </a:rPr>
              <a:t>葡萄糖</a:t>
            </a:r>
            <a:endParaRPr lang="zh-CN" altLang="en-US" sz="2400" dirty="0">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r>
              <a:rPr lang="zh-CN" altLang="en-US" sz="2400" dirty="0" smtClean="0">
                <a:latin typeface="等线" panose="02010600030101010101" pitchFamily="2" charset="-122"/>
                <a:ea typeface="等线" panose="02010600030101010101" pitchFamily="2" charset="-122"/>
              </a:rPr>
              <a:t>葡萄糖 </a:t>
            </a:r>
            <a:r>
              <a:rPr lang="en-US" altLang="zh-CN" sz="2400" dirty="0" smtClean="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（乳酸杆菌、链球菌）</a:t>
            </a:r>
            <a:r>
              <a:rPr lang="en-US" altLang="zh-CN" sz="2400" dirty="0" smtClean="0">
                <a:latin typeface="等线" panose="02010600030101010101" pitchFamily="2" charset="-122"/>
                <a:ea typeface="等线" panose="02010600030101010101" pitchFamily="2" charset="-122"/>
              </a:rPr>
              <a:t>— </a:t>
            </a:r>
            <a:r>
              <a:rPr lang="zh-CN" altLang="en-US" sz="2400" dirty="0" smtClean="0">
                <a:latin typeface="等线" panose="02010600030101010101" pitchFamily="2" charset="-122"/>
                <a:ea typeface="等线" panose="02010600030101010101" pitchFamily="2" charset="-122"/>
              </a:rPr>
              <a:t>乳酸</a:t>
            </a:r>
            <a:endParaRPr lang="zh-CN" altLang="en-US" sz="2400" dirty="0">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r>
              <a:rPr lang="zh-CN" altLang="en-US" sz="2400" dirty="0" smtClean="0">
                <a:latin typeface="等线" panose="02010600030101010101" pitchFamily="2" charset="-122"/>
                <a:ea typeface="等线" panose="02010600030101010101" pitchFamily="2" charset="-122"/>
              </a:rPr>
              <a:t>主要菌种：保加利亚</a:t>
            </a:r>
            <a:r>
              <a:rPr lang="zh-CN" altLang="en-US" sz="2400" dirty="0">
                <a:latin typeface="等线" panose="02010600030101010101" pitchFamily="2" charset="-122"/>
                <a:ea typeface="等线" panose="02010600030101010101" pitchFamily="2" charset="-122"/>
              </a:rPr>
              <a:t>乳</a:t>
            </a:r>
            <a:r>
              <a:rPr lang="zh-CN" altLang="en-US" sz="2400" dirty="0" smtClean="0">
                <a:latin typeface="等线" panose="02010600030101010101" pitchFamily="2" charset="-122"/>
                <a:ea typeface="等线" panose="02010600030101010101" pitchFamily="2" charset="-122"/>
              </a:rPr>
              <a:t>杆菌、嗜</a:t>
            </a:r>
            <a:r>
              <a:rPr lang="zh-CN" altLang="en-US" sz="2400" dirty="0">
                <a:latin typeface="等线" panose="02010600030101010101" pitchFamily="2" charset="-122"/>
                <a:ea typeface="等线" panose="02010600030101010101" pitchFamily="2" charset="-122"/>
              </a:rPr>
              <a:t>热</a:t>
            </a:r>
            <a:r>
              <a:rPr lang="zh-CN" altLang="en-US" sz="2400" dirty="0" smtClean="0">
                <a:latin typeface="等线" panose="02010600030101010101" pitchFamily="2" charset="-122"/>
                <a:ea typeface="等线" panose="02010600030101010101" pitchFamily="2" charset="-122"/>
              </a:rPr>
              <a:t>链球菌</a:t>
            </a:r>
            <a:endParaRPr lang="en-US" altLang="zh-CN" sz="2400" dirty="0" smtClean="0">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r>
              <a:rPr lang="zh-CN" altLang="en-US" sz="2400" dirty="0" smtClean="0">
                <a:latin typeface="等线" panose="02010600030101010101" pitchFamily="2" charset="-122"/>
                <a:ea typeface="等线" panose="02010600030101010101" pitchFamily="2" charset="-122"/>
              </a:rPr>
              <a:t>次要菌种：乳酸</a:t>
            </a:r>
            <a:r>
              <a:rPr lang="zh-CN" altLang="en-US" sz="2400" dirty="0">
                <a:latin typeface="等线" panose="02010600030101010101" pitchFamily="2" charset="-122"/>
                <a:ea typeface="等线" panose="02010600030101010101" pitchFamily="2" charset="-122"/>
              </a:rPr>
              <a:t>乳球菌双乙酰</a:t>
            </a:r>
            <a:r>
              <a:rPr lang="zh-CN" altLang="en-US" sz="2400" dirty="0" smtClean="0">
                <a:latin typeface="等线" panose="02010600030101010101" pitchFamily="2" charset="-122"/>
                <a:ea typeface="等线" panose="02010600030101010101" pitchFamily="2" charset="-122"/>
              </a:rPr>
              <a:t>亚种、鼠李糖</a:t>
            </a:r>
            <a:r>
              <a:rPr lang="zh-CN" altLang="en-US" sz="2400" dirty="0">
                <a:latin typeface="等线" panose="02010600030101010101" pitchFamily="2" charset="-122"/>
                <a:ea typeface="等线" panose="02010600030101010101" pitchFamily="2" charset="-122"/>
              </a:rPr>
              <a:t>乳</a:t>
            </a:r>
            <a:r>
              <a:rPr lang="zh-CN" altLang="en-US" sz="2400" dirty="0" smtClean="0">
                <a:latin typeface="等线" panose="02010600030101010101" pitchFamily="2" charset="-122"/>
                <a:ea typeface="等线" panose="02010600030101010101" pitchFamily="2" charset="-122"/>
              </a:rPr>
              <a:t>杆菌、副</a:t>
            </a:r>
            <a:r>
              <a:rPr lang="zh-CN" altLang="en-US" sz="2400" dirty="0">
                <a:latin typeface="等线" panose="02010600030101010101" pitchFamily="2" charset="-122"/>
                <a:ea typeface="等线" panose="02010600030101010101" pitchFamily="2" charset="-122"/>
              </a:rPr>
              <a:t>干酪乳杆菌</a:t>
            </a:r>
            <a:endParaRPr lang="en-US" altLang="zh-CN" sz="2400" dirty="0" smtClean="0">
              <a:latin typeface="等线" panose="02010600030101010101" pitchFamily="2" charset="-122"/>
              <a:ea typeface="等线"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03400" y="563928"/>
            <a:ext cx="8674100" cy="1015663"/>
          </a:xfrm>
          <a:prstGeom prst="rect">
            <a:avLst/>
          </a:prstGeom>
          <a:noFill/>
        </p:spPr>
        <p:txBody>
          <a:bodyPr wrap="square" rtlCol="0">
            <a:spAutoFit/>
          </a:bodyPr>
          <a:lstStyle/>
          <a:p>
            <a:r>
              <a:rPr lang="zh-CN" altLang="en-US" sz="6000" dirty="0" smtClean="0">
                <a:latin typeface="等线 Light" panose="02010600030101010101" pitchFamily="2" charset="-122"/>
                <a:ea typeface="等线 Light" panose="02010600030101010101" pitchFamily="2" charset="-122"/>
              </a:rPr>
              <a:t>实验原理</a:t>
            </a:r>
            <a:endParaRPr lang="zh-CN" altLang="en-US" sz="6000" dirty="0">
              <a:latin typeface="等线 Light" panose="02010600030101010101" pitchFamily="2" charset="-122"/>
              <a:ea typeface="等线 Light" panose="02010600030101010101" pitchFamily="2" charset="-122"/>
            </a:endParaRPr>
          </a:p>
        </p:txBody>
      </p:sp>
      <p:grpSp>
        <p:nvGrpSpPr>
          <p:cNvPr id="4" name="组合 3"/>
          <p:cNvGrpSpPr/>
          <p:nvPr/>
        </p:nvGrpSpPr>
        <p:grpSpPr>
          <a:xfrm>
            <a:off x="452616" y="482601"/>
            <a:ext cx="1178320" cy="1178319"/>
            <a:chOff x="4478516" y="2851859"/>
            <a:chExt cx="1178320" cy="1178319"/>
          </a:xfrm>
        </p:grpSpPr>
        <p:sp>
          <p:nvSpPr>
            <p:cNvPr id="5" name="椭圆 4"/>
            <p:cNvSpPr/>
            <p:nvPr/>
          </p:nvSpPr>
          <p:spPr>
            <a:xfrm>
              <a:off x="4478516" y="2851859"/>
              <a:ext cx="1178320" cy="1178319"/>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noAutofit/>
            </a:bodyPr>
            <a:lstStyle/>
            <a:p>
              <a:pPr algn="ctr"/>
              <a:endParaRPr kumimoji="1" lang="zh-CN" altLang="en-US" sz="9600">
                <a:solidFill>
                  <a:srgbClr val="41AAD5"/>
                </a:solidFill>
                <a:effectLst>
                  <a:innerShdw blurRad="63500" dist="50800" dir="16200000">
                    <a:prstClr val="black">
                      <a:alpha val="30000"/>
                    </a:prstClr>
                  </a:innerShdw>
                </a:effectLst>
                <a:latin typeface="Calibri" panose="020F0502020204030204"/>
                <a:ea typeface="宋体" panose="02010600030101010101" pitchFamily="2" charset="-122"/>
              </a:endParaRPr>
            </a:p>
          </p:txBody>
        </p:sp>
        <p:sp>
          <p:nvSpPr>
            <p:cNvPr id="6" name="Freeform 138"/>
            <p:cNvSpPr>
              <a:spLocks noEditPoints="1"/>
            </p:cNvSpPr>
            <p:nvPr/>
          </p:nvSpPr>
          <p:spPr bwMode="auto">
            <a:xfrm>
              <a:off x="4955617" y="3228806"/>
              <a:ext cx="224118" cy="424424"/>
            </a:xfrm>
            <a:custGeom>
              <a:avLst/>
              <a:gdLst>
                <a:gd name="T0" fmla="*/ 0 w 160"/>
                <a:gd name="T1" fmla="*/ 0 h 303"/>
                <a:gd name="T2" fmla="*/ 0 w 160"/>
                <a:gd name="T3" fmla="*/ 303 h 303"/>
                <a:gd name="T4" fmla="*/ 80 w 160"/>
                <a:gd name="T5" fmla="*/ 234 h 303"/>
                <a:gd name="T6" fmla="*/ 160 w 160"/>
                <a:gd name="T7" fmla="*/ 303 h 303"/>
                <a:gd name="T8" fmla="*/ 160 w 160"/>
                <a:gd name="T9" fmla="*/ 0 h 303"/>
                <a:gd name="T10" fmla="*/ 0 w 160"/>
                <a:gd name="T11" fmla="*/ 0 h 303"/>
                <a:gd name="T12" fmla="*/ 108 w 160"/>
                <a:gd name="T13" fmla="*/ 170 h 303"/>
                <a:gd name="T14" fmla="*/ 80 w 160"/>
                <a:gd name="T15" fmla="*/ 156 h 303"/>
                <a:gd name="T16" fmla="*/ 52 w 160"/>
                <a:gd name="T17" fmla="*/ 170 h 303"/>
                <a:gd name="T18" fmla="*/ 56 w 160"/>
                <a:gd name="T19" fmla="*/ 139 h 303"/>
                <a:gd name="T20" fmla="*/ 33 w 160"/>
                <a:gd name="T21" fmla="*/ 116 h 303"/>
                <a:gd name="T22" fmla="*/ 66 w 160"/>
                <a:gd name="T23" fmla="*/ 111 h 303"/>
                <a:gd name="T24" fmla="*/ 80 w 160"/>
                <a:gd name="T25" fmla="*/ 83 h 303"/>
                <a:gd name="T26" fmla="*/ 94 w 160"/>
                <a:gd name="T27" fmla="*/ 111 h 303"/>
                <a:gd name="T28" fmla="*/ 127 w 160"/>
                <a:gd name="T29" fmla="*/ 116 h 303"/>
                <a:gd name="T30" fmla="*/ 104 w 160"/>
                <a:gd name="T31" fmla="*/ 139 h 303"/>
                <a:gd name="T32" fmla="*/ 108 w 160"/>
                <a:gd name="T33" fmla="*/ 1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303">
                  <a:moveTo>
                    <a:pt x="0" y="0"/>
                  </a:moveTo>
                  <a:lnTo>
                    <a:pt x="0" y="303"/>
                  </a:lnTo>
                  <a:lnTo>
                    <a:pt x="80" y="234"/>
                  </a:lnTo>
                  <a:lnTo>
                    <a:pt x="160" y="303"/>
                  </a:lnTo>
                  <a:lnTo>
                    <a:pt x="160" y="0"/>
                  </a:lnTo>
                  <a:lnTo>
                    <a:pt x="0" y="0"/>
                  </a:lnTo>
                  <a:close/>
                  <a:moveTo>
                    <a:pt x="108" y="170"/>
                  </a:moveTo>
                  <a:lnTo>
                    <a:pt x="80" y="156"/>
                  </a:lnTo>
                  <a:lnTo>
                    <a:pt x="52" y="170"/>
                  </a:lnTo>
                  <a:lnTo>
                    <a:pt x="56" y="139"/>
                  </a:lnTo>
                  <a:lnTo>
                    <a:pt x="33" y="116"/>
                  </a:lnTo>
                  <a:lnTo>
                    <a:pt x="66" y="111"/>
                  </a:lnTo>
                  <a:lnTo>
                    <a:pt x="80" y="83"/>
                  </a:lnTo>
                  <a:lnTo>
                    <a:pt x="94" y="111"/>
                  </a:lnTo>
                  <a:lnTo>
                    <a:pt x="127" y="116"/>
                  </a:lnTo>
                  <a:lnTo>
                    <a:pt x="104" y="139"/>
                  </a:lnTo>
                  <a:lnTo>
                    <a:pt x="108" y="170"/>
                  </a:lnTo>
                  <a:close/>
                </a:path>
              </a:pathLst>
            </a:custGeom>
            <a:solidFill>
              <a:schemeClr val="tx2"/>
            </a:solidFill>
            <a:ln>
              <a:noFill/>
            </a:ln>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grpSp>
      <p:sp>
        <p:nvSpPr>
          <p:cNvPr id="8" name="文本框 7"/>
          <p:cNvSpPr txBox="1"/>
          <p:nvPr/>
        </p:nvSpPr>
        <p:spPr>
          <a:xfrm>
            <a:off x="1803400" y="2113772"/>
            <a:ext cx="9740524" cy="3083858"/>
          </a:xfrm>
          <a:prstGeom prst="rect">
            <a:avLst/>
          </a:prstGeom>
          <a:noFill/>
        </p:spPr>
        <p:txBody>
          <a:bodyPr wrap="square" rtlCol="0">
            <a:spAutoFit/>
          </a:bodyPr>
          <a:lstStyle/>
          <a:p>
            <a:pPr marL="285750" indent="-285750">
              <a:lnSpc>
                <a:spcPct val="162000"/>
              </a:lnSpc>
              <a:buFont typeface="Arial" panose="020B0604020202090204" pitchFamily="34" charset="0"/>
              <a:buChar char="•"/>
            </a:pPr>
            <a:r>
              <a:rPr lang="zh-CN" altLang="en-US" sz="2400" dirty="0">
                <a:latin typeface="等线" panose="02010600030101010101" pitchFamily="2" charset="-122"/>
                <a:ea typeface="等线" panose="02010600030101010101" pitchFamily="2" charset="-122"/>
              </a:rPr>
              <a:t>乳杆菌和链球菌含有</a:t>
            </a:r>
            <a:r>
              <a:rPr lang="zh-CN" altLang="en-US" sz="2400" dirty="0" smtClean="0">
                <a:latin typeface="等线" panose="02010600030101010101" pitchFamily="2" charset="-122"/>
                <a:ea typeface="等线" panose="02010600030101010101" pitchFamily="2" charset="-122"/>
              </a:rPr>
              <a:t>乳糖酶。乳糖在</a:t>
            </a:r>
            <a:r>
              <a:rPr lang="zh-CN" altLang="en-US" sz="2400" dirty="0">
                <a:latin typeface="等线" panose="02010600030101010101" pitchFamily="2" charset="-122"/>
                <a:ea typeface="等线" panose="02010600030101010101" pitchFamily="2" charset="-122"/>
              </a:rPr>
              <a:t>乳糖酶的作用下，将乳糖分解为</a:t>
            </a:r>
            <a:r>
              <a:rPr lang="en-US" altLang="zh-CN" sz="2400" dirty="0">
                <a:latin typeface="等线" panose="02010600030101010101" pitchFamily="2" charset="-122"/>
                <a:ea typeface="等线" panose="02010600030101010101" pitchFamily="2" charset="-122"/>
              </a:rPr>
              <a:t>2</a:t>
            </a:r>
            <a:r>
              <a:rPr lang="zh-CN" altLang="en-US" sz="2400" dirty="0" smtClean="0">
                <a:latin typeface="等线" panose="02010600030101010101" pitchFamily="2" charset="-122"/>
                <a:ea typeface="等线" panose="02010600030101010101" pitchFamily="2" charset="-122"/>
              </a:rPr>
              <a:t>分子单糖</a:t>
            </a:r>
            <a:r>
              <a:rPr lang="en-US" altLang="zh-CN" sz="2400" dirty="0">
                <a:latin typeface="等线" panose="02010600030101010101" pitchFamily="2" charset="-122"/>
                <a:ea typeface="等线" panose="02010600030101010101" pitchFamily="2" charset="-122"/>
              </a:rPr>
              <a:t>,</a:t>
            </a:r>
            <a:r>
              <a:rPr lang="zh-CN" altLang="en-US" sz="2400" dirty="0">
                <a:latin typeface="等线" panose="02010600030101010101" pitchFamily="2" charset="-122"/>
                <a:ea typeface="等线" panose="02010600030101010101" pitchFamily="2" charset="-122"/>
              </a:rPr>
              <a:t>即</a:t>
            </a:r>
            <a:r>
              <a:rPr lang="en-US" altLang="zh-CN" sz="2400" dirty="0">
                <a:latin typeface="等线" panose="02010600030101010101" pitchFamily="2" charset="-122"/>
                <a:ea typeface="等线" panose="02010600030101010101" pitchFamily="2" charset="-122"/>
              </a:rPr>
              <a:t>1</a:t>
            </a:r>
            <a:r>
              <a:rPr lang="zh-CN" altLang="en-US" sz="2400" dirty="0">
                <a:latin typeface="等线" panose="02010600030101010101" pitchFamily="2" charset="-122"/>
                <a:ea typeface="等线" panose="02010600030101010101" pitchFamily="2" charset="-122"/>
              </a:rPr>
              <a:t>分子</a:t>
            </a:r>
            <a:r>
              <a:rPr lang="zh-CN" altLang="en-US" sz="2400" dirty="0" smtClean="0">
                <a:latin typeface="等线" panose="02010600030101010101" pitchFamily="2" charset="-122"/>
                <a:ea typeface="等线" panose="02010600030101010101" pitchFamily="2" charset="-122"/>
              </a:rPr>
              <a:t>半乳糖和</a:t>
            </a:r>
            <a:r>
              <a:rPr lang="en-US" altLang="zh-CN" sz="2400" dirty="0">
                <a:latin typeface="等线" panose="02010600030101010101" pitchFamily="2" charset="-122"/>
                <a:ea typeface="等线" panose="02010600030101010101" pitchFamily="2" charset="-122"/>
              </a:rPr>
              <a:t>1</a:t>
            </a:r>
            <a:r>
              <a:rPr lang="zh-CN" altLang="en-US" sz="2400" dirty="0">
                <a:latin typeface="等线" panose="02010600030101010101" pitchFamily="2" charset="-122"/>
                <a:ea typeface="等线" panose="02010600030101010101" pitchFamily="2" charset="-122"/>
              </a:rPr>
              <a:t>分子葡萄糖</a:t>
            </a:r>
            <a:r>
              <a:rPr lang="zh-CN" altLang="en-US" sz="2400" dirty="0" smtClean="0">
                <a:latin typeface="等线" panose="02010600030101010101" pitchFamily="2" charset="-122"/>
                <a:ea typeface="等线" panose="02010600030101010101" pitchFamily="2" charset="-122"/>
              </a:rPr>
              <a:t>。</a:t>
            </a:r>
            <a:endParaRPr lang="en-US" altLang="zh-CN" sz="2400" dirty="0" smtClean="0">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r>
              <a:rPr lang="zh-CN" altLang="en-US" sz="2400" dirty="0">
                <a:latin typeface="等线" panose="02010600030101010101" pitchFamily="2" charset="-122"/>
                <a:ea typeface="等线" panose="02010600030101010101" pitchFamily="2" charset="-122"/>
              </a:rPr>
              <a:t> 在无氧或厌氧条件下，乳酸杆菌和</a:t>
            </a:r>
            <a:r>
              <a:rPr lang="zh-CN" altLang="en-US" sz="2400" dirty="0" smtClean="0">
                <a:latin typeface="等线" panose="02010600030101010101" pitchFamily="2" charset="-122"/>
                <a:ea typeface="等线" panose="02010600030101010101" pitchFamily="2" charset="-122"/>
              </a:rPr>
              <a:t>链球菌</a:t>
            </a:r>
            <a:r>
              <a:rPr lang="zh-CN" altLang="en-US" sz="2400" dirty="0">
                <a:latin typeface="等线" panose="02010600030101010101" pitchFamily="2" charset="-122"/>
                <a:ea typeface="等线" panose="02010600030101010101" pitchFamily="2" charset="-122"/>
              </a:rPr>
              <a:t>将葡萄糖转化为乳酸</a:t>
            </a:r>
            <a:r>
              <a:rPr lang="zh-CN" altLang="en-US" sz="2400" dirty="0" smtClean="0">
                <a:latin typeface="等线" panose="02010600030101010101" pitchFamily="2" charset="-122"/>
                <a:ea typeface="等线" panose="02010600030101010101" pitchFamily="2" charset="-122"/>
              </a:rPr>
              <a:t>。</a:t>
            </a:r>
            <a:endParaRPr lang="en-US" altLang="zh-CN" sz="2400" dirty="0" smtClean="0">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r>
              <a:rPr lang="zh-CN" altLang="en-US" sz="2400" dirty="0">
                <a:latin typeface="等线" panose="02010600030101010101" pitchFamily="2" charset="-122"/>
                <a:ea typeface="等线" panose="02010600030101010101" pitchFamily="2" charset="-122"/>
              </a:rPr>
              <a:t>乳酸溶解胶体硫酸钙，变成可溶性磷酸钙，降低酪蛋白胶粒</a:t>
            </a:r>
            <a:r>
              <a:rPr lang="zh-CN" altLang="en-US" sz="2400" dirty="0" smtClean="0">
                <a:latin typeface="等线" panose="02010600030101010101" pitchFamily="2" charset="-122"/>
                <a:ea typeface="等线" panose="02010600030101010101" pitchFamily="2" charset="-122"/>
              </a:rPr>
              <a:t>的稳定性。</a:t>
            </a:r>
            <a:endParaRPr lang="en-US" altLang="zh-CN" sz="2400" dirty="0" smtClean="0">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r>
              <a:rPr lang="en-US" altLang="zh-CN" sz="2400" dirty="0">
                <a:latin typeface="等线" panose="02010600030101010101" pitchFamily="2" charset="-122"/>
                <a:ea typeface="等线" panose="02010600030101010101" pitchFamily="2" charset="-122"/>
              </a:rPr>
              <a:t>PH4.6-4.7</a:t>
            </a:r>
            <a:r>
              <a:rPr lang="zh-CN" altLang="en-US" sz="2400" dirty="0">
                <a:latin typeface="等线" panose="02010600030101010101" pitchFamily="2" charset="-122"/>
                <a:ea typeface="等线" panose="02010600030101010101" pitchFamily="2" charset="-122"/>
              </a:rPr>
              <a:t>时，达到酪蛋白等电点，造成酪蛋白</a:t>
            </a:r>
            <a:r>
              <a:rPr lang="zh-CN" altLang="en-US" sz="2400" dirty="0" smtClean="0">
                <a:latin typeface="等线" panose="02010600030101010101" pitchFamily="2" charset="-122"/>
                <a:ea typeface="等线" panose="02010600030101010101" pitchFamily="2" charset="-122"/>
              </a:rPr>
              <a:t>凝集，使酸奶呈凝乳状。</a:t>
            </a:r>
            <a:endParaRPr lang="en-US" altLang="zh-CN" sz="2400" dirty="0" smtClean="0">
              <a:latin typeface="等线" panose="02010600030101010101" pitchFamily="2" charset="-122"/>
              <a:ea typeface="等线"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cstate="print">
            <a:extLst>
              <a:ext uri="{28A0092B-C50C-407E-A947-70E740481C1C}">
                <a14:useLocalDpi xmlns:a14="http://schemas.microsoft.com/office/drawing/2010/main" val="0"/>
              </a:ext>
            </a:extLst>
          </a:blip>
          <a:stretch>
            <a:fillRect/>
          </a:stretch>
        </p:blipFill>
        <p:spPr>
          <a:xfrm>
            <a:off x="1477745" y="1874992"/>
            <a:ext cx="3366655" cy="4472248"/>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pic>
      <p:sp>
        <p:nvSpPr>
          <p:cNvPr id="8" name="矩形 7"/>
          <p:cNvSpPr/>
          <p:nvPr/>
        </p:nvSpPr>
        <p:spPr>
          <a:xfrm>
            <a:off x="6096000" y="6311543"/>
            <a:ext cx="4195179" cy="461665"/>
          </a:xfrm>
          <a:prstGeom prst="rect">
            <a:avLst/>
          </a:prstGeom>
        </p:spPr>
        <p:txBody>
          <a:bodyPr wrap="square">
            <a:spAutoFit/>
          </a:bodyPr>
          <a:lstStyle/>
          <a:p>
            <a:r>
              <a:rPr lang="zh-CN" altLang="en-US" sz="2400" b="1" dirty="0" smtClean="0">
                <a:latin typeface="等线 Light" panose="02010600030101010101" pitchFamily="2" charset="-122"/>
                <a:ea typeface="等线 Light" panose="02010600030101010101" pitchFamily="2" charset="-122"/>
                <a:cs typeface="Arial" panose="020B0604020202090204" pitchFamily="34" charset="0"/>
              </a:rPr>
              <a:t>水浴锅</a:t>
            </a:r>
            <a:r>
              <a:rPr lang="zh-CN" altLang="en-US" sz="2400" b="1" dirty="0">
                <a:latin typeface="等线 Light" panose="02010600030101010101" pitchFamily="2" charset="-122"/>
                <a:ea typeface="等线 Light" panose="02010600030101010101" pitchFamily="2" charset="-122"/>
                <a:cs typeface="Arial" panose="020B0604020202090204" pitchFamily="34" charset="0"/>
              </a:rPr>
              <a:t>、</a:t>
            </a:r>
            <a:r>
              <a:rPr lang="zh-CN" altLang="en-US" sz="2400" b="1" dirty="0" smtClean="0">
                <a:latin typeface="等线 Light" panose="02010600030101010101" pitchFamily="2" charset="-122"/>
                <a:ea typeface="等线 Light" panose="02010600030101010101" pitchFamily="2" charset="-122"/>
                <a:cs typeface="Arial" panose="020B0604020202090204" pitchFamily="34" charset="0"/>
              </a:rPr>
              <a:t>白砂糖</a:t>
            </a:r>
            <a:r>
              <a:rPr lang="zh-CN" altLang="en-US" sz="2400" b="1" dirty="0">
                <a:latin typeface="等线 Light" panose="02010600030101010101" pitchFamily="2" charset="-122"/>
                <a:ea typeface="等线 Light" panose="02010600030101010101" pitchFamily="2" charset="-122"/>
                <a:cs typeface="Arial" panose="020B0604020202090204" pitchFamily="34" charset="0"/>
              </a:rPr>
              <a:t>、</a:t>
            </a:r>
            <a:r>
              <a:rPr lang="zh-CN" altLang="en-US" sz="2400" b="1" dirty="0" smtClean="0">
                <a:latin typeface="等线 Light" panose="02010600030101010101" pitchFamily="2" charset="-122"/>
                <a:ea typeface="等线 Light" panose="02010600030101010101" pitchFamily="2" charset="-122"/>
                <a:cs typeface="Arial" panose="020B0604020202090204" pitchFamily="34" charset="0"/>
              </a:rPr>
              <a:t>小勺</a:t>
            </a:r>
            <a:endParaRPr lang="zh-CN" altLang="zh-CN" sz="2000" b="1" dirty="0">
              <a:latin typeface="等线 Light" panose="02010600030101010101" pitchFamily="2" charset="-122"/>
              <a:ea typeface="等线 Light" panose="02010600030101010101" pitchFamily="2" charset="-122"/>
            </a:endParaRPr>
          </a:p>
        </p:txBody>
      </p:sp>
      <p:sp>
        <p:nvSpPr>
          <p:cNvPr id="9" name="矩形 8"/>
          <p:cNvSpPr/>
          <p:nvPr/>
        </p:nvSpPr>
        <p:spPr>
          <a:xfrm>
            <a:off x="6096000" y="1173370"/>
            <a:ext cx="5429823" cy="1077218"/>
          </a:xfrm>
          <a:prstGeom prst="rect">
            <a:avLst/>
          </a:prstGeom>
        </p:spPr>
        <p:txBody>
          <a:bodyPr wrap="square">
            <a:spAutoFit/>
          </a:bodyPr>
          <a:lstStyle/>
          <a:p>
            <a:r>
              <a:rPr lang="zh-CN" altLang="en-US" sz="2400" b="1" dirty="0">
                <a:latin typeface="等线 Light" panose="02010600030101010101" pitchFamily="2" charset="-122"/>
                <a:ea typeface="等线 Light" panose="02010600030101010101" pitchFamily="2" charset="-122"/>
              </a:rPr>
              <a:t>酸奶</a:t>
            </a:r>
            <a:r>
              <a:rPr lang="en-US" altLang="zh-CN" sz="2400" b="1" dirty="0">
                <a:latin typeface="等线 Light" panose="02010600030101010101" pitchFamily="2" charset="-122"/>
                <a:ea typeface="等线 Light" panose="02010600030101010101" pitchFamily="2" charset="-122"/>
              </a:rPr>
              <a:t>A</a:t>
            </a:r>
            <a:r>
              <a:rPr lang="zh-CN" altLang="en-US" sz="2400" b="1" dirty="0">
                <a:latin typeface="等线 Light" panose="02010600030101010101" pitchFamily="2" charset="-122"/>
                <a:ea typeface="等线 Light" panose="02010600030101010101" pitchFamily="2" charset="-122"/>
              </a:rPr>
              <a:t>：“如实”酸奶 </a:t>
            </a:r>
            <a:r>
              <a:rPr lang="en-US" altLang="zh-CN" sz="2400" dirty="0" smtClean="0">
                <a:latin typeface="等线 Light" panose="02010600030101010101" pitchFamily="2" charset="-122"/>
                <a:ea typeface="等线 Light" panose="02010600030101010101" pitchFamily="2" charset="-122"/>
              </a:rPr>
              <a:t>135g</a:t>
            </a:r>
            <a:endParaRPr lang="en-US" altLang="zh-CN" sz="2400" dirty="0" smtClean="0">
              <a:latin typeface="等线 Light" panose="02010600030101010101" pitchFamily="2" charset="-122"/>
              <a:ea typeface="等线 Light" panose="02010600030101010101" pitchFamily="2" charset="-122"/>
            </a:endParaRPr>
          </a:p>
          <a:p>
            <a:r>
              <a:rPr lang="zh-CN" altLang="en-US" sz="2000" dirty="0">
                <a:latin typeface="等线 Light" panose="02010600030101010101" pitchFamily="2" charset="-122"/>
                <a:ea typeface="等线 Light" panose="02010600030101010101" pitchFamily="2" charset="-122"/>
              </a:rPr>
              <a:t>（生牛乳、保加利亚乳酸杆菌、嗜热链球菌、乳酸乳球菌双乙酰亚种）</a:t>
            </a:r>
            <a:endParaRPr lang="zh-CN" altLang="zh-CN" sz="2000" dirty="0">
              <a:latin typeface="等线 Light" panose="02010600030101010101" pitchFamily="2" charset="-122"/>
              <a:ea typeface="等线 Light" panose="02010600030101010101" pitchFamily="2" charset="-122"/>
            </a:endParaRPr>
          </a:p>
        </p:txBody>
      </p:sp>
      <p:sp>
        <p:nvSpPr>
          <p:cNvPr id="10" name="矩形 9"/>
          <p:cNvSpPr/>
          <p:nvPr/>
        </p:nvSpPr>
        <p:spPr>
          <a:xfrm>
            <a:off x="6096000" y="299722"/>
            <a:ext cx="4541782" cy="769441"/>
          </a:xfrm>
          <a:prstGeom prst="rect">
            <a:avLst/>
          </a:prstGeom>
        </p:spPr>
        <p:txBody>
          <a:bodyPr wrap="square">
            <a:spAutoFit/>
          </a:bodyPr>
          <a:lstStyle/>
          <a:p>
            <a:r>
              <a:rPr lang="zh-CN" altLang="en-US" sz="2400" b="1" dirty="0">
                <a:latin typeface="等线 Light" panose="02010600030101010101" pitchFamily="2" charset="-122"/>
                <a:ea typeface="等线 Light" panose="02010600030101010101" pitchFamily="2" charset="-122"/>
              </a:rPr>
              <a:t>“明治醇壹”高温灭菌</a:t>
            </a:r>
            <a:r>
              <a:rPr lang="zh-CN" altLang="en-US" sz="2400" b="1" dirty="0" smtClean="0">
                <a:latin typeface="等线 Light" panose="02010600030101010101" pitchFamily="2" charset="-122"/>
                <a:ea typeface="等线 Light" panose="02010600030101010101" pitchFamily="2" charset="-122"/>
              </a:rPr>
              <a:t>鲜牛奶</a:t>
            </a:r>
            <a:endParaRPr lang="en-US" altLang="zh-CN" sz="2400" b="1" dirty="0" smtClean="0">
              <a:latin typeface="等线 Light" panose="02010600030101010101" pitchFamily="2" charset="-122"/>
              <a:ea typeface="等线 Light" panose="02010600030101010101" pitchFamily="2" charset="-122"/>
            </a:endParaRPr>
          </a:p>
          <a:p>
            <a:r>
              <a:rPr lang="en-US" altLang="zh-CN" sz="2000" dirty="0" smtClean="0">
                <a:latin typeface="等线 Light" panose="02010600030101010101" pitchFamily="2" charset="-122"/>
                <a:ea typeface="等线 Light" panose="02010600030101010101" pitchFamily="2" charset="-122"/>
              </a:rPr>
              <a:t>200mL </a:t>
            </a:r>
            <a:r>
              <a:rPr lang="zh-CN" altLang="en-US" sz="2000" dirty="0" smtClean="0">
                <a:latin typeface="等线 Light" panose="02010600030101010101" pitchFamily="2" charset="-122"/>
                <a:ea typeface="等线 Light" panose="02010600030101010101" pitchFamily="2" charset="-122"/>
              </a:rPr>
              <a:t>三盒</a:t>
            </a:r>
            <a:endParaRPr lang="zh-CN" altLang="zh-CN" sz="2400" dirty="0">
              <a:latin typeface="等线 Light" panose="02010600030101010101" pitchFamily="2" charset="-122"/>
              <a:ea typeface="等线 Light" panose="02010600030101010101" pitchFamily="2" charset="-122"/>
            </a:endParaRPr>
          </a:p>
        </p:txBody>
      </p:sp>
      <p:sp>
        <p:nvSpPr>
          <p:cNvPr id="20" name="矩形 19"/>
          <p:cNvSpPr/>
          <p:nvPr/>
        </p:nvSpPr>
        <p:spPr>
          <a:xfrm>
            <a:off x="6096000" y="5428213"/>
            <a:ext cx="4569791" cy="769441"/>
          </a:xfrm>
          <a:prstGeom prst="rect">
            <a:avLst/>
          </a:prstGeom>
        </p:spPr>
        <p:txBody>
          <a:bodyPr wrap="square">
            <a:spAutoFit/>
          </a:bodyPr>
          <a:lstStyle/>
          <a:p>
            <a:r>
              <a:rPr lang="zh-CN" altLang="zh-CN" sz="2400" b="1" dirty="0">
                <a:latin typeface="等线 Light" panose="02010600030101010101" pitchFamily="2" charset="-122"/>
                <a:ea typeface="等线 Light" panose="02010600030101010101" pitchFamily="2" charset="-122"/>
                <a:cs typeface="Arial" panose="020B0604020202090204" pitchFamily="34" charset="0"/>
              </a:rPr>
              <a:t>灭菌</a:t>
            </a:r>
            <a:r>
              <a:rPr lang="zh-CN" altLang="zh-CN" sz="2400" b="1" dirty="0" smtClean="0">
                <a:latin typeface="等线 Light" panose="02010600030101010101" pitchFamily="2" charset="-122"/>
                <a:ea typeface="等线 Light" panose="02010600030101010101" pitchFamily="2" charset="-122"/>
                <a:cs typeface="Arial" panose="020B0604020202090204" pitchFamily="34" charset="0"/>
              </a:rPr>
              <a:t>玻璃瓶</a:t>
            </a:r>
            <a:endParaRPr lang="en-US" altLang="zh-CN" sz="2400" b="1" dirty="0" smtClean="0">
              <a:latin typeface="等线 Light" panose="02010600030101010101" pitchFamily="2" charset="-122"/>
              <a:ea typeface="等线 Light" panose="02010600030101010101" pitchFamily="2" charset="-122"/>
              <a:cs typeface="Arial" panose="020B0604020202090204" pitchFamily="34" charset="0"/>
            </a:endParaRPr>
          </a:p>
          <a:p>
            <a:r>
              <a:rPr lang="zh-CN" altLang="zh-CN" sz="2000" dirty="0" smtClean="0">
                <a:latin typeface="等线 Light" panose="02010600030101010101" pitchFamily="2" charset="-122"/>
                <a:ea typeface="等线 Light" panose="02010600030101010101" pitchFamily="2" charset="-122"/>
                <a:cs typeface="Arial" panose="020B0604020202090204" pitchFamily="34" charset="0"/>
              </a:rPr>
              <a:t>（编号</a:t>
            </a:r>
            <a:r>
              <a:rPr lang="en-US" altLang="zh-CN" sz="2000" dirty="0">
                <a:latin typeface="等线 Light" panose="02010600030101010101" pitchFamily="2" charset="-122"/>
                <a:ea typeface="等线 Light" panose="02010600030101010101" pitchFamily="2" charset="-122"/>
                <a:cs typeface="Arial" panose="020B0604020202090204" pitchFamily="34" charset="0"/>
              </a:rPr>
              <a:t>1</a:t>
            </a:r>
            <a:r>
              <a:rPr lang="zh-CN" altLang="zh-CN" sz="2000" dirty="0">
                <a:latin typeface="等线 Light" panose="02010600030101010101" pitchFamily="2" charset="-122"/>
                <a:ea typeface="等线 Light" panose="02010600030101010101" pitchFamily="2" charset="-122"/>
                <a:cs typeface="Arial" panose="020B0604020202090204" pitchFamily="34" charset="0"/>
              </a:rPr>
              <a:t>、</a:t>
            </a:r>
            <a:r>
              <a:rPr lang="en-US" altLang="zh-CN" sz="2000" dirty="0">
                <a:latin typeface="等线 Light" panose="02010600030101010101" pitchFamily="2" charset="-122"/>
                <a:ea typeface="等线 Light" panose="02010600030101010101" pitchFamily="2" charset="-122"/>
                <a:cs typeface="Arial" panose="020B0604020202090204" pitchFamily="34" charset="0"/>
              </a:rPr>
              <a:t>2</a:t>
            </a:r>
            <a:r>
              <a:rPr lang="zh-CN" altLang="zh-CN" sz="2000" dirty="0">
                <a:latin typeface="等线 Light" panose="02010600030101010101" pitchFamily="2" charset="-122"/>
                <a:ea typeface="等线 Light" panose="02010600030101010101" pitchFamily="2" charset="-122"/>
                <a:cs typeface="Arial" panose="020B0604020202090204" pitchFamily="34" charset="0"/>
              </a:rPr>
              <a:t>、</a:t>
            </a:r>
            <a:r>
              <a:rPr lang="en-US" altLang="zh-CN" sz="2000" dirty="0">
                <a:latin typeface="等线 Light" panose="02010600030101010101" pitchFamily="2" charset="-122"/>
                <a:ea typeface="等线 Light" panose="02010600030101010101" pitchFamily="2" charset="-122"/>
                <a:cs typeface="Arial" panose="020B0604020202090204" pitchFamily="34" charset="0"/>
              </a:rPr>
              <a:t>3</a:t>
            </a:r>
            <a:r>
              <a:rPr lang="zh-CN" altLang="zh-CN" sz="2000" dirty="0">
                <a:latin typeface="等线 Light" panose="02010600030101010101" pitchFamily="2" charset="-122"/>
                <a:ea typeface="等线 Light" panose="02010600030101010101" pitchFamily="2" charset="-122"/>
                <a:cs typeface="Arial" panose="020B0604020202090204" pitchFamily="34" charset="0"/>
              </a:rPr>
              <a:t>）</a:t>
            </a:r>
            <a:r>
              <a:rPr lang="en-US" altLang="zh-CN" sz="2000" dirty="0">
                <a:latin typeface="等线 Light" panose="02010600030101010101" pitchFamily="2" charset="-122"/>
                <a:ea typeface="等线 Light" panose="02010600030101010101" pitchFamily="2" charset="-122"/>
                <a:cs typeface="Arial" panose="020B0604020202090204" pitchFamily="34" charset="0"/>
              </a:rPr>
              <a:t>200mL </a:t>
            </a:r>
            <a:endParaRPr lang="zh-CN" altLang="zh-CN" sz="2000" dirty="0">
              <a:latin typeface="等线 Light" panose="02010600030101010101" pitchFamily="2" charset="-122"/>
              <a:ea typeface="等线 Light" panose="02010600030101010101" pitchFamily="2" charset="-122"/>
              <a:cs typeface="Arial" panose="020B0604020202090204" pitchFamily="34" charset="0"/>
            </a:endParaRPr>
          </a:p>
        </p:txBody>
      </p:sp>
      <p:sp>
        <p:nvSpPr>
          <p:cNvPr id="28" name="矩形 27"/>
          <p:cNvSpPr/>
          <p:nvPr/>
        </p:nvSpPr>
        <p:spPr>
          <a:xfrm>
            <a:off x="6096000" y="2481503"/>
            <a:ext cx="5629438" cy="1754326"/>
          </a:xfrm>
          <a:prstGeom prst="rect">
            <a:avLst/>
          </a:prstGeom>
        </p:spPr>
        <p:txBody>
          <a:bodyPr wrap="square">
            <a:spAutoFit/>
          </a:bodyPr>
          <a:lstStyle/>
          <a:p>
            <a:r>
              <a:rPr lang="zh-CN" altLang="en-US" sz="2400" b="1" dirty="0">
                <a:latin typeface="等线 Light" panose="02010600030101010101" pitchFamily="2" charset="-122"/>
                <a:ea typeface="等线 Light" panose="02010600030101010101" pitchFamily="2" charset="-122"/>
              </a:rPr>
              <a:t>酸奶</a:t>
            </a:r>
            <a:r>
              <a:rPr lang="en-US" altLang="zh-CN" sz="2400" b="1" dirty="0">
                <a:latin typeface="等线 Light" panose="02010600030101010101" pitchFamily="2" charset="-122"/>
                <a:ea typeface="等线 Light" panose="02010600030101010101" pitchFamily="2" charset="-122"/>
              </a:rPr>
              <a:t>B</a:t>
            </a:r>
            <a:r>
              <a:rPr lang="zh-CN" altLang="en-US" sz="2400" b="1" dirty="0">
                <a:latin typeface="等线 Light" panose="02010600030101010101" pitchFamily="2" charset="-122"/>
                <a:ea typeface="等线 Light" panose="02010600030101010101" pitchFamily="2" charset="-122"/>
              </a:rPr>
              <a:t>：“阿尔卑斯”风味发酵乳 </a:t>
            </a:r>
            <a:r>
              <a:rPr lang="en-US" altLang="zh-CN" sz="2400" dirty="0" smtClean="0">
                <a:latin typeface="等线 Light" panose="02010600030101010101" pitchFamily="2" charset="-122"/>
                <a:ea typeface="等线 Light" panose="02010600030101010101" pitchFamily="2" charset="-122"/>
              </a:rPr>
              <a:t>245g</a:t>
            </a:r>
            <a:endParaRPr lang="en-US" altLang="zh-CN" sz="2400" dirty="0" smtClean="0">
              <a:latin typeface="等线 Light" panose="02010600030101010101" pitchFamily="2" charset="-122"/>
              <a:ea typeface="等线 Light" panose="02010600030101010101" pitchFamily="2" charset="-122"/>
            </a:endParaRPr>
          </a:p>
          <a:p>
            <a:r>
              <a:rPr lang="zh-CN" altLang="en-US" sz="2000" dirty="0" smtClean="0">
                <a:latin typeface="等线 Light" panose="02010600030101010101" pitchFamily="2" charset="-122"/>
                <a:ea typeface="等线 Light" panose="02010600030101010101" pitchFamily="2" charset="-122"/>
              </a:rPr>
              <a:t>（</a:t>
            </a:r>
            <a:r>
              <a:rPr lang="zh-CN" altLang="en-US" sz="2000" dirty="0">
                <a:latin typeface="等线 Light" panose="02010600030101010101" pitchFamily="2" charset="-122"/>
                <a:ea typeface="等线 Light" panose="02010600030101010101" pitchFamily="2" charset="-122"/>
              </a:rPr>
              <a:t>生牛乳、白砂糖、加糖炼乳、乳清蛋白粉、保加利亚乳酸杆菌、嗜热</a:t>
            </a:r>
            <a:r>
              <a:rPr lang="zh-CN" altLang="en-US" sz="2000" dirty="0" smtClean="0">
                <a:latin typeface="等线 Light" panose="02010600030101010101" pitchFamily="2" charset="-122"/>
                <a:ea typeface="等线 Light" panose="02010600030101010101" pitchFamily="2" charset="-122"/>
              </a:rPr>
              <a:t>链球菌</a:t>
            </a:r>
            <a:r>
              <a:rPr lang="zh-CN" altLang="en-US" sz="2000" dirty="0">
                <a:latin typeface="等线 Light" panose="02010600030101010101" pitchFamily="2" charset="-122"/>
                <a:ea typeface="等线 Light" panose="02010600030101010101" pitchFamily="2" charset="-122"/>
              </a:rPr>
              <a:t>、</a:t>
            </a:r>
            <a:r>
              <a:rPr lang="zh-CN" altLang="en-US" sz="2000" dirty="0" smtClean="0">
                <a:latin typeface="等线 Light" panose="02010600030101010101" pitchFamily="2" charset="-122"/>
                <a:ea typeface="等线 Light" panose="02010600030101010101" pitchFamily="2" charset="-122"/>
              </a:rPr>
              <a:t>鼠李糖</a:t>
            </a:r>
            <a:r>
              <a:rPr lang="zh-CN" altLang="en-US" sz="2000" dirty="0">
                <a:latin typeface="等线 Light" panose="02010600030101010101" pitchFamily="2" charset="-122"/>
                <a:ea typeface="等线 Light" panose="02010600030101010101" pitchFamily="2" charset="-122"/>
              </a:rPr>
              <a:t>乳杆菌、副干酪乳杆菌）</a:t>
            </a:r>
            <a:endParaRPr lang="zh-CN" altLang="en-US" sz="2000" dirty="0">
              <a:latin typeface="等线 Light" panose="02010600030101010101" pitchFamily="2" charset="-122"/>
              <a:ea typeface="等线 Light" panose="02010600030101010101" pitchFamily="2" charset="-122"/>
            </a:endParaRPr>
          </a:p>
          <a:p>
            <a:endParaRPr lang="zh-CN" altLang="zh-CN" sz="2400" dirty="0">
              <a:solidFill>
                <a:schemeClr val="tx2"/>
              </a:solidFill>
              <a:latin typeface="等线 Light" panose="02010600030101010101" pitchFamily="2" charset="-122"/>
              <a:ea typeface="等线 Light" panose="02010600030101010101" pitchFamily="2" charset="-122"/>
            </a:endParaRPr>
          </a:p>
        </p:txBody>
      </p:sp>
      <p:sp>
        <p:nvSpPr>
          <p:cNvPr id="42" name="矩形 41"/>
          <p:cNvSpPr/>
          <p:nvPr/>
        </p:nvSpPr>
        <p:spPr>
          <a:xfrm>
            <a:off x="6096000" y="4175551"/>
            <a:ext cx="5592510" cy="1077218"/>
          </a:xfrm>
          <a:prstGeom prst="rect">
            <a:avLst/>
          </a:prstGeom>
        </p:spPr>
        <p:txBody>
          <a:bodyPr wrap="square">
            <a:spAutoFit/>
          </a:bodyPr>
          <a:lstStyle/>
          <a:p>
            <a:r>
              <a:rPr lang="zh-CN" altLang="en-US" sz="2400" b="1" dirty="0" smtClean="0">
                <a:latin typeface="等线 Light" panose="02010600030101010101" pitchFamily="2" charset="-122"/>
                <a:ea typeface="等线 Light" panose="02010600030101010101" pitchFamily="2" charset="-122"/>
              </a:rPr>
              <a:t>酸奶</a:t>
            </a:r>
            <a:r>
              <a:rPr lang="en-US" altLang="zh-CN" sz="2400" b="1" dirty="0" smtClean="0">
                <a:latin typeface="等线 Light" panose="02010600030101010101" pitchFamily="2" charset="-122"/>
                <a:ea typeface="等线 Light" panose="02010600030101010101" pitchFamily="2" charset="-122"/>
              </a:rPr>
              <a:t>C</a:t>
            </a:r>
            <a:r>
              <a:rPr lang="zh-CN" altLang="en-US" sz="2400" b="1" dirty="0" smtClean="0">
                <a:latin typeface="等线 Light" panose="02010600030101010101" pitchFamily="2" charset="-122"/>
                <a:ea typeface="等线 Light" panose="02010600030101010101" pitchFamily="2" charset="-122"/>
              </a:rPr>
              <a:t>：“农场恋人至臻”酸奶 </a:t>
            </a:r>
            <a:r>
              <a:rPr lang="en-US" altLang="zh-CN" sz="2400" dirty="0" smtClean="0">
                <a:latin typeface="等线 Light" panose="02010600030101010101" pitchFamily="2" charset="-122"/>
                <a:ea typeface="等线 Light" panose="02010600030101010101" pitchFamily="2" charset="-122"/>
              </a:rPr>
              <a:t>200g</a:t>
            </a:r>
            <a:endParaRPr lang="en-US" altLang="zh-CN" sz="2400" dirty="0" smtClean="0">
              <a:latin typeface="等线 Light" panose="02010600030101010101" pitchFamily="2" charset="-122"/>
              <a:ea typeface="等线 Light" panose="02010600030101010101" pitchFamily="2" charset="-122"/>
            </a:endParaRPr>
          </a:p>
          <a:p>
            <a:r>
              <a:rPr lang="zh-CN" altLang="en-US" sz="2000" dirty="0" smtClean="0">
                <a:latin typeface="等线 Light" panose="02010600030101010101" pitchFamily="2" charset="-122"/>
                <a:ea typeface="等线 Light" panose="02010600030101010101" pitchFamily="2" charset="-122"/>
              </a:rPr>
              <a:t>（生牛乳、白砂糖、嗜热链球菌、保加利亚乳酸杆菌）</a:t>
            </a:r>
            <a:endParaRPr lang="zh-CN" altLang="en-US" sz="2000" dirty="0">
              <a:latin typeface="等线 Light" panose="02010600030101010101" pitchFamily="2" charset="-122"/>
              <a:ea typeface="等线 Light" panose="02010600030101010101" pitchFamily="2" charset="-122"/>
            </a:endParaRPr>
          </a:p>
        </p:txBody>
      </p:sp>
      <p:sp>
        <p:nvSpPr>
          <p:cNvPr id="16" name="文本框 15"/>
          <p:cNvSpPr txBox="1"/>
          <p:nvPr/>
        </p:nvSpPr>
        <p:spPr>
          <a:xfrm>
            <a:off x="11408438" y="4591050"/>
            <a:ext cx="1013728" cy="369332"/>
          </a:xfrm>
          <a:prstGeom prst="rect">
            <a:avLst/>
          </a:prstGeom>
          <a:noFill/>
        </p:spPr>
        <p:txBody>
          <a:bodyPr wrap="square" rtlCol="0">
            <a:spAutoFit/>
          </a:bodyPr>
          <a:lstStyle/>
          <a:p>
            <a:endParaRPr lang="zh-CN" altLang="en-US" dirty="0">
              <a:latin typeface="等线" panose="02010600030101010101" pitchFamily="2" charset="-122"/>
              <a:ea typeface="等线" panose="02010600030101010101" pitchFamily="2" charset="-122"/>
            </a:endParaRPr>
          </a:p>
        </p:txBody>
      </p:sp>
      <p:grpSp>
        <p:nvGrpSpPr>
          <p:cNvPr id="30" name="组合 29"/>
          <p:cNvGrpSpPr/>
          <p:nvPr/>
        </p:nvGrpSpPr>
        <p:grpSpPr>
          <a:xfrm>
            <a:off x="452616" y="482601"/>
            <a:ext cx="1178320" cy="1178319"/>
            <a:chOff x="6265863" y="4836142"/>
            <a:chExt cx="1178320" cy="1178319"/>
          </a:xfrm>
        </p:grpSpPr>
        <p:sp>
          <p:nvSpPr>
            <p:cNvPr id="32" name="椭圆 31"/>
            <p:cNvSpPr/>
            <p:nvPr/>
          </p:nvSpPr>
          <p:spPr>
            <a:xfrm>
              <a:off x="6265863" y="4836142"/>
              <a:ext cx="1178320" cy="1178319"/>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noAutofit/>
            </a:bodyPr>
            <a:lstStyle/>
            <a:p>
              <a:pPr algn="ctr"/>
              <a:endParaRPr kumimoji="1" lang="zh-CN" altLang="en-US" sz="9600">
                <a:solidFill>
                  <a:srgbClr val="41AAD5"/>
                </a:solidFill>
                <a:effectLst>
                  <a:innerShdw blurRad="63500" dist="50800" dir="16200000">
                    <a:prstClr val="black">
                      <a:alpha val="30000"/>
                    </a:prstClr>
                  </a:innerShdw>
                </a:effectLst>
                <a:latin typeface="Calibri" panose="020F0502020204030204"/>
                <a:ea typeface="宋体" panose="02010600030101010101" pitchFamily="2" charset="-122"/>
              </a:endParaRPr>
            </a:p>
          </p:txBody>
        </p:sp>
        <p:grpSp>
          <p:nvGrpSpPr>
            <p:cNvPr id="39" name="组合 38"/>
            <p:cNvGrpSpPr/>
            <p:nvPr/>
          </p:nvGrpSpPr>
          <p:grpSpPr>
            <a:xfrm>
              <a:off x="6642811" y="5295733"/>
              <a:ext cx="424424" cy="259136"/>
              <a:chOff x="11358680" y="1949307"/>
              <a:chExt cx="481013" cy="293688"/>
            </a:xfrm>
            <a:solidFill>
              <a:schemeClr val="tx2"/>
            </a:solidFill>
          </p:grpSpPr>
          <p:sp>
            <p:nvSpPr>
              <p:cNvPr id="40" name="Freeform 125"/>
              <p:cNvSpPr/>
              <p:nvPr/>
            </p:nvSpPr>
            <p:spPr bwMode="auto">
              <a:xfrm>
                <a:off x="11358680" y="1949307"/>
                <a:ext cx="481013" cy="184150"/>
              </a:xfrm>
              <a:custGeom>
                <a:avLst/>
                <a:gdLst>
                  <a:gd name="T0" fmla="*/ 303 w 303"/>
                  <a:gd name="T1" fmla="*/ 57 h 116"/>
                  <a:gd name="T2" fmla="*/ 152 w 303"/>
                  <a:gd name="T3" fmla="*/ 0 h 116"/>
                  <a:gd name="T4" fmla="*/ 0 w 303"/>
                  <a:gd name="T5" fmla="*/ 57 h 116"/>
                  <a:gd name="T6" fmla="*/ 152 w 303"/>
                  <a:gd name="T7" fmla="*/ 116 h 116"/>
                  <a:gd name="T8" fmla="*/ 303 w 303"/>
                  <a:gd name="T9" fmla="*/ 57 h 116"/>
                </a:gdLst>
                <a:ahLst/>
                <a:cxnLst>
                  <a:cxn ang="0">
                    <a:pos x="T0" y="T1"/>
                  </a:cxn>
                  <a:cxn ang="0">
                    <a:pos x="T2" y="T3"/>
                  </a:cxn>
                  <a:cxn ang="0">
                    <a:pos x="T4" y="T5"/>
                  </a:cxn>
                  <a:cxn ang="0">
                    <a:pos x="T6" y="T7"/>
                  </a:cxn>
                  <a:cxn ang="0">
                    <a:pos x="T8" y="T9"/>
                  </a:cxn>
                </a:cxnLst>
                <a:rect l="0" t="0" r="r" b="b"/>
                <a:pathLst>
                  <a:path w="303" h="116">
                    <a:moveTo>
                      <a:pt x="303" y="57"/>
                    </a:moveTo>
                    <a:lnTo>
                      <a:pt x="152" y="0"/>
                    </a:lnTo>
                    <a:lnTo>
                      <a:pt x="0" y="57"/>
                    </a:lnTo>
                    <a:lnTo>
                      <a:pt x="152" y="116"/>
                    </a:lnTo>
                    <a:lnTo>
                      <a:pt x="303" y="57"/>
                    </a:lnTo>
                    <a:close/>
                  </a:path>
                </a:pathLst>
              </a:custGeom>
              <a:grpFill/>
              <a:ln>
                <a:noFill/>
              </a:ln>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41" name="Freeform 126"/>
              <p:cNvSpPr/>
              <p:nvPr/>
            </p:nvSpPr>
            <p:spPr bwMode="auto">
              <a:xfrm>
                <a:off x="11452342" y="2114407"/>
                <a:ext cx="293688" cy="128588"/>
              </a:xfrm>
              <a:custGeom>
                <a:avLst/>
                <a:gdLst>
                  <a:gd name="T0" fmla="*/ 39 w 78"/>
                  <a:gd name="T1" fmla="*/ 15 h 34"/>
                  <a:gd name="T2" fmla="*/ 0 w 78"/>
                  <a:gd name="T3" fmla="*/ 0 h 34"/>
                  <a:gd name="T4" fmla="*/ 0 w 78"/>
                  <a:gd name="T5" fmla="*/ 20 h 34"/>
                  <a:gd name="T6" fmla="*/ 39 w 78"/>
                  <a:gd name="T7" fmla="*/ 34 h 34"/>
                  <a:gd name="T8" fmla="*/ 78 w 78"/>
                  <a:gd name="T9" fmla="*/ 20 h 34"/>
                  <a:gd name="T10" fmla="*/ 78 w 78"/>
                  <a:gd name="T11" fmla="*/ 0 h 34"/>
                  <a:gd name="T12" fmla="*/ 39 w 78"/>
                  <a:gd name="T13" fmla="*/ 15 h 34"/>
                </a:gdLst>
                <a:ahLst/>
                <a:cxnLst>
                  <a:cxn ang="0">
                    <a:pos x="T0" y="T1"/>
                  </a:cxn>
                  <a:cxn ang="0">
                    <a:pos x="T2" y="T3"/>
                  </a:cxn>
                  <a:cxn ang="0">
                    <a:pos x="T4" y="T5"/>
                  </a:cxn>
                  <a:cxn ang="0">
                    <a:pos x="T6" y="T7"/>
                  </a:cxn>
                  <a:cxn ang="0">
                    <a:pos x="T8" y="T9"/>
                  </a:cxn>
                  <a:cxn ang="0">
                    <a:pos x="T10" y="T11"/>
                  </a:cxn>
                  <a:cxn ang="0">
                    <a:pos x="T12" y="T13"/>
                  </a:cxn>
                </a:cxnLst>
                <a:rect l="0" t="0" r="r" b="b"/>
                <a:pathLst>
                  <a:path w="78" h="34">
                    <a:moveTo>
                      <a:pt x="39" y="15"/>
                    </a:moveTo>
                    <a:cubicBezTo>
                      <a:pt x="0" y="0"/>
                      <a:pt x="0" y="0"/>
                      <a:pt x="0" y="0"/>
                    </a:cubicBezTo>
                    <a:cubicBezTo>
                      <a:pt x="0" y="20"/>
                      <a:pt x="0" y="20"/>
                      <a:pt x="0" y="20"/>
                    </a:cubicBezTo>
                    <a:cubicBezTo>
                      <a:pt x="0" y="28"/>
                      <a:pt x="17" y="34"/>
                      <a:pt x="39" y="34"/>
                    </a:cubicBezTo>
                    <a:cubicBezTo>
                      <a:pt x="61" y="34"/>
                      <a:pt x="78" y="28"/>
                      <a:pt x="78" y="20"/>
                    </a:cubicBezTo>
                    <a:cubicBezTo>
                      <a:pt x="78" y="0"/>
                      <a:pt x="78" y="0"/>
                      <a:pt x="78" y="0"/>
                    </a:cubicBezTo>
                    <a:lnTo>
                      <a:pt x="39" y="15"/>
                    </a:lnTo>
                    <a:close/>
                  </a:path>
                </a:pathLst>
              </a:custGeom>
              <a:grpFill/>
              <a:ln>
                <a:noFill/>
              </a:ln>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grpSp>
      </p:grpSp>
      <p:sp>
        <p:nvSpPr>
          <p:cNvPr id="43" name="文本框 42"/>
          <p:cNvSpPr txBox="1"/>
          <p:nvPr/>
        </p:nvSpPr>
        <p:spPr>
          <a:xfrm>
            <a:off x="1803400" y="563928"/>
            <a:ext cx="3815499" cy="1015663"/>
          </a:xfrm>
          <a:prstGeom prst="rect">
            <a:avLst/>
          </a:prstGeom>
          <a:noFill/>
        </p:spPr>
        <p:txBody>
          <a:bodyPr wrap="square" rtlCol="0">
            <a:spAutoFit/>
          </a:bodyPr>
          <a:lstStyle/>
          <a:p>
            <a:r>
              <a:rPr lang="zh-CN" altLang="en-US" sz="6000" dirty="0" smtClean="0">
                <a:latin typeface="等线 Light" panose="02010600030101010101" pitchFamily="2" charset="-122"/>
                <a:ea typeface="等线 Light" panose="02010600030101010101" pitchFamily="2" charset="-122"/>
              </a:rPr>
              <a:t>实验</a:t>
            </a:r>
            <a:r>
              <a:rPr lang="zh-CN" altLang="en-US" sz="6000" dirty="0">
                <a:latin typeface="等线 Light" panose="02010600030101010101" pitchFamily="2" charset="-122"/>
                <a:ea typeface="等线 Light" panose="02010600030101010101" pitchFamily="2" charset="-122"/>
              </a:rPr>
              <a:t>材料</a:t>
            </a:r>
            <a:endParaRPr lang="zh-CN" altLang="en-US" sz="6000" dirty="0">
              <a:latin typeface="等线 Light" panose="02010600030101010101" pitchFamily="2" charset="-122"/>
              <a:ea typeface="等线 Light"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452616" y="479115"/>
            <a:ext cx="1178320" cy="1178319"/>
            <a:chOff x="1870222" y="1344025"/>
            <a:chExt cx="1178320" cy="1178319"/>
          </a:xfrm>
        </p:grpSpPr>
        <p:sp>
          <p:nvSpPr>
            <p:cNvPr id="27" name="椭圆 26"/>
            <p:cNvSpPr/>
            <p:nvPr/>
          </p:nvSpPr>
          <p:spPr>
            <a:xfrm>
              <a:off x="1870222" y="1344025"/>
              <a:ext cx="1178320" cy="1178319"/>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noAutofit/>
            </a:bodyPr>
            <a:lstStyle/>
            <a:p>
              <a:pPr algn="ctr"/>
              <a:endParaRPr kumimoji="1" lang="zh-CN" altLang="en-US" sz="9600">
                <a:solidFill>
                  <a:srgbClr val="41AAD5"/>
                </a:solidFill>
                <a:effectLst>
                  <a:innerShdw blurRad="63500" dist="50800" dir="16200000">
                    <a:prstClr val="black">
                      <a:alpha val="30000"/>
                    </a:prstClr>
                  </a:innerShdw>
                </a:effectLst>
                <a:latin typeface="Calibri" panose="020F0502020204030204"/>
                <a:ea typeface="宋体" panose="02010600030101010101" pitchFamily="2" charset="-122"/>
              </a:endParaRPr>
            </a:p>
          </p:txBody>
        </p:sp>
        <p:grpSp>
          <p:nvGrpSpPr>
            <p:cNvPr id="23" name="组合 22"/>
            <p:cNvGrpSpPr/>
            <p:nvPr/>
          </p:nvGrpSpPr>
          <p:grpSpPr>
            <a:xfrm>
              <a:off x="2313705" y="1720972"/>
              <a:ext cx="291354" cy="424424"/>
              <a:chOff x="8331200" y="1257300"/>
              <a:chExt cx="330200" cy="481013"/>
            </a:xfrm>
            <a:solidFill>
              <a:schemeClr val="tx2"/>
            </a:solidFill>
          </p:grpSpPr>
          <p:sp>
            <p:nvSpPr>
              <p:cNvPr id="24" name="Oval 135"/>
              <p:cNvSpPr>
                <a:spLocks noChangeArrowheads="1"/>
              </p:cNvSpPr>
              <p:nvPr/>
            </p:nvSpPr>
            <p:spPr bwMode="auto">
              <a:xfrm>
                <a:off x="8440738" y="1365250"/>
                <a:ext cx="112713"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25" name="Freeform 136"/>
              <p:cNvSpPr>
                <a:spLocks noEditPoints="1"/>
              </p:cNvSpPr>
              <p:nvPr/>
            </p:nvSpPr>
            <p:spPr bwMode="auto">
              <a:xfrm>
                <a:off x="8331200" y="1257300"/>
                <a:ext cx="330200" cy="330200"/>
              </a:xfrm>
              <a:custGeom>
                <a:avLst/>
                <a:gdLst>
                  <a:gd name="T0" fmla="*/ 88 w 88"/>
                  <a:gd name="T1" fmla="*/ 44 h 88"/>
                  <a:gd name="T2" fmla="*/ 79 w 88"/>
                  <a:gd name="T3" fmla="*/ 35 h 88"/>
                  <a:gd name="T4" fmla="*/ 82 w 88"/>
                  <a:gd name="T5" fmla="*/ 22 h 88"/>
                  <a:gd name="T6" fmla="*/ 70 w 88"/>
                  <a:gd name="T7" fmla="*/ 19 h 88"/>
                  <a:gd name="T8" fmla="*/ 66 w 88"/>
                  <a:gd name="T9" fmla="*/ 6 h 88"/>
                  <a:gd name="T10" fmla="*/ 53 w 88"/>
                  <a:gd name="T11" fmla="*/ 9 h 88"/>
                  <a:gd name="T12" fmla="*/ 44 w 88"/>
                  <a:gd name="T13" fmla="*/ 0 h 88"/>
                  <a:gd name="T14" fmla="*/ 35 w 88"/>
                  <a:gd name="T15" fmla="*/ 9 h 88"/>
                  <a:gd name="T16" fmla="*/ 22 w 88"/>
                  <a:gd name="T17" fmla="*/ 6 h 88"/>
                  <a:gd name="T18" fmla="*/ 18 w 88"/>
                  <a:gd name="T19" fmla="*/ 19 h 88"/>
                  <a:gd name="T20" fmla="*/ 6 w 88"/>
                  <a:gd name="T21" fmla="*/ 22 h 88"/>
                  <a:gd name="T22" fmla="*/ 9 w 88"/>
                  <a:gd name="T23" fmla="*/ 35 h 88"/>
                  <a:gd name="T24" fmla="*/ 0 w 88"/>
                  <a:gd name="T25" fmla="*/ 44 h 88"/>
                  <a:gd name="T26" fmla="*/ 9 w 88"/>
                  <a:gd name="T27" fmla="*/ 54 h 88"/>
                  <a:gd name="T28" fmla="*/ 6 w 88"/>
                  <a:gd name="T29" fmla="*/ 66 h 88"/>
                  <a:gd name="T30" fmla="*/ 18 w 88"/>
                  <a:gd name="T31" fmla="*/ 70 h 88"/>
                  <a:gd name="T32" fmla="*/ 22 w 88"/>
                  <a:gd name="T33" fmla="*/ 82 h 88"/>
                  <a:gd name="T34" fmla="*/ 35 w 88"/>
                  <a:gd name="T35" fmla="*/ 79 h 88"/>
                  <a:gd name="T36" fmla="*/ 44 w 88"/>
                  <a:gd name="T37" fmla="*/ 88 h 88"/>
                  <a:gd name="T38" fmla="*/ 53 w 88"/>
                  <a:gd name="T39" fmla="*/ 79 h 88"/>
                  <a:gd name="T40" fmla="*/ 66 w 88"/>
                  <a:gd name="T41" fmla="*/ 82 h 88"/>
                  <a:gd name="T42" fmla="*/ 70 w 88"/>
                  <a:gd name="T43" fmla="*/ 70 h 88"/>
                  <a:gd name="T44" fmla="*/ 82 w 88"/>
                  <a:gd name="T45" fmla="*/ 66 h 88"/>
                  <a:gd name="T46" fmla="*/ 79 w 88"/>
                  <a:gd name="T47" fmla="*/ 54 h 88"/>
                  <a:gd name="T48" fmla="*/ 88 w 88"/>
                  <a:gd name="T49" fmla="*/ 44 h 88"/>
                  <a:gd name="T50" fmla="*/ 44 w 88"/>
                  <a:gd name="T51" fmla="*/ 69 h 88"/>
                  <a:gd name="T52" fmla="*/ 19 w 88"/>
                  <a:gd name="T53" fmla="*/ 44 h 88"/>
                  <a:gd name="T54" fmla="*/ 44 w 88"/>
                  <a:gd name="T55" fmla="*/ 20 h 88"/>
                  <a:gd name="T56" fmla="*/ 69 w 88"/>
                  <a:gd name="T57" fmla="*/ 44 h 88"/>
                  <a:gd name="T58" fmla="*/ 44 w 88"/>
                  <a:gd name="T59" fmla="*/ 6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8" h="88">
                    <a:moveTo>
                      <a:pt x="88" y="44"/>
                    </a:moveTo>
                    <a:cubicBezTo>
                      <a:pt x="79" y="35"/>
                      <a:pt x="79" y="35"/>
                      <a:pt x="79" y="35"/>
                    </a:cubicBezTo>
                    <a:cubicBezTo>
                      <a:pt x="82" y="22"/>
                      <a:pt x="82" y="22"/>
                      <a:pt x="82" y="22"/>
                    </a:cubicBezTo>
                    <a:cubicBezTo>
                      <a:pt x="70" y="19"/>
                      <a:pt x="70" y="19"/>
                      <a:pt x="70" y="19"/>
                    </a:cubicBezTo>
                    <a:cubicBezTo>
                      <a:pt x="66" y="6"/>
                      <a:pt x="66" y="6"/>
                      <a:pt x="66" y="6"/>
                    </a:cubicBezTo>
                    <a:cubicBezTo>
                      <a:pt x="53" y="9"/>
                      <a:pt x="53" y="9"/>
                      <a:pt x="53" y="9"/>
                    </a:cubicBezTo>
                    <a:cubicBezTo>
                      <a:pt x="44" y="0"/>
                      <a:pt x="44" y="0"/>
                      <a:pt x="44" y="0"/>
                    </a:cubicBezTo>
                    <a:cubicBezTo>
                      <a:pt x="35" y="9"/>
                      <a:pt x="35" y="9"/>
                      <a:pt x="35" y="9"/>
                    </a:cubicBezTo>
                    <a:cubicBezTo>
                      <a:pt x="22" y="6"/>
                      <a:pt x="22" y="6"/>
                      <a:pt x="22" y="6"/>
                    </a:cubicBezTo>
                    <a:cubicBezTo>
                      <a:pt x="18" y="19"/>
                      <a:pt x="18" y="19"/>
                      <a:pt x="18" y="19"/>
                    </a:cubicBezTo>
                    <a:cubicBezTo>
                      <a:pt x="6" y="22"/>
                      <a:pt x="6" y="22"/>
                      <a:pt x="6" y="22"/>
                    </a:cubicBezTo>
                    <a:cubicBezTo>
                      <a:pt x="9" y="35"/>
                      <a:pt x="9" y="35"/>
                      <a:pt x="9" y="35"/>
                    </a:cubicBezTo>
                    <a:cubicBezTo>
                      <a:pt x="0" y="44"/>
                      <a:pt x="0" y="44"/>
                      <a:pt x="0" y="44"/>
                    </a:cubicBezTo>
                    <a:cubicBezTo>
                      <a:pt x="9" y="54"/>
                      <a:pt x="9" y="54"/>
                      <a:pt x="9" y="54"/>
                    </a:cubicBezTo>
                    <a:cubicBezTo>
                      <a:pt x="6" y="66"/>
                      <a:pt x="6" y="66"/>
                      <a:pt x="6" y="66"/>
                    </a:cubicBezTo>
                    <a:cubicBezTo>
                      <a:pt x="18" y="70"/>
                      <a:pt x="18" y="70"/>
                      <a:pt x="18" y="70"/>
                    </a:cubicBezTo>
                    <a:cubicBezTo>
                      <a:pt x="22" y="82"/>
                      <a:pt x="22" y="82"/>
                      <a:pt x="22" y="82"/>
                    </a:cubicBezTo>
                    <a:cubicBezTo>
                      <a:pt x="35" y="79"/>
                      <a:pt x="35" y="79"/>
                      <a:pt x="35" y="79"/>
                    </a:cubicBezTo>
                    <a:cubicBezTo>
                      <a:pt x="44" y="88"/>
                      <a:pt x="44" y="88"/>
                      <a:pt x="44" y="88"/>
                    </a:cubicBezTo>
                    <a:cubicBezTo>
                      <a:pt x="53" y="79"/>
                      <a:pt x="53" y="79"/>
                      <a:pt x="53" y="79"/>
                    </a:cubicBezTo>
                    <a:cubicBezTo>
                      <a:pt x="66" y="82"/>
                      <a:pt x="66" y="82"/>
                      <a:pt x="66" y="82"/>
                    </a:cubicBezTo>
                    <a:cubicBezTo>
                      <a:pt x="70" y="70"/>
                      <a:pt x="70" y="70"/>
                      <a:pt x="70" y="70"/>
                    </a:cubicBezTo>
                    <a:cubicBezTo>
                      <a:pt x="82" y="66"/>
                      <a:pt x="82" y="66"/>
                      <a:pt x="82" y="66"/>
                    </a:cubicBezTo>
                    <a:cubicBezTo>
                      <a:pt x="79" y="54"/>
                      <a:pt x="79" y="54"/>
                      <a:pt x="79" y="54"/>
                    </a:cubicBezTo>
                    <a:lnTo>
                      <a:pt x="88" y="44"/>
                    </a:lnTo>
                    <a:close/>
                    <a:moveTo>
                      <a:pt x="44" y="69"/>
                    </a:moveTo>
                    <a:cubicBezTo>
                      <a:pt x="30" y="69"/>
                      <a:pt x="19" y="58"/>
                      <a:pt x="19" y="44"/>
                    </a:cubicBezTo>
                    <a:cubicBezTo>
                      <a:pt x="19" y="31"/>
                      <a:pt x="30" y="20"/>
                      <a:pt x="44" y="20"/>
                    </a:cubicBezTo>
                    <a:cubicBezTo>
                      <a:pt x="58" y="20"/>
                      <a:pt x="69" y="31"/>
                      <a:pt x="69" y="44"/>
                    </a:cubicBezTo>
                    <a:cubicBezTo>
                      <a:pt x="69" y="58"/>
                      <a:pt x="58" y="69"/>
                      <a:pt x="44"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26" name="Freeform 137"/>
              <p:cNvSpPr/>
              <p:nvPr/>
            </p:nvSpPr>
            <p:spPr bwMode="auto">
              <a:xfrm>
                <a:off x="8440738" y="1595438"/>
                <a:ext cx="112713" cy="142875"/>
              </a:xfrm>
              <a:custGeom>
                <a:avLst/>
                <a:gdLst>
                  <a:gd name="T0" fmla="*/ 52 w 71"/>
                  <a:gd name="T1" fmla="*/ 12 h 90"/>
                  <a:gd name="T2" fmla="*/ 35 w 71"/>
                  <a:gd name="T3" fmla="*/ 28 h 90"/>
                  <a:gd name="T4" fmla="*/ 19 w 71"/>
                  <a:gd name="T5" fmla="*/ 12 h 90"/>
                  <a:gd name="T6" fmla="*/ 7 w 71"/>
                  <a:gd name="T7" fmla="*/ 0 h 90"/>
                  <a:gd name="T8" fmla="*/ 0 w 71"/>
                  <a:gd name="T9" fmla="*/ 2 h 90"/>
                  <a:gd name="T10" fmla="*/ 0 w 71"/>
                  <a:gd name="T11" fmla="*/ 90 h 90"/>
                  <a:gd name="T12" fmla="*/ 35 w 71"/>
                  <a:gd name="T13" fmla="*/ 57 h 90"/>
                  <a:gd name="T14" fmla="*/ 71 w 71"/>
                  <a:gd name="T15" fmla="*/ 90 h 90"/>
                  <a:gd name="T16" fmla="*/ 71 w 71"/>
                  <a:gd name="T17" fmla="*/ 2 h 90"/>
                  <a:gd name="T18" fmla="*/ 64 w 71"/>
                  <a:gd name="T19" fmla="*/ 0 h 90"/>
                  <a:gd name="T20" fmla="*/ 52 w 71"/>
                  <a:gd name="T21"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90">
                    <a:moveTo>
                      <a:pt x="52" y="12"/>
                    </a:moveTo>
                    <a:lnTo>
                      <a:pt x="35" y="28"/>
                    </a:lnTo>
                    <a:lnTo>
                      <a:pt x="19" y="12"/>
                    </a:lnTo>
                    <a:lnTo>
                      <a:pt x="7" y="0"/>
                    </a:lnTo>
                    <a:lnTo>
                      <a:pt x="0" y="2"/>
                    </a:lnTo>
                    <a:lnTo>
                      <a:pt x="0" y="90"/>
                    </a:lnTo>
                    <a:lnTo>
                      <a:pt x="35" y="57"/>
                    </a:lnTo>
                    <a:lnTo>
                      <a:pt x="71" y="90"/>
                    </a:lnTo>
                    <a:lnTo>
                      <a:pt x="71" y="2"/>
                    </a:lnTo>
                    <a:lnTo>
                      <a:pt x="64" y="0"/>
                    </a:lnTo>
                    <a:lnTo>
                      <a:pt x="5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grpSp>
      </p:grpSp>
      <p:sp>
        <p:nvSpPr>
          <p:cNvPr id="7" name="TextBox 6"/>
          <p:cNvSpPr txBox="1"/>
          <p:nvPr/>
        </p:nvSpPr>
        <p:spPr>
          <a:xfrm>
            <a:off x="2024869" y="2161252"/>
            <a:ext cx="5225686" cy="1015663"/>
          </a:xfrm>
          <a:prstGeom prst="rect">
            <a:avLst/>
          </a:prstGeom>
          <a:noFill/>
        </p:spPr>
        <p:txBody>
          <a:bodyPr wrap="square" rtlCol="0">
            <a:spAutoFit/>
          </a:bodyPr>
          <a:lstStyle/>
          <a:p>
            <a:r>
              <a:rPr lang="zh-CN" altLang="en-US" sz="2000" dirty="0">
                <a:latin typeface="等线 Light" panose="02010600030101010101" pitchFamily="2" charset="-122"/>
                <a:ea typeface="等线 Light" panose="02010600030101010101" pitchFamily="2" charset="-122"/>
              </a:rPr>
              <a:t>将牛奶盒撕开，至于水浴锅中水浴加热，用高温消毒过的小勺向牛奶中加入</a:t>
            </a:r>
            <a:r>
              <a:rPr lang="en-US" altLang="zh-CN" sz="2000" dirty="0">
                <a:latin typeface="等线 Light" panose="02010600030101010101" pitchFamily="2" charset="-122"/>
                <a:ea typeface="等线 Light" panose="02010600030101010101" pitchFamily="2" charset="-122"/>
              </a:rPr>
              <a:t>1.5</a:t>
            </a:r>
            <a:r>
              <a:rPr lang="zh-CN" altLang="en-US" sz="2000" dirty="0">
                <a:latin typeface="等线 Light" panose="02010600030101010101" pitchFamily="2" charset="-122"/>
                <a:ea typeface="等线 Light" panose="02010600030101010101" pitchFamily="2" charset="-122"/>
              </a:rPr>
              <a:t>勺白砂糖，搅拌，沸水浴</a:t>
            </a:r>
            <a:r>
              <a:rPr lang="en-US" altLang="zh-CN" sz="2000" dirty="0">
                <a:latin typeface="等线 Light" panose="02010600030101010101" pitchFamily="2" charset="-122"/>
                <a:ea typeface="等线 Light" panose="02010600030101010101" pitchFamily="2" charset="-122"/>
              </a:rPr>
              <a:t>5min</a:t>
            </a:r>
            <a:r>
              <a:rPr lang="zh-CN" altLang="en-US" sz="2000" dirty="0">
                <a:latin typeface="等线 Light" panose="02010600030101010101" pitchFamily="2" charset="-122"/>
                <a:ea typeface="等线 Light" panose="02010600030101010101" pitchFamily="2" charset="-122"/>
              </a:rPr>
              <a:t>；</a:t>
            </a:r>
            <a:endParaRPr lang="zh-CN" altLang="en-US" sz="2000" dirty="0">
              <a:latin typeface="等线 Light" panose="02010600030101010101" pitchFamily="2" charset="-122"/>
              <a:ea typeface="等线 Light" panose="02010600030101010101" pitchFamily="2" charset="-122"/>
            </a:endParaRPr>
          </a:p>
        </p:txBody>
      </p:sp>
      <p:sp>
        <p:nvSpPr>
          <p:cNvPr id="8" name="TextBox 7"/>
          <p:cNvSpPr txBox="1"/>
          <p:nvPr/>
        </p:nvSpPr>
        <p:spPr>
          <a:xfrm>
            <a:off x="2024869" y="3248620"/>
            <a:ext cx="5224489" cy="707886"/>
          </a:xfrm>
          <a:prstGeom prst="rect">
            <a:avLst/>
          </a:prstGeom>
          <a:noFill/>
        </p:spPr>
        <p:txBody>
          <a:bodyPr wrap="square" rtlCol="0">
            <a:spAutoFit/>
          </a:bodyPr>
          <a:lstStyle/>
          <a:p>
            <a:r>
              <a:rPr lang="zh-CN" altLang="en-US" sz="2000" dirty="0">
                <a:latin typeface="等线 Light" panose="02010600030101010101" pitchFamily="2" charset="-122"/>
                <a:ea typeface="等线 Light" panose="02010600030101010101" pitchFamily="2" charset="-122"/>
              </a:rPr>
              <a:t>快速取出牛奶，转移至灭菌玻璃瓶中，迅速拧紧瓶盖，并置于冷水浴中冷却至室温；</a:t>
            </a:r>
            <a:endParaRPr lang="zh-CN" altLang="en-US" sz="2000" dirty="0">
              <a:latin typeface="等线 Light" panose="02010600030101010101" pitchFamily="2" charset="-122"/>
              <a:ea typeface="等线 Light" panose="02010600030101010101" pitchFamily="2" charset="-122"/>
            </a:endParaRPr>
          </a:p>
        </p:txBody>
      </p:sp>
      <p:sp>
        <p:nvSpPr>
          <p:cNvPr id="10" name="TextBox 9"/>
          <p:cNvSpPr txBox="1"/>
          <p:nvPr/>
        </p:nvSpPr>
        <p:spPr>
          <a:xfrm>
            <a:off x="2023673" y="4059064"/>
            <a:ext cx="5185411" cy="1015663"/>
          </a:xfrm>
          <a:prstGeom prst="rect">
            <a:avLst/>
          </a:prstGeom>
          <a:noFill/>
        </p:spPr>
        <p:txBody>
          <a:bodyPr wrap="square" rtlCol="0">
            <a:spAutoFit/>
          </a:bodyPr>
          <a:lstStyle/>
          <a:p>
            <a:r>
              <a:rPr lang="zh-CN" altLang="en-US" sz="2000" dirty="0">
                <a:latin typeface="等线 Light" panose="02010600030101010101" pitchFamily="2" charset="-122"/>
                <a:ea typeface="等线 Light" panose="02010600030101010101" pitchFamily="2" charset="-122"/>
              </a:rPr>
              <a:t>用高温消毒过的小勺，取酸奶</a:t>
            </a:r>
            <a:r>
              <a:rPr lang="en-US" altLang="zh-CN" sz="2000" dirty="0">
                <a:latin typeface="等线 Light" panose="02010600030101010101" pitchFamily="2" charset="-122"/>
                <a:ea typeface="等线 Light" panose="02010600030101010101" pitchFamily="2" charset="-122"/>
              </a:rPr>
              <a:t>A 50g</a:t>
            </a:r>
            <a:r>
              <a:rPr lang="zh-CN" altLang="en-US" sz="2000" dirty="0">
                <a:latin typeface="等线 Light" panose="02010600030101010101" pitchFamily="2" charset="-122"/>
                <a:ea typeface="等线 Light" panose="02010600030101010101" pitchFamily="2" charset="-122"/>
              </a:rPr>
              <a:t>（约</a:t>
            </a:r>
            <a:r>
              <a:rPr lang="en-US" altLang="zh-CN" sz="2000" dirty="0">
                <a:latin typeface="等线 Light" panose="02010600030101010101" pitchFamily="2" charset="-122"/>
                <a:ea typeface="等线 Light" panose="02010600030101010101" pitchFamily="2" charset="-122"/>
              </a:rPr>
              <a:t>4</a:t>
            </a:r>
            <a:r>
              <a:rPr lang="zh-CN" altLang="en-US" sz="2000" dirty="0">
                <a:latin typeface="等线 Light" panose="02010600030101010101" pitchFamily="2" charset="-122"/>
                <a:ea typeface="等线 Light" panose="02010600030101010101" pitchFamily="2" charset="-122"/>
              </a:rPr>
              <a:t>勺），迅速转移至</a:t>
            </a:r>
            <a:r>
              <a:rPr lang="en-US" altLang="zh-CN" sz="2000" dirty="0">
                <a:latin typeface="等线 Light" panose="02010600030101010101" pitchFamily="2" charset="-122"/>
                <a:ea typeface="等线 Light" panose="02010600030101010101" pitchFamily="2" charset="-122"/>
              </a:rPr>
              <a:t>1</a:t>
            </a:r>
            <a:r>
              <a:rPr lang="zh-CN" altLang="en-US" sz="2000" dirty="0">
                <a:latin typeface="等线 Light" panose="02010600030101010101" pitchFamily="2" charset="-122"/>
                <a:ea typeface="等线 Light" panose="02010600030101010101" pitchFamily="2" charset="-122"/>
              </a:rPr>
              <a:t>号玻璃瓶中，拧紧瓶盖，水平方向摇匀；</a:t>
            </a:r>
            <a:endParaRPr lang="zh-CN" altLang="en-US" sz="2000" dirty="0">
              <a:latin typeface="等线 Light" panose="02010600030101010101" pitchFamily="2" charset="-122"/>
              <a:ea typeface="等线 Light" panose="02010600030101010101" pitchFamily="2" charset="-122"/>
            </a:endParaRPr>
          </a:p>
        </p:txBody>
      </p:sp>
      <p:sp>
        <p:nvSpPr>
          <p:cNvPr id="12" name="TextBox 11"/>
          <p:cNvSpPr txBox="1"/>
          <p:nvPr/>
        </p:nvSpPr>
        <p:spPr>
          <a:xfrm>
            <a:off x="1187453" y="2442660"/>
            <a:ext cx="443483" cy="400110"/>
          </a:xfrm>
          <a:prstGeom prst="rect">
            <a:avLst/>
          </a:prstGeom>
          <a:noFill/>
        </p:spPr>
        <p:txBody>
          <a:bodyPr wrap="square" rtlCol="0">
            <a:spAutoFit/>
          </a:bodyPr>
          <a:lstStyle/>
          <a:p>
            <a:r>
              <a:rPr lang="zh-CN" altLang="en-US" sz="2000" dirty="0" smtClean="0">
                <a:solidFill>
                  <a:schemeClr val="tx2"/>
                </a:solidFill>
                <a:latin typeface="等线" panose="02010600030101010101" pitchFamily="2" charset="-122"/>
                <a:ea typeface="等线" panose="02010600030101010101" pitchFamily="2" charset="-122"/>
              </a:rPr>
              <a:t>①</a:t>
            </a:r>
            <a:endParaRPr lang="zh-CN" altLang="en-US" sz="2000" dirty="0">
              <a:solidFill>
                <a:schemeClr val="tx2"/>
              </a:solidFill>
              <a:latin typeface="等线" panose="02010600030101010101" pitchFamily="2" charset="-122"/>
              <a:ea typeface="等线" panose="02010600030101010101" pitchFamily="2" charset="-122"/>
            </a:endParaRPr>
          </a:p>
        </p:txBody>
      </p:sp>
      <p:sp>
        <p:nvSpPr>
          <p:cNvPr id="53" name="TextBox 52"/>
          <p:cNvSpPr txBox="1"/>
          <p:nvPr/>
        </p:nvSpPr>
        <p:spPr>
          <a:xfrm>
            <a:off x="1186256" y="3390761"/>
            <a:ext cx="443484" cy="400110"/>
          </a:xfrm>
          <a:prstGeom prst="rect">
            <a:avLst/>
          </a:prstGeom>
          <a:noFill/>
        </p:spPr>
        <p:txBody>
          <a:bodyPr wrap="square" rtlCol="0">
            <a:spAutoFit/>
          </a:bodyPr>
          <a:lstStyle/>
          <a:p>
            <a:r>
              <a:rPr lang="zh-CN" altLang="en-US" sz="2000" dirty="0" smtClean="0">
                <a:solidFill>
                  <a:schemeClr val="tx2"/>
                </a:solidFill>
                <a:latin typeface="等线" panose="02010600030101010101" pitchFamily="2" charset="-122"/>
                <a:ea typeface="等线" panose="02010600030101010101" pitchFamily="2" charset="-122"/>
              </a:rPr>
              <a:t>②</a:t>
            </a:r>
            <a:endParaRPr lang="zh-CN" altLang="en-US" sz="2000" dirty="0">
              <a:solidFill>
                <a:schemeClr val="tx2"/>
              </a:solidFill>
              <a:latin typeface="等线" panose="02010600030101010101" pitchFamily="2" charset="-122"/>
              <a:ea typeface="等线" panose="02010600030101010101" pitchFamily="2" charset="-122"/>
            </a:endParaRPr>
          </a:p>
        </p:txBody>
      </p:sp>
      <p:sp>
        <p:nvSpPr>
          <p:cNvPr id="54" name="TextBox 53"/>
          <p:cNvSpPr txBox="1"/>
          <p:nvPr/>
        </p:nvSpPr>
        <p:spPr>
          <a:xfrm>
            <a:off x="1186256" y="5230111"/>
            <a:ext cx="398918" cy="400110"/>
          </a:xfrm>
          <a:prstGeom prst="rect">
            <a:avLst/>
          </a:prstGeom>
          <a:noFill/>
        </p:spPr>
        <p:txBody>
          <a:bodyPr wrap="square" rtlCol="0">
            <a:spAutoFit/>
          </a:bodyPr>
          <a:lstStyle/>
          <a:p>
            <a:r>
              <a:rPr lang="zh-CN" altLang="en-US" sz="2000" dirty="0" smtClean="0">
                <a:solidFill>
                  <a:schemeClr val="tx2"/>
                </a:solidFill>
                <a:latin typeface="等线" panose="02010600030101010101" pitchFamily="2" charset="-122"/>
                <a:ea typeface="等线" panose="02010600030101010101" pitchFamily="2" charset="-122"/>
              </a:rPr>
              <a:t>④</a:t>
            </a:r>
            <a:endParaRPr lang="zh-CN" altLang="en-US" sz="2000" dirty="0">
              <a:solidFill>
                <a:schemeClr val="tx2"/>
              </a:solidFill>
              <a:latin typeface="等线" panose="02010600030101010101" pitchFamily="2" charset="-122"/>
              <a:ea typeface="等线" panose="02010600030101010101" pitchFamily="2" charset="-122"/>
            </a:endParaRPr>
          </a:p>
        </p:txBody>
      </p:sp>
      <p:sp>
        <p:nvSpPr>
          <p:cNvPr id="55" name="TextBox 54"/>
          <p:cNvSpPr txBox="1"/>
          <p:nvPr/>
        </p:nvSpPr>
        <p:spPr>
          <a:xfrm>
            <a:off x="1186256" y="4336063"/>
            <a:ext cx="398917" cy="400110"/>
          </a:xfrm>
          <a:prstGeom prst="rect">
            <a:avLst/>
          </a:prstGeom>
          <a:noFill/>
        </p:spPr>
        <p:txBody>
          <a:bodyPr wrap="square" rtlCol="0">
            <a:spAutoFit/>
          </a:bodyPr>
          <a:lstStyle/>
          <a:p>
            <a:r>
              <a:rPr lang="zh-CN" altLang="en-US" sz="2000" dirty="0" smtClean="0">
                <a:solidFill>
                  <a:schemeClr val="tx2"/>
                </a:solidFill>
                <a:latin typeface="等线" panose="02010600030101010101" pitchFamily="2" charset="-122"/>
                <a:ea typeface="等线" panose="02010600030101010101" pitchFamily="2" charset="-122"/>
              </a:rPr>
              <a:t>③</a:t>
            </a:r>
            <a:endParaRPr lang="zh-CN" altLang="en-US" sz="2000" dirty="0">
              <a:solidFill>
                <a:schemeClr val="tx2"/>
              </a:solidFill>
              <a:latin typeface="等线" panose="02010600030101010101" pitchFamily="2" charset="-122"/>
              <a:ea typeface="等线" panose="02010600030101010101" pitchFamily="2" charset="-122"/>
            </a:endParaRPr>
          </a:p>
        </p:txBody>
      </p:sp>
      <p:sp>
        <p:nvSpPr>
          <p:cNvPr id="13" name="矩形 12"/>
          <p:cNvSpPr/>
          <p:nvPr/>
        </p:nvSpPr>
        <p:spPr>
          <a:xfrm>
            <a:off x="2023673" y="5230111"/>
            <a:ext cx="3018775" cy="400110"/>
          </a:xfrm>
          <a:prstGeom prst="rect">
            <a:avLst/>
          </a:prstGeom>
        </p:spPr>
        <p:txBody>
          <a:bodyPr wrap="none">
            <a:spAutoFit/>
          </a:bodyPr>
          <a:lstStyle/>
          <a:p>
            <a:r>
              <a:rPr lang="zh-CN" altLang="zh-CN" sz="2000" dirty="0">
                <a:latin typeface="等线 Light" panose="02010600030101010101" pitchFamily="2" charset="-122"/>
                <a:ea typeface="等线 Light" panose="02010600030101010101" pitchFamily="2" charset="-122"/>
              </a:rPr>
              <a:t>睡觉时，置于被窝中</a:t>
            </a:r>
            <a:r>
              <a:rPr lang="en-US" altLang="zh-CN" sz="2000" dirty="0">
                <a:latin typeface="等线 Light" panose="02010600030101010101" pitchFamily="2" charset="-122"/>
                <a:ea typeface="等线 Light" panose="02010600030101010101" pitchFamily="2" charset="-122"/>
              </a:rPr>
              <a:t>8h</a:t>
            </a:r>
            <a:r>
              <a:rPr lang="zh-CN" altLang="zh-CN" sz="2000" dirty="0">
                <a:latin typeface="等线 Light" panose="02010600030101010101" pitchFamily="2" charset="-122"/>
                <a:ea typeface="等线 Light" panose="02010600030101010101" pitchFamily="2" charset="-122"/>
              </a:rPr>
              <a:t>；</a:t>
            </a:r>
            <a:endParaRPr lang="zh-CN" altLang="en-US" sz="2000" dirty="0">
              <a:latin typeface="等线 Light" panose="02010600030101010101" pitchFamily="2" charset="-122"/>
              <a:ea typeface="等线 Light" panose="02010600030101010101" pitchFamily="2" charset="-122"/>
            </a:endParaRPr>
          </a:p>
        </p:txBody>
      </p:sp>
      <p:pic>
        <p:nvPicPr>
          <p:cNvPr id="42" name="图片 41"/>
          <p:cNvPicPr/>
          <p:nvPr/>
        </p:nvPicPr>
        <p:blipFill>
          <a:blip r:embed="rId1" cstate="print">
            <a:extLst>
              <a:ext uri="{28A0092B-C50C-407E-A947-70E740481C1C}">
                <a14:useLocalDpi xmlns:a14="http://schemas.microsoft.com/office/drawing/2010/main" val="0"/>
              </a:ext>
            </a:extLst>
          </a:blip>
          <a:stretch>
            <a:fillRect/>
          </a:stretch>
        </p:blipFill>
        <p:spPr>
          <a:xfrm>
            <a:off x="9787159" y="4188142"/>
            <a:ext cx="1514995" cy="2014382"/>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pic>
      <p:pic>
        <p:nvPicPr>
          <p:cNvPr id="43" name="图片 42"/>
          <p:cNvPicPr/>
          <p:nvPr/>
        </p:nvPicPr>
        <p:blipFill>
          <a:blip r:embed="rId2" cstate="print">
            <a:extLst>
              <a:ext uri="{28A0092B-C50C-407E-A947-70E740481C1C}">
                <a14:useLocalDpi xmlns:a14="http://schemas.microsoft.com/office/drawing/2010/main" val="0"/>
              </a:ext>
            </a:extLst>
          </a:blip>
          <a:stretch>
            <a:fillRect/>
          </a:stretch>
        </p:blipFill>
        <p:spPr>
          <a:xfrm>
            <a:off x="7833664" y="1315781"/>
            <a:ext cx="1514995" cy="2008980"/>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pic>
      <p:pic>
        <p:nvPicPr>
          <p:cNvPr id="44" name="图片 43"/>
          <p:cNvPicPr/>
          <p:nvPr/>
        </p:nvPicPr>
        <p:blipFill>
          <a:blip r:embed="rId3" cstate="print">
            <a:extLst>
              <a:ext uri="{28A0092B-C50C-407E-A947-70E740481C1C}">
                <a14:useLocalDpi xmlns:a14="http://schemas.microsoft.com/office/drawing/2010/main" val="0"/>
              </a:ext>
            </a:extLst>
          </a:blip>
          <a:stretch>
            <a:fillRect/>
          </a:stretch>
        </p:blipFill>
        <p:spPr>
          <a:xfrm>
            <a:off x="9787160" y="1331227"/>
            <a:ext cx="1514995" cy="2014382"/>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pic>
      <p:pic>
        <p:nvPicPr>
          <p:cNvPr id="45" name="图片 44"/>
          <p:cNvPicPr/>
          <p:nvPr/>
        </p:nvPicPr>
        <p:blipFill>
          <a:blip r:embed="rId4" cstate="print">
            <a:extLst>
              <a:ext uri="{28A0092B-C50C-407E-A947-70E740481C1C}">
                <a14:useLocalDpi xmlns:a14="http://schemas.microsoft.com/office/drawing/2010/main" val="0"/>
              </a:ext>
            </a:extLst>
          </a:blip>
          <a:stretch>
            <a:fillRect/>
          </a:stretch>
        </p:blipFill>
        <p:spPr>
          <a:xfrm>
            <a:off x="7833664" y="4188142"/>
            <a:ext cx="1514995" cy="2014382"/>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pic>
      <p:sp>
        <p:nvSpPr>
          <p:cNvPr id="48" name="TextBox 11"/>
          <p:cNvSpPr txBox="1"/>
          <p:nvPr/>
        </p:nvSpPr>
        <p:spPr>
          <a:xfrm>
            <a:off x="9225452" y="3466902"/>
            <a:ext cx="866507" cy="646331"/>
          </a:xfrm>
          <a:prstGeom prst="rect">
            <a:avLst/>
          </a:prstGeom>
          <a:noFill/>
        </p:spPr>
        <p:txBody>
          <a:bodyPr wrap="square" rtlCol="0">
            <a:spAutoFit/>
          </a:bodyPr>
          <a:lstStyle/>
          <a:p>
            <a:r>
              <a:rPr lang="zh-CN" altLang="en-US" dirty="0" smtClean="0">
                <a:solidFill>
                  <a:schemeClr val="tx2"/>
                </a:solidFill>
                <a:latin typeface="等线" panose="02010600030101010101" pitchFamily="2" charset="-122"/>
                <a:ea typeface="等线" panose="02010600030101010101" pitchFamily="2" charset="-122"/>
              </a:rPr>
              <a:t>①</a:t>
            </a:r>
            <a:r>
              <a:rPr lang="en-US" altLang="zh-CN" dirty="0" smtClean="0">
                <a:solidFill>
                  <a:schemeClr val="tx2"/>
                </a:solidFill>
                <a:latin typeface="等线" panose="02010600030101010101" pitchFamily="2" charset="-122"/>
                <a:ea typeface="等线" panose="02010600030101010101" pitchFamily="2" charset="-122"/>
              </a:rPr>
              <a:t>  </a:t>
            </a:r>
            <a:r>
              <a:rPr lang="zh-CN" altLang="en-US" dirty="0" smtClean="0">
                <a:solidFill>
                  <a:schemeClr val="tx2"/>
                </a:solidFill>
                <a:latin typeface="等线" panose="02010600030101010101" pitchFamily="2" charset="-122"/>
                <a:ea typeface="等线" panose="02010600030101010101" pitchFamily="2" charset="-122"/>
              </a:rPr>
              <a:t>②</a:t>
            </a:r>
            <a:endParaRPr lang="en-US" altLang="zh-CN" dirty="0" smtClean="0">
              <a:solidFill>
                <a:schemeClr val="tx2"/>
              </a:solidFill>
              <a:latin typeface="等线" panose="02010600030101010101" pitchFamily="2" charset="-122"/>
              <a:ea typeface="等线" panose="02010600030101010101" pitchFamily="2" charset="-122"/>
            </a:endParaRPr>
          </a:p>
          <a:p>
            <a:r>
              <a:rPr lang="zh-CN" altLang="en-US" dirty="0" smtClean="0">
                <a:solidFill>
                  <a:schemeClr val="tx2"/>
                </a:solidFill>
                <a:latin typeface="等线" panose="02010600030101010101" pitchFamily="2" charset="-122"/>
                <a:ea typeface="等线" panose="02010600030101010101" pitchFamily="2" charset="-122"/>
              </a:rPr>
              <a:t>③ </a:t>
            </a:r>
            <a:r>
              <a:rPr lang="en-US" altLang="zh-CN" dirty="0" smtClean="0">
                <a:solidFill>
                  <a:schemeClr val="tx2"/>
                </a:solidFill>
                <a:latin typeface="等线" panose="02010600030101010101" pitchFamily="2" charset="-122"/>
                <a:ea typeface="等线" panose="02010600030101010101" pitchFamily="2" charset="-122"/>
              </a:rPr>
              <a:t> </a:t>
            </a:r>
            <a:r>
              <a:rPr lang="zh-CN" altLang="en-US" dirty="0" smtClean="0">
                <a:solidFill>
                  <a:schemeClr val="tx2"/>
                </a:solidFill>
                <a:latin typeface="等线" panose="02010600030101010101" pitchFamily="2" charset="-122"/>
                <a:ea typeface="等线" panose="02010600030101010101" pitchFamily="2" charset="-122"/>
              </a:rPr>
              <a:t>④</a:t>
            </a:r>
            <a:endParaRPr lang="zh-CN" altLang="en-US" dirty="0">
              <a:solidFill>
                <a:schemeClr val="tx2"/>
              </a:solidFill>
              <a:latin typeface="等线" panose="02010600030101010101" pitchFamily="2" charset="-122"/>
              <a:ea typeface="等线" panose="02010600030101010101" pitchFamily="2" charset="-122"/>
            </a:endParaRPr>
          </a:p>
        </p:txBody>
      </p:sp>
      <p:sp>
        <p:nvSpPr>
          <p:cNvPr id="15" name="矩形 14"/>
          <p:cNvSpPr/>
          <p:nvPr/>
        </p:nvSpPr>
        <p:spPr>
          <a:xfrm>
            <a:off x="2023673" y="5842263"/>
            <a:ext cx="5014514" cy="400110"/>
          </a:xfrm>
          <a:prstGeom prst="rect">
            <a:avLst/>
          </a:prstGeom>
        </p:spPr>
        <p:txBody>
          <a:bodyPr wrap="none">
            <a:spAutoFit/>
          </a:bodyPr>
          <a:lstStyle/>
          <a:p>
            <a:r>
              <a:rPr lang="zh-CN" altLang="zh-CN" sz="2000" dirty="0">
                <a:latin typeface="等线 Light" panose="02010600030101010101" pitchFamily="2" charset="-122"/>
                <a:ea typeface="等线 Light" panose="02010600030101010101" pitchFamily="2" charset="-122"/>
              </a:rPr>
              <a:t>重复上述过程，得到</a:t>
            </a:r>
            <a:r>
              <a:rPr lang="en-US" altLang="zh-CN" sz="2000" dirty="0">
                <a:latin typeface="等线 Light" panose="02010600030101010101" pitchFamily="2" charset="-122"/>
                <a:ea typeface="等线 Light" panose="02010600030101010101" pitchFamily="2" charset="-122"/>
              </a:rPr>
              <a:t>A-1</a:t>
            </a:r>
            <a:r>
              <a:rPr lang="zh-CN" altLang="zh-CN" sz="2000" dirty="0">
                <a:latin typeface="等线 Light" panose="02010600030101010101" pitchFamily="2" charset="-122"/>
                <a:ea typeface="等线 Light" panose="02010600030101010101" pitchFamily="2" charset="-122"/>
              </a:rPr>
              <a:t>，</a:t>
            </a:r>
            <a:r>
              <a:rPr lang="en-US" altLang="zh-CN" sz="2000" dirty="0">
                <a:latin typeface="等线 Light" panose="02010600030101010101" pitchFamily="2" charset="-122"/>
                <a:ea typeface="等线 Light" panose="02010600030101010101" pitchFamily="2" charset="-122"/>
              </a:rPr>
              <a:t>B-2</a:t>
            </a:r>
            <a:r>
              <a:rPr lang="zh-CN" altLang="zh-CN" sz="2000" dirty="0">
                <a:latin typeface="等线 Light" panose="02010600030101010101" pitchFamily="2" charset="-122"/>
                <a:ea typeface="等线 Light" panose="02010600030101010101" pitchFamily="2" charset="-122"/>
              </a:rPr>
              <a:t>，</a:t>
            </a:r>
            <a:r>
              <a:rPr lang="en-US" altLang="zh-CN" sz="2000" dirty="0">
                <a:latin typeface="等线 Light" panose="02010600030101010101" pitchFamily="2" charset="-122"/>
                <a:ea typeface="等线 Light" panose="02010600030101010101" pitchFamily="2" charset="-122"/>
              </a:rPr>
              <a:t>C-3</a:t>
            </a:r>
            <a:r>
              <a:rPr lang="zh-CN" altLang="zh-CN" sz="2000" dirty="0">
                <a:latin typeface="等线 Light" panose="02010600030101010101" pitchFamily="2" charset="-122"/>
                <a:ea typeface="等线 Light" panose="02010600030101010101" pitchFamily="2" charset="-122"/>
              </a:rPr>
              <a:t>的</a:t>
            </a:r>
            <a:r>
              <a:rPr lang="zh-CN" altLang="zh-CN" sz="2000" dirty="0" smtClean="0">
                <a:latin typeface="等线 Light" panose="02010600030101010101" pitchFamily="2" charset="-122"/>
                <a:ea typeface="等线 Light" panose="02010600030101010101" pitchFamily="2" charset="-122"/>
              </a:rPr>
              <a:t>组合</a:t>
            </a:r>
            <a:endParaRPr lang="zh-CN" altLang="en-US" sz="2000" dirty="0">
              <a:latin typeface="等线 Light" panose="02010600030101010101" pitchFamily="2" charset="-122"/>
              <a:ea typeface="等线 Light" panose="02010600030101010101" pitchFamily="2" charset="-122"/>
            </a:endParaRPr>
          </a:p>
        </p:txBody>
      </p:sp>
      <p:sp>
        <p:nvSpPr>
          <p:cNvPr id="49" name="文本框 48"/>
          <p:cNvSpPr txBox="1"/>
          <p:nvPr/>
        </p:nvSpPr>
        <p:spPr>
          <a:xfrm>
            <a:off x="1803400" y="563928"/>
            <a:ext cx="3820813" cy="1015663"/>
          </a:xfrm>
          <a:prstGeom prst="rect">
            <a:avLst/>
          </a:prstGeom>
          <a:noFill/>
        </p:spPr>
        <p:txBody>
          <a:bodyPr wrap="square" rtlCol="0">
            <a:spAutoFit/>
          </a:bodyPr>
          <a:lstStyle/>
          <a:p>
            <a:r>
              <a:rPr lang="zh-CN" altLang="en-US" sz="6000" dirty="0" smtClean="0">
                <a:latin typeface="等线 Light" panose="02010600030101010101" pitchFamily="2" charset="-122"/>
                <a:ea typeface="等线 Light" panose="02010600030101010101" pitchFamily="2" charset="-122"/>
              </a:rPr>
              <a:t>实验</a:t>
            </a:r>
            <a:r>
              <a:rPr lang="zh-CN" altLang="en-US" sz="6000" dirty="0">
                <a:latin typeface="等线 Light" panose="02010600030101010101" pitchFamily="2" charset="-122"/>
                <a:ea typeface="等线 Light" panose="02010600030101010101" pitchFamily="2" charset="-122"/>
              </a:rPr>
              <a:t>步骤</a:t>
            </a:r>
            <a:endParaRPr lang="zh-CN" altLang="en-US" sz="6000" dirty="0">
              <a:latin typeface="等线 Light" panose="02010600030101010101" pitchFamily="2" charset="-122"/>
              <a:ea typeface="等线 Light"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34579" y="482599"/>
            <a:ext cx="1178320" cy="1178319"/>
            <a:chOff x="9563226" y="4765661"/>
            <a:chExt cx="1178320" cy="1178319"/>
          </a:xfrm>
        </p:grpSpPr>
        <p:sp>
          <p:nvSpPr>
            <p:cNvPr id="10" name="椭圆 9"/>
            <p:cNvSpPr/>
            <p:nvPr/>
          </p:nvSpPr>
          <p:spPr>
            <a:xfrm>
              <a:off x="9563226" y="4765661"/>
              <a:ext cx="1178320" cy="1178319"/>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noAutofit/>
            </a:bodyPr>
            <a:lstStyle/>
            <a:p>
              <a:pPr algn="ctr"/>
              <a:endParaRPr kumimoji="1" lang="zh-CN" altLang="en-US" sz="9600">
                <a:solidFill>
                  <a:srgbClr val="41AAD5"/>
                </a:solidFill>
                <a:effectLst>
                  <a:innerShdw blurRad="63500" dist="50800" dir="16200000">
                    <a:prstClr val="black">
                      <a:alpha val="30000"/>
                    </a:prstClr>
                  </a:innerShdw>
                </a:effectLst>
                <a:latin typeface="Calibri" panose="020F0502020204030204"/>
                <a:ea typeface="宋体" panose="02010600030101010101" pitchFamily="2" charset="-122"/>
              </a:endParaRPr>
            </a:p>
          </p:txBody>
        </p:sp>
        <p:grpSp>
          <p:nvGrpSpPr>
            <p:cNvPr id="11" name="组合 10"/>
            <p:cNvGrpSpPr/>
            <p:nvPr/>
          </p:nvGrpSpPr>
          <p:grpSpPr>
            <a:xfrm>
              <a:off x="9933870" y="5135605"/>
              <a:ext cx="437032" cy="438430"/>
              <a:chOff x="9210675" y="1249363"/>
              <a:chExt cx="495301" cy="496887"/>
            </a:xfrm>
            <a:solidFill>
              <a:schemeClr val="tx2"/>
            </a:solidFill>
          </p:grpSpPr>
          <p:sp>
            <p:nvSpPr>
              <p:cNvPr id="12" name="Oval 131"/>
              <p:cNvSpPr>
                <a:spLocks noChangeArrowheads="1"/>
              </p:cNvSpPr>
              <p:nvPr/>
            </p:nvSpPr>
            <p:spPr bwMode="auto">
              <a:xfrm>
                <a:off x="9420225" y="1460500"/>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13" name="Freeform 132"/>
              <p:cNvSpPr/>
              <p:nvPr/>
            </p:nvSpPr>
            <p:spPr bwMode="auto">
              <a:xfrm>
                <a:off x="9477375" y="1516063"/>
                <a:ext cx="96838" cy="98425"/>
              </a:xfrm>
              <a:custGeom>
                <a:avLst/>
                <a:gdLst>
                  <a:gd name="T0" fmla="*/ 14 w 26"/>
                  <a:gd name="T1" fmla="*/ 0 h 26"/>
                  <a:gd name="T2" fmla="*/ 13 w 26"/>
                  <a:gd name="T3" fmla="*/ 3 h 26"/>
                  <a:gd name="T4" fmla="*/ 9 w 26"/>
                  <a:gd name="T5" fmla="*/ 9 h 26"/>
                  <a:gd name="T6" fmla="*/ 2 w 26"/>
                  <a:gd name="T7" fmla="*/ 13 h 26"/>
                  <a:gd name="T8" fmla="*/ 0 w 26"/>
                  <a:gd name="T9" fmla="*/ 14 h 26"/>
                  <a:gd name="T10" fmla="*/ 0 w 26"/>
                  <a:gd name="T11" fmla="*/ 14 h 26"/>
                  <a:gd name="T12" fmla="*/ 12 w 26"/>
                  <a:gd name="T13" fmla="*/ 26 h 26"/>
                  <a:gd name="T14" fmla="*/ 13 w 26"/>
                  <a:gd name="T15" fmla="*/ 13 h 26"/>
                  <a:gd name="T16" fmla="*/ 26 w 26"/>
                  <a:gd name="T17" fmla="*/ 12 h 26"/>
                  <a:gd name="T18" fmla="*/ 14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4" y="0"/>
                    </a:moveTo>
                    <a:cubicBezTo>
                      <a:pt x="13" y="1"/>
                      <a:pt x="13" y="2"/>
                      <a:pt x="13" y="3"/>
                    </a:cubicBezTo>
                    <a:cubicBezTo>
                      <a:pt x="12" y="5"/>
                      <a:pt x="10" y="7"/>
                      <a:pt x="9" y="9"/>
                    </a:cubicBezTo>
                    <a:cubicBezTo>
                      <a:pt x="7" y="11"/>
                      <a:pt x="5" y="12"/>
                      <a:pt x="2" y="13"/>
                    </a:cubicBezTo>
                    <a:cubicBezTo>
                      <a:pt x="2" y="13"/>
                      <a:pt x="1" y="14"/>
                      <a:pt x="0" y="14"/>
                    </a:cubicBezTo>
                    <a:cubicBezTo>
                      <a:pt x="0" y="14"/>
                      <a:pt x="0" y="14"/>
                      <a:pt x="0" y="14"/>
                    </a:cubicBezTo>
                    <a:cubicBezTo>
                      <a:pt x="12" y="26"/>
                      <a:pt x="12" y="26"/>
                      <a:pt x="12" y="26"/>
                    </a:cubicBezTo>
                    <a:cubicBezTo>
                      <a:pt x="13" y="13"/>
                      <a:pt x="13" y="13"/>
                      <a:pt x="13" y="13"/>
                    </a:cubicBezTo>
                    <a:cubicBezTo>
                      <a:pt x="26" y="12"/>
                      <a:pt x="26" y="12"/>
                      <a:pt x="26" y="12"/>
                    </a:cubicBezTo>
                    <a:cubicBezTo>
                      <a:pt x="14" y="0"/>
                      <a:pt x="14"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19" name="Freeform 133"/>
              <p:cNvSpPr/>
              <p:nvPr/>
            </p:nvSpPr>
            <p:spPr bwMode="auto">
              <a:xfrm>
                <a:off x="9210675" y="1504950"/>
                <a:ext cx="239713" cy="241300"/>
              </a:xfrm>
              <a:custGeom>
                <a:avLst/>
                <a:gdLst>
                  <a:gd name="T0" fmla="*/ 52 w 64"/>
                  <a:gd name="T1" fmla="*/ 12 h 64"/>
                  <a:gd name="T2" fmla="*/ 48 w 64"/>
                  <a:gd name="T3" fmla="*/ 6 h 64"/>
                  <a:gd name="T4" fmla="*/ 46 w 64"/>
                  <a:gd name="T5" fmla="*/ 0 h 64"/>
                  <a:gd name="T6" fmla="*/ 4 w 64"/>
                  <a:gd name="T7" fmla="*/ 30 h 64"/>
                  <a:gd name="T8" fmla="*/ 11 w 64"/>
                  <a:gd name="T9" fmla="*/ 53 h 64"/>
                  <a:gd name="T10" fmla="*/ 34 w 64"/>
                  <a:gd name="T11" fmla="*/ 60 h 64"/>
                  <a:gd name="T12" fmla="*/ 64 w 64"/>
                  <a:gd name="T13" fmla="*/ 18 h 64"/>
                  <a:gd name="T14" fmla="*/ 58 w 64"/>
                  <a:gd name="T15" fmla="*/ 16 h 64"/>
                  <a:gd name="T16" fmla="*/ 52 w 64"/>
                  <a:gd name="T17"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52" y="12"/>
                    </a:moveTo>
                    <a:cubicBezTo>
                      <a:pt x="50" y="10"/>
                      <a:pt x="49" y="8"/>
                      <a:pt x="48" y="6"/>
                    </a:cubicBezTo>
                    <a:cubicBezTo>
                      <a:pt x="47" y="4"/>
                      <a:pt x="46" y="2"/>
                      <a:pt x="46" y="0"/>
                    </a:cubicBezTo>
                    <a:cubicBezTo>
                      <a:pt x="30" y="12"/>
                      <a:pt x="4" y="30"/>
                      <a:pt x="4" y="30"/>
                    </a:cubicBezTo>
                    <a:cubicBezTo>
                      <a:pt x="0" y="34"/>
                      <a:pt x="3" y="44"/>
                      <a:pt x="11" y="53"/>
                    </a:cubicBezTo>
                    <a:cubicBezTo>
                      <a:pt x="20" y="61"/>
                      <a:pt x="30" y="64"/>
                      <a:pt x="34" y="60"/>
                    </a:cubicBezTo>
                    <a:cubicBezTo>
                      <a:pt x="34" y="60"/>
                      <a:pt x="53" y="34"/>
                      <a:pt x="64" y="18"/>
                    </a:cubicBezTo>
                    <a:cubicBezTo>
                      <a:pt x="62" y="17"/>
                      <a:pt x="60" y="17"/>
                      <a:pt x="58" y="16"/>
                    </a:cubicBezTo>
                    <a:cubicBezTo>
                      <a:pt x="56" y="15"/>
                      <a:pt x="54" y="14"/>
                      <a:pt x="5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20" name="Freeform 134"/>
              <p:cNvSpPr/>
              <p:nvPr/>
            </p:nvSpPr>
            <p:spPr bwMode="auto">
              <a:xfrm>
                <a:off x="9466263" y="1249363"/>
                <a:ext cx="239713" cy="241300"/>
              </a:xfrm>
              <a:custGeom>
                <a:avLst/>
                <a:gdLst>
                  <a:gd name="T0" fmla="*/ 53 w 64"/>
                  <a:gd name="T1" fmla="*/ 11 h 64"/>
                  <a:gd name="T2" fmla="*/ 30 w 64"/>
                  <a:gd name="T3" fmla="*/ 4 h 64"/>
                  <a:gd name="T4" fmla="*/ 0 w 64"/>
                  <a:gd name="T5" fmla="*/ 46 h 64"/>
                  <a:gd name="T6" fmla="*/ 5 w 64"/>
                  <a:gd name="T7" fmla="*/ 48 h 64"/>
                  <a:gd name="T8" fmla="*/ 12 w 64"/>
                  <a:gd name="T9" fmla="*/ 52 h 64"/>
                  <a:gd name="T10" fmla="*/ 16 w 64"/>
                  <a:gd name="T11" fmla="*/ 58 h 64"/>
                  <a:gd name="T12" fmla="*/ 17 w 64"/>
                  <a:gd name="T13" fmla="*/ 64 h 64"/>
                  <a:gd name="T14" fmla="*/ 60 w 64"/>
                  <a:gd name="T15" fmla="*/ 34 h 64"/>
                  <a:gd name="T16" fmla="*/ 53 w 64"/>
                  <a:gd name="T17"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53" y="11"/>
                    </a:moveTo>
                    <a:cubicBezTo>
                      <a:pt x="44" y="3"/>
                      <a:pt x="34" y="0"/>
                      <a:pt x="30" y="4"/>
                    </a:cubicBezTo>
                    <a:cubicBezTo>
                      <a:pt x="30" y="4"/>
                      <a:pt x="11" y="30"/>
                      <a:pt x="0" y="46"/>
                    </a:cubicBezTo>
                    <a:cubicBezTo>
                      <a:pt x="2" y="47"/>
                      <a:pt x="4" y="47"/>
                      <a:pt x="5" y="48"/>
                    </a:cubicBezTo>
                    <a:cubicBezTo>
                      <a:pt x="8" y="49"/>
                      <a:pt x="10" y="50"/>
                      <a:pt x="12" y="52"/>
                    </a:cubicBezTo>
                    <a:cubicBezTo>
                      <a:pt x="13" y="54"/>
                      <a:pt x="15" y="56"/>
                      <a:pt x="16" y="58"/>
                    </a:cubicBezTo>
                    <a:cubicBezTo>
                      <a:pt x="17" y="60"/>
                      <a:pt x="17" y="62"/>
                      <a:pt x="17" y="64"/>
                    </a:cubicBezTo>
                    <a:cubicBezTo>
                      <a:pt x="33" y="53"/>
                      <a:pt x="60" y="34"/>
                      <a:pt x="60" y="34"/>
                    </a:cubicBezTo>
                    <a:cubicBezTo>
                      <a:pt x="64" y="30"/>
                      <a:pt x="61" y="20"/>
                      <a:pt x="5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grpSp>
      </p:grpSp>
      <p:sp>
        <p:nvSpPr>
          <p:cNvPr id="2" name="文本框 1"/>
          <p:cNvSpPr txBox="1"/>
          <p:nvPr/>
        </p:nvSpPr>
        <p:spPr>
          <a:xfrm>
            <a:off x="1797797" y="557623"/>
            <a:ext cx="8674100" cy="1015663"/>
          </a:xfrm>
          <a:prstGeom prst="rect">
            <a:avLst/>
          </a:prstGeom>
          <a:noFill/>
        </p:spPr>
        <p:txBody>
          <a:bodyPr wrap="square" rtlCol="0">
            <a:spAutoFit/>
          </a:bodyPr>
          <a:lstStyle/>
          <a:p>
            <a:r>
              <a:rPr lang="zh-CN" altLang="en-US" sz="6000" dirty="0" smtClean="0">
                <a:latin typeface="等线 Light" panose="02010600030101010101" pitchFamily="2" charset="-122"/>
                <a:ea typeface="等线 Light" panose="02010600030101010101" pitchFamily="2" charset="-122"/>
              </a:rPr>
              <a:t>实验</a:t>
            </a:r>
            <a:r>
              <a:rPr lang="zh-CN" altLang="en-US" sz="6000" dirty="0">
                <a:latin typeface="等线 Light" panose="02010600030101010101" pitchFamily="2" charset="-122"/>
                <a:ea typeface="等线 Light" panose="02010600030101010101" pitchFamily="2" charset="-122"/>
              </a:rPr>
              <a:t>结果</a:t>
            </a:r>
            <a:endParaRPr lang="zh-CN" altLang="en-US" sz="6000" dirty="0">
              <a:latin typeface="等线 Light" panose="02010600030101010101" pitchFamily="2" charset="-122"/>
              <a:ea typeface="等线 Light" panose="02010600030101010101" pitchFamily="2" charset="-122"/>
            </a:endParaRPr>
          </a:p>
        </p:txBody>
      </p:sp>
      <p:sp>
        <p:nvSpPr>
          <p:cNvPr id="8" name="文本框 7"/>
          <p:cNvSpPr txBox="1"/>
          <p:nvPr/>
        </p:nvSpPr>
        <p:spPr>
          <a:xfrm>
            <a:off x="1016735" y="2356135"/>
            <a:ext cx="5162701" cy="2685030"/>
          </a:xfrm>
          <a:prstGeom prst="rect">
            <a:avLst/>
          </a:prstGeom>
          <a:noFill/>
        </p:spPr>
        <p:txBody>
          <a:bodyPr wrap="square" rtlCol="0">
            <a:spAutoFit/>
          </a:bodyPr>
          <a:lstStyle/>
          <a:p>
            <a:pPr marL="285750" indent="-285750">
              <a:lnSpc>
                <a:spcPct val="162000"/>
              </a:lnSpc>
              <a:buFont typeface="Arial" panose="020B0604020202090204" pitchFamily="34" charset="0"/>
              <a:buChar char="•"/>
            </a:pPr>
            <a:r>
              <a:rPr lang="en-US" altLang="zh-CN" sz="2000" dirty="0" smtClean="0">
                <a:latin typeface="等线" panose="02010600030101010101" pitchFamily="2" charset="-122"/>
                <a:ea typeface="等线" panose="02010600030101010101" pitchFamily="2" charset="-122"/>
              </a:rPr>
              <a:t>A - 1</a:t>
            </a:r>
            <a:r>
              <a:rPr lang="zh-CN" altLang="en-US" sz="2000" dirty="0" smtClean="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保加利亚乳酸杆菌、嗜热</a:t>
            </a:r>
            <a:r>
              <a:rPr lang="zh-CN" altLang="en-US" sz="2000" dirty="0" smtClean="0">
                <a:latin typeface="等线" panose="02010600030101010101" pitchFamily="2" charset="-122"/>
                <a:ea typeface="等线" panose="02010600030101010101" pitchFamily="2" charset="-122"/>
              </a:rPr>
              <a:t>链球菌</a:t>
            </a:r>
            <a:r>
              <a:rPr lang="zh-CN" altLang="en-US" sz="2000" dirty="0">
                <a:latin typeface="等线" panose="02010600030101010101" pitchFamily="2" charset="-122"/>
                <a:ea typeface="等线" panose="02010600030101010101" pitchFamily="2" charset="-122"/>
              </a:rPr>
              <a:t>、</a:t>
            </a:r>
            <a:r>
              <a:rPr lang="zh-CN" altLang="en-US" sz="2000" dirty="0">
                <a:solidFill>
                  <a:srgbClr val="00B050"/>
                </a:solidFill>
                <a:latin typeface="等线 Light" panose="02010600030101010101" pitchFamily="2" charset="-122"/>
                <a:ea typeface="等线 Light" panose="02010600030101010101" pitchFamily="2" charset="-122"/>
              </a:rPr>
              <a:t>乳酸乳球菌双乙酰亚种  </a:t>
            </a:r>
            <a:endParaRPr lang="en-US" altLang="zh-CN" sz="2000" dirty="0">
              <a:solidFill>
                <a:srgbClr val="00B050"/>
              </a:solidFill>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r>
              <a:rPr lang="en-US" altLang="zh-CN" sz="2000" dirty="0" smtClean="0">
                <a:latin typeface="等线" panose="02010600030101010101" pitchFamily="2" charset="-122"/>
                <a:ea typeface="等线" panose="02010600030101010101" pitchFamily="2" charset="-122"/>
              </a:rPr>
              <a:t>B - 2</a:t>
            </a:r>
            <a:r>
              <a:rPr lang="zh-CN" altLang="en-US" sz="2000" dirty="0" smtClean="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保加利亚乳酸杆菌、嗜热</a:t>
            </a:r>
            <a:r>
              <a:rPr lang="zh-CN" altLang="en-US" sz="2000" dirty="0" smtClean="0">
                <a:latin typeface="等线" panose="02010600030101010101" pitchFamily="2" charset="-122"/>
                <a:ea typeface="等线" panose="02010600030101010101" pitchFamily="2" charset="-122"/>
              </a:rPr>
              <a:t>链球菌</a:t>
            </a:r>
            <a:r>
              <a:rPr lang="zh-CN" altLang="en-US" sz="2000" dirty="0">
                <a:latin typeface="等线" panose="02010600030101010101" pitchFamily="2" charset="-122"/>
                <a:ea typeface="等线" panose="02010600030101010101" pitchFamily="2" charset="-122"/>
              </a:rPr>
              <a:t>、</a:t>
            </a:r>
            <a:r>
              <a:rPr lang="zh-CN" altLang="en-US" sz="2000" dirty="0">
                <a:solidFill>
                  <a:srgbClr val="FF0000"/>
                </a:solidFill>
                <a:latin typeface="等线 Light" panose="02010600030101010101" pitchFamily="2" charset="-122"/>
                <a:ea typeface="等线 Light" panose="02010600030101010101" pitchFamily="2" charset="-122"/>
              </a:rPr>
              <a:t>鼠李糖乳杆菌、副干酪乳杆菌</a:t>
            </a:r>
            <a:endParaRPr lang="en-US" altLang="zh-CN" sz="2000" dirty="0" smtClean="0">
              <a:solidFill>
                <a:srgbClr val="FF0000"/>
              </a:solidFill>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r>
              <a:rPr lang="en-US" altLang="zh-CN" sz="2000" dirty="0" smtClean="0">
                <a:latin typeface="等线" panose="02010600030101010101" pitchFamily="2" charset="-122"/>
                <a:ea typeface="等线" panose="02010600030101010101" pitchFamily="2" charset="-122"/>
              </a:rPr>
              <a:t>C - 3</a:t>
            </a:r>
            <a:r>
              <a:rPr lang="zh-CN" altLang="en-US" sz="2000" dirty="0" smtClean="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保加利亚乳酸</a:t>
            </a:r>
            <a:r>
              <a:rPr lang="zh-CN" altLang="en-US" sz="2000" dirty="0" smtClean="0">
                <a:latin typeface="等线" panose="02010600030101010101" pitchFamily="2" charset="-122"/>
                <a:ea typeface="等线" panose="02010600030101010101" pitchFamily="2" charset="-122"/>
              </a:rPr>
              <a:t>杆菌</a:t>
            </a:r>
            <a:r>
              <a:rPr lang="zh-CN" altLang="en-US" sz="2000" dirty="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嗜</a:t>
            </a:r>
            <a:r>
              <a:rPr lang="zh-CN" altLang="en-US" sz="2000" dirty="0">
                <a:latin typeface="等线" panose="02010600030101010101" pitchFamily="2" charset="-122"/>
                <a:ea typeface="等线" panose="02010600030101010101" pitchFamily="2" charset="-122"/>
              </a:rPr>
              <a:t>热</a:t>
            </a:r>
            <a:r>
              <a:rPr lang="zh-CN" altLang="en-US" sz="2000" dirty="0" smtClean="0">
                <a:latin typeface="等线" panose="02010600030101010101" pitchFamily="2" charset="-122"/>
                <a:ea typeface="等线" panose="02010600030101010101" pitchFamily="2" charset="-122"/>
              </a:rPr>
              <a:t>链球菌</a:t>
            </a:r>
            <a:endParaRPr lang="en-US" altLang="zh-CN" sz="2000" dirty="0">
              <a:latin typeface="等线" panose="02010600030101010101" pitchFamily="2" charset="-122"/>
              <a:ea typeface="等线" panose="02010600030101010101" pitchFamily="2" charset="-122"/>
            </a:endParaRPr>
          </a:p>
        </p:txBody>
      </p:sp>
      <p:sp>
        <p:nvSpPr>
          <p:cNvPr id="4" name="文本框 3"/>
          <p:cNvSpPr txBox="1"/>
          <p:nvPr/>
        </p:nvSpPr>
        <p:spPr>
          <a:xfrm>
            <a:off x="1466850" y="1985818"/>
            <a:ext cx="3733223" cy="370317"/>
          </a:xfrm>
          <a:prstGeom prst="rect">
            <a:avLst/>
          </a:prstGeom>
          <a:noFill/>
        </p:spPr>
        <p:txBody>
          <a:bodyPr wrap="square" rtlCol="0">
            <a:spAutoFit/>
          </a:bodyPr>
          <a:lstStyle/>
          <a:p>
            <a:r>
              <a:rPr lang="zh-CN" altLang="en-US" dirty="0" smtClean="0"/>
              <a:t>分组及菌种</a:t>
            </a:r>
            <a:endParaRPr lang="zh-CN" altLang="en-US" dirty="0"/>
          </a:p>
        </p:txBody>
      </p:sp>
      <p:sp>
        <p:nvSpPr>
          <p:cNvPr id="5" name="文本框 4"/>
          <p:cNvSpPr txBox="1"/>
          <p:nvPr/>
        </p:nvSpPr>
        <p:spPr>
          <a:xfrm>
            <a:off x="7767782" y="1976581"/>
            <a:ext cx="2189018" cy="369332"/>
          </a:xfrm>
          <a:prstGeom prst="rect">
            <a:avLst/>
          </a:prstGeom>
          <a:noFill/>
        </p:spPr>
        <p:txBody>
          <a:bodyPr wrap="square" rtlCol="0">
            <a:spAutoFit/>
          </a:bodyPr>
          <a:lstStyle/>
          <a:p>
            <a:r>
              <a:rPr lang="zh-CN" altLang="en-US" dirty="0" smtClean="0"/>
              <a:t>风味口感</a:t>
            </a:r>
            <a:endParaRPr lang="zh-CN" altLang="en-US" dirty="0"/>
          </a:p>
        </p:txBody>
      </p:sp>
      <p:sp>
        <p:nvSpPr>
          <p:cNvPr id="16" name="文本框 15"/>
          <p:cNvSpPr txBox="1"/>
          <p:nvPr/>
        </p:nvSpPr>
        <p:spPr>
          <a:xfrm>
            <a:off x="6373303" y="2356135"/>
            <a:ext cx="5162701" cy="2585323"/>
          </a:xfrm>
          <a:prstGeom prst="rect">
            <a:avLst/>
          </a:prstGeom>
          <a:noFill/>
        </p:spPr>
        <p:txBody>
          <a:bodyPr wrap="square" rtlCol="0">
            <a:spAutoFit/>
          </a:bodyPr>
          <a:lstStyle/>
          <a:p>
            <a:pPr marL="285750" indent="-285750">
              <a:lnSpc>
                <a:spcPct val="162000"/>
              </a:lnSpc>
              <a:buFont typeface="Arial" panose="020B0604020202090204" pitchFamily="34" charset="0"/>
              <a:buChar char="•"/>
            </a:pPr>
            <a:r>
              <a:rPr lang="zh-CN" altLang="en-US" sz="2000" dirty="0">
                <a:latin typeface="等线" panose="02010600030101010101" pitchFamily="2" charset="-122"/>
                <a:ea typeface="等线" panose="02010600030101010101" pitchFamily="2" charset="-122"/>
              </a:rPr>
              <a:t>奶香很浓郁，还有淡淡的苦味和酸味，跟原来的味道差不多。</a:t>
            </a:r>
            <a:endParaRPr lang="en-US" altLang="zh-CN" sz="2000" dirty="0" smtClean="0">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r>
              <a:rPr lang="zh-CN" altLang="en-US" sz="2000" dirty="0">
                <a:latin typeface="等线" panose="02010600030101010101" pitchFamily="2" charset="-122"/>
                <a:ea typeface="等线" panose="02010600030101010101" pitchFamily="2" charset="-122"/>
              </a:rPr>
              <a:t>有奶香味，酸味非常淡，稍带甜味</a:t>
            </a:r>
            <a:r>
              <a:rPr lang="zh-CN" altLang="en-US" sz="2000" dirty="0" smtClean="0">
                <a:latin typeface="等线" panose="02010600030101010101" pitchFamily="2" charset="-122"/>
                <a:ea typeface="等线" panose="02010600030101010101" pitchFamily="2" charset="-122"/>
              </a:rPr>
              <a:t>。</a:t>
            </a:r>
            <a:endParaRPr lang="en-US" altLang="zh-CN" sz="2000" dirty="0" smtClean="0">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endParaRPr lang="en-US" altLang="zh-CN" sz="2000" dirty="0" smtClean="0">
              <a:latin typeface="等线" panose="02010600030101010101" pitchFamily="2" charset="-122"/>
              <a:ea typeface="等线" panose="02010600030101010101" pitchFamily="2" charset="-122"/>
            </a:endParaRPr>
          </a:p>
          <a:p>
            <a:pPr marL="285750" indent="-285750">
              <a:lnSpc>
                <a:spcPct val="162000"/>
              </a:lnSpc>
              <a:buFont typeface="Arial" panose="020B0604020202090204" pitchFamily="34" charset="0"/>
              <a:buChar char="•"/>
            </a:pPr>
            <a:r>
              <a:rPr lang="zh-CN" altLang="en-US" sz="2000" dirty="0" smtClean="0">
                <a:latin typeface="等线" panose="02010600030101010101" pitchFamily="2" charset="-122"/>
                <a:ea typeface="等线" panose="02010600030101010101" pitchFamily="2" charset="-122"/>
              </a:rPr>
              <a:t>带有</a:t>
            </a:r>
            <a:r>
              <a:rPr lang="zh-CN" altLang="en-US" sz="2000" dirty="0">
                <a:latin typeface="等线" panose="02010600030101010101" pitchFamily="2" charset="-122"/>
                <a:ea typeface="等线" panose="02010600030101010101" pitchFamily="2" charset="-122"/>
              </a:rPr>
              <a:t>酸味和淡奶味</a:t>
            </a:r>
            <a:r>
              <a:rPr lang="zh-CN" altLang="en-US" sz="2000" dirty="0" smtClean="0">
                <a:latin typeface="等线" panose="02010600030101010101" pitchFamily="2" charset="-122"/>
                <a:ea typeface="等线" panose="02010600030101010101" pitchFamily="2" charset="-122"/>
              </a:rPr>
              <a:t>。</a:t>
            </a:r>
            <a:endParaRPr lang="en-US" altLang="zh-CN" sz="2000" dirty="0">
              <a:latin typeface="等线" panose="02010600030101010101" pitchFamily="2" charset="-122"/>
              <a:ea typeface="等线"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34579" y="482599"/>
            <a:ext cx="1178320" cy="1178319"/>
            <a:chOff x="9563226" y="4765661"/>
            <a:chExt cx="1178320" cy="1178319"/>
          </a:xfrm>
        </p:grpSpPr>
        <p:sp>
          <p:nvSpPr>
            <p:cNvPr id="10" name="椭圆 9"/>
            <p:cNvSpPr/>
            <p:nvPr/>
          </p:nvSpPr>
          <p:spPr>
            <a:xfrm>
              <a:off x="9563226" y="4765661"/>
              <a:ext cx="1178320" cy="1178319"/>
            </a:xfrm>
            <a:prstGeom prst="ellipse">
              <a:avLst/>
            </a:prstGeom>
            <a:gradFill flip="none" rotWithShape="1">
              <a:gsLst>
                <a:gs pos="50000">
                  <a:schemeClr val="bg1">
                    <a:alpha val="80000"/>
                    <a:lumMod val="95000"/>
                  </a:schemeClr>
                </a:gs>
                <a:gs pos="0">
                  <a:schemeClr val="bg1">
                    <a:lumMod val="100000"/>
                  </a:schemeClr>
                </a:gs>
                <a:gs pos="100000">
                  <a:srgbClr val="BFBFBF">
                    <a:alpha val="70000"/>
                  </a:srgbClr>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noAutofit/>
            </a:bodyPr>
            <a:lstStyle/>
            <a:p>
              <a:pPr algn="ctr"/>
              <a:endParaRPr kumimoji="1" lang="zh-CN" altLang="en-US" sz="9600">
                <a:solidFill>
                  <a:srgbClr val="41AAD5"/>
                </a:solidFill>
                <a:effectLst>
                  <a:innerShdw blurRad="63500" dist="50800" dir="16200000">
                    <a:prstClr val="black">
                      <a:alpha val="30000"/>
                    </a:prstClr>
                  </a:innerShdw>
                </a:effectLst>
                <a:latin typeface="Calibri" panose="020F0502020204030204"/>
                <a:ea typeface="宋体" panose="02010600030101010101" pitchFamily="2" charset="-122"/>
              </a:endParaRPr>
            </a:p>
          </p:txBody>
        </p:sp>
        <p:grpSp>
          <p:nvGrpSpPr>
            <p:cNvPr id="11" name="组合 10"/>
            <p:cNvGrpSpPr/>
            <p:nvPr/>
          </p:nvGrpSpPr>
          <p:grpSpPr>
            <a:xfrm>
              <a:off x="9933870" y="5135605"/>
              <a:ext cx="437032" cy="438430"/>
              <a:chOff x="9210675" y="1249363"/>
              <a:chExt cx="495301" cy="496887"/>
            </a:xfrm>
            <a:solidFill>
              <a:schemeClr val="tx2"/>
            </a:solidFill>
          </p:grpSpPr>
          <p:sp>
            <p:nvSpPr>
              <p:cNvPr id="12" name="Oval 131"/>
              <p:cNvSpPr>
                <a:spLocks noChangeArrowheads="1"/>
              </p:cNvSpPr>
              <p:nvPr/>
            </p:nvSpPr>
            <p:spPr bwMode="auto">
              <a:xfrm>
                <a:off x="9420225" y="1460500"/>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13" name="Freeform 132"/>
              <p:cNvSpPr/>
              <p:nvPr/>
            </p:nvSpPr>
            <p:spPr bwMode="auto">
              <a:xfrm>
                <a:off x="9477375" y="1516063"/>
                <a:ext cx="96838" cy="98425"/>
              </a:xfrm>
              <a:custGeom>
                <a:avLst/>
                <a:gdLst>
                  <a:gd name="T0" fmla="*/ 14 w 26"/>
                  <a:gd name="T1" fmla="*/ 0 h 26"/>
                  <a:gd name="T2" fmla="*/ 13 w 26"/>
                  <a:gd name="T3" fmla="*/ 3 h 26"/>
                  <a:gd name="T4" fmla="*/ 9 w 26"/>
                  <a:gd name="T5" fmla="*/ 9 h 26"/>
                  <a:gd name="T6" fmla="*/ 2 w 26"/>
                  <a:gd name="T7" fmla="*/ 13 h 26"/>
                  <a:gd name="T8" fmla="*/ 0 w 26"/>
                  <a:gd name="T9" fmla="*/ 14 h 26"/>
                  <a:gd name="T10" fmla="*/ 0 w 26"/>
                  <a:gd name="T11" fmla="*/ 14 h 26"/>
                  <a:gd name="T12" fmla="*/ 12 w 26"/>
                  <a:gd name="T13" fmla="*/ 26 h 26"/>
                  <a:gd name="T14" fmla="*/ 13 w 26"/>
                  <a:gd name="T15" fmla="*/ 13 h 26"/>
                  <a:gd name="T16" fmla="*/ 26 w 26"/>
                  <a:gd name="T17" fmla="*/ 12 h 26"/>
                  <a:gd name="T18" fmla="*/ 14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4" y="0"/>
                    </a:moveTo>
                    <a:cubicBezTo>
                      <a:pt x="13" y="1"/>
                      <a:pt x="13" y="2"/>
                      <a:pt x="13" y="3"/>
                    </a:cubicBezTo>
                    <a:cubicBezTo>
                      <a:pt x="12" y="5"/>
                      <a:pt x="10" y="7"/>
                      <a:pt x="9" y="9"/>
                    </a:cubicBezTo>
                    <a:cubicBezTo>
                      <a:pt x="7" y="11"/>
                      <a:pt x="5" y="12"/>
                      <a:pt x="2" y="13"/>
                    </a:cubicBezTo>
                    <a:cubicBezTo>
                      <a:pt x="2" y="13"/>
                      <a:pt x="1" y="14"/>
                      <a:pt x="0" y="14"/>
                    </a:cubicBezTo>
                    <a:cubicBezTo>
                      <a:pt x="0" y="14"/>
                      <a:pt x="0" y="14"/>
                      <a:pt x="0" y="14"/>
                    </a:cubicBezTo>
                    <a:cubicBezTo>
                      <a:pt x="12" y="26"/>
                      <a:pt x="12" y="26"/>
                      <a:pt x="12" y="26"/>
                    </a:cubicBezTo>
                    <a:cubicBezTo>
                      <a:pt x="13" y="13"/>
                      <a:pt x="13" y="13"/>
                      <a:pt x="13" y="13"/>
                    </a:cubicBezTo>
                    <a:cubicBezTo>
                      <a:pt x="26" y="12"/>
                      <a:pt x="26" y="12"/>
                      <a:pt x="26" y="12"/>
                    </a:cubicBezTo>
                    <a:cubicBezTo>
                      <a:pt x="14" y="0"/>
                      <a:pt x="14"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19" name="Freeform 133"/>
              <p:cNvSpPr/>
              <p:nvPr/>
            </p:nvSpPr>
            <p:spPr bwMode="auto">
              <a:xfrm>
                <a:off x="9210675" y="1504950"/>
                <a:ext cx="239713" cy="241300"/>
              </a:xfrm>
              <a:custGeom>
                <a:avLst/>
                <a:gdLst>
                  <a:gd name="T0" fmla="*/ 52 w 64"/>
                  <a:gd name="T1" fmla="*/ 12 h 64"/>
                  <a:gd name="T2" fmla="*/ 48 w 64"/>
                  <a:gd name="T3" fmla="*/ 6 h 64"/>
                  <a:gd name="T4" fmla="*/ 46 w 64"/>
                  <a:gd name="T5" fmla="*/ 0 h 64"/>
                  <a:gd name="T6" fmla="*/ 4 w 64"/>
                  <a:gd name="T7" fmla="*/ 30 h 64"/>
                  <a:gd name="T8" fmla="*/ 11 w 64"/>
                  <a:gd name="T9" fmla="*/ 53 h 64"/>
                  <a:gd name="T10" fmla="*/ 34 w 64"/>
                  <a:gd name="T11" fmla="*/ 60 h 64"/>
                  <a:gd name="T12" fmla="*/ 64 w 64"/>
                  <a:gd name="T13" fmla="*/ 18 h 64"/>
                  <a:gd name="T14" fmla="*/ 58 w 64"/>
                  <a:gd name="T15" fmla="*/ 16 h 64"/>
                  <a:gd name="T16" fmla="*/ 52 w 64"/>
                  <a:gd name="T17"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52" y="12"/>
                    </a:moveTo>
                    <a:cubicBezTo>
                      <a:pt x="50" y="10"/>
                      <a:pt x="49" y="8"/>
                      <a:pt x="48" y="6"/>
                    </a:cubicBezTo>
                    <a:cubicBezTo>
                      <a:pt x="47" y="4"/>
                      <a:pt x="46" y="2"/>
                      <a:pt x="46" y="0"/>
                    </a:cubicBezTo>
                    <a:cubicBezTo>
                      <a:pt x="30" y="12"/>
                      <a:pt x="4" y="30"/>
                      <a:pt x="4" y="30"/>
                    </a:cubicBezTo>
                    <a:cubicBezTo>
                      <a:pt x="0" y="34"/>
                      <a:pt x="3" y="44"/>
                      <a:pt x="11" y="53"/>
                    </a:cubicBezTo>
                    <a:cubicBezTo>
                      <a:pt x="20" y="61"/>
                      <a:pt x="30" y="64"/>
                      <a:pt x="34" y="60"/>
                    </a:cubicBezTo>
                    <a:cubicBezTo>
                      <a:pt x="34" y="60"/>
                      <a:pt x="53" y="34"/>
                      <a:pt x="64" y="18"/>
                    </a:cubicBezTo>
                    <a:cubicBezTo>
                      <a:pt x="62" y="17"/>
                      <a:pt x="60" y="17"/>
                      <a:pt x="58" y="16"/>
                    </a:cubicBezTo>
                    <a:cubicBezTo>
                      <a:pt x="56" y="15"/>
                      <a:pt x="54" y="14"/>
                      <a:pt x="5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sp>
            <p:nvSpPr>
              <p:cNvPr id="20" name="Freeform 134"/>
              <p:cNvSpPr/>
              <p:nvPr/>
            </p:nvSpPr>
            <p:spPr bwMode="auto">
              <a:xfrm>
                <a:off x="9466263" y="1249363"/>
                <a:ext cx="239713" cy="241300"/>
              </a:xfrm>
              <a:custGeom>
                <a:avLst/>
                <a:gdLst>
                  <a:gd name="T0" fmla="*/ 53 w 64"/>
                  <a:gd name="T1" fmla="*/ 11 h 64"/>
                  <a:gd name="T2" fmla="*/ 30 w 64"/>
                  <a:gd name="T3" fmla="*/ 4 h 64"/>
                  <a:gd name="T4" fmla="*/ 0 w 64"/>
                  <a:gd name="T5" fmla="*/ 46 h 64"/>
                  <a:gd name="T6" fmla="*/ 5 w 64"/>
                  <a:gd name="T7" fmla="*/ 48 h 64"/>
                  <a:gd name="T8" fmla="*/ 12 w 64"/>
                  <a:gd name="T9" fmla="*/ 52 h 64"/>
                  <a:gd name="T10" fmla="*/ 16 w 64"/>
                  <a:gd name="T11" fmla="*/ 58 h 64"/>
                  <a:gd name="T12" fmla="*/ 17 w 64"/>
                  <a:gd name="T13" fmla="*/ 64 h 64"/>
                  <a:gd name="T14" fmla="*/ 60 w 64"/>
                  <a:gd name="T15" fmla="*/ 34 h 64"/>
                  <a:gd name="T16" fmla="*/ 53 w 64"/>
                  <a:gd name="T17" fmla="*/ 1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53" y="11"/>
                    </a:moveTo>
                    <a:cubicBezTo>
                      <a:pt x="44" y="3"/>
                      <a:pt x="34" y="0"/>
                      <a:pt x="30" y="4"/>
                    </a:cubicBezTo>
                    <a:cubicBezTo>
                      <a:pt x="30" y="4"/>
                      <a:pt x="11" y="30"/>
                      <a:pt x="0" y="46"/>
                    </a:cubicBezTo>
                    <a:cubicBezTo>
                      <a:pt x="2" y="47"/>
                      <a:pt x="4" y="47"/>
                      <a:pt x="5" y="48"/>
                    </a:cubicBezTo>
                    <a:cubicBezTo>
                      <a:pt x="8" y="49"/>
                      <a:pt x="10" y="50"/>
                      <a:pt x="12" y="52"/>
                    </a:cubicBezTo>
                    <a:cubicBezTo>
                      <a:pt x="13" y="54"/>
                      <a:pt x="15" y="56"/>
                      <a:pt x="16" y="58"/>
                    </a:cubicBezTo>
                    <a:cubicBezTo>
                      <a:pt x="17" y="60"/>
                      <a:pt x="17" y="62"/>
                      <a:pt x="17" y="64"/>
                    </a:cubicBezTo>
                    <a:cubicBezTo>
                      <a:pt x="33" y="53"/>
                      <a:pt x="60" y="34"/>
                      <a:pt x="60" y="34"/>
                    </a:cubicBezTo>
                    <a:cubicBezTo>
                      <a:pt x="64" y="30"/>
                      <a:pt x="61" y="20"/>
                      <a:pt x="5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等线" panose="02010600030101010101" pitchFamily="2" charset="-122"/>
                  <a:ea typeface="等线" panose="02010600030101010101" pitchFamily="2" charset="-122"/>
                </a:endParaRPr>
              </a:p>
            </p:txBody>
          </p:sp>
        </p:grpSp>
      </p:grpSp>
      <p:sp>
        <p:nvSpPr>
          <p:cNvPr id="2" name="文本框 1"/>
          <p:cNvSpPr txBox="1"/>
          <p:nvPr/>
        </p:nvSpPr>
        <p:spPr>
          <a:xfrm>
            <a:off x="1803400" y="563928"/>
            <a:ext cx="8674100" cy="1015663"/>
          </a:xfrm>
          <a:prstGeom prst="rect">
            <a:avLst/>
          </a:prstGeom>
          <a:noFill/>
        </p:spPr>
        <p:txBody>
          <a:bodyPr wrap="square" rtlCol="0">
            <a:spAutoFit/>
          </a:bodyPr>
          <a:lstStyle/>
          <a:p>
            <a:r>
              <a:rPr lang="zh-CN" altLang="en-US" sz="6000" dirty="0" smtClean="0">
                <a:latin typeface="等线 Light" panose="02010600030101010101" pitchFamily="2" charset="-122"/>
                <a:ea typeface="等线 Light" panose="02010600030101010101" pitchFamily="2" charset="-122"/>
              </a:rPr>
              <a:t>实验</a:t>
            </a:r>
            <a:r>
              <a:rPr lang="zh-CN" altLang="en-US" sz="6000" dirty="0">
                <a:latin typeface="等线 Light" panose="02010600030101010101" pitchFamily="2" charset="-122"/>
                <a:ea typeface="等线 Light" panose="02010600030101010101" pitchFamily="2" charset="-122"/>
              </a:rPr>
              <a:t>结论</a:t>
            </a:r>
            <a:endParaRPr lang="zh-CN" altLang="en-US" sz="6000" dirty="0">
              <a:latin typeface="等线 Light" panose="02010600030101010101" pitchFamily="2" charset="-122"/>
              <a:ea typeface="等线 Light" panose="02010600030101010101" pitchFamily="2" charset="-122"/>
            </a:endParaRPr>
          </a:p>
        </p:txBody>
      </p:sp>
      <p:sp>
        <p:nvSpPr>
          <p:cNvPr id="3" name="文本框 2"/>
          <p:cNvSpPr txBox="1"/>
          <p:nvPr/>
        </p:nvSpPr>
        <p:spPr>
          <a:xfrm>
            <a:off x="1362868" y="2429164"/>
            <a:ext cx="9114632" cy="2246769"/>
          </a:xfrm>
          <a:prstGeom prst="rect">
            <a:avLst/>
          </a:prstGeom>
          <a:noFill/>
        </p:spPr>
        <p:txBody>
          <a:bodyPr wrap="square" rtlCol="0">
            <a:spAutoFit/>
          </a:bodyPr>
          <a:lstStyle/>
          <a:p>
            <a:r>
              <a:rPr lang="en-US" altLang="zh-CN" dirty="0" smtClean="0"/>
              <a:t>        </a:t>
            </a:r>
            <a:r>
              <a:rPr lang="zh-CN" altLang="en-US" sz="2800" dirty="0" smtClean="0"/>
              <a:t>在</a:t>
            </a:r>
            <a:r>
              <a:rPr lang="zh-CN" altLang="en-US" sz="2800" dirty="0"/>
              <a:t>鲜奶经过高温</a:t>
            </a:r>
            <a:r>
              <a:rPr lang="zh-CN" altLang="en-US" sz="2800" dirty="0" smtClean="0"/>
              <a:t>加热灭菌后</a:t>
            </a:r>
            <a:r>
              <a:rPr lang="zh-CN" altLang="en-US" sz="2800" dirty="0"/>
              <a:t>，只含极少量杂菌的情况下，将酸奶中的乳杆菌和嗜</a:t>
            </a:r>
            <a:r>
              <a:rPr lang="zh-CN" altLang="en-US" sz="2800" dirty="0" smtClean="0"/>
              <a:t>热链球菌接种到鲜奶中，然后在适宜的温度下（</a:t>
            </a:r>
            <a:r>
              <a:rPr lang="en-US" altLang="zh-CN" sz="2800" dirty="0" smtClean="0"/>
              <a:t>35-40</a:t>
            </a:r>
            <a:r>
              <a:rPr lang="zh-CN" altLang="en-US" sz="2800" dirty="0" smtClean="0"/>
              <a:t>度）让菌种繁殖，可将鲜奶转化为酸奶。在这个过程中，附加菌种的不同会影响到酸奶的风味。</a:t>
            </a:r>
            <a:endParaRPr lang="zh-CN" altLang="en-US" sz="2800" dirty="0"/>
          </a:p>
        </p:txBody>
      </p:sp>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67617" y="2967335"/>
            <a:ext cx="3656770" cy="923330"/>
          </a:xfrm>
          <a:prstGeom prst="rect">
            <a:avLst/>
          </a:prstGeom>
          <a:noFill/>
        </p:spPr>
        <p:txBody>
          <a:bodyPr wrap="none" lIns="91440" tIns="45720" rIns="91440" bIns="45720">
            <a:spAutoFit/>
          </a:bodyPr>
          <a:lstStyle/>
          <a:p>
            <a:pPr algn="ctr"/>
            <a:r>
              <a:rPr lang="en-US" altLang="zh-CN" sz="5400" b="0" cap="none" spc="0" dirty="0" smtClean="0">
                <a:ln w="0"/>
                <a:effectLst/>
                <a:latin typeface="等线" panose="02010600030101010101" pitchFamily="2" charset="-122"/>
                <a:ea typeface="等线" panose="02010600030101010101" pitchFamily="2" charset="-122"/>
              </a:rPr>
              <a:t>Thank you</a:t>
            </a:r>
            <a:r>
              <a:rPr lang="en-US" altLang="zh-CN" sz="5400" dirty="0" smtClean="0">
                <a:ln w="0"/>
                <a:latin typeface="等线" panose="02010600030101010101" pitchFamily="2" charset="-122"/>
                <a:ea typeface="等线" panose="02010600030101010101" pitchFamily="2" charset="-122"/>
              </a:rPr>
              <a:t>! </a:t>
            </a:r>
            <a:endParaRPr lang="zh-CN" altLang="en-US" sz="5400" b="0" cap="none" spc="0" dirty="0">
              <a:ln w="0"/>
              <a:effectLst/>
              <a:latin typeface="等线" panose="02010600030101010101" pitchFamily="2" charset="-122"/>
              <a:ea typeface="等线" panose="02010600030101010101" pitchFamily="2" charset="-122"/>
            </a:endParaRPr>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967</Words>
  <Application>WPS 演示</Application>
  <PresentationFormat>宽屏</PresentationFormat>
  <Paragraphs>82</Paragraphs>
  <Slides>8</Slides>
  <Notes>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8</vt:i4>
      </vt:variant>
    </vt:vector>
  </HeadingPairs>
  <TitlesOfParts>
    <vt:vector size="28" baseType="lpstr">
      <vt:lpstr>Arial</vt:lpstr>
      <vt:lpstr>方正书宋_GBK</vt:lpstr>
      <vt:lpstr>Wingdings</vt:lpstr>
      <vt:lpstr>Wingdings 3</vt:lpstr>
      <vt:lpstr>Arial</vt:lpstr>
      <vt:lpstr>等线</vt:lpstr>
      <vt:lpstr>等线 Light</vt:lpstr>
      <vt:lpstr>Calibri</vt:lpstr>
      <vt:lpstr>宋体</vt:lpstr>
      <vt:lpstr>汉仪中等线KW</vt:lpstr>
      <vt:lpstr>微软雅黑</vt:lpstr>
      <vt:lpstr>汉仪旗黑KW</vt:lpstr>
      <vt:lpstr>宋体</vt:lpstr>
      <vt:lpstr>Arial Unicode MS</vt:lpstr>
      <vt:lpstr>汉仪书宋二KW</vt:lpstr>
      <vt:lpstr>Helvetica Neue</vt:lpstr>
      <vt:lpstr>幼圆</vt:lpstr>
      <vt:lpstr>苹方-简</vt:lpstr>
      <vt:lpstr>Century Gothic</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木先生</dc:creator>
  <cp:lastModifiedBy>tanglimpse</cp:lastModifiedBy>
  <cp:revision>293</cp:revision>
  <dcterms:created xsi:type="dcterms:W3CDTF">2019-10-08T12:16:41Z</dcterms:created>
  <dcterms:modified xsi:type="dcterms:W3CDTF">2019-10-08T12:16:41Z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