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68" r:id="rId17"/>
    <p:sldId id="261" r:id="rId18"/>
    <p:sldId id="26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70" autoAdjust="0"/>
  </p:normalViewPr>
  <p:slideViewPr>
    <p:cSldViewPr>
      <p:cViewPr varScale="1">
        <p:scale>
          <a:sx n="77" d="100"/>
          <a:sy n="77" d="100"/>
        </p:scale>
        <p:origin x="-16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228E-FD99-4EC3-84EC-34D89CC9387E}" type="datetimeFigureOut">
              <a:rPr lang="zh-CN" altLang="en-US" smtClean="0"/>
              <a:t>2011/12/18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BCD5-17F4-473F-AF8B-619A2C762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82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228E-FD99-4EC3-84EC-34D89CC9387E}" type="datetimeFigureOut">
              <a:rPr lang="zh-CN" altLang="en-US" smtClean="0"/>
              <a:t>2011/12/18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BCD5-17F4-473F-AF8B-619A2C762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23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228E-FD99-4EC3-84EC-34D89CC9387E}" type="datetimeFigureOut">
              <a:rPr lang="zh-CN" altLang="en-US" smtClean="0"/>
              <a:t>2011/12/18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BCD5-17F4-473F-AF8B-619A2C762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7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228E-FD99-4EC3-84EC-34D89CC9387E}" type="datetimeFigureOut">
              <a:rPr lang="zh-CN" altLang="en-US" smtClean="0"/>
              <a:t>2011/12/18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BCD5-17F4-473F-AF8B-619A2C762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6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228E-FD99-4EC3-84EC-34D89CC9387E}" type="datetimeFigureOut">
              <a:rPr lang="zh-CN" altLang="en-US" smtClean="0"/>
              <a:t>2011/12/18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BCD5-17F4-473F-AF8B-619A2C762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80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228E-FD99-4EC3-84EC-34D89CC9387E}" type="datetimeFigureOut">
              <a:rPr lang="zh-CN" altLang="en-US" smtClean="0"/>
              <a:t>2011/12/18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BCD5-17F4-473F-AF8B-619A2C762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85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228E-FD99-4EC3-84EC-34D89CC9387E}" type="datetimeFigureOut">
              <a:rPr lang="zh-CN" altLang="en-US" smtClean="0"/>
              <a:t>2011/12/18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BCD5-17F4-473F-AF8B-619A2C762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85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228E-FD99-4EC3-84EC-34D89CC9387E}" type="datetimeFigureOut">
              <a:rPr lang="zh-CN" altLang="en-US" smtClean="0"/>
              <a:t>2011/12/18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BCD5-17F4-473F-AF8B-619A2C762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66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228E-FD99-4EC3-84EC-34D89CC9387E}" type="datetimeFigureOut">
              <a:rPr lang="zh-CN" altLang="en-US" smtClean="0"/>
              <a:t>2011/12/18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BCD5-17F4-473F-AF8B-619A2C762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46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228E-FD99-4EC3-84EC-34D89CC9387E}" type="datetimeFigureOut">
              <a:rPr lang="zh-CN" altLang="en-US" smtClean="0"/>
              <a:t>2011/12/18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BCD5-17F4-473F-AF8B-619A2C762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13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228E-FD99-4EC3-84EC-34D89CC9387E}" type="datetimeFigureOut">
              <a:rPr lang="zh-CN" altLang="en-US" smtClean="0"/>
              <a:t>2011/12/18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BCD5-17F4-473F-AF8B-619A2C762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39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D228E-FD99-4EC3-84EC-34D89CC9387E}" type="datetimeFigureOut">
              <a:rPr lang="zh-CN" altLang="en-US" smtClean="0"/>
              <a:t>2011/12/18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CBCD5-17F4-473F-AF8B-619A2C762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35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11.3 </a:t>
            </a:r>
            <a:r>
              <a:rPr lang="zh-CN" altLang="zh-CN" dirty="0"/>
              <a:t>二分图的</a:t>
            </a:r>
            <a:r>
              <a:rPr lang="zh-CN" altLang="zh-CN" dirty="0" smtClean="0"/>
              <a:t>匹配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490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定理</a:t>
            </a:r>
            <a:r>
              <a:rPr lang="en-US" altLang="zh-CN" b="1" dirty="0"/>
              <a:t>11.7  </a:t>
            </a:r>
            <a:r>
              <a:rPr lang="zh-CN" altLang="zh-CN" dirty="0"/>
              <a:t>图</a:t>
            </a:r>
            <a:r>
              <a:rPr lang="en-US" altLang="zh-CN" i="1" dirty="0"/>
              <a:t>G</a:t>
            </a:r>
            <a:r>
              <a:rPr lang="zh-CN" altLang="zh-CN" dirty="0"/>
              <a:t>是一个二分图当且仅当</a:t>
            </a:r>
            <a:r>
              <a:rPr lang="en-US" altLang="zh-CN" i="1" dirty="0"/>
              <a:t>G</a:t>
            </a:r>
            <a:r>
              <a:rPr lang="zh-CN" altLang="zh-CN" dirty="0"/>
              <a:t>的每一个回路的长度均为偶数（如果</a:t>
            </a:r>
            <a:r>
              <a:rPr lang="en-US" altLang="zh-CN" i="1" dirty="0"/>
              <a:t>G</a:t>
            </a:r>
            <a:r>
              <a:rPr lang="zh-CN" altLang="zh-CN" dirty="0"/>
              <a:t>无回路，相当于任一回路的长度为</a:t>
            </a:r>
            <a:r>
              <a:rPr lang="en-US" altLang="zh-CN" dirty="0"/>
              <a:t>0</a:t>
            </a:r>
            <a:r>
              <a:rPr lang="zh-CN" altLang="zh-CN" dirty="0"/>
              <a:t>，</a:t>
            </a:r>
            <a:r>
              <a:rPr lang="en-US" altLang="zh-CN" dirty="0"/>
              <a:t>0</a:t>
            </a:r>
            <a:r>
              <a:rPr lang="zh-CN" altLang="zh-CN" dirty="0"/>
              <a:t>视为偶数）。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944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证明</a:t>
            </a:r>
            <a:r>
              <a:rPr lang="zh-CN" altLang="zh-CN" b="1" dirty="0" smtClean="0"/>
              <a:t>：</a:t>
            </a:r>
            <a:endParaRPr lang="en-US" altLang="zh-CN" b="1" dirty="0" smtClean="0"/>
          </a:p>
          <a:p>
            <a:pPr lvl="1"/>
            <a:r>
              <a:rPr lang="zh-CN" altLang="zh-CN" b="1" dirty="0" smtClean="0"/>
              <a:t>必要性</a:t>
            </a:r>
            <a:r>
              <a:rPr lang="zh-CN" altLang="en-US" b="1" dirty="0" smtClean="0"/>
              <a:t>，直接推导证明</a:t>
            </a:r>
            <a:endParaRPr lang="en-US" altLang="zh-CN" b="1" dirty="0" smtClean="0"/>
          </a:p>
          <a:p>
            <a:pPr lvl="1"/>
            <a:r>
              <a:rPr lang="zh-CN" altLang="zh-CN" b="1" dirty="0"/>
              <a:t>充分性</a:t>
            </a:r>
            <a:r>
              <a:rPr lang="zh-CN" altLang="zh-CN" b="1" dirty="0" smtClean="0"/>
              <a:t>：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分而治之：连通</a:t>
            </a:r>
            <a:r>
              <a:rPr lang="en-US" altLang="zh-CN" b="1" dirty="0" smtClean="0"/>
              <a:t>/</a:t>
            </a:r>
            <a:r>
              <a:rPr lang="zh-CN" altLang="en-US" b="1" dirty="0"/>
              <a:t>非</a:t>
            </a:r>
            <a:r>
              <a:rPr lang="zh-CN" altLang="en-US" b="1" dirty="0" smtClean="0"/>
              <a:t>连通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构造性证明：二分图构造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388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400" b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二分图的最大匹配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如果已知某图是二分图，那么如何计算边数最多的匹配</a:t>
            </a:r>
            <a:r>
              <a:rPr lang="zh-CN" altLang="zh-CN" dirty="0" smtClean="0"/>
              <a:t>方案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93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定义</a:t>
            </a:r>
            <a:r>
              <a:rPr lang="en-US" altLang="zh-CN" b="1" dirty="0"/>
              <a:t>11.12</a:t>
            </a:r>
            <a:r>
              <a:rPr lang="en-US" altLang="zh-CN" dirty="0"/>
              <a:t>  </a:t>
            </a:r>
            <a:r>
              <a:rPr lang="zh-CN" altLang="zh-CN" dirty="0"/>
              <a:t>设</a:t>
            </a:r>
            <a:r>
              <a:rPr lang="en-US" altLang="zh-CN" i="1" dirty="0"/>
              <a:t>M</a:t>
            </a:r>
            <a:r>
              <a:rPr lang="zh-CN" altLang="zh-CN" dirty="0"/>
              <a:t>是二分图</a:t>
            </a:r>
            <a:r>
              <a:rPr lang="en-US" altLang="zh-CN" i="1" dirty="0"/>
              <a:t>G</a:t>
            </a:r>
            <a:r>
              <a:rPr lang="zh-CN" altLang="zh-CN" dirty="0"/>
              <a:t>的一个匹配，我们将</a:t>
            </a:r>
            <a:r>
              <a:rPr lang="en-US" altLang="zh-CN" i="1" dirty="0"/>
              <a:t>M</a:t>
            </a:r>
            <a:r>
              <a:rPr lang="zh-CN" altLang="zh-CN" dirty="0"/>
              <a:t>中的边所关联的顶点称为</a:t>
            </a:r>
            <a:r>
              <a:rPr lang="zh-CN" altLang="zh-CN" b="1" dirty="0"/>
              <a:t>盖点</a:t>
            </a:r>
            <a:r>
              <a:rPr lang="zh-CN" altLang="zh-CN" dirty="0"/>
              <a:t>，其余顶点称为</a:t>
            </a:r>
            <a:r>
              <a:rPr lang="zh-CN" altLang="zh-CN" b="1" dirty="0"/>
              <a:t>未盖点</a:t>
            </a:r>
            <a:r>
              <a:rPr lang="zh-CN" altLang="zh-CN" dirty="0"/>
              <a:t>。若一条路上属于</a:t>
            </a:r>
            <a:r>
              <a:rPr lang="en-US" altLang="zh-CN" i="1" dirty="0"/>
              <a:t>M</a:t>
            </a:r>
            <a:r>
              <a:rPr lang="zh-CN" altLang="zh-CN" dirty="0"/>
              <a:t>的边和不属于</a:t>
            </a:r>
            <a:r>
              <a:rPr lang="en-US" altLang="zh-CN" i="1" dirty="0"/>
              <a:t>M</a:t>
            </a:r>
            <a:r>
              <a:rPr lang="zh-CN" altLang="zh-CN" dirty="0"/>
              <a:t>的边交替出现，则称该路为</a:t>
            </a:r>
            <a:r>
              <a:rPr lang="zh-CN" altLang="zh-CN" b="1" dirty="0"/>
              <a:t>关于</a:t>
            </a:r>
            <a:r>
              <a:rPr lang="en-US" altLang="zh-CN" b="1" i="1" dirty="0"/>
              <a:t>M</a:t>
            </a:r>
            <a:r>
              <a:rPr lang="zh-CN" altLang="zh-CN" b="1" dirty="0"/>
              <a:t>的交错路</a:t>
            </a:r>
            <a:r>
              <a:rPr lang="zh-CN" altLang="zh-CN" dirty="0"/>
              <a:t>。若路</a:t>
            </a:r>
            <a:r>
              <a:rPr lang="en-US" altLang="zh-CN" i="1" dirty="0"/>
              <a:t>p</a:t>
            </a:r>
            <a:r>
              <a:rPr lang="zh-CN" altLang="zh-CN" dirty="0"/>
              <a:t>是一条起始点和结束点都是未盖点的交错路，则称</a:t>
            </a:r>
            <a:r>
              <a:rPr lang="en-US" altLang="zh-CN" i="1" dirty="0"/>
              <a:t>p</a:t>
            </a:r>
            <a:r>
              <a:rPr lang="zh-CN" altLang="zh-CN" dirty="0"/>
              <a:t>为</a:t>
            </a:r>
            <a:r>
              <a:rPr lang="zh-CN" altLang="zh-CN" b="1" dirty="0"/>
              <a:t>关于</a:t>
            </a:r>
            <a:r>
              <a:rPr lang="en-US" altLang="zh-CN" b="1" i="1" dirty="0"/>
              <a:t>M</a:t>
            </a:r>
            <a:r>
              <a:rPr lang="zh-CN" altLang="zh-CN" b="1" dirty="0"/>
              <a:t>的增广路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807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(a)</a:t>
            </a:r>
            <a:r>
              <a:rPr lang="zh-CN" altLang="zh-CN" dirty="0"/>
              <a:t>中可找到一条增广路</a:t>
            </a:r>
            <a:r>
              <a:rPr lang="en-US" altLang="zh-CN" dirty="0"/>
              <a:t>p=t</a:t>
            </a:r>
            <a:r>
              <a:rPr lang="en-US" altLang="zh-CN" baseline="-25000" dirty="0"/>
              <a:t>5</a:t>
            </a: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  <a:r>
              <a:rPr lang="en-US" altLang="zh-CN" dirty="0"/>
              <a:t>c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117" y="1844824"/>
            <a:ext cx="5951283" cy="3816424"/>
          </a:xfrm>
        </p:spPr>
      </p:pic>
    </p:spTree>
    <p:extLst>
      <p:ext uri="{BB962C8B-B14F-4D97-AF65-F5344CB8AC3E}">
        <p14:creationId xmlns:p14="http://schemas.microsoft.com/office/powerpoint/2010/main" val="3024569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性质</a:t>
            </a:r>
            <a:r>
              <a:rPr lang="en-US" altLang="zh-CN" dirty="0"/>
              <a:t>(1)</a:t>
            </a:r>
            <a:r>
              <a:rPr lang="zh-CN" altLang="zh-CN" dirty="0"/>
              <a:t>一条关于</a:t>
            </a:r>
            <a:r>
              <a:rPr lang="en-US" altLang="zh-CN" i="1" dirty="0"/>
              <a:t>M</a:t>
            </a:r>
            <a:r>
              <a:rPr lang="zh-CN" altLang="zh-CN" dirty="0"/>
              <a:t>的增广路的长度必为奇数，且路上的第一条边和最后一条边都不属于</a:t>
            </a:r>
            <a:r>
              <a:rPr lang="en-US" altLang="zh-CN" i="1" dirty="0"/>
              <a:t>M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性质</a:t>
            </a:r>
            <a:r>
              <a:rPr lang="en-US" altLang="zh-CN" dirty="0"/>
              <a:t>(2)</a:t>
            </a:r>
            <a:r>
              <a:rPr lang="zh-CN" altLang="zh-CN" dirty="0"/>
              <a:t>对于一条关于</a:t>
            </a:r>
            <a:r>
              <a:rPr lang="en-US" altLang="zh-CN" i="1" dirty="0"/>
              <a:t>M</a:t>
            </a:r>
            <a:r>
              <a:rPr lang="zh-CN" altLang="zh-CN" dirty="0"/>
              <a:t>的增广路</a:t>
            </a:r>
            <a:r>
              <a:rPr lang="en-US" altLang="zh-CN" dirty="0"/>
              <a:t>p</a:t>
            </a:r>
            <a:r>
              <a:rPr lang="zh-CN" altLang="zh-CN" dirty="0"/>
              <a:t>，将</a:t>
            </a:r>
            <a:r>
              <a:rPr lang="en-US" altLang="zh-CN" i="1" dirty="0"/>
              <a:t>M</a:t>
            </a:r>
            <a:r>
              <a:rPr lang="zh-CN" altLang="zh-CN" dirty="0"/>
              <a:t>中属于</a:t>
            </a:r>
            <a:r>
              <a:rPr lang="en-US" altLang="zh-CN" dirty="0"/>
              <a:t>p</a:t>
            </a:r>
            <a:r>
              <a:rPr lang="zh-CN" altLang="zh-CN" dirty="0"/>
              <a:t>的边删去，将</a:t>
            </a:r>
            <a:r>
              <a:rPr lang="en-US" altLang="zh-CN" dirty="0"/>
              <a:t>p</a:t>
            </a:r>
            <a:r>
              <a:rPr lang="zh-CN" altLang="zh-CN" dirty="0"/>
              <a:t>中不属于</a:t>
            </a:r>
            <a:r>
              <a:rPr lang="en-US" altLang="zh-CN" i="1" dirty="0"/>
              <a:t>M</a:t>
            </a:r>
            <a:r>
              <a:rPr lang="zh-CN" altLang="zh-CN" dirty="0"/>
              <a:t>的边添加到</a:t>
            </a:r>
            <a:r>
              <a:rPr lang="en-US" altLang="zh-CN" i="1" dirty="0"/>
              <a:t>M</a:t>
            </a:r>
            <a:r>
              <a:rPr lang="zh-CN" altLang="zh-CN" dirty="0"/>
              <a:t>中，所得到的边集合记为</a:t>
            </a:r>
            <a:r>
              <a:rPr lang="en-US" altLang="zh-CN" i="1" dirty="0" smtClean="0"/>
              <a:t>M</a:t>
            </a:r>
            <a:r>
              <a:rPr lang="en-US" altLang="zh-CN" dirty="0" smtClean="0">
                <a:sym typeface="Symbol"/>
              </a:rPr>
              <a:t></a:t>
            </a:r>
            <a:r>
              <a:rPr lang="en-US" altLang="zh-CN" dirty="0" smtClean="0"/>
              <a:t> </a:t>
            </a:r>
            <a:r>
              <a:rPr lang="en-US" altLang="zh-CN" dirty="0"/>
              <a:t>P</a:t>
            </a:r>
            <a:r>
              <a:rPr lang="zh-CN" altLang="zh-CN" dirty="0"/>
              <a:t>，则</a:t>
            </a:r>
            <a:r>
              <a:rPr lang="en-US" altLang="zh-CN" i="1" dirty="0"/>
              <a:t>M</a:t>
            </a:r>
            <a:r>
              <a:rPr lang="en-US" altLang="zh-CN" dirty="0"/>
              <a:t> </a:t>
            </a:r>
            <a:r>
              <a:rPr lang="en-US" altLang="zh-CN" dirty="0">
                <a:sym typeface="Symbol"/>
              </a:rPr>
              <a:t> </a:t>
            </a:r>
            <a:r>
              <a:rPr lang="en-US" altLang="zh-CN" dirty="0" smtClean="0"/>
              <a:t>P</a:t>
            </a:r>
            <a:r>
              <a:rPr lang="zh-CN" altLang="zh-CN" dirty="0"/>
              <a:t>比</a:t>
            </a:r>
            <a:r>
              <a:rPr lang="en-US" altLang="zh-CN" i="1" dirty="0"/>
              <a:t>M</a:t>
            </a:r>
            <a:r>
              <a:rPr lang="zh-CN" altLang="zh-CN" dirty="0"/>
              <a:t>增加一条匹配边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性质</a:t>
            </a:r>
            <a:r>
              <a:rPr lang="en-US" altLang="zh-CN" dirty="0"/>
              <a:t>(3)</a:t>
            </a:r>
            <a:r>
              <a:rPr lang="en-US" altLang="zh-CN" i="1" dirty="0"/>
              <a:t> M</a:t>
            </a:r>
            <a:r>
              <a:rPr lang="zh-CN" altLang="zh-CN" dirty="0"/>
              <a:t>为</a:t>
            </a:r>
            <a:r>
              <a:rPr lang="en-US" altLang="zh-CN" i="1" dirty="0"/>
              <a:t>G</a:t>
            </a:r>
            <a:r>
              <a:rPr lang="zh-CN" altLang="zh-CN" dirty="0"/>
              <a:t>的一个最大匹配当且仅当</a:t>
            </a:r>
            <a:r>
              <a:rPr lang="en-US" altLang="zh-CN" i="1" dirty="0"/>
              <a:t>G</a:t>
            </a:r>
            <a:r>
              <a:rPr lang="zh-CN" altLang="zh-CN" dirty="0"/>
              <a:t>中不存在关于</a:t>
            </a:r>
            <a:r>
              <a:rPr lang="en-US" altLang="zh-CN" i="1" dirty="0"/>
              <a:t>M</a:t>
            </a:r>
            <a:r>
              <a:rPr lang="zh-CN" altLang="zh-CN" dirty="0"/>
              <a:t>的增广路。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743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如果</a:t>
            </a:r>
            <a:r>
              <a:rPr lang="en-US" altLang="zh-CN" i="1" dirty="0"/>
              <a:t>M</a:t>
            </a:r>
            <a:r>
              <a:rPr lang="zh-CN" altLang="zh-CN" dirty="0"/>
              <a:t>不是最大匹配，则一定存在一个匹配</a:t>
            </a:r>
            <a:r>
              <a:rPr lang="en-US" altLang="zh-CN" i="1" dirty="0"/>
              <a:t>M</a:t>
            </a:r>
            <a:r>
              <a:rPr lang="en-US" altLang="zh-CN" baseline="-25000" dirty="0"/>
              <a:t>1</a:t>
            </a:r>
            <a:r>
              <a:rPr lang="zh-CN" altLang="zh-CN" dirty="0" smtClean="0"/>
              <a:t>，</a:t>
            </a:r>
            <a:r>
              <a:rPr lang="en-US" altLang="zh-CN" dirty="0" smtClean="0"/>
              <a:t>|</a:t>
            </a:r>
            <a:r>
              <a:rPr lang="en-US" altLang="zh-CN" i="1" dirty="0"/>
              <a:t> M</a:t>
            </a:r>
            <a:r>
              <a:rPr lang="en-US" altLang="zh-CN" baseline="-25000" dirty="0"/>
              <a:t>1 </a:t>
            </a:r>
            <a:r>
              <a:rPr lang="en-US" altLang="zh-CN" dirty="0" smtClean="0"/>
              <a:t>| &gt;|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|</a:t>
            </a:r>
            <a:r>
              <a:rPr lang="zh-CN" altLang="zh-CN" dirty="0" smtClean="0"/>
              <a:t>。</a:t>
            </a:r>
            <a:r>
              <a:rPr lang="zh-CN" altLang="zh-CN" dirty="0"/>
              <a:t>作</a:t>
            </a:r>
            <a:r>
              <a:rPr lang="en-US" altLang="zh-CN" i="1" dirty="0"/>
              <a:t>M</a:t>
            </a:r>
            <a:r>
              <a:rPr lang="en-US" altLang="zh-CN" baseline="-25000" dirty="0"/>
              <a:t>2</a:t>
            </a:r>
            <a:r>
              <a:rPr lang="en-US" altLang="zh-CN" dirty="0"/>
              <a:t>=</a:t>
            </a:r>
            <a:r>
              <a:rPr lang="en-US" altLang="zh-CN" i="1" dirty="0"/>
              <a:t>M</a:t>
            </a:r>
            <a:r>
              <a:rPr lang="en-US" altLang="zh-CN" baseline="-25000" dirty="0"/>
              <a:t>1</a:t>
            </a:r>
            <a:r>
              <a:rPr lang="en-US" altLang="zh-CN" dirty="0"/>
              <a:t> </a:t>
            </a:r>
            <a:r>
              <a:rPr lang="en-US" altLang="zh-CN" dirty="0" smtClean="0">
                <a:sym typeface="Symbol"/>
              </a:rPr>
              <a:t></a:t>
            </a:r>
            <a:r>
              <a:rPr lang="en-US" altLang="zh-CN" i="1" dirty="0" smtClean="0"/>
              <a:t>M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反证</a:t>
            </a:r>
          </a:p>
        </p:txBody>
      </p:sp>
    </p:spTree>
    <p:extLst>
      <p:ext uri="{BB962C8B-B14F-4D97-AF65-F5344CB8AC3E}">
        <p14:creationId xmlns:p14="http://schemas.microsoft.com/office/powerpoint/2010/main" val="3367066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找最大匹配的基本思想：</a:t>
            </a:r>
          </a:p>
          <a:p>
            <a:r>
              <a:rPr lang="zh-CN" altLang="zh-CN" dirty="0"/>
              <a:t>初始时，置</a:t>
            </a:r>
            <a:r>
              <a:rPr lang="en-US" altLang="zh-CN" i="1" dirty="0"/>
              <a:t>M</a:t>
            </a:r>
            <a:r>
              <a:rPr lang="zh-CN" altLang="zh-CN" dirty="0"/>
              <a:t>为空集。然后反复在二分图中找一条关于</a:t>
            </a:r>
            <a:r>
              <a:rPr lang="en-US" altLang="zh-CN" i="1" dirty="0"/>
              <a:t>M</a:t>
            </a:r>
            <a:r>
              <a:rPr lang="zh-CN" altLang="zh-CN" dirty="0"/>
              <a:t>的增广路</a:t>
            </a:r>
            <a:r>
              <a:rPr lang="en-US" altLang="zh-CN" i="1" dirty="0"/>
              <a:t>P</a:t>
            </a:r>
            <a:r>
              <a:rPr lang="zh-CN" altLang="zh-CN" dirty="0"/>
              <a:t>，并用</a:t>
            </a:r>
            <a:r>
              <a:rPr lang="en-US" altLang="zh-CN" i="1" dirty="0"/>
              <a:t>M</a:t>
            </a:r>
            <a:r>
              <a:rPr lang="en-US" altLang="zh-CN" dirty="0"/>
              <a:t> </a:t>
            </a:r>
            <a:r>
              <a:rPr lang="en-US" altLang="zh-CN" dirty="0">
                <a:sym typeface="Symbol"/>
              </a:rPr>
              <a:t> </a:t>
            </a:r>
            <a:r>
              <a:rPr lang="en-US" altLang="zh-CN" i="1" dirty="0" smtClean="0"/>
              <a:t>P</a:t>
            </a:r>
            <a:r>
              <a:rPr lang="zh-CN" altLang="zh-CN" dirty="0"/>
              <a:t>代替</a:t>
            </a:r>
            <a:r>
              <a:rPr lang="en-US" altLang="zh-CN" i="1" dirty="0"/>
              <a:t>M</a:t>
            </a:r>
            <a:r>
              <a:rPr lang="zh-CN" altLang="zh-CN" dirty="0"/>
              <a:t>，直至二分图中不存在关于</a:t>
            </a:r>
            <a:r>
              <a:rPr lang="en-US" altLang="zh-CN" i="1" dirty="0"/>
              <a:t>M</a:t>
            </a:r>
            <a:r>
              <a:rPr lang="zh-CN" altLang="zh-CN" dirty="0"/>
              <a:t>的增广路，最后得到的匹配</a:t>
            </a:r>
            <a:r>
              <a:rPr lang="en-US" altLang="zh-CN" i="1" dirty="0"/>
              <a:t>M</a:t>
            </a:r>
            <a:r>
              <a:rPr lang="zh-CN" altLang="zh-CN" dirty="0"/>
              <a:t>就是</a:t>
            </a:r>
            <a:r>
              <a:rPr lang="en-US" altLang="zh-CN" i="1" dirty="0"/>
              <a:t>G</a:t>
            </a:r>
            <a:r>
              <a:rPr lang="zh-CN" altLang="zh-CN" dirty="0"/>
              <a:t>的一个最大匹配。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361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匈牙利算法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匈牙利</a:t>
            </a:r>
            <a:r>
              <a:rPr lang="zh-CN" altLang="zh-CN" dirty="0" smtClean="0"/>
              <a:t>算法</a:t>
            </a:r>
            <a:endParaRPr lang="en-US" altLang="zh-CN" dirty="0" smtClean="0"/>
          </a:p>
          <a:p>
            <a:r>
              <a:rPr lang="zh-CN" altLang="zh-CN" dirty="0"/>
              <a:t>一种利用增广路求二分图最大</a:t>
            </a:r>
            <a:r>
              <a:rPr lang="zh-CN" altLang="zh-CN" dirty="0" smtClean="0"/>
              <a:t>匹配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476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设有</a:t>
            </a:r>
            <a:r>
              <a:rPr lang="en-US" altLang="zh-CN" i="1" dirty="0"/>
              <a:t>m</a:t>
            </a:r>
            <a:r>
              <a:rPr lang="zh-CN" altLang="zh-CN" dirty="0"/>
              <a:t>个人、</a:t>
            </a:r>
            <a:r>
              <a:rPr lang="en-US" altLang="zh-CN" i="1" dirty="0"/>
              <a:t>n</a:t>
            </a:r>
            <a:r>
              <a:rPr lang="zh-CN" altLang="zh-CN" dirty="0"/>
              <a:t>项任务，能不能适当地安排，使得每个人都有工作做</a:t>
            </a:r>
            <a:r>
              <a:rPr lang="en-US" altLang="zh-CN" dirty="0"/>
              <a:t>?</a:t>
            </a:r>
            <a:r>
              <a:rPr lang="zh-CN" altLang="zh-CN" dirty="0"/>
              <a:t>显然，可以将</a:t>
            </a:r>
            <a:r>
              <a:rPr lang="en-US" altLang="zh-CN" i="1" dirty="0"/>
              <a:t>n</a:t>
            </a:r>
            <a:r>
              <a:rPr lang="zh-CN" altLang="zh-CN" dirty="0"/>
              <a:t>和</a:t>
            </a:r>
            <a:r>
              <a:rPr lang="en-US" altLang="zh-CN" i="1" dirty="0"/>
              <a:t>m</a:t>
            </a:r>
            <a:r>
              <a:rPr lang="zh-CN" altLang="zh-CN" dirty="0"/>
              <a:t>作为两个互补的顶点集。当</a:t>
            </a:r>
            <a:r>
              <a:rPr lang="en-US" altLang="zh-CN" i="1" dirty="0"/>
              <a:t>n</a:t>
            </a:r>
            <a:r>
              <a:rPr lang="en-US" altLang="zh-CN" dirty="0"/>
              <a:t>&lt;</a:t>
            </a:r>
            <a:r>
              <a:rPr lang="en-US" altLang="zh-CN" i="1" dirty="0"/>
              <a:t>m</a:t>
            </a:r>
            <a:r>
              <a:rPr lang="zh-CN" altLang="zh-CN" dirty="0"/>
              <a:t>时，答案是否定的，即使</a:t>
            </a:r>
            <a:r>
              <a:rPr lang="en-US" altLang="zh-CN" i="1" dirty="0"/>
              <a:t>n</a:t>
            </a:r>
            <a:r>
              <a:rPr lang="zh-CN" altLang="zh-CN" dirty="0"/>
              <a:t>≥</a:t>
            </a:r>
            <a:r>
              <a:rPr lang="en-US" altLang="zh-CN" i="1" dirty="0"/>
              <a:t>m</a:t>
            </a:r>
            <a:r>
              <a:rPr lang="zh-CN" altLang="zh-CN" dirty="0"/>
              <a:t>也不一定。但经验告诉我们，当</a:t>
            </a:r>
            <a:r>
              <a:rPr lang="en-US" altLang="zh-CN" i="1" dirty="0"/>
              <a:t>m</a:t>
            </a:r>
            <a:r>
              <a:rPr lang="zh-CN" altLang="zh-CN" dirty="0"/>
              <a:t>个人适应工作的能力愈强（即与</a:t>
            </a:r>
            <a:r>
              <a:rPr lang="en-US" altLang="zh-CN" i="1" dirty="0"/>
              <a:t>m</a:t>
            </a:r>
            <a:r>
              <a:rPr lang="zh-CN" altLang="zh-CN" dirty="0"/>
              <a:t>个点邻接的点集</a:t>
            </a:r>
            <a:r>
              <a:rPr lang="en-US" altLang="zh-CN" i="1" dirty="0"/>
              <a:t>p</a:t>
            </a:r>
            <a:r>
              <a:rPr lang="en-US" altLang="zh-CN" dirty="0"/>
              <a:t>[</a:t>
            </a:r>
            <a:r>
              <a:rPr lang="en-US" altLang="zh-CN" i="1" dirty="0"/>
              <a:t>m</a:t>
            </a:r>
            <a:r>
              <a:rPr lang="en-US" altLang="zh-CN" dirty="0"/>
              <a:t>]</a:t>
            </a:r>
            <a:r>
              <a:rPr lang="zh-CN" altLang="zh-CN" dirty="0"/>
              <a:t>愈大）时，愈容易做到这一点。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168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匹配的基本</a:t>
            </a:r>
            <a:r>
              <a:rPr lang="zh-CN" altLang="zh-CN" b="1" dirty="0" smtClean="0"/>
              <a:t>概念</a:t>
            </a:r>
            <a:endParaRPr lang="en-US" altLang="zh-CN" b="1" dirty="0" smtClean="0"/>
          </a:p>
          <a:p>
            <a:r>
              <a:rPr lang="zh-CN" altLang="zh-CN" b="1" dirty="0"/>
              <a:t>判别二分图</a:t>
            </a:r>
            <a:endParaRPr lang="zh-CN" altLang="zh-CN" dirty="0"/>
          </a:p>
          <a:p>
            <a:r>
              <a:rPr lang="zh-CN" altLang="zh-CN" b="1" dirty="0"/>
              <a:t>二分图的最大</a:t>
            </a:r>
            <a:r>
              <a:rPr lang="zh-CN" altLang="zh-CN" b="1" dirty="0" smtClean="0"/>
              <a:t>匹配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4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定理</a:t>
            </a:r>
            <a:r>
              <a:rPr lang="en-US" altLang="zh-CN" b="1" dirty="0"/>
              <a:t>11.8(Hall</a:t>
            </a:r>
            <a:r>
              <a:rPr lang="zh-CN" altLang="zh-CN" b="1" dirty="0"/>
              <a:t>定理</a:t>
            </a:r>
            <a:r>
              <a:rPr lang="en-US" altLang="zh-CN" b="1" dirty="0"/>
              <a:t>)  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</a:t>
            </a:r>
            <a:r>
              <a:rPr lang="zh-CN" altLang="zh-CN" dirty="0" smtClean="0"/>
              <a:t>对于</a:t>
            </a:r>
            <a:r>
              <a:rPr lang="zh-CN" altLang="zh-CN" dirty="0"/>
              <a:t>二分图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V</a:t>
            </a:r>
            <a:r>
              <a:rPr lang="en-US" altLang="zh-CN" baseline="-25000" dirty="0"/>
              <a:t>1</a:t>
            </a:r>
            <a:r>
              <a:rPr lang="zh-CN" altLang="zh-CN" dirty="0"/>
              <a:t>，</a:t>
            </a:r>
            <a:r>
              <a:rPr lang="en-US" altLang="zh-CN" i="1" dirty="0"/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r>
              <a:rPr lang="zh-CN" altLang="zh-CN" dirty="0"/>
              <a:t>，存在一匹配</a:t>
            </a:r>
            <a:r>
              <a:rPr lang="en-US" altLang="zh-CN" i="1" dirty="0"/>
              <a:t>M</a:t>
            </a:r>
            <a:r>
              <a:rPr lang="zh-CN" altLang="zh-CN" dirty="0"/>
              <a:t>，使得</a:t>
            </a:r>
            <a:r>
              <a:rPr lang="en-US" altLang="zh-CN" i="1" dirty="0"/>
              <a:t>V</a:t>
            </a:r>
            <a:r>
              <a:rPr lang="en-US" altLang="zh-CN" baseline="-25000" dirty="0"/>
              <a:t>1</a:t>
            </a:r>
            <a:r>
              <a:rPr lang="zh-CN" altLang="zh-CN" dirty="0"/>
              <a:t>的所有顶点关于</a:t>
            </a:r>
            <a:r>
              <a:rPr lang="en-US" altLang="zh-CN" i="1" dirty="0"/>
              <a:t>M</a:t>
            </a:r>
            <a:r>
              <a:rPr lang="zh-CN" altLang="zh-CN" dirty="0"/>
              <a:t>饱和的充要条件是：对</a:t>
            </a:r>
            <a:r>
              <a:rPr lang="en-US" altLang="zh-CN" i="1" dirty="0"/>
              <a:t>V</a:t>
            </a:r>
            <a:r>
              <a:rPr lang="en-US" altLang="zh-CN" baseline="-25000" dirty="0"/>
              <a:t>1</a:t>
            </a:r>
            <a:r>
              <a:rPr lang="zh-CN" altLang="zh-CN" dirty="0"/>
              <a:t>的任一子集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zh-CN" altLang="zh-CN" dirty="0"/>
              <a:t>和</a:t>
            </a:r>
            <a:r>
              <a:rPr lang="en-US" altLang="zh-CN" i="1" dirty="0"/>
              <a:t>A</a:t>
            </a:r>
            <a:r>
              <a:rPr lang="zh-CN" altLang="zh-CN" dirty="0"/>
              <a:t>邻接的点集为</a:t>
            </a:r>
            <a:r>
              <a:rPr lang="en-US" altLang="zh-CN" i="1" dirty="0"/>
              <a:t>p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],</a:t>
            </a:r>
            <a:r>
              <a:rPr lang="zh-CN" altLang="zh-CN" dirty="0"/>
              <a:t>恒有</a:t>
            </a:r>
            <a:r>
              <a:rPr lang="en-US" altLang="zh-CN" dirty="0" smtClean="0"/>
              <a:t>:</a:t>
            </a:r>
            <a:r>
              <a:rPr lang="en-US" altLang="zh-CN" b="1" dirty="0" smtClean="0"/>
              <a:t>|</a:t>
            </a:r>
            <a:r>
              <a:rPr lang="en-US" altLang="zh-CN" i="1" dirty="0" smtClean="0"/>
              <a:t> </a:t>
            </a:r>
            <a:r>
              <a:rPr lang="en-US" altLang="zh-CN" i="1" dirty="0"/>
              <a:t>p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</a:t>
            </a:r>
            <a:r>
              <a:rPr lang="en-US" altLang="zh-CN" b="1" dirty="0"/>
              <a:t>|</a:t>
            </a:r>
            <a:r>
              <a:rPr lang="zh-CN" altLang="zh-CN" b="1" dirty="0"/>
              <a:t>≥</a:t>
            </a:r>
            <a:r>
              <a:rPr lang="en-US" altLang="zh-CN" b="1" dirty="0"/>
              <a:t> </a:t>
            </a:r>
            <a:r>
              <a:rPr lang="en-US" altLang="zh-CN" b="1" dirty="0" smtClean="0"/>
              <a:t>|A|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8946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证明</a:t>
            </a:r>
            <a:r>
              <a:rPr lang="zh-CN" altLang="zh-CN" b="1" dirty="0" smtClean="0"/>
              <a:t>：</a:t>
            </a:r>
            <a:endParaRPr lang="en-US" altLang="zh-CN" b="1" dirty="0" smtClean="0"/>
          </a:p>
          <a:p>
            <a:r>
              <a:rPr lang="zh-CN" altLang="zh-CN" b="1" dirty="0" smtClean="0"/>
              <a:t>必要性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直接推导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反证</a:t>
            </a:r>
            <a:r>
              <a:rPr lang="en-US" altLang="zh-CN" b="1" dirty="0" smtClean="0"/>
              <a:t>)</a:t>
            </a:r>
          </a:p>
          <a:p>
            <a:r>
              <a:rPr lang="zh-CN" altLang="en-US" b="1" dirty="0" smtClean="0"/>
              <a:t>充分性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构造</a:t>
            </a:r>
            <a:r>
              <a:rPr lang="en-US" altLang="zh-CN" b="1" dirty="0" smtClean="0"/>
              <a:t>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912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en-US" altLang="zh-CN" dirty="0" smtClean="0"/>
          </a:p>
          <a:p>
            <a:r>
              <a:rPr lang="zh-CN" altLang="zh-CN"/>
              <a:t>匈牙利</a:t>
            </a:r>
            <a:r>
              <a:rPr lang="zh-CN" altLang="zh-CN" smtClean="0"/>
              <a:t>算法</a:t>
            </a:r>
            <a:r>
              <a:rPr lang="zh-CN" altLang="en-US" smtClean="0"/>
              <a:t>正确性证明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382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744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55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417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330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5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匹配的基本</a:t>
            </a:r>
            <a:r>
              <a:rPr lang="zh-CN" altLang="zh-CN" b="1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 smtClean="0"/>
              <a:t>实例</a:t>
            </a:r>
            <a:r>
              <a:rPr lang="en-US" altLang="zh-CN" sz="2400" dirty="0" smtClean="0"/>
              <a:t>1</a:t>
            </a:r>
            <a:r>
              <a:rPr lang="zh-CN" altLang="zh-CN" sz="2400" dirty="0" smtClean="0"/>
              <a:t>：</a:t>
            </a:r>
            <a:r>
              <a:rPr lang="zh-CN" altLang="zh-CN" sz="2400" dirty="0"/>
              <a:t>飞行大队有若干个来自各国的飞行员，专门驾驶一种型号的飞机，这种飞机每架要有两个飞行员驾驶</a:t>
            </a:r>
            <a:r>
              <a:rPr lang="zh-CN" altLang="zh-CN" sz="2400" dirty="0" smtClean="0"/>
              <a:t>。</a:t>
            </a:r>
            <a:r>
              <a:rPr lang="zh-CN" altLang="zh-CN" sz="2400" dirty="0"/>
              <a:t>如果两个人可以同机飞行，就在代表他们两个之间连一条线；两个人不能同机飞行就不连。</a:t>
            </a:r>
            <a:endParaRPr lang="en-US" altLang="zh-CN" sz="24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284984"/>
            <a:ext cx="5834332" cy="273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上面问题就成为：如何找一个包含最多条粗线的匹配？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48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2:</a:t>
            </a:r>
            <a:r>
              <a:rPr lang="zh-CN" altLang="en-US" dirty="0" smtClean="0"/>
              <a:t> 田忌赛马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47" y="2467094"/>
            <a:ext cx="7161905" cy="333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0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定义</a:t>
            </a:r>
            <a:r>
              <a:rPr lang="en-US" altLang="zh-CN" b="1" dirty="0"/>
              <a:t>11.11</a:t>
            </a:r>
            <a:r>
              <a:rPr lang="zh-CN" altLang="zh-CN" b="1" dirty="0"/>
              <a:t>（匹配）</a:t>
            </a:r>
            <a:r>
              <a:rPr lang="en-US" altLang="zh-CN" b="1" dirty="0"/>
              <a:t>  </a:t>
            </a:r>
            <a:r>
              <a:rPr lang="zh-CN" altLang="zh-CN" dirty="0"/>
              <a:t>设图</a:t>
            </a:r>
            <a:r>
              <a:rPr lang="en-US" altLang="zh-CN" i="1" dirty="0"/>
              <a:t>G</a:t>
            </a:r>
            <a:r>
              <a:rPr lang="zh-CN" altLang="zh-CN" dirty="0"/>
              <a:t>（</a:t>
            </a:r>
            <a:r>
              <a:rPr lang="en-US" altLang="zh-CN" i="1" dirty="0"/>
              <a:t>V</a:t>
            </a:r>
            <a:r>
              <a:rPr lang="zh-CN" altLang="zh-CN" dirty="0"/>
              <a:t>，</a:t>
            </a:r>
            <a:r>
              <a:rPr lang="en-US" altLang="zh-CN" i="1" dirty="0"/>
              <a:t>E</a:t>
            </a:r>
            <a:r>
              <a:rPr lang="zh-CN" altLang="zh-CN" dirty="0"/>
              <a:t>），</a:t>
            </a:r>
            <a:r>
              <a:rPr lang="en-US" altLang="zh-CN" i="1" dirty="0"/>
              <a:t>M</a:t>
            </a:r>
            <a:r>
              <a:rPr lang="en-US" altLang="zh-CN" dirty="0"/>
              <a:t> </a:t>
            </a:r>
            <a:r>
              <a:rPr lang="en-US" altLang="zh-CN" dirty="0" smtClean="0">
                <a:sym typeface="Symbol"/>
              </a:rPr>
              <a:t></a:t>
            </a:r>
            <a:r>
              <a:rPr lang="en-US" altLang="zh-CN" i="1" dirty="0" smtClean="0"/>
              <a:t>E</a:t>
            </a:r>
            <a:r>
              <a:rPr lang="zh-CN" altLang="zh-CN" dirty="0"/>
              <a:t>，如果</a:t>
            </a:r>
            <a:r>
              <a:rPr lang="en-US" altLang="zh-CN" i="1" dirty="0"/>
              <a:t>M</a:t>
            </a:r>
            <a:r>
              <a:rPr lang="zh-CN" altLang="zh-CN" dirty="0"/>
              <a:t>中的任意两条边都没有公共点</a:t>
            </a:r>
            <a:r>
              <a:rPr lang="en-US" altLang="zh-CN" dirty="0"/>
              <a:t>,</a:t>
            </a:r>
            <a:r>
              <a:rPr lang="zh-CN" altLang="zh-CN" dirty="0"/>
              <a:t>则称</a:t>
            </a:r>
            <a:r>
              <a:rPr lang="en-US" altLang="zh-CN" i="1" dirty="0"/>
              <a:t>M</a:t>
            </a:r>
            <a:r>
              <a:rPr lang="zh-CN" altLang="zh-CN" dirty="0"/>
              <a:t>是</a:t>
            </a:r>
            <a:r>
              <a:rPr lang="en-US" altLang="zh-CN" i="1" dirty="0"/>
              <a:t>G</a:t>
            </a:r>
            <a:r>
              <a:rPr lang="zh-CN" altLang="zh-CN" dirty="0"/>
              <a:t>的一个匹配。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31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00808"/>
            <a:ext cx="6815891" cy="4206766"/>
          </a:xfrm>
        </p:spPr>
      </p:pic>
    </p:spTree>
    <p:extLst>
      <p:ext uri="{BB962C8B-B14F-4D97-AF65-F5344CB8AC3E}">
        <p14:creationId xmlns:p14="http://schemas.microsoft.com/office/powerpoint/2010/main" val="49618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飞行员匹配问题的数学模型是从给定的图</a:t>
            </a:r>
            <a:r>
              <a:rPr lang="en-US" altLang="zh-CN" i="1" dirty="0"/>
              <a:t>G</a:t>
            </a:r>
            <a:r>
              <a:rPr lang="zh-CN" altLang="zh-CN" dirty="0"/>
              <a:t>的所有匹配中</a:t>
            </a:r>
            <a:r>
              <a:rPr lang="en-US" altLang="zh-CN" dirty="0"/>
              <a:t>, </a:t>
            </a:r>
            <a:r>
              <a:rPr lang="zh-CN" altLang="zh-CN" dirty="0"/>
              <a:t>找出包含边数最多的匹配。这种匹配即所谓的最大匹配问题。</a:t>
            </a:r>
          </a:p>
          <a:p>
            <a:r>
              <a:rPr lang="zh-CN" altLang="zh-CN" dirty="0"/>
              <a:t>根据图的类型不同</a:t>
            </a:r>
            <a:r>
              <a:rPr lang="en-US" altLang="zh-CN" dirty="0"/>
              <a:t>,</a:t>
            </a:r>
            <a:r>
              <a:rPr lang="zh-CN" altLang="zh-CN" dirty="0"/>
              <a:t>匹配问题可分为两种</a:t>
            </a:r>
            <a:r>
              <a:rPr lang="en-US" altLang="zh-CN" dirty="0"/>
              <a:t>:</a:t>
            </a:r>
            <a:r>
              <a:rPr lang="zh-CN" altLang="zh-CN" dirty="0"/>
              <a:t>任意图的最大匹配和二分图的最大匹配。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345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判别二分</a:t>
            </a:r>
            <a:r>
              <a:rPr lang="zh-CN" altLang="zh-CN" b="1" dirty="0" smtClean="0"/>
              <a:t>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二分图的</a:t>
            </a:r>
            <a:r>
              <a:rPr lang="zh-CN" altLang="zh-CN" dirty="0" smtClean="0"/>
              <a:t>邻接矩阵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12" y="2451114"/>
            <a:ext cx="4939748" cy="335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9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782</Words>
  <Application>Microsoft Office PowerPoint</Application>
  <PresentationFormat>全屏显示(4:3)</PresentationFormat>
  <Paragraphs>41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主题​​</vt:lpstr>
      <vt:lpstr>11.3 二分图的匹配</vt:lpstr>
      <vt:lpstr>PowerPoint 演示文稿</vt:lpstr>
      <vt:lpstr>匹配的基本概念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判别二分图</vt:lpstr>
      <vt:lpstr>PowerPoint 演示文稿</vt:lpstr>
      <vt:lpstr>PowerPoint 演示文稿</vt:lpstr>
      <vt:lpstr>二分图的最大匹配</vt:lpstr>
      <vt:lpstr>PowerPoint 演示文稿</vt:lpstr>
      <vt:lpstr>(a)中可找到一条增广路p=t5c1t2c5</vt:lpstr>
      <vt:lpstr>PowerPoint 演示文稿</vt:lpstr>
      <vt:lpstr>PowerPoint 演示文稿</vt:lpstr>
      <vt:lpstr>PowerPoint 演示文稿</vt:lpstr>
      <vt:lpstr>匈牙利算法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11.3 二分图的匹配</dc:title>
  <dc:creator>WU YONGHUI</dc:creator>
  <cp:lastModifiedBy>WU YONGHUI</cp:lastModifiedBy>
  <cp:revision>21</cp:revision>
  <dcterms:created xsi:type="dcterms:W3CDTF">2011-12-06T14:01:50Z</dcterms:created>
  <dcterms:modified xsi:type="dcterms:W3CDTF">2011-12-18T14:31:17Z</dcterms:modified>
</cp:coreProperties>
</file>