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3" r:id="rId5"/>
    <p:sldId id="284" r:id="rId6"/>
    <p:sldId id="275" r:id="rId7"/>
    <p:sldId id="277" r:id="rId8"/>
    <p:sldId id="280" r:id="rId9"/>
    <p:sldId id="285" r:id="rId10"/>
    <p:sldId id="281" r:id="rId11"/>
    <p:sldId id="282" r:id="rId12"/>
    <p:sldId id="279" r:id="rId13"/>
    <p:sldId id="283" r:id="rId14"/>
    <p:sldId id="276" r:id="rId15"/>
    <p:sldId id="278" r:id="rId16"/>
    <p:sldId id="286"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5801" autoAdjust="0"/>
  </p:normalViewPr>
  <p:slideViewPr>
    <p:cSldViewPr snapToGrid="0">
      <p:cViewPr varScale="1">
        <p:scale>
          <a:sx n="95" d="100"/>
          <a:sy n="95" d="100"/>
        </p:scale>
        <p:origin x="453" y="69"/>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outlineViewPr>
    <p:cViewPr>
      <p:scale>
        <a:sx n="33" d="100"/>
        <a:sy n="33" d="100"/>
      </p:scale>
      <p:origin x="0" y="-10351"/>
    </p:cViewPr>
  </p:outlin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68699-2479-4C0A-8A94-0691180AD901}" type="datetimeFigureOut">
              <a:rPr lang="en-US" smtClean="0"/>
              <a:t>3/13/2025</a:t>
            </a:fld>
            <a:endParaRPr lang="en-US"/>
          </a:p>
        </p:txBody>
      </p:sp>
      <p:sp>
        <p:nvSpPr>
          <p:cNvPr id="4" name="Footer Placeholder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31F5-0986-448A-BDF9-01DB8071207B}" type="slidenum">
              <a:rPr lang="en-US" smtClean="0"/>
              <a:t>‹#›</a:t>
            </a:fld>
            <a:endParaRPr lang="en-US"/>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3/13/2025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noProof="0"/>
              <a:t>Click to edit Master title style</a:t>
            </a:r>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noProof="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noProof="0"/>
              <a:t>Presentation title</a:t>
            </a:r>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noProof="0"/>
              <a:t>Click to edit Master text styles</a:t>
            </a:r>
          </a:p>
          <a:p>
            <a:pPr lvl="1"/>
            <a:r>
              <a:rPr lang="en-US" noProof="0"/>
              <a:t>Second level</a:t>
            </a:r>
          </a:p>
          <a:p>
            <a:pPr lvl="2"/>
            <a:r>
              <a:rPr lang="en-US" noProof="0"/>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1132115" y="1408176"/>
            <a:ext cx="10624456" cy="2387600"/>
          </a:xfrm>
        </p:spPr>
        <p:txBody>
          <a:bodyPr>
            <a:normAutofit/>
          </a:bodyPr>
          <a:lstStyle/>
          <a:p>
            <a:pPr algn="ctr"/>
            <a:r>
              <a:rPr lang="en-US" dirty="0"/>
              <a:t>MODEL BASED DESIGN </a:t>
            </a:r>
            <a:br>
              <a:rPr lang="en-US" dirty="0"/>
            </a:br>
            <a:r>
              <a:rPr lang="en-US" dirty="0"/>
              <a:t>REPORT</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867911" y="5047488"/>
            <a:ext cx="8253331" cy="384048"/>
          </a:xfrm>
        </p:spPr>
        <p:txBody>
          <a:bodyPr/>
          <a:lstStyle/>
          <a:p>
            <a:pPr algn="ctr"/>
            <a:r>
              <a:rPr lang="en-GB" dirty="0"/>
              <a:t>TRAFFIC CONTROLLER MODULE USING SIMULINK PROJECT</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b="1" dirty="0"/>
              <a:t>7. Compliance Checks</a:t>
            </a:r>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10</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p:txBody>
          <a:bodyPr/>
          <a:lstStyle/>
          <a:p>
            <a:r>
              <a:rPr lang="en-GB" b="1" dirty="0"/>
              <a:t>7.1 MAB and JMAAB Compliance</a:t>
            </a:r>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a:xfrm>
            <a:off x="603504" y="3778250"/>
            <a:ext cx="3282696" cy="975260"/>
          </a:xfrm>
        </p:spPr>
        <p:txBody>
          <a:bodyPr/>
          <a:lstStyle/>
          <a:p>
            <a:pPr>
              <a:buFont typeface="Arial" panose="020B0604020202020204" pitchFamily="34" charset="0"/>
              <a:buChar char="•"/>
            </a:pPr>
            <a:r>
              <a:rPr lang="en-GB" dirty="0"/>
              <a:t>Model adheres to automotive and control system standards.</a:t>
            </a:r>
          </a:p>
          <a:p>
            <a:pPr>
              <a:buFont typeface="Arial" panose="020B0604020202020204" pitchFamily="34" charset="0"/>
              <a:buChar char="•"/>
            </a:pPr>
            <a:r>
              <a:rPr lang="en-GB" dirty="0"/>
              <a:t>Naming conventions and structures follow best practices.</a:t>
            </a: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p:txBody>
          <a:bodyPr/>
          <a:lstStyle/>
          <a:p>
            <a:r>
              <a:rPr lang="en-US" b="1" dirty="0"/>
              <a:t>7.2 Metrics Dashboard</a:t>
            </a:r>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a:xfrm>
            <a:off x="4398010" y="3639870"/>
            <a:ext cx="3282696" cy="975260"/>
          </a:xfrm>
        </p:spPr>
        <p:txBody>
          <a:bodyPr/>
          <a:lstStyle/>
          <a:p>
            <a:pPr>
              <a:buFont typeface="Arial" panose="020B0604020202020204" pitchFamily="34" charset="0"/>
              <a:buChar char="•"/>
            </a:pPr>
            <a:r>
              <a:rPr lang="en-GB" dirty="0"/>
              <a:t>Performance and efficiency evaluated.</a:t>
            </a:r>
          </a:p>
          <a:p>
            <a:pPr>
              <a:buFont typeface="Arial" panose="020B0604020202020204" pitchFamily="34" charset="0"/>
              <a:buChar char="•"/>
            </a:pPr>
            <a:r>
              <a:rPr lang="en-GB" dirty="0"/>
              <a:t>Model verification for accuracy and scalability.</a:t>
            </a:r>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a:xfrm>
            <a:off x="8305800" y="2980944"/>
            <a:ext cx="3282696" cy="1106424"/>
          </a:xfrm>
        </p:spPr>
        <p:txBody>
          <a:bodyPr/>
          <a:lstStyle/>
          <a:p>
            <a:r>
              <a:rPr lang="en-US" b="1" dirty="0"/>
              <a:t>7.3 Model Coverage</a:t>
            </a:r>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a:xfrm>
            <a:off x="8305800" y="3778250"/>
            <a:ext cx="3282696" cy="975260"/>
          </a:xfrm>
        </p:spPr>
        <p:txBody>
          <a:bodyPr/>
          <a:lstStyle/>
          <a:p>
            <a:r>
              <a:rPr lang="en-US" sz="1600" noProof="1">
                <a:solidFill>
                  <a:schemeClr val="tx2"/>
                </a:solidFill>
                <a:latin typeface="Arial" panose="020B0604020202020204" pitchFamily="34" charset="0"/>
                <a:cs typeface="Arial" panose="020B0604020202020204" pitchFamily="34" charset="0"/>
              </a:rPr>
              <a:t>Software tools for running product testing</a:t>
            </a:r>
          </a:p>
          <a:p>
            <a:endParaRPr lang="en-US" dirty="0"/>
          </a:p>
        </p:txBody>
      </p:sp>
    </p:spTree>
    <p:extLst>
      <p:ext uri="{BB962C8B-B14F-4D97-AF65-F5344CB8AC3E}">
        <p14:creationId xmlns:p14="http://schemas.microsoft.com/office/powerpoint/2010/main" val="47661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b="1" dirty="0"/>
              <a:t>8. Individual Model Versions</a:t>
            </a:r>
          </a:p>
        </p:txBody>
      </p:sp>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p:txBody>
          <a:bodyPr/>
          <a:lstStyle/>
          <a:p>
            <a:r>
              <a:rPr lang="en-US"/>
              <a:t>Presentation title</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11</a:t>
            </a:fld>
            <a:endParaRPr lang="en-US"/>
          </a:p>
        </p:txBody>
      </p:sp>
      <p:sp>
        <p:nvSpPr>
          <p:cNvPr id="3" name="Text Placeholder 2">
            <a:extLst>
              <a:ext uri="{FF2B5EF4-FFF2-40B4-BE49-F238E27FC236}">
                <a16:creationId xmlns:a16="http://schemas.microsoft.com/office/drawing/2014/main" id="{3C23C4BE-E1DD-7EED-DB71-4D5F3B63E693}"/>
              </a:ext>
            </a:extLst>
          </p:cNvPr>
          <p:cNvSpPr>
            <a:spLocks noGrp="1"/>
          </p:cNvSpPr>
          <p:nvPr>
            <p:ph type="body" sz="quarter" idx="13"/>
          </p:nvPr>
        </p:nvSpPr>
        <p:spPr/>
        <p:txBody>
          <a:bodyPr/>
          <a:lstStyle/>
          <a:p>
            <a:r>
              <a:rPr lang="en-GB" b="1" dirty="0"/>
              <a:t>8.1 Traffic Light Control Model</a:t>
            </a:r>
            <a:endParaRPr lang="en-GB" dirty="0"/>
          </a:p>
        </p:txBody>
      </p:sp>
      <p:sp>
        <p:nvSpPr>
          <p:cNvPr id="4" name="Text Placeholder 3">
            <a:extLst>
              <a:ext uri="{FF2B5EF4-FFF2-40B4-BE49-F238E27FC236}">
                <a16:creationId xmlns:a16="http://schemas.microsoft.com/office/drawing/2014/main" id="{A4168C84-B182-4E7D-56FB-01EE4B11DC8B}"/>
              </a:ext>
            </a:extLst>
          </p:cNvPr>
          <p:cNvSpPr>
            <a:spLocks noGrp="1"/>
          </p:cNvSpPr>
          <p:nvPr>
            <p:ph type="body" sz="quarter" idx="14"/>
          </p:nvPr>
        </p:nvSpPr>
        <p:spPr>
          <a:xfrm>
            <a:off x="5952744" y="2971800"/>
            <a:ext cx="5210556" cy="490538"/>
          </a:xfrm>
        </p:spPr>
        <p:txBody>
          <a:bodyPr/>
          <a:lstStyle/>
          <a:p>
            <a:r>
              <a:rPr lang="it-IT" b="1" dirty="0"/>
              <a:t>8.2 Pedestrian Signal Control Model</a:t>
            </a:r>
          </a:p>
        </p:txBody>
      </p:sp>
      <p:sp>
        <p:nvSpPr>
          <p:cNvPr id="5" name="Text Placeholder 4">
            <a:extLst>
              <a:ext uri="{FF2B5EF4-FFF2-40B4-BE49-F238E27FC236}">
                <a16:creationId xmlns:a16="http://schemas.microsoft.com/office/drawing/2014/main" id="{43DF41ED-5729-1B31-0C04-21385523D7E1}"/>
              </a:ext>
            </a:extLst>
          </p:cNvPr>
          <p:cNvSpPr>
            <a:spLocks noGrp="1"/>
          </p:cNvSpPr>
          <p:nvPr>
            <p:ph type="body" sz="quarter" idx="15"/>
          </p:nvPr>
        </p:nvSpPr>
        <p:spPr>
          <a:xfrm>
            <a:off x="745236" y="3136890"/>
            <a:ext cx="5111496" cy="1682750"/>
          </a:xfrm>
        </p:spPr>
        <p:txBody>
          <a:bodyPr/>
          <a:lstStyle/>
          <a:p>
            <a:endParaRPr lang="en-GB" b="1" dirty="0"/>
          </a:p>
          <a:p>
            <a:pPr>
              <a:buFont typeface="Arial" panose="020B0604020202020204" pitchFamily="34" charset="0"/>
              <a:buChar char="•"/>
            </a:pPr>
            <a:r>
              <a:rPr lang="en-GB" dirty="0"/>
              <a:t>Implements FSM logic.</a:t>
            </a:r>
          </a:p>
          <a:p>
            <a:pPr>
              <a:buFont typeface="Arial" panose="020B0604020202020204" pitchFamily="34" charset="0"/>
              <a:buChar char="•"/>
            </a:pPr>
            <a:r>
              <a:rPr lang="en-GB" dirty="0"/>
              <a:t>Configurable timing parameters.</a:t>
            </a:r>
          </a:p>
        </p:txBody>
      </p:sp>
      <p:sp>
        <p:nvSpPr>
          <p:cNvPr id="6" name="Text Placeholder 5">
            <a:extLst>
              <a:ext uri="{FF2B5EF4-FFF2-40B4-BE49-F238E27FC236}">
                <a16:creationId xmlns:a16="http://schemas.microsoft.com/office/drawing/2014/main" id="{D180BD75-0796-C71E-07C4-224B63C0CEEF}"/>
              </a:ext>
            </a:extLst>
          </p:cNvPr>
          <p:cNvSpPr>
            <a:spLocks noGrp="1"/>
          </p:cNvSpPr>
          <p:nvPr>
            <p:ph type="body" sz="quarter" idx="16"/>
          </p:nvPr>
        </p:nvSpPr>
        <p:spPr/>
        <p:txBody>
          <a:bodyPr/>
          <a:lstStyle/>
          <a:p>
            <a:pPr>
              <a:buFont typeface="Arial" panose="020B0604020202020204" pitchFamily="34" charset="0"/>
              <a:buChar char="•"/>
            </a:pPr>
            <a:r>
              <a:rPr lang="en-GB" dirty="0"/>
              <a:t>Synchronizes pedestrian crossings.</a:t>
            </a:r>
          </a:p>
          <a:p>
            <a:pPr>
              <a:buFont typeface="Arial" panose="020B0604020202020204" pitchFamily="34" charset="0"/>
              <a:buChar char="•"/>
            </a:pPr>
            <a:r>
              <a:rPr lang="en-GB" dirty="0"/>
              <a:t>Includes push-button request functionality.</a:t>
            </a:r>
          </a:p>
        </p:txBody>
      </p:sp>
      <p:sp>
        <p:nvSpPr>
          <p:cNvPr id="11" name="Text Placeholder 3">
            <a:extLst>
              <a:ext uri="{FF2B5EF4-FFF2-40B4-BE49-F238E27FC236}">
                <a16:creationId xmlns:a16="http://schemas.microsoft.com/office/drawing/2014/main" id="{5FA4A4EE-B308-4838-AD8C-93C766144CCD}"/>
              </a:ext>
            </a:extLst>
          </p:cNvPr>
          <p:cNvSpPr txBox="1">
            <a:spLocks/>
          </p:cNvSpPr>
          <p:nvPr/>
        </p:nvSpPr>
        <p:spPr>
          <a:xfrm>
            <a:off x="3063240" y="4575948"/>
            <a:ext cx="5617210"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8.3 Adaptive Traffic Management Model</a:t>
            </a:r>
          </a:p>
        </p:txBody>
      </p:sp>
      <p:sp>
        <p:nvSpPr>
          <p:cNvPr id="15" name="Text Placeholder 5">
            <a:extLst>
              <a:ext uri="{FF2B5EF4-FFF2-40B4-BE49-F238E27FC236}">
                <a16:creationId xmlns:a16="http://schemas.microsoft.com/office/drawing/2014/main" id="{34E38304-0A67-408A-A747-420DF64752E4}"/>
              </a:ext>
            </a:extLst>
          </p:cNvPr>
          <p:cNvSpPr txBox="1">
            <a:spLocks/>
          </p:cNvSpPr>
          <p:nvPr/>
        </p:nvSpPr>
        <p:spPr>
          <a:xfrm>
            <a:off x="3300984" y="4890622"/>
            <a:ext cx="5111496" cy="1682750"/>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Integrates real-time sensor inputs.</a:t>
            </a:r>
          </a:p>
        </p:txBody>
      </p:sp>
    </p:spTree>
    <p:extLst>
      <p:ext uri="{BB962C8B-B14F-4D97-AF65-F5344CB8AC3E}">
        <p14:creationId xmlns:p14="http://schemas.microsoft.com/office/powerpoint/2010/main" val="327464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p:txBody>
          <a:bodyPr/>
          <a:lstStyle/>
          <a:p>
            <a:r>
              <a:rPr lang="en-US" b="1" dirty="0"/>
              <a:t>9. Conclusion</a:t>
            </a:r>
          </a:p>
        </p:txBody>
      </p:sp>
      <p:sp>
        <p:nvSpPr>
          <p:cNvPr id="13" name="Footer Placeholder 12">
            <a:extLst>
              <a:ext uri="{FF2B5EF4-FFF2-40B4-BE49-F238E27FC236}">
                <a16:creationId xmlns:a16="http://schemas.microsoft.com/office/drawing/2014/main" id="{B83AAE15-CE16-991A-C05F-0BD97418193D}"/>
              </a:ext>
            </a:extLst>
          </p:cNvPr>
          <p:cNvSpPr>
            <a:spLocks noGrp="1"/>
          </p:cNvSpPr>
          <p:nvPr>
            <p:ph type="ftr" sz="quarter" idx="11"/>
          </p:nvPr>
        </p:nvSpPr>
        <p:spPr/>
        <p:txBody>
          <a:bodyPr/>
          <a:lstStyle/>
          <a:p>
            <a:r>
              <a:rPr lang="en-US"/>
              <a:t>Presentation title</a:t>
            </a:r>
          </a:p>
        </p:txBody>
      </p:sp>
      <p:sp>
        <p:nvSpPr>
          <p:cNvPr id="12" name="Text Placeholder 11">
            <a:extLst>
              <a:ext uri="{FF2B5EF4-FFF2-40B4-BE49-F238E27FC236}">
                <a16:creationId xmlns:a16="http://schemas.microsoft.com/office/drawing/2014/main" id="{0D775342-B398-D058-62EA-D657A2192D69}"/>
              </a:ext>
            </a:extLst>
          </p:cNvPr>
          <p:cNvSpPr>
            <a:spLocks noGrp="1"/>
          </p:cNvSpPr>
          <p:nvPr>
            <p:ph type="body" sz="quarter" idx="15"/>
          </p:nvPr>
        </p:nvSpPr>
        <p:spPr>
          <a:xfrm>
            <a:off x="411480" y="1571244"/>
            <a:ext cx="5450840" cy="4068826"/>
          </a:xfrm>
        </p:spPr>
        <p:txBody>
          <a:bodyPr/>
          <a:lstStyle/>
          <a:p>
            <a:r>
              <a:rPr lang="en-GB" sz="2000" dirty="0"/>
              <a:t>This traffic control system effectively manages a three-road intersection by integrating real-time sensor data and pedestrian signals. The hardware implementation using Arduino and STM32 provides a scalable, efficient, and compliant solution for traffic management.</a:t>
            </a: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12</a:t>
            </a:fld>
            <a:endParaRPr lang="en-US"/>
          </a:p>
        </p:txBody>
      </p:sp>
    </p:spTree>
    <p:extLst>
      <p:ext uri="{BB962C8B-B14F-4D97-AF65-F5344CB8AC3E}">
        <p14:creationId xmlns:p14="http://schemas.microsoft.com/office/powerpoint/2010/main" val="7384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BD8D08-6984-4E0A-87CC-DCD30D173244}"/>
              </a:ext>
            </a:extLst>
          </p:cNvPr>
          <p:cNvSpPr>
            <a:spLocks noGrp="1"/>
          </p:cNvSpPr>
          <p:nvPr>
            <p:ph type="ftr" sz="quarter" idx="11"/>
          </p:nvPr>
        </p:nvSpPr>
        <p:spPr/>
        <p:txBody>
          <a:bodyPr/>
          <a:lstStyle/>
          <a:p>
            <a:r>
              <a:rPr lang="en-US" noProof="0"/>
              <a:t>Presentation title</a:t>
            </a:r>
          </a:p>
        </p:txBody>
      </p:sp>
      <p:sp>
        <p:nvSpPr>
          <p:cNvPr id="3" name="Slide Number Placeholder 2">
            <a:extLst>
              <a:ext uri="{FF2B5EF4-FFF2-40B4-BE49-F238E27FC236}">
                <a16:creationId xmlns:a16="http://schemas.microsoft.com/office/drawing/2014/main" id="{9B4569B8-9B13-41D7-86DA-4EB7F0CBDF49}"/>
              </a:ext>
            </a:extLst>
          </p:cNvPr>
          <p:cNvSpPr>
            <a:spLocks noGrp="1"/>
          </p:cNvSpPr>
          <p:nvPr>
            <p:ph type="sldNum" sz="quarter" idx="12"/>
          </p:nvPr>
        </p:nvSpPr>
        <p:spPr/>
        <p:txBody>
          <a:bodyPr/>
          <a:lstStyle/>
          <a:p>
            <a:fld id="{5BFCF61C-3B18-4C03-8326-CC3B32D710C9}" type="slidenum">
              <a:rPr lang="en-US" noProof="0" smtClean="0"/>
              <a:pPr/>
              <a:t>13</a:t>
            </a:fld>
            <a:endParaRPr lang="en-US" noProof="0"/>
          </a:p>
        </p:txBody>
      </p:sp>
      <p:sp>
        <p:nvSpPr>
          <p:cNvPr id="4" name="Title 3">
            <a:extLst>
              <a:ext uri="{FF2B5EF4-FFF2-40B4-BE49-F238E27FC236}">
                <a16:creationId xmlns:a16="http://schemas.microsoft.com/office/drawing/2014/main" id="{7437EAD7-5779-4BE0-A250-28342B0D707B}"/>
              </a:ext>
            </a:extLst>
          </p:cNvPr>
          <p:cNvSpPr>
            <a:spLocks noGrp="1"/>
          </p:cNvSpPr>
          <p:nvPr>
            <p:ph type="title"/>
          </p:nvPr>
        </p:nvSpPr>
        <p:spPr>
          <a:xfrm>
            <a:off x="6252426" y="3628296"/>
            <a:ext cx="4846320" cy="1682749"/>
          </a:xfrm>
        </p:spPr>
        <p:txBody>
          <a:bodyPr/>
          <a:lstStyle/>
          <a:p>
            <a:r>
              <a:rPr lang="en-IN" dirty="0"/>
              <a:t>APPENDICES</a:t>
            </a:r>
            <a:endParaRPr lang="en-US" dirty="0"/>
          </a:p>
        </p:txBody>
      </p:sp>
      <p:sp>
        <p:nvSpPr>
          <p:cNvPr id="5" name="Text Placeholder 4">
            <a:extLst>
              <a:ext uri="{FF2B5EF4-FFF2-40B4-BE49-F238E27FC236}">
                <a16:creationId xmlns:a16="http://schemas.microsoft.com/office/drawing/2014/main" id="{926F692D-0BB4-4A7D-897C-BA25E26E183F}"/>
              </a:ext>
            </a:extLst>
          </p:cNvPr>
          <p:cNvSpPr>
            <a:spLocks noGrp="1"/>
          </p:cNvSpPr>
          <p:nvPr>
            <p:ph type="body" sz="quarter" idx="13"/>
          </p:nvPr>
        </p:nvSpPr>
        <p:spPr/>
        <p:txBody>
          <a:bodyPr/>
          <a:lstStyle/>
          <a:p>
            <a:endParaRPr lang="en-US" dirty="0"/>
          </a:p>
        </p:txBody>
      </p:sp>
      <p:sp>
        <p:nvSpPr>
          <p:cNvPr id="6" name="Text Placeholder 5">
            <a:extLst>
              <a:ext uri="{FF2B5EF4-FFF2-40B4-BE49-F238E27FC236}">
                <a16:creationId xmlns:a16="http://schemas.microsoft.com/office/drawing/2014/main" id="{208D1E2B-7A87-421F-AAC9-382EA5511A06}"/>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2CCE47AF-AF46-4DAD-ADD9-B36D12D98D0A}"/>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B3D8FC44-2253-4DBE-A384-D001E7D2FA4D}"/>
              </a:ext>
            </a:extLst>
          </p:cNvPr>
          <p:cNvSpPr>
            <a:spLocks noGrp="1"/>
          </p:cNvSpPr>
          <p:nvPr>
            <p:ph type="body" sz="quarter" idx="16"/>
          </p:nvPr>
        </p:nvSpPr>
        <p:spPr/>
        <p:txBody>
          <a:bodyPr/>
          <a:lstStyle/>
          <a:p>
            <a:endParaRPr lang="en-US"/>
          </a:p>
        </p:txBody>
      </p:sp>
      <p:sp>
        <p:nvSpPr>
          <p:cNvPr id="9" name="Text Placeholder 8">
            <a:extLst>
              <a:ext uri="{FF2B5EF4-FFF2-40B4-BE49-F238E27FC236}">
                <a16:creationId xmlns:a16="http://schemas.microsoft.com/office/drawing/2014/main" id="{D4A5E6A4-F5C1-4C46-A05F-E8F24901D785}"/>
              </a:ext>
            </a:extLst>
          </p:cNvPr>
          <p:cNvSpPr>
            <a:spLocks noGrp="1"/>
          </p:cNvSpPr>
          <p:nvPr>
            <p:ph type="body" sz="quarter" idx="17"/>
          </p:nvPr>
        </p:nvSpPr>
        <p:spPr/>
        <p:txBody>
          <a:bodyPr/>
          <a:lstStyle/>
          <a:p>
            <a:endParaRPr lang="en-US"/>
          </a:p>
        </p:txBody>
      </p:sp>
      <p:sp>
        <p:nvSpPr>
          <p:cNvPr id="10" name="Text Placeholder 9">
            <a:extLst>
              <a:ext uri="{FF2B5EF4-FFF2-40B4-BE49-F238E27FC236}">
                <a16:creationId xmlns:a16="http://schemas.microsoft.com/office/drawing/2014/main" id="{14959D70-0E27-4225-B243-F3E4AF2E9E7D}"/>
              </a:ext>
            </a:extLst>
          </p:cNvPr>
          <p:cNvSpPr>
            <a:spLocks noGrp="1"/>
          </p:cNvSpPr>
          <p:nvPr>
            <p:ph type="body" sz="quarter" idx="18"/>
          </p:nvPr>
        </p:nvSpPr>
        <p:spPr/>
        <p:txBody>
          <a:bodyPr/>
          <a:lstStyle/>
          <a:p>
            <a:endParaRPr lang="en-US"/>
          </a:p>
        </p:txBody>
      </p:sp>
    </p:spTree>
    <p:extLst>
      <p:ext uri="{BB962C8B-B14F-4D97-AF65-F5344CB8AC3E}">
        <p14:creationId xmlns:p14="http://schemas.microsoft.com/office/powerpoint/2010/main" val="308537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2677CD5-B7BA-4A6A-8173-760661C4442C}"/>
              </a:ext>
            </a:extLst>
          </p:cNvPr>
          <p:cNvSpPr/>
          <p:nvPr/>
        </p:nvSpPr>
        <p:spPr>
          <a:xfrm>
            <a:off x="2360676" y="2425700"/>
            <a:ext cx="7577074" cy="190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 name="Title 5">
            <a:extLst>
              <a:ext uri="{FF2B5EF4-FFF2-40B4-BE49-F238E27FC236}">
                <a16:creationId xmlns:a16="http://schemas.microsoft.com/office/drawing/2014/main" id="{A0AF7B93-563A-4BCD-9F9C-9BD60A90AE46}"/>
              </a:ext>
            </a:extLst>
          </p:cNvPr>
          <p:cNvSpPr>
            <a:spLocks noGrp="1"/>
          </p:cNvSpPr>
          <p:nvPr>
            <p:ph type="title"/>
          </p:nvPr>
        </p:nvSpPr>
        <p:spPr>
          <a:xfrm>
            <a:off x="3937254" y="224028"/>
            <a:ext cx="7498080" cy="704088"/>
          </a:xfrm>
        </p:spPr>
        <p:txBody>
          <a:bodyPr/>
          <a:lstStyle/>
          <a:p>
            <a:r>
              <a:rPr lang="en-IN" u="sng" dirty="0"/>
              <a:t>CONTENTS</a:t>
            </a:r>
            <a:endParaRPr lang="en-US" u="sng" dirty="0"/>
          </a:p>
        </p:txBody>
      </p:sp>
      <p:sp>
        <p:nvSpPr>
          <p:cNvPr id="4" name="Footer Placeholder 3">
            <a:extLst>
              <a:ext uri="{FF2B5EF4-FFF2-40B4-BE49-F238E27FC236}">
                <a16:creationId xmlns:a16="http://schemas.microsoft.com/office/drawing/2014/main" id="{A9D6CE8D-6E8D-4ECA-9AEC-B3BAF2655437}"/>
              </a:ext>
            </a:extLst>
          </p:cNvPr>
          <p:cNvSpPr>
            <a:spLocks noGrp="1"/>
          </p:cNvSpPr>
          <p:nvPr>
            <p:ph type="ftr" sz="quarter" idx="11"/>
          </p:nvPr>
        </p:nvSpPr>
        <p:spPr/>
        <p:txBody>
          <a:bodyPr/>
          <a:lstStyle/>
          <a:p>
            <a:r>
              <a:rPr lang="en-IN" dirty="0"/>
              <a:t>MODEL BASED DESIGN PROJECT</a:t>
            </a:r>
            <a:endParaRPr lang="en-US" noProof="0" dirty="0"/>
          </a:p>
        </p:txBody>
      </p:sp>
      <p:sp>
        <p:nvSpPr>
          <p:cNvPr id="5" name="Slide Number Placeholder 4">
            <a:extLst>
              <a:ext uri="{FF2B5EF4-FFF2-40B4-BE49-F238E27FC236}">
                <a16:creationId xmlns:a16="http://schemas.microsoft.com/office/drawing/2014/main" id="{2D60DBED-CB5F-4F4D-AFBF-DFA1E031589F}"/>
              </a:ext>
            </a:extLst>
          </p:cNvPr>
          <p:cNvSpPr>
            <a:spLocks noGrp="1"/>
          </p:cNvSpPr>
          <p:nvPr>
            <p:ph type="sldNum" sz="quarter" idx="12"/>
          </p:nvPr>
        </p:nvSpPr>
        <p:spPr/>
        <p:txBody>
          <a:bodyPr/>
          <a:lstStyle/>
          <a:p>
            <a:fld id="{5BFCF61C-3B18-4C03-8326-CC3B32D710C9}" type="slidenum">
              <a:rPr lang="en-US" noProof="0" smtClean="0"/>
              <a:t>2</a:t>
            </a:fld>
            <a:endParaRPr lang="en-US" noProof="0"/>
          </a:p>
        </p:txBody>
      </p:sp>
      <p:sp>
        <p:nvSpPr>
          <p:cNvPr id="18" name="Rectangle 17">
            <a:extLst>
              <a:ext uri="{FF2B5EF4-FFF2-40B4-BE49-F238E27FC236}">
                <a16:creationId xmlns:a16="http://schemas.microsoft.com/office/drawing/2014/main" id="{B8252E0A-6030-459C-AE65-615538177769}"/>
              </a:ext>
            </a:extLst>
          </p:cNvPr>
          <p:cNvSpPr/>
          <p:nvPr/>
        </p:nvSpPr>
        <p:spPr>
          <a:xfrm>
            <a:off x="2108200" y="2298700"/>
            <a:ext cx="10083800" cy="4191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298C52B3-5F7C-4C3E-881E-CDB0156EFBDD}"/>
              </a:ext>
            </a:extLst>
          </p:cNvPr>
          <p:cNvSpPr>
            <a:spLocks noGrp="1"/>
          </p:cNvSpPr>
          <p:nvPr>
            <p:ph idx="1"/>
          </p:nvPr>
        </p:nvSpPr>
        <p:spPr>
          <a:xfrm>
            <a:off x="74386" y="650418"/>
            <a:ext cx="12778014" cy="3296563"/>
          </a:xfrm>
        </p:spPr>
        <p:txBody>
          <a:bodyPr numCol="2">
            <a:noAutofit/>
          </a:bodyPr>
          <a:lstStyle/>
          <a:p>
            <a:pPr>
              <a:buFont typeface="+mj-lt"/>
              <a:buAutoNum type="arabicPeriod"/>
            </a:pPr>
            <a:r>
              <a:rPr lang="en-US" sz="1400" b="1" dirty="0"/>
              <a:t>Introduction</a:t>
            </a:r>
            <a:endParaRPr lang="en-US" sz="1400" dirty="0"/>
          </a:p>
          <a:p>
            <a:pPr marL="742950" lvl="1" indent="-285750">
              <a:buFont typeface="+mj-lt"/>
              <a:buAutoNum type="arabicPeriod"/>
            </a:pPr>
            <a:r>
              <a:rPr lang="en-US" sz="1400" dirty="0"/>
              <a:t>1.1 Background</a:t>
            </a:r>
          </a:p>
          <a:p>
            <a:pPr marL="742950" lvl="1" indent="-285750">
              <a:buFont typeface="+mj-lt"/>
              <a:buAutoNum type="arabicPeriod"/>
            </a:pPr>
            <a:r>
              <a:rPr lang="en-US" sz="1400" dirty="0"/>
              <a:t>1.2 Scope of the Project</a:t>
            </a:r>
          </a:p>
          <a:p>
            <a:pPr marL="742950" lvl="1" indent="-285750">
              <a:buFont typeface="+mj-lt"/>
              <a:buAutoNum type="arabicPeriod"/>
            </a:pPr>
            <a:endParaRPr lang="en-US" sz="1400" dirty="0"/>
          </a:p>
          <a:p>
            <a:pPr>
              <a:buFont typeface="+mj-lt"/>
              <a:buAutoNum type="arabicPeriod"/>
            </a:pPr>
            <a:r>
              <a:rPr lang="en-US" sz="1400" b="1" dirty="0"/>
              <a:t>Project Description – Simulink Modules</a:t>
            </a:r>
            <a:endParaRPr lang="en-US" sz="1400" dirty="0"/>
          </a:p>
          <a:p>
            <a:pPr marL="742950" lvl="1" indent="-285750">
              <a:buFont typeface="+mj-lt"/>
              <a:buAutoNum type="arabicPeriod"/>
            </a:pPr>
            <a:r>
              <a:rPr lang="en-US" sz="1400" dirty="0"/>
              <a:t>Traffic light control for three roads</a:t>
            </a:r>
          </a:p>
          <a:p>
            <a:pPr marL="742950" lvl="1" indent="-285750">
              <a:buFont typeface="+mj-lt"/>
              <a:buAutoNum type="arabicPeriod"/>
            </a:pPr>
            <a:r>
              <a:rPr lang="en-US" sz="1400" dirty="0"/>
              <a:t>Pedestrian signal synchronization</a:t>
            </a:r>
          </a:p>
          <a:p>
            <a:pPr marL="742950" lvl="1" indent="-285750">
              <a:buFont typeface="+mj-lt"/>
              <a:buAutoNum type="arabicPeriod"/>
            </a:pPr>
            <a:r>
              <a:rPr lang="en-US" sz="1400" dirty="0"/>
              <a:t>Sensor-based adaptive traffic management</a:t>
            </a:r>
          </a:p>
          <a:p>
            <a:pPr marL="742950" lvl="1" indent="-285750">
              <a:buFont typeface="+mj-lt"/>
              <a:buAutoNum type="arabicPeriod"/>
            </a:pPr>
            <a:r>
              <a:rPr lang="en-US" sz="1400" dirty="0"/>
              <a:t>Emergency vehicle priority control</a:t>
            </a:r>
          </a:p>
          <a:p>
            <a:pPr marL="742950" lvl="1" indent="-285750">
              <a:buFont typeface="+mj-lt"/>
              <a:buAutoNum type="arabicPeriod"/>
            </a:pPr>
            <a:r>
              <a:rPr lang="en-US" sz="1400" dirty="0"/>
              <a:t>Data logging and analysis</a:t>
            </a:r>
          </a:p>
          <a:p>
            <a:pPr marL="742950" lvl="1" indent="-285750">
              <a:buFont typeface="+mj-lt"/>
              <a:buAutoNum type="arabicPeriod"/>
            </a:pPr>
            <a:endParaRPr lang="en-US" sz="1400" dirty="0"/>
          </a:p>
          <a:p>
            <a:pPr>
              <a:buFont typeface="+mj-lt"/>
              <a:buAutoNum type="arabicPeriod"/>
            </a:pPr>
            <a:r>
              <a:rPr lang="en-US" sz="1400" b="1" dirty="0"/>
              <a:t>Objectives and Requirements</a:t>
            </a:r>
            <a:endParaRPr lang="en-US" sz="1400" dirty="0"/>
          </a:p>
          <a:p>
            <a:pPr marL="457200" lvl="1"/>
            <a:r>
              <a:rPr lang="en-US" sz="1400" dirty="0"/>
              <a:t>3.1 High-Level Requirements</a:t>
            </a:r>
          </a:p>
          <a:p>
            <a:pPr marL="457200" lvl="1"/>
            <a:r>
              <a:rPr lang="en-US" sz="1400" dirty="0"/>
              <a:t>3.2 Low-Level Requirements</a:t>
            </a:r>
          </a:p>
          <a:p>
            <a:pPr marL="457200" lvl="1"/>
            <a:endParaRPr lang="en-US" sz="1400" dirty="0"/>
          </a:p>
          <a:p>
            <a:pPr>
              <a:buFont typeface="+mj-lt"/>
              <a:buAutoNum type="arabicPeriod"/>
            </a:pPr>
            <a:r>
              <a:rPr lang="en-US" sz="1400" b="1" dirty="0"/>
              <a:t>System Design</a:t>
            </a:r>
            <a:endParaRPr lang="en-US" sz="1400" dirty="0"/>
          </a:p>
          <a:p>
            <a:pPr marL="457200" lvl="1"/>
            <a:r>
              <a:rPr lang="en-US" sz="1400" dirty="0"/>
              <a:t>4.1 Architecture</a:t>
            </a:r>
          </a:p>
          <a:p>
            <a:pPr marL="457200" lvl="1"/>
            <a:r>
              <a:rPr lang="en-US" sz="1400" dirty="0"/>
              <a:t>4.2 Finite State Machine (FSM) Design</a:t>
            </a:r>
          </a:p>
          <a:p>
            <a:pPr marL="457200" lvl="1"/>
            <a:endParaRPr lang="en-US" sz="1400" dirty="0"/>
          </a:p>
          <a:p>
            <a:pPr>
              <a:buFont typeface="+mj-lt"/>
              <a:buAutoNum type="arabicPeriod"/>
            </a:pPr>
            <a:r>
              <a:rPr lang="en-US" sz="1400" b="1" dirty="0"/>
              <a:t>Test Plan</a:t>
            </a:r>
            <a:endParaRPr lang="en-US" sz="1400" dirty="0"/>
          </a:p>
          <a:p>
            <a:pPr marL="457200" lvl="1"/>
            <a:r>
              <a:rPr lang="en-US" sz="1400" dirty="0"/>
              <a:t>5.1 High-Level Testing</a:t>
            </a:r>
          </a:p>
          <a:p>
            <a:pPr marL="457200" lvl="1"/>
            <a:r>
              <a:rPr lang="en-US" sz="1400" dirty="0"/>
              <a:t>5.2 Low-Level Testing</a:t>
            </a:r>
          </a:p>
          <a:p>
            <a:pPr marL="457200" lvl="1"/>
            <a:endParaRPr lang="en-US" sz="1400" dirty="0"/>
          </a:p>
          <a:p>
            <a:pPr marL="457200" lvl="1"/>
            <a:endParaRPr lang="en-US" sz="1400" dirty="0"/>
          </a:p>
          <a:p>
            <a:pPr marL="457200" lvl="1"/>
            <a:endParaRPr lang="en-US" sz="1400" dirty="0"/>
          </a:p>
          <a:p>
            <a:pPr marL="457200" lvl="1"/>
            <a:endParaRPr lang="en-US" sz="1400" dirty="0"/>
          </a:p>
          <a:p>
            <a:pPr>
              <a:buFont typeface="+mj-lt"/>
              <a:buAutoNum type="arabicPeriod"/>
            </a:pPr>
            <a:r>
              <a:rPr lang="en-US" sz="1400" b="1" dirty="0"/>
              <a:t>Implementation </a:t>
            </a:r>
          </a:p>
          <a:p>
            <a:pPr>
              <a:spcAft>
                <a:spcPts val="100"/>
              </a:spcAft>
            </a:pPr>
            <a:r>
              <a:rPr lang="en-US" sz="1400" b="0" dirty="0"/>
              <a:t>         6.1 Microcontrollers used</a:t>
            </a:r>
          </a:p>
          <a:p>
            <a:pPr>
              <a:spcAft>
                <a:spcPts val="100"/>
              </a:spcAft>
            </a:pPr>
            <a:r>
              <a:rPr lang="en-US" sz="1400" b="0" dirty="0"/>
              <a:t>         6.2 Hardware components</a:t>
            </a:r>
          </a:p>
          <a:p>
            <a:pPr>
              <a:spcAft>
                <a:spcPts val="100"/>
              </a:spcAft>
            </a:pPr>
            <a:r>
              <a:rPr lang="en-US" sz="1400" b="0" dirty="0"/>
              <a:t>         6.3 System Integration</a:t>
            </a:r>
          </a:p>
          <a:p>
            <a:r>
              <a:rPr lang="en-US" sz="1400" b="1" dirty="0"/>
              <a:t>7. Compliance Checks</a:t>
            </a:r>
            <a:endParaRPr lang="en-US" sz="1400" dirty="0"/>
          </a:p>
          <a:p>
            <a:pPr marL="457200" lvl="1"/>
            <a:r>
              <a:rPr lang="en-US" sz="1400" dirty="0"/>
              <a:t>7.1 MAB and JMAAB Compliance</a:t>
            </a:r>
          </a:p>
          <a:p>
            <a:pPr marL="457200" lvl="1"/>
            <a:r>
              <a:rPr lang="en-US" sz="1400" dirty="0"/>
              <a:t>7.2 Metrics Dashboard</a:t>
            </a:r>
          </a:p>
          <a:p>
            <a:pPr marL="457200" lvl="1"/>
            <a:r>
              <a:rPr lang="en-US" sz="1400" dirty="0"/>
              <a:t>7.3 Model Coverage</a:t>
            </a:r>
          </a:p>
          <a:p>
            <a:r>
              <a:rPr lang="en-US" sz="1400" b="1" dirty="0"/>
              <a:t>8. Individual Model Versions</a:t>
            </a:r>
            <a:endParaRPr lang="en-US" sz="1400" dirty="0"/>
          </a:p>
          <a:p>
            <a:pPr marL="457200" lvl="1"/>
            <a:r>
              <a:rPr lang="en-US" sz="1400" dirty="0"/>
              <a:t>8.1 Traffic Light Control Model</a:t>
            </a:r>
          </a:p>
          <a:p>
            <a:pPr marL="457200" lvl="1"/>
            <a:r>
              <a:rPr lang="en-US" sz="1400" dirty="0"/>
              <a:t>8.2 Pedestrian Signal Control Model</a:t>
            </a:r>
          </a:p>
          <a:p>
            <a:pPr marL="457200" lvl="1"/>
            <a:r>
              <a:rPr lang="en-US" sz="1400" dirty="0"/>
              <a:t>8.3 Adaptive Traffic Management Model</a:t>
            </a:r>
          </a:p>
          <a:p>
            <a:r>
              <a:rPr lang="en-US" sz="1400" b="1" dirty="0"/>
              <a:t>9. Conclusion</a:t>
            </a:r>
          </a:p>
          <a:p>
            <a:r>
              <a:rPr lang="en-US" sz="1400" b="1" dirty="0"/>
              <a:t>10.Appendices</a:t>
            </a:r>
            <a:endParaRPr lang="en-US" sz="1400" dirty="0"/>
          </a:p>
          <a:p>
            <a:pPr>
              <a:spcAft>
                <a:spcPts val="100"/>
              </a:spcAft>
            </a:pPr>
            <a:r>
              <a:rPr lang="en-US" sz="1400" b="0" dirty="0"/>
              <a:t>A: Simulation parameters</a:t>
            </a:r>
          </a:p>
          <a:p>
            <a:pPr>
              <a:spcAft>
                <a:spcPts val="100"/>
              </a:spcAft>
            </a:pPr>
            <a:r>
              <a:rPr lang="en-US" sz="1400" b="0" dirty="0"/>
              <a:t>B: Sensor calibration details</a:t>
            </a:r>
          </a:p>
          <a:p>
            <a:pPr>
              <a:spcAft>
                <a:spcPts val="100"/>
              </a:spcAft>
            </a:pPr>
            <a:r>
              <a:rPr lang="en-US" sz="1400" b="0" dirty="0"/>
              <a:t>C: MATLAB/Simulink scripts</a:t>
            </a:r>
          </a:p>
        </p:txBody>
      </p:sp>
    </p:spTree>
    <p:extLst>
      <p:ext uri="{BB962C8B-B14F-4D97-AF65-F5344CB8AC3E}">
        <p14:creationId xmlns:p14="http://schemas.microsoft.com/office/powerpoint/2010/main" val="55925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a:xfrm>
            <a:off x="2295143" y="1463040"/>
            <a:ext cx="9074985" cy="704088"/>
          </a:xfrm>
        </p:spPr>
        <p:txBody>
          <a:bodyPr/>
          <a:lstStyle/>
          <a:p>
            <a:r>
              <a:rPr lang="en-US" dirty="0"/>
              <a:t>1.introduction:</a:t>
            </a:r>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p:txBody>
          <a:bodyPr/>
          <a:lstStyle/>
          <a:p>
            <a:r>
              <a:rPr lang="en-IN" dirty="0"/>
              <a:t>MODEL BASED DESIGN PROJECT</a:t>
            </a:r>
            <a:endParaRPr lang="en-US" noProof="0" dirty="0"/>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3</a:t>
            </a:fld>
            <a:endParaRPr lang="en-US" dirty="0"/>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598714" y="2953512"/>
            <a:ext cx="11593286" cy="3296563"/>
          </a:xfrm>
        </p:spPr>
        <p:txBody>
          <a:bodyPr/>
          <a:lstStyle/>
          <a:p>
            <a:r>
              <a:rPr lang="en-GB" sz="1800" b="1" dirty="0"/>
              <a:t>1.1 Background</a:t>
            </a:r>
          </a:p>
          <a:p>
            <a:r>
              <a:rPr lang="en-GB" sz="1800" dirty="0"/>
              <a:t>Traffic congestion is a significant challenge in urban areas, leading to delays, pollution, and increased accident risks. Efficient traffic management systems are crucial for improving vehicle movement and pedestrian safety. This project focuses on developing a traffic controller for a three-road intersection using Simulink.</a:t>
            </a:r>
          </a:p>
          <a:p>
            <a:r>
              <a:rPr lang="en-GB" sz="1800" b="1" dirty="0"/>
              <a:t>1.2 Scope of the Project</a:t>
            </a:r>
          </a:p>
          <a:p>
            <a:r>
              <a:rPr lang="en-GB" sz="1800" dirty="0"/>
              <a:t>The project includes the design, simulation, and implementation of an intelligent traffic light control system. It integrates real-time sensor inputs and pedestrian crossing signals.</a:t>
            </a:r>
          </a:p>
          <a:p>
            <a:endParaRPr lang="en-US" sz="1800" dirty="0"/>
          </a:p>
        </p:txBody>
      </p:sp>
    </p:spTree>
    <p:extLst>
      <p:ext uri="{BB962C8B-B14F-4D97-AF65-F5344CB8AC3E}">
        <p14:creationId xmlns:p14="http://schemas.microsoft.com/office/powerpoint/2010/main" val="355179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IN" dirty="0"/>
              <a:t>2.P</a:t>
            </a:r>
            <a:r>
              <a:rPr lang="en-US" dirty="0" err="1"/>
              <a:t>roject</a:t>
            </a:r>
            <a:r>
              <a:rPr lang="en-US" dirty="0"/>
              <a:t> description</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IN" dirty="0"/>
              <a:t>MODEL BASED DESIGN PROJECT</a:t>
            </a:r>
            <a:endParaRPr lang="en-US" noProof="0" dirty="0"/>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660650"/>
            <a:ext cx="11231626" cy="490538"/>
          </a:xfrm>
        </p:spPr>
        <p:txBody>
          <a:bodyPr/>
          <a:lstStyle/>
          <a:p>
            <a:r>
              <a:rPr lang="en-GB" b="0" dirty="0"/>
              <a:t>The system uses Model-Based Design (MBD) with Simulink to create a modular, scalable traffic control system. </a:t>
            </a:r>
          </a:p>
          <a:p>
            <a:r>
              <a:rPr lang="en-GB" b="0" dirty="0"/>
              <a:t>The key components include:</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1470660" y="3712210"/>
            <a:ext cx="9089390" cy="1682750"/>
          </a:xfrm>
        </p:spPr>
        <p:txBody>
          <a:bodyPr/>
          <a:lstStyle/>
          <a:p>
            <a:pPr algn="ctr">
              <a:buFont typeface="Arial" panose="020B0604020202020204" pitchFamily="34" charset="0"/>
              <a:buChar char="•"/>
            </a:pPr>
            <a:r>
              <a:rPr lang="en-GB" dirty="0"/>
              <a:t>Traffic light control for three roads.</a:t>
            </a:r>
          </a:p>
          <a:p>
            <a:pPr algn="ctr">
              <a:buFont typeface="Arial" panose="020B0604020202020204" pitchFamily="34" charset="0"/>
              <a:buChar char="•"/>
            </a:pPr>
            <a:r>
              <a:rPr lang="en-GB" dirty="0"/>
              <a:t>Pedestrian signal synchronization.</a:t>
            </a:r>
          </a:p>
          <a:p>
            <a:pPr algn="ctr">
              <a:buFont typeface="Arial" panose="020B0604020202020204" pitchFamily="34" charset="0"/>
              <a:buChar char="•"/>
            </a:pPr>
            <a:r>
              <a:rPr lang="en-GB" dirty="0"/>
              <a:t>Sensor-based adaptive traffic management.</a:t>
            </a:r>
          </a:p>
          <a:p>
            <a:pPr algn="ctr">
              <a:buFont typeface="Arial" panose="020B0604020202020204" pitchFamily="34" charset="0"/>
              <a:buChar char="•"/>
            </a:pPr>
            <a:r>
              <a:rPr lang="en-GB" dirty="0"/>
              <a:t>Data logging and analysis for performance optimization.</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39791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244094" y="2147825"/>
            <a:ext cx="5312410" cy="1682749"/>
          </a:xfrm>
        </p:spPr>
        <p:txBody>
          <a:bodyPr/>
          <a:lstStyle/>
          <a:p>
            <a:r>
              <a:rPr lang="en-US" dirty="0"/>
              <a:t>3.1 Objectives</a:t>
            </a:r>
            <a:br>
              <a:rPr lang="en-US" dirty="0"/>
            </a:br>
            <a:br>
              <a:rPr lang="en-US" dirty="0"/>
            </a:br>
            <a:r>
              <a:rPr lang="en-US" dirty="0"/>
              <a:t>requirements</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396240" y="301752"/>
            <a:ext cx="1828800" cy="274320"/>
          </a:xfrm>
        </p:spPr>
        <p:txBody>
          <a:bodyPr/>
          <a:lstStyle/>
          <a:p>
            <a:r>
              <a:rPr lang="en-IN" dirty="0"/>
              <a:t>MODEL BASED DESIGN PROJECT</a:t>
            </a:r>
            <a:endParaRPr lang="en-US" noProof="0"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6131052" y="1426146"/>
            <a:ext cx="4828032" cy="490538"/>
          </a:xfrm>
        </p:spPr>
        <p:txBody>
          <a:bodyPr/>
          <a:lstStyle/>
          <a:p>
            <a:r>
              <a:rPr lang="en-IN" dirty="0"/>
              <a:t>H</a:t>
            </a:r>
            <a:r>
              <a:rPr lang="en-US" dirty="0" err="1"/>
              <a:t>igh</a:t>
            </a:r>
            <a:r>
              <a:rPr lang="en-US" dirty="0"/>
              <a:t> Level Requirements:</a:t>
            </a:r>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6096000" y="2147824"/>
            <a:ext cx="4754880" cy="1682750"/>
          </a:xfrm>
        </p:spPr>
        <p:txBody>
          <a:bodyPr/>
          <a:lstStyle/>
          <a:p>
            <a:pPr>
              <a:buFont typeface="Arial" panose="020B0604020202020204" pitchFamily="34" charset="0"/>
              <a:buChar char="•"/>
            </a:pPr>
            <a:r>
              <a:rPr lang="en-GB" b="1" dirty="0"/>
              <a:t>HLR1:</a:t>
            </a:r>
            <a:r>
              <a:rPr lang="en-GB" dirty="0"/>
              <a:t> Manage traffic signals for three roads efficiently.</a:t>
            </a:r>
          </a:p>
          <a:p>
            <a:pPr>
              <a:buFont typeface="Arial" panose="020B0604020202020204" pitchFamily="34" charset="0"/>
              <a:buChar char="•"/>
            </a:pPr>
            <a:r>
              <a:rPr lang="en-GB" b="1" dirty="0"/>
              <a:t>HLR2:</a:t>
            </a:r>
            <a:r>
              <a:rPr lang="en-GB" dirty="0"/>
              <a:t> Ensure pedestrian safety with synchronized crossings.</a:t>
            </a:r>
          </a:p>
          <a:p>
            <a:pPr>
              <a:buFont typeface="Arial" panose="020B0604020202020204" pitchFamily="34" charset="0"/>
              <a:buChar char="•"/>
            </a:pPr>
            <a:r>
              <a:rPr lang="en-GB" b="1" dirty="0"/>
              <a:t>HLR3:</a:t>
            </a:r>
            <a:r>
              <a:rPr lang="en-GB" dirty="0"/>
              <a:t> Adapt signal timing based on real-time traffic conditions.</a:t>
            </a:r>
          </a:p>
          <a:p>
            <a:pPr>
              <a:buFont typeface="Arial" panose="020B0604020202020204" pitchFamily="34" charset="0"/>
              <a:buChar char="•"/>
            </a:pPr>
            <a:r>
              <a:rPr lang="en-GB" b="1" dirty="0"/>
              <a:t>HLR4:</a:t>
            </a:r>
            <a:r>
              <a:rPr lang="en-GB" dirty="0"/>
              <a:t> Maintain compliance with traffic control standards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5</a:t>
            </a:fld>
            <a:endParaRPr lang="en-US"/>
          </a:p>
        </p:txBody>
      </p:sp>
    </p:spTree>
    <p:extLst>
      <p:ext uri="{BB962C8B-B14F-4D97-AF65-F5344CB8AC3E}">
        <p14:creationId xmlns:p14="http://schemas.microsoft.com/office/powerpoint/2010/main" val="412239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244094" y="2147825"/>
            <a:ext cx="5312410" cy="1682749"/>
          </a:xfrm>
        </p:spPr>
        <p:txBody>
          <a:bodyPr/>
          <a:lstStyle/>
          <a:p>
            <a:r>
              <a:rPr lang="en-US" dirty="0"/>
              <a:t>3.2 Objectives</a:t>
            </a:r>
            <a:br>
              <a:rPr lang="en-US" dirty="0"/>
            </a:br>
            <a:br>
              <a:rPr lang="en-US" dirty="0"/>
            </a:br>
            <a:r>
              <a:rPr lang="en-US" dirty="0"/>
              <a:t>requirements</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396240" y="301752"/>
            <a:ext cx="1828800" cy="274320"/>
          </a:xfrm>
        </p:spPr>
        <p:txBody>
          <a:bodyPr/>
          <a:lstStyle/>
          <a:p>
            <a:r>
              <a:rPr lang="en-IN" dirty="0"/>
              <a:t>MODEL BASED DESIGN PROJECT</a:t>
            </a:r>
            <a:endParaRPr lang="en-US" noProof="0"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6131052" y="1426146"/>
            <a:ext cx="4828032" cy="490538"/>
          </a:xfrm>
        </p:spPr>
        <p:txBody>
          <a:bodyPr/>
          <a:lstStyle/>
          <a:p>
            <a:r>
              <a:rPr lang="en-US" dirty="0"/>
              <a:t>Low Level Requirements:</a:t>
            </a:r>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6096000" y="2147824"/>
            <a:ext cx="4754880" cy="1682750"/>
          </a:xfrm>
        </p:spPr>
        <p:txBody>
          <a:bodyPr/>
          <a:lstStyle/>
          <a:p>
            <a:pPr>
              <a:buFont typeface="Arial" panose="020B0604020202020204" pitchFamily="34" charset="0"/>
              <a:buChar char="•"/>
            </a:pPr>
            <a:r>
              <a:rPr lang="en-US" b="1" dirty="0"/>
              <a:t>LLR1:</a:t>
            </a:r>
            <a:r>
              <a:rPr lang="en-US" dirty="0"/>
              <a:t> Each road has independently controlled traffic signals.</a:t>
            </a:r>
          </a:p>
          <a:p>
            <a:pPr>
              <a:buFont typeface="Arial" panose="020B0604020202020204" pitchFamily="34" charset="0"/>
              <a:buChar char="•"/>
            </a:pPr>
            <a:r>
              <a:rPr lang="en-US" b="1" dirty="0"/>
              <a:t>LLR2:</a:t>
            </a:r>
            <a:r>
              <a:rPr lang="en-US" dirty="0"/>
              <a:t> Pedestrian crossings operate based on request and timing synchronization.</a:t>
            </a:r>
          </a:p>
          <a:p>
            <a:pPr>
              <a:buFont typeface="Arial" panose="020B0604020202020204" pitchFamily="34" charset="0"/>
              <a:buChar char="•"/>
            </a:pPr>
            <a:r>
              <a:rPr lang="en-US" b="1" dirty="0"/>
              <a:t>LLR3:</a:t>
            </a:r>
            <a:r>
              <a:rPr lang="en-US" dirty="0"/>
              <a:t> Sensor inputs influence traffic signal durations.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6</a:t>
            </a:fld>
            <a:endParaRPr lang="en-US"/>
          </a:p>
        </p:txBody>
      </p:sp>
    </p:spTree>
    <p:extLst>
      <p:ext uri="{BB962C8B-B14F-4D97-AF65-F5344CB8AC3E}">
        <p14:creationId xmlns:p14="http://schemas.microsoft.com/office/powerpoint/2010/main" val="180803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4. SYSTEM DESIGN:</a:t>
            </a:r>
          </a:p>
        </p:txBody>
      </p:sp>
      <p:sp>
        <p:nvSpPr>
          <p:cNvPr id="10" name="Footer Placeholder 9">
            <a:extLst>
              <a:ext uri="{FF2B5EF4-FFF2-40B4-BE49-F238E27FC236}">
                <a16:creationId xmlns:a16="http://schemas.microsoft.com/office/drawing/2014/main" id="{15C361D4-2114-E276-681B-0EDACAD8E3D4}"/>
              </a:ext>
            </a:extLst>
          </p:cNvPr>
          <p:cNvSpPr>
            <a:spLocks noGrp="1"/>
          </p:cNvSpPr>
          <p:nvPr>
            <p:ph type="ftr" sz="quarter" idx="11"/>
          </p:nvPr>
        </p:nvSpPr>
        <p:spPr/>
        <p:txBody>
          <a:bodyPr/>
          <a:lstStyle/>
          <a:p>
            <a:r>
              <a:rPr lang="en-US"/>
              <a:t>Presentation title</a:t>
            </a:r>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a:xfrm>
            <a:off x="621538" y="3183731"/>
            <a:ext cx="4828032" cy="490538"/>
          </a:xfrm>
        </p:spPr>
        <p:txBody>
          <a:bodyPr/>
          <a:lstStyle/>
          <a:p>
            <a:r>
              <a:rPr lang="en-US" dirty="0"/>
              <a:t>4.1 ARCHITECTURE:</a:t>
            </a:r>
          </a:p>
          <a:p>
            <a:endParaRPr lang="en-US"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359410" y="3745230"/>
            <a:ext cx="5787390" cy="1682750"/>
          </a:xfrm>
        </p:spPr>
        <p:txBody>
          <a:bodyPr/>
          <a:lstStyle/>
          <a:p>
            <a:r>
              <a:rPr lang="en-GB" dirty="0"/>
              <a:t>The system consists of the following interconnected modules:</a:t>
            </a:r>
          </a:p>
          <a:p>
            <a:pPr>
              <a:buFont typeface="Arial" panose="020B0604020202020204" pitchFamily="34" charset="0"/>
              <a:buChar char="•"/>
            </a:pPr>
            <a:r>
              <a:rPr lang="en-GB" b="1" dirty="0"/>
              <a:t>Signal Control Module: </a:t>
            </a:r>
            <a:r>
              <a:rPr lang="en-GB" dirty="0"/>
              <a:t>Manages light transitions based on predefined logic.</a:t>
            </a:r>
          </a:p>
          <a:p>
            <a:pPr>
              <a:buFont typeface="Arial" panose="020B0604020202020204" pitchFamily="34" charset="0"/>
              <a:buChar char="•"/>
            </a:pPr>
            <a:r>
              <a:rPr lang="en-GB" b="1" dirty="0"/>
              <a:t>Sensor Integration Module: </a:t>
            </a:r>
            <a:r>
              <a:rPr lang="en-GB" dirty="0"/>
              <a:t>Receives input from vehicle density sensors.</a:t>
            </a:r>
          </a:p>
          <a:p>
            <a:pPr>
              <a:buFont typeface="Arial" panose="020B0604020202020204" pitchFamily="34" charset="0"/>
              <a:buChar char="•"/>
            </a:pPr>
            <a:r>
              <a:rPr lang="en-GB" b="1" dirty="0"/>
              <a:t>Pedestrian Crossing Module:</a:t>
            </a:r>
            <a:r>
              <a:rPr lang="en-GB" dirty="0"/>
              <a:t> Controls pedestrian signals.</a:t>
            </a:r>
          </a:p>
        </p:txBody>
      </p:sp>
      <p:sp>
        <p:nvSpPr>
          <p:cNvPr id="5" name="Text Placeholder 4">
            <a:extLst>
              <a:ext uri="{FF2B5EF4-FFF2-40B4-BE49-F238E27FC236}">
                <a16:creationId xmlns:a16="http://schemas.microsoft.com/office/drawing/2014/main" id="{EEAACD48-B184-C932-E41F-216DF4C1A5BF}"/>
              </a:ext>
            </a:extLst>
          </p:cNvPr>
          <p:cNvSpPr>
            <a:spLocks noGrp="1"/>
          </p:cNvSpPr>
          <p:nvPr>
            <p:ph type="body" sz="quarter" idx="16"/>
          </p:nvPr>
        </p:nvSpPr>
        <p:spPr>
          <a:xfrm>
            <a:off x="6553200" y="3674269"/>
            <a:ext cx="4754880" cy="1682750"/>
          </a:xfrm>
        </p:spPr>
        <p:txBody>
          <a:bodyPr/>
          <a:lstStyle/>
          <a:p>
            <a:pPr>
              <a:buFont typeface="Arial" panose="020B0604020202020204" pitchFamily="34" charset="0"/>
              <a:buChar char="•"/>
            </a:pPr>
            <a:r>
              <a:rPr lang="en-GB" b="1" dirty="0"/>
              <a:t>State 1:</a:t>
            </a:r>
            <a:r>
              <a:rPr lang="en-GB" dirty="0"/>
              <a:t> Normal signal cycle.</a:t>
            </a:r>
          </a:p>
          <a:p>
            <a:pPr>
              <a:buFont typeface="Arial" panose="020B0604020202020204" pitchFamily="34" charset="0"/>
              <a:buChar char="•"/>
            </a:pPr>
            <a:r>
              <a:rPr lang="en-GB" b="1" dirty="0"/>
              <a:t>State 2:</a:t>
            </a:r>
            <a:r>
              <a:rPr lang="en-GB" dirty="0"/>
              <a:t> Adjusted cycle based on vehicle density.</a:t>
            </a:r>
          </a:p>
          <a:p>
            <a:pPr>
              <a:buFont typeface="Arial" panose="020B0604020202020204" pitchFamily="34" charset="0"/>
              <a:buChar char="•"/>
            </a:pPr>
            <a:r>
              <a:rPr lang="en-GB" b="1" dirty="0"/>
              <a:t>State 3:</a:t>
            </a:r>
            <a:r>
              <a:rPr lang="en-GB" dirty="0"/>
              <a:t> Pedestrian crossing phase.</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7</a:t>
            </a:fld>
            <a:endParaRPr lang="en-US"/>
          </a:p>
        </p:txBody>
      </p:sp>
      <p:sp>
        <p:nvSpPr>
          <p:cNvPr id="8" name="Text Placeholder 2">
            <a:extLst>
              <a:ext uri="{FF2B5EF4-FFF2-40B4-BE49-F238E27FC236}">
                <a16:creationId xmlns:a16="http://schemas.microsoft.com/office/drawing/2014/main" id="{259678A8-750C-4FBC-AF93-876DB8A79363}"/>
              </a:ext>
            </a:extLst>
          </p:cNvPr>
          <p:cNvSpPr txBox="1">
            <a:spLocks/>
          </p:cNvSpPr>
          <p:nvPr/>
        </p:nvSpPr>
        <p:spPr>
          <a:xfrm>
            <a:off x="6358508" y="3183731"/>
            <a:ext cx="5312791"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4.2 FINITE STATE MACHINE DESIGN:</a:t>
            </a:r>
          </a:p>
          <a:p>
            <a:endParaRPr lang="en-US" dirty="0"/>
          </a:p>
        </p:txBody>
      </p:sp>
    </p:spTree>
    <p:extLst>
      <p:ext uri="{BB962C8B-B14F-4D97-AF65-F5344CB8AC3E}">
        <p14:creationId xmlns:p14="http://schemas.microsoft.com/office/powerpoint/2010/main" val="90152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p:txBody>
          <a:bodyPr/>
          <a:lstStyle/>
          <a:p>
            <a:r>
              <a:rPr lang="en-US" dirty="0"/>
              <a:t>5. TEST PLAN</a:t>
            </a:r>
          </a:p>
        </p:txBody>
      </p:sp>
      <p:sp>
        <p:nvSpPr>
          <p:cNvPr id="12" name="Footer Placeholder 11">
            <a:extLst>
              <a:ext uri="{FF2B5EF4-FFF2-40B4-BE49-F238E27FC236}">
                <a16:creationId xmlns:a16="http://schemas.microsoft.com/office/drawing/2014/main" id="{E9C9137C-4C2A-3985-8399-B6159A8C5A3E}"/>
              </a:ext>
            </a:extLst>
          </p:cNvPr>
          <p:cNvSpPr>
            <a:spLocks noGrp="1"/>
          </p:cNvSpPr>
          <p:nvPr>
            <p:ph type="ftr" sz="quarter" idx="11"/>
          </p:nvPr>
        </p:nvSpPr>
        <p:spPr/>
        <p:txBody>
          <a:bodyPr/>
          <a:lstStyle/>
          <a:p>
            <a:r>
              <a:rPr lang="en-US"/>
              <a:t>Presentation title</a:t>
            </a:r>
          </a:p>
        </p:txBody>
      </p:sp>
      <p:sp>
        <p:nvSpPr>
          <p:cNvPr id="4" name="Text Placeholder 3">
            <a:extLst>
              <a:ext uri="{FF2B5EF4-FFF2-40B4-BE49-F238E27FC236}">
                <a16:creationId xmlns:a16="http://schemas.microsoft.com/office/drawing/2014/main" id="{EF31757D-D960-563E-13D7-10BC6A04122D}"/>
              </a:ext>
            </a:extLst>
          </p:cNvPr>
          <p:cNvSpPr>
            <a:spLocks noGrp="1"/>
          </p:cNvSpPr>
          <p:nvPr>
            <p:ph type="body" sz="quarter" idx="13"/>
          </p:nvPr>
        </p:nvSpPr>
        <p:spPr>
          <a:xfrm>
            <a:off x="3567176" y="2901950"/>
            <a:ext cx="4828032" cy="490538"/>
          </a:xfrm>
        </p:spPr>
        <p:txBody>
          <a:bodyPr/>
          <a:lstStyle/>
          <a:p>
            <a:pPr algn="ctr"/>
            <a:r>
              <a:rPr lang="en-US" dirty="0"/>
              <a:t>5.1 </a:t>
            </a:r>
            <a:r>
              <a:rPr lang="en-US" b="1" dirty="0"/>
              <a:t>High-Level Testing</a:t>
            </a:r>
          </a:p>
          <a:p>
            <a:pPr algn="ctr"/>
            <a:endParaRPr lang="en-US" dirty="0"/>
          </a:p>
        </p:txBody>
      </p:sp>
      <p:sp>
        <p:nvSpPr>
          <p:cNvPr id="6" name="Text Placeholder 5">
            <a:extLst>
              <a:ext uri="{FF2B5EF4-FFF2-40B4-BE49-F238E27FC236}">
                <a16:creationId xmlns:a16="http://schemas.microsoft.com/office/drawing/2014/main" id="{BFE1F326-65DA-D1D2-BADE-C228E0696D1C}"/>
              </a:ext>
            </a:extLst>
          </p:cNvPr>
          <p:cNvSpPr>
            <a:spLocks noGrp="1"/>
          </p:cNvSpPr>
          <p:nvPr>
            <p:ph type="body" sz="quarter" idx="15"/>
          </p:nvPr>
        </p:nvSpPr>
        <p:spPr>
          <a:xfrm>
            <a:off x="2020824" y="3280918"/>
            <a:ext cx="8379220" cy="975260"/>
          </a:xfrm>
        </p:spPr>
        <p:txBody>
          <a:bodyPr/>
          <a:lstStyle/>
          <a:p>
            <a:pPr>
              <a:buFont typeface="Arial" panose="020B0604020202020204" pitchFamily="34" charset="0"/>
              <a:buChar char="•"/>
            </a:pPr>
            <a:r>
              <a:rPr lang="en-GB" dirty="0"/>
              <a:t>Verify correct traffic light transitions.</a:t>
            </a:r>
          </a:p>
          <a:p>
            <a:pPr>
              <a:buFont typeface="Arial" panose="020B0604020202020204" pitchFamily="34" charset="0"/>
              <a:buChar char="•"/>
            </a:pPr>
            <a:r>
              <a:rPr lang="en-GB" dirty="0"/>
              <a:t>Ensure pedestrian signals are synchronized.</a:t>
            </a:r>
          </a:p>
          <a:p>
            <a:pPr>
              <a:buFont typeface="Arial" panose="020B0604020202020204" pitchFamily="34" charset="0"/>
              <a:buChar char="•"/>
            </a:pPr>
            <a:r>
              <a:rPr lang="en-GB" dirty="0"/>
              <a:t>Assess sensor input handling.</a:t>
            </a:r>
          </a:p>
          <a:p>
            <a:pPr>
              <a:buFont typeface="Arial" panose="020B0604020202020204" pitchFamily="34" charset="0"/>
              <a:buChar char="•"/>
            </a:pPr>
            <a:r>
              <a:rPr lang="en-GB" dirty="0"/>
              <a:t>Confirm data logging accuracy.</a:t>
            </a:r>
          </a:p>
        </p:txBody>
      </p:sp>
      <p:sp>
        <p:nvSpPr>
          <p:cNvPr id="5" name="Text Placeholder 4">
            <a:extLst>
              <a:ext uri="{FF2B5EF4-FFF2-40B4-BE49-F238E27FC236}">
                <a16:creationId xmlns:a16="http://schemas.microsoft.com/office/drawing/2014/main" id="{11D7CDBE-3B02-5AB5-E827-307839805592}"/>
              </a:ext>
            </a:extLst>
          </p:cNvPr>
          <p:cNvSpPr>
            <a:spLocks noGrp="1"/>
          </p:cNvSpPr>
          <p:nvPr>
            <p:ph type="body" sz="quarter" idx="14"/>
          </p:nvPr>
        </p:nvSpPr>
        <p:spPr>
          <a:xfrm>
            <a:off x="3681984" y="4410646"/>
            <a:ext cx="4828032" cy="490538"/>
          </a:xfrm>
        </p:spPr>
        <p:txBody>
          <a:bodyPr/>
          <a:lstStyle/>
          <a:p>
            <a:pPr algn="ctr"/>
            <a:r>
              <a:rPr lang="en-US" b="1" dirty="0"/>
              <a:t>5.2 Low-Level Testing</a:t>
            </a:r>
          </a:p>
        </p:txBody>
      </p:sp>
      <p:sp>
        <p:nvSpPr>
          <p:cNvPr id="7" name="Text Placeholder 6">
            <a:extLst>
              <a:ext uri="{FF2B5EF4-FFF2-40B4-BE49-F238E27FC236}">
                <a16:creationId xmlns:a16="http://schemas.microsoft.com/office/drawing/2014/main" id="{3F33DEEB-3296-0AFB-2C98-5D37AC21B10C}"/>
              </a:ext>
            </a:extLst>
          </p:cNvPr>
          <p:cNvSpPr>
            <a:spLocks noGrp="1"/>
          </p:cNvSpPr>
          <p:nvPr>
            <p:ph type="body" sz="quarter" idx="16"/>
          </p:nvPr>
        </p:nvSpPr>
        <p:spPr/>
        <p:txBody>
          <a:bodyPr/>
          <a:lstStyle/>
          <a:p>
            <a:pPr>
              <a:buFont typeface="Arial" panose="020B0604020202020204" pitchFamily="34" charset="0"/>
              <a:buChar char="•"/>
            </a:pPr>
            <a:r>
              <a:rPr lang="en-GB" b="1" dirty="0"/>
              <a:t>Test 1:</a:t>
            </a:r>
            <a:r>
              <a:rPr lang="en-GB" dirty="0"/>
              <a:t> Check normal traffic light sequences.</a:t>
            </a:r>
          </a:p>
          <a:p>
            <a:pPr>
              <a:buFont typeface="Arial" panose="020B0604020202020204" pitchFamily="34" charset="0"/>
              <a:buChar char="•"/>
            </a:pPr>
            <a:r>
              <a:rPr lang="en-GB" b="1" dirty="0"/>
              <a:t>Test 2:</a:t>
            </a:r>
            <a:r>
              <a:rPr lang="en-GB" dirty="0"/>
              <a:t> Validate pedestrian crossing timing.</a:t>
            </a:r>
          </a:p>
          <a:p>
            <a:pPr>
              <a:buFont typeface="Arial" panose="020B0604020202020204" pitchFamily="34" charset="0"/>
              <a:buChar char="•"/>
            </a:pPr>
            <a:r>
              <a:rPr lang="en-GB" b="1" dirty="0"/>
              <a:t>Test 3:</a:t>
            </a:r>
            <a:r>
              <a:rPr lang="en-GB" dirty="0"/>
              <a:t> Simulate high traffic density scenarios.</a:t>
            </a:r>
          </a:p>
          <a:p>
            <a:pPr>
              <a:buFont typeface="Arial" panose="020B0604020202020204" pitchFamily="34" charset="0"/>
              <a:buChar char="•"/>
            </a:pPr>
            <a:r>
              <a:rPr lang="en-GB" b="1" dirty="0"/>
              <a:t>Test 4:</a:t>
            </a:r>
            <a:r>
              <a:rPr lang="en-GB" dirty="0"/>
              <a:t> Verify data logging functionality.</a:t>
            </a:r>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8</a:t>
            </a:fld>
            <a:endParaRPr lang="en-US"/>
          </a:p>
        </p:txBody>
      </p:sp>
    </p:spTree>
    <p:extLst>
      <p:ext uri="{BB962C8B-B14F-4D97-AF65-F5344CB8AC3E}">
        <p14:creationId xmlns:p14="http://schemas.microsoft.com/office/powerpoint/2010/main" val="112505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190500" y="2064672"/>
            <a:ext cx="5323332" cy="1682749"/>
          </a:xfrm>
        </p:spPr>
        <p:txBody>
          <a:bodyPr/>
          <a:lstStyle/>
          <a:p>
            <a:pPr>
              <a:lnSpc>
                <a:spcPct val="100000"/>
              </a:lnSpc>
            </a:pPr>
            <a:r>
              <a:rPr lang="en-US" sz="2800" dirty="0"/>
              <a:t>6. Hardware </a:t>
            </a:r>
            <a:br>
              <a:rPr lang="en-US" sz="2800" dirty="0"/>
            </a:br>
            <a:r>
              <a:rPr lang="en-US" sz="2800" dirty="0"/>
              <a:t>Implementation</a:t>
            </a:r>
          </a:p>
        </p:txBody>
      </p:sp>
      <p:sp>
        <p:nvSpPr>
          <p:cNvPr id="12" name="Footer Placeholder 11">
            <a:extLst>
              <a:ext uri="{FF2B5EF4-FFF2-40B4-BE49-F238E27FC236}">
                <a16:creationId xmlns:a16="http://schemas.microsoft.com/office/drawing/2014/main" id="{BEC1259C-0A50-37A0-081E-E36D391D7A08}"/>
              </a:ext>
            </a:extLst>
          </p:cNvPr>
          <p:cNvSpPr>
            <a:spLocks noGrp="1"/>
          </p:cNvSpPr>
          <p:nvPr>
            <p:ph type="ftr" sz="quarter" idx="11"/>
          </p:nvPr>
        </p:nvSpPr>
        <p:spPr/>
        <p:txBody>
          <a:bodyPr/>
          <a:lstStyle/>
          <a:p>
            <a:r>
              <a:rPr lang="en-US"/>
              <a:t>Presentation title</a:t>
            </a:r>
          </a:p>
        </p:txBody>
      </p:sp>
      <p:sp>
        <p:nvSpPr>
          <p:cNvPr id="3" name="Text Placeholder 2">
            <a:extLst>
              <a:ext uri="{FF2B5EF4-FFF2-40B4-BE49-F238E27FC236}">
                <a16:creationId xmlns:a16="http://schemas.microsoft.com/office/drawing/2014/main" id="{B9136911-B582-CB5C-914D-58A0AE6AB75A}"/>
              </a:ext>
            </a:extLst>
          </p:cNvPr>
          <p:cNvSpPr>
            <a:spLocks noGrp="1"/>
          </p:cNvSpPr>
          <p:nvPr>
            <p:ph type="body" sz="quarter" idx="13"/>
          </p:nvPr>
        </p:nvSpPr>
        <p:spPr>
          <a:xfrm>
            <a:off x="5997702" y="330803"/>
            <a:ext cx="4828032" cy="490538"/>
          </a:xfrm>
        </p:spPr>
        <p:txBody>
          <a:bodyPr/>
          <a:lstStyle/>
          <a:p>
            <a:r>
              <a:rPr lang="en-GB" b="1" dirty="0"/>
              <a:t>6.1 Microcontrollers Used</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a:xfrm>
            <a:off x="5723382" y="769715"/>
            <a:ext cx="4754880" cy="1682750"/>
          </a:xfrm>
        </p:spPr>
        <p:txBody>
          <a:bodyPr/>
          <a:lstStyle/>
          <a:p>
            <a:pPr>
              <a:buFont typeface="Arial" panose="020B0604020202020204" pitchFamily="34" charset="0"/>
              <a:buChar char="•"/>
            </a:pPr>
            <a:r>
              <a:rPr lang="en-GB" b="1" dirty="0"/>
              <a:t>Arduino Uno:</a:t>
            </a:r>
            <a:r>
              <a:rPr lang="en-GB" dirty="0"/>
              <a:t> Used for basic control of traffic lights and pedestrian signals.</a:t>
            </a:r>
          </a:p>
          <a:p>
            <a:pPr>
              <a:buFont typeface="Arial" panose="020B0604020202020204" pitchFamily="34" charset="0"/>
              <a:buChar char="•"/>
            </a:pPr>
            <a:r>
              <a:rPr lang="en-GB" b="1" dirty="0"/>
              <a:t>STM32:</a:t>
            </a:r>
            <a:r>
              <a:rPr lang="en-GB" dirty="0"/>
              <a:t> Handles advanced signal processing and real-time sensor integration.</a:t>
            </a:r>
          </a:p>
        </p:txBody>
      </p:sp>
      <p:sp>
        <p:nvSpPr>
          <p:cNvPr id="4" name="Text Placeholder 3">
            <a:extLst>
              <a:ext uri="{FF2B5EF4-FFF2-40B4-BE49-F238E27FC236}">
                <a16:creationId xmlns:a16="http://schemas.microsoft.com/office/drawing/2014/main" id="{5AB49C3E-AD51-081C-CB26-BA65EB17C0A7}"/>
              </a:ext>
            </a:extLst>
          </p:cNvPr>
          <p:cNvSpPr>
            <a:spLocks noGrp="1"/>
          </p:cNvSpPr>
          <p:nvPr>
            <p:ph type="body" sz="quarter" idx="14"/>
          </p:nvPr>
        </p:nvSpPr>
        <p:spPr>
          <a:xfrm>
            <a:off x="5997702" y="2479643"/>
            <a:ext cx="4828032" cy="490538"/>
          </a:xfrm>
        </p:spPr>
        <p:txBody>
          <a:bodyPr/>
          <a:lstStyle/>
          <a:p>
            <a:r>
              <a:rPr lang="en-US" b="1" dirty="0"/>
              <a:t>6.2 Hardware Components</a:t>
            </a:r>
          </a:p>
        </p:txBody>
      </p:sp>
      <p:sp>
        <p:nvSpPr>
          <p:cNvPr id="6" name="Text Placeholder 5">
            <a:extLst>
              <a:ext uri="{FF2B5EF4-FFF2-40B4-BE49-F238E27FC236}">
                <a16:creationId xmlns:a16="http://schemas.microsoft.com/office/drawing/2014/main" id="{7F8B4CE7-99C9-BD2D-17D0-2B34D13B367F}"/>
              </a:ext>
            </a:extLst>
          </p:cNvPr>
          <p:cNvSpPr>
            <a:spLocks noGrp="1"/>
          </p:cNvSpPr>
          <p:nvPr>
            <p:ph type="body" sz="quarter" idx="16"/>
          </p:nvPr>
        </p:nvSpPr>
        <p:spPr>
          <a:xfrm>
            <a:off x="5723382" y="2918555"/>
            <a:ext cx="5255768" cy="1682750"/>
          </a:xfrm>
        </p:spPr>
        <p:txBody>
          <a:bodyPr/>
          <a:lstStyle/>
          <a:p>
            <a:pPr>
              <a:buFont typeface="Arial" panose="020B0604020202020204" pitchFamily="34" charset="0"/>
              <a:buChar char="•"/>
            </a:pPr>
            <a:r>
              <a:rPr lang="en-US" dirty="0"/>
              <a:t>Traffic light LEDs (Red, Yellow, Green)</a:t>
            </a:r>
          </a:p>
          <a:p>
            <a:pPr>
              <a:buFont typeface="Arial" panose="020B0604020202020204" pitchFamily="34" charset="0"/>
              <a:buChar char="•"/>
            </a:pPr>
            <a:r>
              <a:rPr lang="en-US" dirty="0"/>
              <a:t>Push buttons for pedestrian signals</a:t>
            </a:r>
          </a:p>
          <a:p>
            <a:pPr>
              <a:buFont typeface="Arial" panose="020B0604020202020204" pitchFamily="34" charset="0"/>
              <a:buChar char="•"/>
            </a:pPr>
            <a:r>
              <a:rPr lang="en-US" dirty="0"/>
              <a:t>Ultrasonic sensors for vehicle density measurement</a:t>
            </a:r>
          </a:p>
          <a:p>
            <a:pPr>
              <a:buFont typeface="Arial" panose="020B0604020202020204" pitchFamily="34" charset="0"/>
              <a:buChar char="•"/>
            </a:pPr>
            <a:r>
              <a:rPr lang="en-US" dirty="0"/>
              <a:t>RTC module for accurate timing control</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15" name="Text Placeholder 3">
            <a:extLst>
              <a:ext uri="{FF2B5EF4-FFF2-40B4-BE49-F238E27FC236}">
                <a16:creationId xmlns:a16="http://schemas.microsoft.com/office/drawing/2014/main" id="{DCCAD367-DEF8-4E64-A789-1AF99BCFEDC1}"/>
              </a:ext>
            </a:extLst>
          </p:cNvPr>
          <p:cNvSpPr txBox="1">
            <a:spLocks/>
          </p:cNvSpPr>
          <p:nvPr/>
        </p:nvSpPr>
        <p:spPr>
          <a:xfrm>
            <a:off x="5937250" y="4549679"/>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6.3 System Integration</a:t>
            </a:r>
          </a:p>
        </p:txBody>
      </p:sp>
      <p:sp>
        <p:nvSpPr>
          <p:cNvPr id="16" name="Text Placeholder 5">
            <a:extLst>
              <a:ext uri="{FF2B5EF4-FFF2-40B4-BE49-F238E27FC236}">
                <a16:creationId xmlns:a16="http://schemas.microsoft.com/office/drawing/2014/main" id="{799B7065-9B99-4F72-8E91-909E82D2A31B}"/>
              </a:ext>
            </a:extLst>
          </p:cNvPr>
          <p:cNvSpPr txBox="1">
            <a:spLocks/>
          </p:cNvSpPr>
          <p:nvPr/>
        </p:nvSpPr>
        <p:spPr>
          <a:xfrm>
            <a:off x="5783834" y="4964715"/>
            <a:ext cx="5900166" cy="1682750"/>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GB" dirty="0"/>
              <a:t>The Arduino and STM32 controllers communicate using UART/I2C.</a:t>
            </a:r>
          </a:p>
          <a:p>
            <a:pPr>
              <a:buFont typeface="Arial" panose="020B0604020202020204" pitchFamily="34" charset="0"/>
              <a:buChar char="•"/>
            </a:pPr>
            <a:r>
              <a:rPr lang="en-GB" dirty="0"/>
              <a:t>Traffic light signals are managed through GPIO pins.</a:t>
            </a:r>
          </a:p>
          <a:p>
            <a:pPr>
              <a:buFont typeface="Arial" panose="020B0604020202020204" pitchFamily="34" charset="0"/>
              <a:buChar char="•"/>
            </a:pPr>
            <a:r>
              <a:rPr lang="en-GB" dirty="0"/>
              <a:t>Sensor inputs are processed for real-time adaptive control.</a:t>
            </a:r>
          </a:p>
        </p:txBody>
      </p:sp>
    </p:spTree>
    <p:extLst>
      <p:ext uri="{BB962C8B-B14F-4D97-AF65-F5344CB8AC3E}">
        <p14:creationId xmlns:p14="http://schemas.microsoft.com/office/powerpoint/2010/main" val="616355143"/>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3" id="{548E155F-A436-4869-AA06-37335B2050B4}" vid="{0EDDC63E-FF1F-4E31-B8F2-45C944B9C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CF51A7-9108-45AF-AF64-7A03A8DEEF8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66A1098-79A7-47E8-8A61-8CB2B72760B2}">
  <ds:schemaRefs>
    <ds:schemaRef ds:uri="http://schemas.microsoft.com/sharepoint/v3/contenttype/forms"/>
  </ds:schemaRefs>
</ds:datastoreItem>
</file>

<file path=customXml/itemProps3.xml><?xml version="1.0" encoding="utf-8"?>
<ds:datastoreItem xmlns:ds="http://schemas.openxmlformats.org/officeDocument/2006/customXml" ds:itemID="{5D5FA367-1CF2-4EC2-949E-D7EB334E5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293</TotalTime>
  <Words>794</Words>
  <Application>Microsoft Office PowerPoint</Application>
  <PresentationFormat>Widescreen</PresentationFormat>
  <Paragraphs>149</Paragraphs>
  <Slides>13</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MODEL BASED DESIGN  REPORT</vt:lpstr>
      <vt:lpstr>CONTENTS</vt:lpstr>
      <vt:lpstr>1.introduction:</vt:lpstr>
      <vt:lpstr>2.Project description</vt:lpstr>
      <vt:lpstr>3.1 Objectives  requirements</vt:lpstr>
      <vt:lpstr>3.2 Objectives  requirements</vt:lpstr>
      <vt:lpstr>4. SYSTEM DESIGN:</vt:lpstr>
      <vt:lpstr>5. TEST PLAN</vt:lpstr>
      <vt:lpstr>6. Hardware  Implementation</vt:lpstr>
      <vt:lpstr>7. Compliance Checks</vt:lpstr>
      <vt:lpstr>8. Individual Model Versions</vt:lpstr>
      <vt:lpstr>9. Conclusion</vt:lpstr>
      <vt:lpstr>APPENDICES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BASED DESIGN  REPORT</dc:title>
  <dc:creator>Jagannath Sagar</dc:creator>
  <cp:lastModifiedBy>Jagannath Sagar</cp:lastModifiedBy>
  <cp:revision>11</cp:revision>
  <dcterms:created xsi:type="dcterms:W3CDTF">2025-03-13T12:09:38Z</dcterms:created>
  <dcterms:modified xsi:type="dcterms:W3CDTF">2025-03-13T17:03:28Z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