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98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1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0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2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90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1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0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5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4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89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82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99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A27539-4286-4FA8-9DA6-7CF23744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0A1329-8A2C-9611-2870-6C11E08D4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369" y="1079500"/>
            <a:ext cx="4794496" cy="1665284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5000" dirty="0"/>
              <a:t>GENETIC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C9389-59DA-5321-9129-0828E03F1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8452" y="4113213"/>
            <a:ext cx="5368413" cy="1655762"/>
          </a:xfrm>
        </p:spPr>
        <p:txBody>
          <a:bodyPr>
            <a:normAutofit/>
          </a:bodyPr>
          <a:lstStyle/>
          <a:p>
            <a:r>
              <a:rPr lang="en-US" sz="1500" b="1" dirty="0" err="1"/>
              <a:t>Narra</a:t>
            </a:r>
            <a:r>
              <a:rPr lang="en-US" sz="1500" b="1" dirty="0"/>
              <a:t> Sathwika Chandra- RA2111003010429</a:t>
            </a:r>
          </a:p>
          <a:p>
            <a:r>
              <a:rPr lang="en-US" sz="1500" b="1" dirty="0"/>
              <a:t>Challa Vijaya Sai Pavan Santhosh-RA2111003010449</a:t>
            </a:r>
          </a:p>
          <a:p>
            <a:r>
              <a:rPr lang="en-US" sz="1500" b="1" dirty="0"/>
              <a:t>Shaik Afsar Basha-RA2111003010452</a:t>
            </a:r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84D27775-443E-9DB0-95DA-11E23CAA4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05" r="6884" b="-1"/>
          <a:stretch/>
        </p:blipFill>
        <p:spPr>
          <a:xfrm>
            <a:off x="20" y="10"/>
            <a:ext cx="6111518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E74535-9C0E-4211-B088-610AD562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812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7290C-60F5-EA54-8D98-BB5EEB16B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085" y="1408904"/>
            <a:ext cx="10213200" cy="4040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0" dirty="0">
                <a:latin typeface="Palace Script MT" panose="030303020206070C0B05" pitchFamily="66" charset="0"/>
              </a:rPr>
              <a:t>            </a:t>
            </a:r>
            <a:r>
              <a:rPr lang="en-US" sz="15000" dirty="0">
                <a:latin typeface="Palace Script MT" panose="030303020206070C0B05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7514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97115-476A-B35A-DE46-BFE4C5FA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Genetic Algorithms: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22855-7DD4-7B0A-B4B4-DE56513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2060">
                    <a:alpha val="60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Simple Genetic Algorithm (SGA)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2060">
                    <a:alpha val="60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Parallel and Distributed Genetic Algorithm (PGA and DGA)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2060">
                    <a:alpha val="60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Hybrid Genetic Algorithm (HGA)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2060">
                    <a:alpha val="60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Adaptive Genetic Algorithm (AGA)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2060">
                    <a:alpha val="60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 Messy Genetic Algorithm (</a:t>
            </a:r>
            <a:r>
              <a:rPr lang="en-US" dirty="0" err="1">
                <a:solidFill>
                  <a:srgbClr val="002060">
                    <a:alpha val="60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FmGA</a:t>
            </a:r>
            <a:r>
              <a:rPr lang="en-US" dirty="0">
                <a:solidFill>
                  <a:srgbClr val="002060">
                    <a:alpha val="60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2060">
                    <a:alpha val="60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Independent Sampling Genetic Algorithm (ISGA)</a:t>
            </a:r>
          </a:p>
        </p:txBody>
      </p:sp>
    </p:spTree>
    <p:extLst>
      <p:ext uri="{BB962C8B-B14F-4D97-AF65-F5344CB8AC3E}">
        <p14:creationId xmlns:p14="http://schemas.microsoft.com/office/powerpoint/2010/main" val="232261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CC3E-A08E-95B4-9E2A-3E5F1DE7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786895"/>
            <a:ext cx="10213200" cy="689978"/>
          </a:xfrm>
        </p:spPr>
        <p:txBody>
          <a:bodyPr/>
          <a:lstStyle/>
          <a:p>
            <a:r>
              <a:rPr lang="en-US" b="1" dirty="0"/>
              <a:t>1. Simple Genetic Algorithm (SGA)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03524-7592-62E3-BC91-406465155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700" dirty="0">
                <a:solidFill>
                  <a:srgbClr val="002060">
                    <a:alpha val="60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mechanics of simple genetic algorithms (SGA) are simple involving nothing more complex than copying strings and swapping partial strings</a:t>
            </a:r>
            <a:endParaRPr lang="en-US" sz="1700" b="1" dirty="0"/>
          </a:p>
          <a:p>
            <a:pPr marL="0" indent="0">
              <a:buNone/>
            </a:pPr>
            <a:r>
              <a:rPr lang="en-US" sz="1700" b="1" dirty="0"/>
              <a:t>SGA is composed of these operations:</a:t>
            </a:r>
          </a:p>
          <a:p>
            <a:r>
              <a:rPr lang="en-US" sz="1700" b="1" dirty="0"/>
              <a:t>Initialization</a:t>
            </a:r>
          </a:p>
          <a:p>
            <a:r>
              <a:rPr lang="en-US" sz="1700" b="1" dirty="0"/>
              <a:t>Selection</a:t>
            </a:r>
          </a:p>
          <a:p>
            <a:r>
              <a:rPr lang="en-US" sz="1700" b="1" dirty="0"/>
              <a:t>Reproduction</a:t>
            </a:r>
          </a:p>
          <a:p>
            <a:r>
              <a:rPr lang="en-US" sz="1700" b="1" dirty="0"/>
              <a:t>Crossover</a:t>
            </a:r>
          </a:p>
          <a:p>
            <a:r>
              <a:rPr lang="en-US" sz="1700" b="1" dirty="0"/>
              <a:t>Mutation</a:t>
            </a:r>
          </a:p>
          <a:p>
            <a:r>
              <a:rPr lang="en-US" sz="1700" b="1" dirty="0"/>
              <a:t>Evaluation</a:t>
            </a:r>
          </a:p>
          <a:p>
            <a:r>
              <a:rPr lang="en-US" sz="1700" b="1" dirty="0"/>
              <a:t>Termination</a:t>
            </a:r>
          </a:p>
          <a:p>
            <a:pPr marL="0" indent="0">
              <a:buNone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35150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CC3E-A08E-95B4-9E2A-3E5F1DE7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Parallel and Distributed Genetic Algorithm (PGA and       DGA)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03524-7592-62E3-BC91-406465155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Parallel genetic algorithms are designed to take advantage of the inherent parallelism in the genetic algorithm process. This is achieved by dividing the population into smaller sub-populations, each evaluated in parallel by a separate processing unit. This approach can significantly reduce the overall computation time and improve the efficiency of the algorithm.</a:t>
            </a:r>
          </a:p>
          <a:p>
            <a:r>
              <a:rPr lang="en-US" sz="2400" dirty="0"/>
              <a:t>Distributed genetic algorithms are similar to parallel genetic algorithms but are designed to operate across a network of computers or nodes. </a:t>
            </a:r>
          </a:p>
          <a:p>
            <a:pPr marL="0" indent="0">
              <a:buNone/>
            </a:pPr>
            <a:endParaRPr lang="en-US" sz="29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+mj-lt"/>
              <a:buAutoNum type="arabicPeriod"/>
            </a:pP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519629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DFDCB-4661-8E0A-7736-30811BC02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913" y="-292583"/>
            <a:ext cx="10213200" cy="1112836"/>
          </a:xfrm>
        </p:spPr>
        <p:txBody>
          <a:bodyPr/>
          <a:lstStyle/>
          <a:p>
            <a:r>
              <a:rPr lang="en-US" dirty="0"/>
              <a:t>Types Of Parallelism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501AC2-BE94-A159-A7D1-F4CC352B6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204" y="1302917"/>
            <a:ext cx="2362405" cy="15518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58FE28-6296-D3F2-E096-2724AC805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353" y="1340425"/>
            <a:ext cx="1950889" cy="15518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AD027F-E292-16D8-4989-A5E2BA56A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40425"/>
            <a:ext cx="2362404" cy="15935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250238-B902-67E6-2A7A-156A5B717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3791" y="1302917"/>
            <a:ext cx="1748329" cy="17793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FBEEDB-D8E2-7106-2D7C-6645F53C348C}"/>
              </a:ext>
            </a:extLst>
          </p:cNvPr>
          <p:cNvSpPr txBox="1"/>
          <p:nvPr/>
        </p:nvSpPr>
        <p:spPr>
          <a:xfrm>
            <a:off x="525204" y="1004047"/>
            <a:ext cx="27596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Master-Slave Parallelization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E839C3-0551-C1AF-1B0B-3DD5D6302720}"/>
              </a:ext>
            </a:extLst>
          </p:cNvPr>
          <p:cNvSpPr txBox="1"/>
          <p:nvPr/>
        </p:nvSpPr>
        <p:spPr>
          <a:xfrm>
            <a:off x="3335043" y="1025791"/>
            <a:ext cx="23624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Fine Grained Parallel Gas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78F89E-D0AE-D83B-07FD-BC3B1350C0C0}"/>
              </a:ext>
            </a:extLst>
          </p:cNvPr>
          <p:cNvSpPr txBox="1"/>
          <p:nvPr/>
        </p:nvSpPr>
        <p:spPr>
          <a:xfrm>
            <a:off x="6144882" y="1008729"/>
            <a:ext cx="27596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Multiple-Deme Parallel Gas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C66C33-4DC6-68DB-70A6-2A2112595DAA}"/>
              </a:ext>
            </a:extLst>
          </p:cNvPr>
          <p:cNvSpPr txBox="1"/>
          <p:nvPr/>
        </p:nvSpPr>
        <p:spPr>
          <a:xfrm>
            <a:off x="8813515" y="1017260"/>
            <a:ext cx="38584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Hierarchical Parallel Algorithms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8A793-2283-FD22-7ADD-8BDF01C75700}"/>
              </a:ext>
            </a:extLst>
          </p:cNvPr>
          <p:cNvSpPr txBox="1"/>
          <p:nvPr/>
        </p:nvSpPr>
        <p:spPr>
          <a:xfrm>
            <a:off x="508989" y="3416777"/>
            <a:ext cx="108488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Master-Slave: Distributed system where one node coordinates tasks.</a:t>
            </a:r>
          </a:p>
          <a:p>
            <a:r>
              <a:rPr lang="en-IN" sz="2400" dirty="0"/>
              <a:t>Fine-Grained: Parallel processing dividing tasks into smaller components.</a:t>
            </a:r>
          </a:p>
          <a:p>
            <a:r>
              <a:rPr lang="en-IN" sz="2400" dirty="0"/>
              <a:t>Multiple Deme Parallel: Genetic algorithm with multiple sub-populations evolving independently.</a:t>
            </a:r>
          </a:p>
          <a:p>
            <a:r>
              <a:rPr lang="en-IN" sz="2400" dirty="0"/>
              <a:t>Hierarchical: Genetic algorithm with multiple levels of genetic operators and selection</a:t>
            </a:r>
          </a:p>
        </p:txBody>
      </p:sp>
    </p:spTree>
    <p:extLst>
      <p:ext uri="{BB962C8B-B14F-4D97-AF65-F5344CB8AC3E}">
        <p14:creationId xmlns:p14="http://schemas.microsoft.com/office/powerpoint/2010/main" val="84046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CC3E-A08E-95B4-9E2A-3E5F1DE7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Hybrid Genetic Algorithm (HGA)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03524-7592-62E3-BC91-406465155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>
                    <a:alpha val="60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 Hybrid Genetic Algorithm is designed by combining a variant of an already existing crossover operator with three heuristics</a:t>
            </a:r>
          </a:p>
          <a:p>
            <a:pPr marL="0" indent="0">
              <a:buNone/>
            </a:pPr>
            <a:r>
              <a:rPr lang="en-US" sz="2200" dirty="0">
                <a:latin typeface="Aharoni" panose="02010803020104030203" pitchFamily="2" charset="-79"/>
                <a:cs typeface="Aharoni" panose="02010803020104030203" pitchFamily="2" charset="-79"/>
              </a:rPr>
              <a:t>HGA for Travelling Salesman Problem:</a:t>
            </a:r>
          </a:p>
          <a:p>
            <a:r>
              <a:rPr lang="en-US" sz="1500" dirty="0">
                <a:solidFill>
                  <a:srgbClr val="002060">
                    <a:alpha val="60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Initialization Heuristics</a:t>
            </a:r>
          </a:p>
          <a:p>
            <a:r>
              <a:rPr lang="en-US" sz="1500" dirty="0">
                <a:solidFill>
                  <a:srgbClr val="002060">
                    <a:alpha val="60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Cross Over</a:t>
            </a:r>
          </a:p>
          <a:p>
            <a:r>
              <a:rPr lang="en-US" sz="1500" dirty="0" err="1">
                <a:solidFill>
                  <a:srgbClr val="002060">
                    <a:alpha val="60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RemoveSharp</a:t>
            </a:r>
            <a:r>
              <a:rPr lang="en-US" sz="1500" dirty="0">
                <a:solidFill>
                  <a:srgbClr val="002060">
                    <a:alpha val="60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and </a:t>
            </a:r>
            <a:r>
              <a:rPr lang="en-US" sz="1500" dirty="0" err="1">
                <a:solidFill>
                  <a:srgbClr val="002060">
                    <a:alpha val="60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LocalOpt</a:t>
            </a:r>
            <a:endParaRPr lang="en-US" sz="1500" dirty="0">
              <a:solidFill>
                <a:srgbClr val="002060">
                  <a:alpha val="60000"/>
                </a:srgb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1500" dirty="0">
                <a:solidFill>
                  <a:srgbClr val="002060">
                    <a:alpha val="60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Shuffling</a:t>
            </a:r>
          </a:p>
          <a:p>
            <a:endParaRPr lang="en-US" sz="1500" b="1" dirty="0">
              <a:solidFill>
                <a:srgbClr val="002060">
                  <a:alpha val="60000"/>
                </a:srgb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+mj-lt"/>
              <a:buAutoNum type="arabicPeriod"/>
            </a:pP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069213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CC3E-A08E-95B4-9E2A-3E5F1DE7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Adaptive Genetic Algorithm (AGA)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03524-7592-62E3-BC91-406465155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>
                    <a:alpha val="60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Adaptive genetic algorithms (AGA) are GAs whose parameters, such as the population size, the  crossing over probability, or the mutation probability are varied while the GA is running</a:t>
            </a:r>
          </a:p>
          <a:p>
            <a:pPr marL="0" indent="0">
              <a:buNone/>
            </a:pPr>
            <a:endParaRPr lang="en-US" sz="1500" b="1" dirty="0">
              <a:solidFill>
                <a:srgbClr val="002060">
                  <a:alpha val="60000"/>
                </a:srgb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+mj-lt"/>
              <a:buAutoNum type="arabicPeriod"/>
            </a:pPr>
            <a:endParaRPr lang="en-US" sz="15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131E6-5529-96C9-A191-CE144A32B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856" y="3691400"/>
            <a:ext cx="5227773" cy="2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90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CC3E-A08E-95B4-9E2A-3E5F1DE7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Fast Messy Genetic Algorithm (FMGA)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03524-7592-62E3-BC91-406465155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>
                    <a:alpha val="60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</a:t>
            </a:r>
            <a:r>
              <a:rPr lang="en-US" dirty="0" err="1">
                <a:solidFill>
                  <a:srgbClr val="002060">
                    <a:alpha val="60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fmGA</a:t>
            </a:r>
            <a:r>
              <a:rPr lang="en-US" dirty="0">
                <a:solidFill>
                  <a:srgbClr val="002060">
                    <a:alpha val="60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is a binary, stochastic, variable string length, population based approach to solving optimization problems</a:t>
            </a:r>
          </a:p>
          <a:p>
            <a:pPr marL="0" indent="0">
              <a:buNone/>
            </a:pPr>
            <a:endParaRPr lang="en-US" sz="2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sz="2200" dirty="0">
                <a:latin typeface="Aharoni" panose="02010803020104030203" pitchFamily="2" charset="-79"/>
                <a:cs typeface="Aharoni" panose="02010803020104030203" pitchFamily="2" charset="-79"/>
              </a:rPr>
              <a:t>The </a:t>
            </a:r>
            <a:r>
              <a:rPr lang="en-US" sz="2200" dirty="0" err="1">
                <a:latin typeface="Aharoni" panose="02010803020104030203" pitchFamily="2" charset="-79"/>
                <a:cs typeface="Aharoni" panose="02010803020104030203" pitchFamily="2" charset="-79"/>
              </a:rPr>
              <a:t>fmGA</a:t>
            </a:r>
            <a:r>
              <a:rPr lang="en-US" sz="2200" dirty="0">
                <a:latin typeface="Aharoni" panose="02010803020104030203" pitchFamily="2" charset="-79"/>
                <a:cs typeface="Aharoni" panose="02010803020104030203" pitchFamily="2" charset="-79"/>
              </a:rPr>
              <a:t> contains three phases of operation:</a:t>
            </a:r>
          </a:p>
          <a:p>
            <a:r>
              <a:rPr lang="en-US" sz="1500" dirty="0">
                <a:solidFill>
                  <a:srgbClr val="002060">
                    <a:alpha val="60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initialization phase Cross Over</a:t>
            </a:r>
          </a:p>
          <a:p>
            <a:r>
              <a:rPr lang="en-US" sz="1500" dirty="0">
                <a:solidFill>
                  <a:srgbClr val="002060">
                    <a:alpha val="60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building block filtering (BBF) phase</a:t>
            </a:r>
          </a:p>
          <a:p>
            <a:r>
              <a:rPr lang="en-US" sz="1500" dirty="0">
                <a:solidFill>
                  <a:srgbClr val="002060">
                    <a:alpha val="60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</a:t>
            </a:r>
            <a:r>
              <a:rPr lang="en-US" sz="1500" dirty="0" err="1">
                <a:solidFill>
                  <a:srgbClr val="002060">
                    <a:alpha val="60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juxtapositional</a:t>
            </a:r>
            <a:r>
              <a:rPr lang="en-US" sz="1500" dirty="0">
                <a:solidFill>
                  <a:srgbClr val="002060">
                    <a:alpha val="60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phase, which includes various parameters</a:t>
            </a:r>
          </a:p>
          <a:p>
            <a:endParaRPr lang="en-US" sz="1500" b="1" dirty="0">
              <a:solidFill>
                <a:srgbClr val="002060">
                  <a:alpha val="60000"/>
                </a:srgb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+mj-lt"/>
              <a:buAutoNum type="arabicPeriod"/>
            </a:pP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88636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CC3E-A08E-95B4-9E2A-3E5F1DE7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 Independent Sampling Genetic Algorithm (ISGA)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03524-7592-62E3-BC91-406465155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>
                    <a:alpha val="60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Idealized Genetic Algorithm (IGA) allows each individual to evolve completely independently</a:t>
            </a:r>
          </a:p>
          <a:p>
            <a:pPr marL="0" indent="0">
              <a:buNone/>
            </a:pP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Partially motivated by the idea of IGA, a more robust GA called Independent Sampling Genetic  Algorithm, which proceeds in two phases:</a:t>
            </a:r>
          </a:p>
          <a:p>
            <a:r>
              <a:rPr lang="en-US" sz="1500" dirty="0">
                <a:solidFill>
                  <a:srgbClr val="002060">
                    <a:alpha val="60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independent sampling phase-Building block detecting </a:t>
            </a:r>
            <a:r>
              <a:rPr lang="en-US" sz="1500" dirty="0" err="1">
                <a:solidFill>
                  <a:srgbClr val="002060">
                    <a:alpha val="60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statergy</a:t>
            </a:r>
            <a:r>
              <a:rPr lang="en-US" sz="1500" dirty="0">
                <a:solidFill>
                  <a:srgbClr val="002060">
                    <a:alpha val="60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(BBDS)</a:t>
            </a:r>
          </a:p>
          <a:p>
            <a:r>
              <a:rPr lang="en-US" sz="1500" dirty="0">
                <a:solidFill>
                  <a:srgbClr val="002060">
                    <a:alpha val="60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breeding phase</a:t>
            </a:r>
            <a:endParaRPr lang="en-US" sz="1500" b="1" dirty="0">
              <a:solidFill>
                <a:srgbClr val="002060">
                  <a:alpha val="60000"/>
                </a:srgb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+mj-lt"/>
              <a:buAutoNum type="arabicPeriod"/>
            </a:pP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368787614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455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Aharoni</vt:lpstr>
      <vt:lpstr>Arial</vt:lpstr>
      <vt:lpstr>Avenir Next LT Pro</vt:lpstr>
      <vt:lpstr>Goudy Old Style</vt:lpstr>
      <vt:lpstr>Palace Script MT</vt:lpstr>
      <vt:lpstr>Wingdings</vt:lpstr>
      <vt:lpstr>FrostyVTI</vt:lpstr>
      <vt:lpstr>GENETIC ALGORITHMS</vt:lpstr>
      <vt:lpstr>Classification Of Genetic Algorithms:</vt:lpstr>
      <vt:lpstr>1. Simple Genetic Algorithm (SGA)</vt:lpstr>
      <vt:lpstr>2. Parallel and Distributed Genetic Algorithm (PGA and       DGA)</vt:lpstr>
      <vt:lpstr>Types Of Parallelism</vt:lpstr>
      <vt:lpstr>3. Hybrid Genetic Algorithm (HGA)</vt:lpstr>
      <vt:lpstr>4. Adaptive Genetic Algorithm (AGA)</vt:lpstr>
      <vt:lpstr>5. Fast Messy Genetic Algorithm (FMGA)</vt:lpstr>
      <vt:lpstr>6. Independent Sampling Genetic Algorithm (ISGA)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ALGORITHMS</dc:title>
  <dc:creator>Sathwika Chandra</dc:creator>
  <cp:lastModifiedBy>AFSAR SHAIK (RA2111003010452)</cp:lastModifiedBy>
  <cp:revision>2</cp:revision>
  <dcterms:created xsi:type="dcterms:W3CDTF">2024-05-03T03:25:19Z</dcterms:created>
  <dcterms:modified xsi:type="dcterms:W3CDTF">2024-05-03T11:38:43Z</dcterms:modified>
</cp:coreProperties>
</file>