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Lato Black"/>
      <p:bold r:id="rId36"/>
      <p:boldItalic r:id="rId37"/>
    </p:embeddedFont>
    <p:embeddedFont>
      <p:font typeface="Libre Baskerville"/>
      <p:regular r:id="rId38"/>
      <p:bold r:id="rId39"/>
      <p: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E0131B-06AD-490E-9322-93A0FB6661FB}">
  <a:tblStyle styleId="{DEE0131B-06AD-490E-9322-93A0FB6661F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ibreBaskerville-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LatoBlack-boldItalic.fntdata"/><Relationship Id="rId14" Type="http://schemas.openxmlformats.org/officeDocument/2006/relationships/slide" Target="slides/slide9.xml"/><Relationship Id="rId36" Type="http://schemas.openxmlformats.org/officeDocument/2006/relationships/font" Target="fonts/LatoBlack-bold.fntdata"/><Relationship Id="rId17" Type="http://schemas.openxmlformats.org/officeDocument/2006/relationships/slide" Target="slides/slide12.xml"/><Relationship Id="rId39" Type="http://schemas.openxmlformats.org/officeDocument/2006/relationships/font" Target="fonts/LibreBaskerville-bold.fntdata"/><Relationship Id="rId16" Type="http://schemas.openxmlformats.org/officeDocument/2006/relationships/slide" Target="slides/slide11.xml"/><Relationship Id="rId38" Type="http://schemas.openxmlformats.org/officeDocument/2006/relationships/font" Target="fonts/LibreBaskervill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5a4834964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5a4834964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365a4834964_1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6694eae9b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6694eae9bc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36694eae9bc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6694eae9b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6694eae9bc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36694eae9bc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65a4834964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65a4834964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365a4834964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6694eae9bc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6694eae9bc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36694eae9bc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65a4834964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65a4834964_1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365a4834964_1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6694eae9bc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6694eae9bc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36694eae9bc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65a4834964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65a4834964_1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365a4834964_1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6694eae9bc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6694eae9bc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36694eae9bc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65a4834964_1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65a4834964_1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365a4834964_1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01526ebb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01526ebbd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3601526ebbd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6694eae9bc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6694eae9bc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36694eae9bc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6694eae9bc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6694eae9bc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36694eae9bc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65a4834964_1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65a4834964_1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365a4834964_1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6694eae9bc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6694eae9bc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36694eae9bc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65a4834964_1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65a4834964_1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365a4834964_1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65a4834964_1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65a4834964_1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365a4834964_1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6694eae9bc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6694eae9bc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36694eae9bc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6694eae9bc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6694eae9bc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36694eae9bc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6694eae9bc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6694eae9bc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36694eae9bc_0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6694eae9bc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6694eae9bc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36694eae9bc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601526ebbd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601526ebbd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3601526ebbd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15" name="Google Shape;3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601526ebbd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601526ebbd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3601526ebbd_0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601526ebbd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601526ebbd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3601526ebbd_0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601526ebbd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601526ebbd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3601526ebbd_0_1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601526ebbd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601526ebbd_0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3601526ebbd_0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65a4834964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65a4834964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365a4834964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694eae9b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694eae9b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36694eae9b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p:nvPr>
            <p:ph idx="2" type="pic"/>
          </p:nvPr>
        </p:nvSpPr>
        <p:spPr>
          <a:xfrm>
            <a:off x="5183188" y="987425"/>
            <a:ext cx="6172200" cy="4873500"/>
          </a:xfrm>
          <a:prstGeom prst="rect">
            <a:avLst/>
          </a:prstGeom>
          <a:noFill/>
          <a:ln>
            <a:noFill/>
          </a:ln>
        </p:spPr>
      </p:sp>
      <p:sp>
        <p:nvSpPr>
          <p:cNvPr id="76" name="Google Shape;76;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1.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ithub.com/ChallaRake" TargetMode="External"/><Relationship Id="rId4" Type="http://schemas.openxmlformats.org/officeDocument/2006/relationships/hyperlink" Target="https://www.linkedin.com/in/challa-rakesh-redd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8.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3"/>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3"/>
          <p:cNvSpPr txBox="1"/>
          <p:nvPr/>
        </p:nvSpPr>
        <p:spPr>
          <a:xfrm>
            <a:off x="3369600" y="3896275"/>
            <a:ext cx="5452800" cy="53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IN" sz="2900">
                <a:solidFill>
                  <a:schemeClr val="dk1"/>
                </a:solidFill>
              </a:rPr>
              <a:t>Employee Management System</a:t>
            </a:r>
            <a:endParaRPr i="0" sz="29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nvSpPr>
        <p:spPr>
          <a:xfrm>
            <a:off x="370825" y="408875"/>
            <a:ext cx="11422200" cy="56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2200">
                <a:solidFill>
                  <a:schemeClr val="dk1"/>
                </a:solidFill>
                <a:highlight>
                  <a:schemeClr val="lt1"/>
                </a:highlight>
                <a:latin typeface="Calibri"/>
                <a:ea typeface="Calibri"/>
                <a:cs typeface="Calibri"/>
                <a:sym typeface="Calibri"/>
              </a:rPr>
              <a:t>4.</a:t>
            </a:r>
            <a:r>
              <a:rPr lang="en-IN" sz="2200">
                <a:solidFill>
                  <a:schemeClr val="dk1"/>
                </a:solidFill>
                <a:highlight>
                  <a:schemeClr val="lt1"/>
                </a:highlight>
                <a:latin typeface="Calibri"/>
                <a:ea typeface="Calibri"/>
                <a:cs typeface="Calibri"/>
                <a:sym typeface="Calibri"/>
              </a:rPr>
              <a:t>	</a:t>
            </a:r>
            <a:r>
              <a:rPr lang="en-IN" sz="2200">
                <a:solidFill>
                  <a:schemeClr val="dk1"/>
                </a:solidFill>
                <a:highlight>
                  <a:schemeClr val="lt1"/>
                </a:highlight>
                <a:latin typeface="Calibri"/>
                <a:ea typeface="Calibri"/>
                <a:cs typeface="Calibri"/>
                <a:sym typeface="Calibri"/>
              </a:rPr>
              <a:t>Who are the top 5 highest-paid employees?</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1200"/>
              </a:spcAft>
              <a:buNone/>
            </a:pPr>
            <a:r>
              <a:rPr lang="en-IN" sz="2200">
                <a:solidFill>
                  <a:schemeClr val="dk1"/>
                </a:solidFill>
                <a:highlight>
                  <a:schemeClr val="lt1"/>
                </a:highlight>
                <a:latin typeface="Calibri"/>
                <a:ea typeface="Calibri"/>
                <a:cs typeface="Calibri"/>
                <a:sym typeface="Calibri"/>
              </a:rPr>
              <a:t>	</a:t>
            </a:r>
            <a:r>
              <a:rPr b="1" lang="en-IN" sz="2200">
                <a:solidFill>
                  <a:schemeClr val="dk1"/>
                </a:solidFill>
                <a:highlight>
                  <a:schemeClr val="lt1"/>
                </a:highlight>
                <a:latin typeface="Calibri"/>
                <a:ea typeface="Calibri"/>
                <a:cs typeface="Calibri"/>
                <a:sym typeface="Calibri"/>
              </a:rPr>
              <a:t>Result:</a:t>
            </a:r>
            <a:endParaRPr sz="2200">
              <a:solidFill>
                <a:schemeClr val="dk1"/>
              </a:solidFill>
              <a:highlight>
                <a:schemeClr val="lt1"/>
              </a:highlight>
              <a:latin typeface="Calibri"/>
              <a:ea typeface="Calibri"/>
              <a:cs typeface="Calibri"/>
              <a:sym typeface="Calibri"/>
            </a:endParaRPr>
          </a:p>
        </p:txBody>
      </p:sp>
      <p:pic>
        <p:nvPicPr>
          <p:cNvPr id="166" name="Google Shape;166;p22" title="Screenshot 2025-06-09 141934.png"/>
          <p:cNvPicPr preferRelativeResize="0"/>
          <p:nvPr/>
        </p:nvPicPr>
        <p:blipFill>
          <a:blip r:embed="rId3">
            <a:alphaModFix/>
          </a:blip>
          <a:stretch>
            <a:fillRect/>
          </a:stretch>
        </p:blipFill>
        <p:spPr>
          <a:xfrm>
            <a:off x="2519175" y="3784375"/>
            <a:ext cx="2264775" cy="2190750"/>
          </a:xfrm>
          <a:prstGeom prst="rect">
            <a:avLst/>
          </a:prstGeom>
          <a:noFill/>
          <a:ln>
            <a:noFill/>
          </a:ln>
        </p:spPr>
      </p:pic>
      <p:pic>
        <p:nvPicPr>
          <p:cNvPr id="167" name="Google Shape;167;p22" title="Screenshot 2025-06-11 123056.png"/>
          <p:cNvPicPr preferRelativeResize="0"/>
          <p:nvPr/>
        </p:nvPicPr>
        <p:blipFill>
          <a:blip r:embed="rId4">
            <a:alphaModFix/>
          </a:blip>
          <a:stretch>
            <a:fillRect/>
          </a:stretch>
        </p:blipFill>
        <p:spPr>
          <a:xfrm>
            <a:off x="2269475" y="1054488"/>
            <a:ext cx="7486650" cy="246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nvSpPr>
        <p:spPr>
          <a:xfrm>
            <a:off x="392250" y="326700"/>
            <a:ext cx="11407500" cy="573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2200">
                <a:solidFill>
                  <a:schemeClr val="dk1"/>
                </a:solidFill>
                <a:highlight>
                  <a:srgbClr val="FFFFFF"/>
                </a:highlight>
                <a:latin typeface="Calibri"/>
                <a:ea typeface="Calibri"/>
                <a:cs typeface="Calibri"/>
                <a:sym typeface="Calibri"/>
              </a:rPr>
              <a:t>5.	</a:t>
            </a:r>
            <a:r>
              <a:rPr lang="en-IN" sz="2200">
                <a:solidFill>
                  <a:schemeClr val="dk1"/>
                </a:solidFill>
                <a:highlight>
                  <a:srgbClr val="FFFFFF"/>
                </a:highlight>
                <a:latin typeface="Calibri"/>
                <a:ea typeface="Calibri"/>
                <a:cs typeface="Calibri"/>
                <a:sym typeface="Calibri"/>
              </a:rPr>
              <a:t>What is the total salary expenditure across the company?</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IN" sz="2200">
                <a:solidFill>
                  <a:schemeClr val="dk1"/>
                </a:solidFill>
                <a:highlight>
                  <a:srgbClr val="FFFFFF"/>
                </a:highlight>
                <a:latin typeface="Calibri"/>
                <a:ea typeface="Calibri"/>
                <a:cs typeface="Calibri"/>
                <a:sym typeface="Calibri"/>
              </a:rPr>
              <a:t>	</a:t>
            </a:r>
            <a:r>
              <a:rPr b="1" lang="en-IN" sz="2200">
                <a:solidFill>
                  <a:schemeClr val="dk1"/>
                </a:solidFill>
                <a:highlight>
                  <a:schemeClr val="lt1"/>
                </a:highlight>
                <a:latin typeface="Calibri"/>
                <a:ea typeface="Calibri"/>
                <a:cs typeface="Calibri"/>
                <a:sym typeface="Calibri"/>
              </a:rPr>
              <a:t>Result:</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t/>
            </a:r>
            <a:endParaRPr sz="2200">
              <a:solidFill>
                <a:schemeClr val="dk1"/>
              </a:solidFill>
              <a:highlight>
                <a:srgbClr val="FFFFFF"/>
              </a:highlight>
              <a:latin typeface="Calibri"/>
              <a:ea typeface="Calibri"/>
              <a:cs typeface="Calibri"/>
              <a:sym typeface="Calibri"/>
            </a:endParaRPr>
          </a:p>
        </p:txBody>
      </p:sp>
      <p:pic>
        <p:nvPicPr>
          <p:cNvPr id="174" name="Google Shape;174;p23" title="Screenshot 2025-06-09 142208.png"/>
          <p:cNvPicPr preferRelativeResize="0"/>
          <p:nvPr/>
        </p:nvPicPr>
        <p:blipFill>
          <a:blip r:embed="rId3">
            <a:alphaModFix/>
          </a:blip>
          <a:stretch>
            <a:fillRect/>
          </a:stretch>
        </p:blipFill>
        <p:spPr>
          <a:xfrm>
            <a:off x="2410275" y="3107025"/>
            <a:ext cx="4067250" cy="2957175"/>
          </a:xfrm>
          <a:prstGeom prst="rect">
            <a:avLst/>
          </a:prstGeom>
          <a:noFill/>
          <a:ln>
            <a:noFill/>
          </a:ln>
        </p:spPr>
      </p:pic>
      <p:pic>
        <p:nvPicPr>
          <p:cNvPr id="175" name="Google Shape;175;p23" title="Screenshot 2025-06-11 123202.png"/>
          <p:cNvPicPr preferRelativeResize="0"/>
          <p:nvPr/>
        </p:nvPicPr>
        <p:blipFill>
          <a:blip r:embed="rId4">
            <a:alphaModFix/>
          </a:blip>
          <a:stretch>
            <a:fillRect/>
          </a:stretch>
        </p:blipFill>
        <p:spPr>
          <a:xfrm>
            <a:off x="1568238" y="1219625"/>
            <a:ext cx="9055526" cy="139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nvSpPr>
        <p:spPr>
          <a:xfrm>
            <a:off x="380700" y="367200"/>
            <a:ext cx="11353500" cy="57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200">
                <a:solidFill>
                  <a:srgbClr val="0000FF"/>
                </a:solidFill>
                <a:latin typeface="Calibri"/>
                <a:ea typeface="Calibri"/>
                <a:cs typeface="Calibri"/>
                <a:sym typeface="Calibri"/>
              </a:rPr>
              <a:t>2. </a:t>
            </a:r>
            <a:r>
              <a:rPr b="1" lang="en-IN" sz="2200">
                <a:solidFill>
                  <a:srgbClr val="0000FF"/>
                </a:solidFill>
                <a:highlight>
                  <a:srgbClr val="FFFFFF"/>
                </a:highlight>
                <a:latin typeface="Calibri"/>
                <a:ea typeface="Calibri"/>
                <a:cs typeface="Calibri"/>
                <a:sym typeface="Calibri"/>
              </a:rPr>
              <a:t>JOB ROLE AND DEPARTMENT ANALYSIS</a:t>
            </a:r>
            <a:endParaRPr b="1" sz="2200">
              <a:solidFill>
                <a:srgbClr val="0000FF"/>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b="1" lang="en-IN" sz="2200">
                <a:solidFill>
                  <a:schemeClr val="dk1"/>
                </a:solidFill>
                <a:highlight>
                  <a:srgbClr val="FFFFFF"/>
                </a:highlight>
                <a:latin typeface="Calibri"/>
                <a:ea typeface="Calibri"/>
                <a:cs typeface="Calibri"/>
                <a:sym typeface="Calibri"/>
              </a:rPr>
              <a:t>1.	</a:t>
            </a:r>
            <a:r>
              <a:rPr lang="en-IN" sz="2200">
                <a:solidFill>
                  <a:schemeClr val="dk1"/>
                </a:solidFill>
                <a:highlight>
                  <a:srgbClr val="FFFFFF"/>
                </a:highlight>
                <a:latin typeface="Calibri"/>
                <a:ea typeface="Calibri"/>
                <a:cs typeface="Calibri"/>
                <a:sym typeface="Calibri"/>
              </a:rPr>
              <a:t>How many different job roles exist in each department?</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IN" sz="2200">
                <a:solidFill>
                  <a:schemeClr val="dk1"/>
                </a:solidFill>
                <a:highlight>
                  <a:srgbClr val="FFFFFF"/>
                </a:highlight>
                <a:latin typeface="Calibri"/>
                <a:ea typeface="Calibri"/>
                <a:cs typeface="Calibri"/>
                <a:sym typeface="Calibri"/>
              </a:rPr>
              <a:t> 	</a:t>
            </a:r>
            <a:r>
              <a:rPr b="1" lang="en-IN" sz="2200">
                <a:solidFill>
                  <a:schemeClr val="dk1"/>
                </a:solidFill>
                <a:highlight>
                  <a:schemeClr val="lt1"/>
                </a:highlight>
                <a:latin typeface="Calibri"/>
                <a:ea typeface="Calibri"/>
                <a:cs typeface="Calibri"/>
                <a:sym typeface="Calibri"/>
              </a:rPr>
              <a:t>Result:</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1200"/>
              </a:spcAft>
              <a:buNone/>
            </a:pPr>
            <a:r>
              <a:t/>
            </a:r>
            <a:endParaRPr sz="2200">
              <a:solidFill>
                <a:schemeClr val="dk1"/>
              </a:solidFill>
              <a:highlight>
                <a:srgbClr val="FFFFFF"/>
              </a:highlight>
              <a:latin typeface="Calibri"/>
              <a:ea typeface="Calibri"/>
              <a:cs typeface="Calibri"/>
              <a:sym typeface="Calibri"/>
            </a:endParaRPr>
          </a:p>
        </p:txBody>
      </p:sp>
      <p:pic>
        <p:nvPicPr>
          <p:cNvPr id="182" name="Google Shape;182;p24" title="Screenshot 2025-06-09 142814.png"/>
          <p:cNvPicPr preferRelativeResize="0"/>
          <p:nvPr/>
        </p:nvPicPr>
        <p:blipFill>
          <a:blip r:embed="rId3">
            <a:alphaModFix/>
          </a:blip>
          <a:stretch>
            <a:fillRect/>
          </a:stretch>
        </p:blipFill>
        <p:spPr>
          <a:xfrm>
            <a:off x="2107463" y="2726000"/>
            <a:ext cx="3222850" cy="2413325"/>
          </a:xfrm>
          <a:prstGeom prst="rect">
            <a:avLst/>
          </a:prstGeom>
          <a:noFill/>
          <a:ln>
            <a:noFill/>
          </a:ln>
        </p:spPr>
      </p:pic>
      <p:pic>
        <p:nvPicPr>
          <p:cNvPr id="183" name="Google Shape;183;p24" title="Screenshot 2025-06-11 123410.png"/>
          <p:cNvPicPr preferRelativeResize="0"/>
          <p:nvPr/>
        </p:nvPicPr>
        <p:blipFill>
          <a:blip r:embed="rId4">
            <a:alphaModFix/>
          </a:blip>
          <a:stretch>
            <a:fillRect/>
          </a:stretch>
        </p:blipFill>
        <p:spPr>
          <a:xfrm>
            <a:off x="1354838" y="1529850"/>
            <a:ext cx="9482325" cy="804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nvSpPr>
        <p:spPr>
          <a:xfrm>
            <a:off x="418375" y="361325"/>
            <a:ext cx="11421900" cy="58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2200">
                <a:solidFill>
                  <a:schemeClr val="dk1"/>
                </a:solidFill>
                <a:highlight>
                  <a:schemeClr val="lt1"/>
                </a:highlight>
                <a:latin typeface="Calibri"/>
                <a:ea typeface="Calibri"/>
                <a:cs typeface="Calibri"/>
                <a:sym typeface="Calibri"/>
              </a:rPr>
              <a:t>2.	</a:t>
            </a:r>
            <a:r>
              <a:rPr lang="en-IN" sz="2200">
                <a:solidFill>
                  <a:schemeClr val="dk1"/>
                </a:solidFill>
                <a:highlight>
                  <a:schemeClr val="lt1"/>
                </a:highlight>
                <a:latin typeface="Calibri"/>
                <a:ea typeface="Calibri"/>
                <a:cs typeface="Calibri"/>
                <a:sym typeface="Calibri"/>
              </a:rPr>
              <a:t>What is the average salary range per department?</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1200"/>
              </a:spcAft>
              <a:buNone/>
            </a:pPr>
            <a:r>
              <a:rPr lang="en-IN" sz="2200">
                <a:solidFill>
                  <a:schemeClr val="dk1"/>
                </a:solidFill>
                <a:highlight>
                  <a:schemeClr val="lt1"/>
                </a:highlight>
                <a:latin typeface="Calibri"/>
                <a:ea typeface="Calibri"/>
                <a:cs typeface="Calibri"/>
                <a:sym typeface="Calibri"/>
              </a:rPr>
              <a:t>	</a:t>
            </a:r>
            <a:r>
              <a:rPr b="1" lang="en-IN" sz="2200">
                <a:solidFill>
                  <a:schemeClr val="dk1"/>
                </a:solidFill>
                <a:highlight>
                  <a:schemeClr val="lt1"/>
                </a:highlight>
                <a:latin typeface="Calibri"/>
                <a:ea typeface="Calibri"/>
                <a:cs typeface="Calibri"/>
                <a:sym typeface="Calibri"/>
              </a:rPr>
              <a:t>Result:</a:t>
            </a:r>
            <a:endParaRPr sz="2200">
              <a:solidFill>
                <a:schemeClr val="dk1"/>
              </a:solidFill>
              <a:highlight>
                <a:schemeClr val="lt1"/>
              </a:highlight>
              <a:latin typeface="Calibri"/>
              <a:ea typeface="Calibri"/>
              <a:cs typeface="Calibri"/>
              <a:sym typeface="Calibri"/>
            </a:endParaRPr>
          </a:p>
        </p:txBody>
      </p:sp>
      <p:pic>
        <p:nvPicPr>
          <p:cNvPr id="190" name="Google Shape;190;p25" title="Screenshot 2025-06-09 143024.png"/>
          <p:cNvPicPr preferRelativeResize="0"/>
          <p:nvPr/>
        </p:nvPicPr>
        <p:blipFill>
          <a:blip r:embed="rId3">
            <a:alphaModFix/>
          </a:blip>
          <a:stretch>
            <a:fillRect/>
          </a:stretch>
        </p:blipFill>
        <p:spPr>
          <a:xfrm>
            <a:off x="2192500" y="3780925"/>
            <a:ext cx="2767500" cy="2392600"/>
          </a:xfrm>
          <a:prstGeom prst="rect">
            <a:avLst/>
          </a:prstGeom>
          <a:noFill/>
          <a:ln>
            <a:noFill/>
          </a:ln>
        </p:spPr>
      </p:pic>
      <p:pic>
        <p:nvPicPr>
          <p:cNvPr id="191" name="Google Shape;191;p25" title="Screenshot 2025-06-11 123645.png"/>
          <p:cNvPicPr preferRelativeResize="0"/>
          <p:nvPr/>
        </p:nvPicPr>
        <p:blipFill>
          <a:blip r:embed="rId4">
            <a:alphaModFix/>
          </a:blip>
          <a:stretch>
            <a:fillRect/>
          </a:stretch>
        </p:blipFill>
        <p:spPr>
          <a:xfrm>
            <a:off x="587025" y="937775"/>
            <a:ext cx="11017950" cy="2724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nvSpPr>
        <p:spPr>
          <a:xfrm>
            <a:off x="353700" y="367200"/>
            <a:ext cx="11448000" cy="577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2200">
                <a:solidFill>
                  <a:schemeClr val="dk1"/>
                </a:solidFill>
                <a:highlight>
                  <a:srgbClr val="FFFFFF"/>
                </a:highlight>
                <a:latin typeface="Calibri"/>
                <a:ea typeface="Calibri"/>
                <a:cs typeface="Calibri"/>
                <a:sym typeface="Calibri"/>
              </a:rPr>
              <a:t>3.	</a:t>
            </a:r>
            <a:r>
              <a:rPr lang="en-IN" sz="2200">
                <a:solidFill>
                  <a:schemeClr val="dk1"/>
                </a:solidFill>
                <a:highlight>
                  <a:srgbClr val="FFFFFF"/>
                </a:highlight>
                <a:latin typeface="Calibri"/>
                <a:ea typeface="Calibri"/>
                <a:cs typeface="Calibri"/>
                <a:sym typeface="Calibri"/>
              </a:rPr>
              <a:t>Which job roles offer the highest salary?</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IN" sz="2200">
                <a:solidFill>
                  <a:schemeClr val="dk1"/>
                </a:solidFill>
                <a:highlight>
                  <a:srgbClr val="FFFFFF"/>
                </a:highlight>
                <a:latin typeface="Calibri"/>
                <a:ea typeface="Calibri"/>
                <a:cs typeface="Calibri"/>
                <a:sym typeface="Calibri"/>
              </a:rPr>
              <a:t>	</a:t>
            </a:r>
            <a:r>
              <a:rPr b="1" lang="en-IN" sz="2200">
                <a:solidFill>
                  <a:schemeClr val="dk1"/>
                </a:solidFill>
                <a:highlight>
                  <a:schemeClr val="lt1"/>
                </a:highlight>
                <a:latin typeface="Calibri"/>
                <a:ea typeface="Calibri"/>
                <a:cs typeface="Calibri"/>
                <a:sym typeface="Calibri"/>
              </a:rPr>
              <a:t>Result:</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1200"/>
              </a:spcAft>
              <a:buNone/>
            </a:pPr>
            <a:r>
              <a:t/>
            </a:r>
            <a:endParaRPr sz="2200">
              <a:solidFill>
                <a:schemeClr val="dk1"/>
              </a:solidFill>
              <a:highlight>
                <a:srgbClr val="FFFFFF"/>
              </a:highlight>
              <a:latin typeface="Calibri"/>
              <a:ea typeface="Calibri"/>
              <a:cs typeface="Calibri"/>
              <a:sym typeface="Calibri"/>
            </a:endParaRPr>
          </a:p>
        </p:txBody>
      </p:sp>
      <p:pic>
        <p:nvPicPr>
          <p:cNvPr id="198" name="Google Shape;198;p26" title="Screenshot 2025-06-09 143557.png"/>
          <p:cNvPicPr preferRelativeResize="0"/>
          <p:nvPr/>
        </p:nvPicPr>
        <p:blipFill>
          <a:blip r:embed="rId3">
            <a:alphaModFix/>
          </a:blip>
          <a:stretch>
            <a:fillRect/>
          </a:stretch>
        </p:blipFill>
        <p:spPr>
          <a:xfrm>
            <a:off x="2039563" y="3831050"/>
            <a:ext cx="3976675" cy="1566000"/>
          </a:xfrm>
          <a:prstGeom prst="rect">
            <a:avLst/>
          </a:prstGeom>
          <a:noFill/>
          <a:ln>
            <a:noFill/>
          </a:ln>
        </p:spPr>
      </p:pic>
      <p:pic>
        <p:nvPicPr>
          <p:cNvPr id="199" name="Google Shape;199;p26" title="Screenshot 2025-06-11 123922.png"/>
          <p:cNvPicPr preferRelativeResize="0"/>
          <p:nvPr/>
        </p:nvPicPr>
        <p:blipFill>
          <a:blip r:embed="rId4">
            <a:alphaModFix/>
          </a:blip>
          <a:stretch>
            <a:fillRect/>
          </a:stretch>
        </p:blipFill>
        <p:spPr>
          <a:xfrm>
            <a:off x="610788" y="1067225"/>
            <a:ext cx="10970426" cy="1706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nvSpPr>
        <p:spPr>
          <a:xfrm>
            <a:off x="335175" y="361325"/>
            <a:ext cx="11422200" cy="58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2200">
                <a:solidFill>
                  <a:schemeClr val="dk1"/>
                </a:solidFill>
                <a:highlight>
                  <a:schemeClr val="lt1"/>
                </a:highlight>
                <a:latin typeface="Calibri"/>
                <a:ea typeface="Calibri"/>
                <a:cs typeface="Calibri"/>
                <a:sym typeface="Calibri"/>
              </a:rPr>
              <a:t>4.	</a:t>
            </a:r>
            <a:r>
              <a:rPr lang="en-IN" sz="2200">
                <a:solidFill>
                  <a:schemeClr val="dk1"/>
                </a:solidFill>
                <a:highlight>
                  <a:schemeClr val="lt1"/>
                </a:highlight>
                <a:latin typeface="Calibri"/>
                <a:ea typeface="Calibri"/>
                <a:cs typeface="Calibri"/>
                <a:sym typeface="Calibri"/>
              </a:rPr>
              <a:t>Which departments have the highest total salary allocation?</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1200"/>
              </a:spcAft>
              <a:buNone/>
            </a:pPr>
            <a:r>
              <a:rPr lang="en-IN" sz="2200">
                <a:solidFill>
                  <a:schemeClr val="dk1"/>
                </a:solidFill>
                <a:highlight>
                  <a:schemeClr val="lt1"/>
                </a:highlight>
                <a:latin typeface="Calibri"/>
                <a:ea typeface="Calibri"/>
                <a:cs typeface="Calibri"/>
                <a:sym typeface="Calibri"/>
              </a:rPr>
              <a:t>	</a:t>
            </a:r>
            <a:r>
              <a:rPr b="1" lang="en-IN" sz="2200">
                <a:solidFill>
                  <a:schemeClr val="dk1"/>
                </a:solidFill>
                <a:highlight>
                  <a:schemeClr val="lt1"/>
                </a:highlight>
                <a:latin typeface="Calibri"/>
                <a:ea typeface="Calibri"/>
                <a:cs typeface="Calibri"/>
                <a:sym typeface="Calibri"/>
              </a:rPr>
              <a:t>Result:</a:t>
            </a:r>
            <a:endParaRPr sz="2200">
              <a:solidFill>
                <a:schemeClr val="dk1"/>
              </a:solidFill>
              <a:highlight>
                <a:schemeClr val="lt1"/>
              </a:highlight>
              <a:latin typeface="Calibri"/>
              <a:ea typeface="Calibri"/>
              <a:cs typeface="Calibri"/>
              <a:sym typeface="Calibri"/>
            </a:endParaRPr>
          </a:p>
        </p:txBody>
      </p:sp>
      <p:pic>
        <p:nvPicPr>
          <p:cNvPr id="206" name="Google Shape;206;p27" title="Screenshot 2025-06-09 144616.png"/>
          <p:cNvPicPr preferRelativeResize="0"/>
          <p:nvPr/>
        </p:nvPicPr>
        <p:blipFill>
          <a:blip r:embed="rId3">
            <a:alphaModFix/>
          </a:blip>
          <a:stretch>
            <a:fillRect/>
          </a:stretch>
        </p:blipFill>
        <p:spPr>
          <a:xfrm>
            <a:off x="2424125" y="3278350"/>
            <a:ext cx="3111750" cy="2551500"/>
          </a:xfrm>
          <a:prstGeom prst="rect">
            <a:avLst/>
          </a:prstGeom>
          <a:noFill/>
          <a:ln>
            <a:noFill/>
          </a:ln>
        </p:spPr>
      </p:pic>
      <p:pic>
        <p:nvPicPr>
          <p:cNvPr id="207" name="Google Shape;207;p27" title="Screenshot 2025-06-11 124102.png"/>
          <p:cNvPicPr preferRelativeResize="0"/>
          <p:nvPr/>
        </p:nvPicPr>
        <p:blipFill>
          <a:blip r:embed="rId4">
            <a:alphaModFix/>
          </a:blip>
          <a:stretch>
            <a:fillRect/>
          </a:stretch>
        </p:blipFill>
        <p:spPr>
          <a:xfrm>
            <a:off x="2374375" y="1005150"/>
            <a:ext cx="7343775" cy="182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nvSpPr>
        <p:spPr>
          <a:xfrm>
            <a:off x="340200" y="367200"/>
            <a:ext cx="11448000" cy="573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IN" sz="2200">
                <a:solidFill>
                  <a:srgbClr val="0000FF"/>
                </a:solidFill>
                <a:highlight>
                  <a:srgbClr val="FFFFFF"/>
                </a:highlight>
                <a:latin typeface="Calibri"/>
                <a:ea typeface="Calibri"/>
                <a:cs typeface="Calibri"/>
                <a:sym typeface="Calibri"/>
              </a:rPr>
              <a:t>3. LEAVE AND ABSENCE PATTERNS</a:t>
            </a:r>
            <a:endParaRPr b="1" sz="2200">
              <a:solidFill>
                <a:srgbClr val="0000FF"/>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b="1" lang="en-IN" sz="2200">
                <a:solidFill>
                  <a:schemeClr val="dk1"/>
                </a:solidFill>
                <a:highlight>
                  <a:srgbClr val="FFFFFF"/>
                </a:highlight>
                <a:latin typeface="Calibri"/>
                <a:ea typeface="Calibri"/>
                <a:cs typeface="Calibri"/>
                <a:sym typeface="Calibri"/>
              </a:rPr>
              <a:t>1.	</a:t>
            </a:r>
            <a:r>
              <a:rPr lang="en-IN" sz="2200">
                <a:solidFill>
                  <a:schemeClr val="dk1"/>
                </a:solidFill>
                <a:highlight>
                  <a:srgbClr val="FFFFFF"/>
                </a:highlight>
                <a:latin typeface="Calibri"/>
                <a:ea typeface="Calibri"/>
                <a:cs typeface="Calibri"/>
                <a:sym typeface="Calibri"/>
              </a:rPr>
              <a:t>Which year had the most employees taking leaves?</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457200" lvl="0" marL="0" rtl="0" algn="l">
              <a:lnSpc>
                <a:spcPct val="115000"/>
              </a:lnSpc>
              <a:spcBef>
                <a:spcPts val="1200"/>
              </a:spcBef>
              <a:spcAft>
                <a:spcPts val="1200"/>
              </a:spcAft>
              <a:buClr>
                <a:schemeClr val="dk1"/>
              </a:buClr>
              <a:buSzPts val="1100"/>
              <a:buFont typeface="Arial"/>
              <a:buNone/>
            </a:pPr>
            <a:r>
              <a:rPr b="1" lang="en-IN" sz="2200">
                <a:solidFill>
                  <a:schemeClr val="dk1"/>
                </a:solidFill>
                <a:highlight>
                  <a:schemeClr val="lt1"/>
                </a:highlight>
                <a:latin typeface="Calibri"/>
                <a:ea typeface="Calibri"/>
                <a:cs typeface="Calibri"/>
                <a:sym typeface="Calibri"/>
              </a:rPr>
              <a:t>Result:</a:t>
            </a:r>
            <a:endParaRPr sz="2200">
              <a:solidFill>
                <a:schemeClr val="dk1"/>
              </a:solidFill>
              <a:highlight>
                <a:srgbClr val="FFFFFF"/>
              </a:highlight>
              <a:latin typeface="Calibri"/>
              <a:ea typeface="Calibri"/>
              <a:cs typeface="Calibri"/>
              <a:sym typeface="Calibri"/>
            </a:endParaRPr>
          </a:p>
        </p:txBody>
      </p:sp>
      <p:pic>
        <p:nvPicPr>
          <p:cNvPr id="214" name="Google Shape;214;p28" title="Screenshot 2025-06-09 145119.png"/>
          <p:cNvPicPr preferRelativeResize="0"/>
          <p:nvPr/>
        </p:nvPicPr>
        <p:blipFill>
          <a:blip r:embed="rId3">
            <a:alphaModFix/>
          </a:blip>
          <a:stretch>
            <a:fillRect/>
          </a:stretch>
        </p:blipFill>
        <p:spPr>
          <a:xfrm>
            <a:off x="1971700" y="3851425"/>
            <a:ext cx="2432762" cy="927600"/>
          </a:xfrm>
          <a:prstGeom prst="rect">
            <a:avLst/>
          </a:prstGeom>
          <a:noFill/>
          <a:ln>
            <a:noFill/>
          </a:ln>
        </p:spPr>
      </p:pic>
      <p:pic>
        <p:nvPicPr>
          <p:cNvPr id="215" name="Google Shape;215;p28" title="Screenshot 2025-06-11 124244.png"/>
          <p:cNvPicPr preferRelativeResize="0"/>
          <p:nvPr/>
        </p:nvPicPr>
        <p:blipFill>
          <a:blip r:embed="rId4">
            <a:alphaModFix/>
          </a:blip>
          <a:stretch>
            <a:fillRect/>
          </a:stretch>
        </p:blipFill>
        <p:spPr>
          <a:xfrm>
            <a:off x="1971688" y="1714300"/>
            <a:ext cx="8248625" cy="1249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nvSpPr>
        <p:spPr>
          <a:xfrm>
            <a:off x="370825" y="373200"/>
            <a:ext cx="11433900" cy="576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2200">
                <a:solidFill>
                  <a:schemeClr val="dk1"/>
                </a:solidFill>
                <a:highlight>
                  <a:schemeClr val="lt1"/>
                </a:highlight>
                <a:latin typeface="Calibri"/>
                <a:ea typeface="Calibri"/>
                <a:cs typeface="Calibri"/>
                <a:sym typeface="Calibri"/>
              </a:rPr>
              <a:t>2.	</a:t>
            </a:r>
            <a:r>
              <a:rPr lang="en-IN" sz="2200">
                <a:solidFill>
                  <a:schemeClr val="dk1"/>
                </a:solidFill>
                <a:highlight>
                  <a:schemeClr val="lt1"/>
                </a:highlight>
                <a:latin typeface="Calibri"/>
                <a:ea typeface="Calibri"/>
                <a:cs typeface="Calibri"/>
                <a:sym typeface="Calibri"/>
              </a:rPr>
              <a:t>What is the average number of leave days taken by its employees per department?</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1200"/>
              </a:spcAft>
              <a:buNone/>
            </a:pPr>
            <a:r>
              <a:rPr lang="en-IN" sz="2200">
                <a:solidFill>
                  <a:schemeClr val="dk1"/>
                </a:solidFill>
                <a:highlight>
                  <a:schemeClr val="lt1"/>
                </a:highlight>
                <a:latin typeface="Calibri"/>
                <a:ea typeface="Calibri"/>
                <a:cs typeface="Calibri"/>
                <a:sym typeface="Calibri"/>
              </a:rPr>
              <a:t>	</a:t>
            </a:r>
            <a:r>
              <a:rPr b="1" lang="en-IN" sz="2200">
                <a:solidFill>
                  <a:schemeClr val="dk1"/>
                </a:solidFill>
                <a:highlight>
                  <a:schemeClr val="lt1"/>
                </a:highlight>
                <a:latin typeface="Calibri"/>
                <a:ea typeface="Calibri"/>
                <a:cs typeface="Calibri"/>
                <a:sym typeface="Calibri"/>
              </a:rPr>
              <a:t>Result:</a:t>
            </a:r>
            <a:endParaRPr sz="2200">
              <a:solidFill>
                <a:schemeClr val="dk1"/>
              </a:solidFill>
              <a:highlight>
                <a:schemeClr val="lt1"/>
              </a:highlight>
              <a:latin typeface="Calibri"/>
              <a:ea typeface="Calibri"/>
              <a:cs typeface="Calibri"/>
              <a:sym typeface="Calibri"/>
            </a:endParaRPr>
          </a:p>
        </p:txBody>
      </p:sp>
      <p:pic>
        <p:nvPicPr>
          <p:cNvPr id="222" name="Google Shape;222;p29" title="Screenshot 2025-06-09 145255.png"/>
          <p:cNvPicPr preferRelativeResize="0"/>
          <p:nvPr/>
        </p:nvPicPr>
        <p:blipFill>
          <a:blip r:embed="rId3">
            <a:alphaModFix/>
          </a:blip>
          <a:stretch>
            <a:fillRect/>
          </a:stretch>
        </p:blipFill>
        <p:spPr>
          <a:xfrm>
            <a:off x="2180463" y="3295725"/>
            <a:ext cx="3457175" cy="2845200"/>
          </a:xfrm>
          <a:prstGeom prst="rect">
            <a:avLst/>
          </a:prstGeom>
          <a:noFill/>
          <a:ln>
            <a:noFill/>
          </a:ln>
        </p:spPr>
      </p:pic>
      <p:pic>
        <p:nvPicPr>
          <p:cNvPr id="223" name="Google Shape;223;p29" title="Screenshot 2025-06-11 124409.png"/>
          <p:cNvPicPr preferRelativeResize="0"/>
          <p:nvPr/>
        </p:nvPicPr>
        <p:blipFill>
          <a:blip r:embed="rId4">
            <a:alphaModFix/>
          </a:blip>
          <a:stretch>
            <a:fillRect/>
          </a:stretch>
        </p:blipFill>
        <p:spPr>
          <a:xfrm>
            <a:off x="1957525" y="908075"/>
            <a:ext cx="8260500" cy="230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nvSpPr>
        <p:spPr>
          <a:xfrm>
            <a:off x="313200" y="340200"/>
            <a:ext cx="11515500" cy="573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2200">
                <a:solidFill>
                  <a:schemeClr val="dk1"/>
                </a:solidFill>
                <a:highlight>
                  <a:srgbClr val="FFFFFF"/>
                </a:highlight>
                <a:latin typeface="Calibri"/>
                <a:ea typeface="Calibri"/>
                <a:cs typeface="Calibri"/>
                <a:sym typeface="Calibri"/>
              </a:rPr>
              <a:t>3.	</a:t>
            </a:r>
            <a:r>
              <a:rPr lang="en-IN" sz="2200">
                <a:solidFill>
                  <a:schemeClr val="dk1"/>
                </a:solidFill>
                <a:highlight>
                  <a:srgbClr val="FFFFFF"/>
                </a:highlight>
                <a:latin typeface="Calibri"/>
                <a:ea typeface="Calibri"/>
                <a:cs typeface="Calibri"/>
                <a:sym typeface="Calibri"/>
              </a:rPr>
              <a:t>Which employees have taken the most leaves?</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b="1" lang="en-IN" sz="2200">
                <a:solidFill>
                  <a:schemeClr val="dk1"/>
                </a:solidFill>
                <a:highlight>
                  <a:schemeClr val="lt1"/>
                </a:highlight>
                <a:latin typeface="Calibri"/>
                <a:ea typeface="Calibri"/>
                <a:cs typeface="Calibri"/>
                <a:sym typeface="Calibri"/>
              </a:rPr>
              <a:t>Result: </a:t>
            </a:r>
            <a:r>
              <a:rPr b="1" lang="en-IN" sz="2200">
                <a:solidFill>
                  <a:srgbClr val="38761D"/>
                </a:solidFill>
                <a:highlight>
                  <a:srgbClr val="FFFFFF"/>
                </a:highlight>
                <a:latin typeface="Calibri"/>
                <a:ea typeface="Calibri"/>
                <a:cs typeface="Calibri"/>
                <a:sym typeface="Calibri"/>
              </a:rPr>
              <a:t>Every employee took one leave at most.</a:t>
            </a:r>
            <a:endParaRPr b="1" sz="2200">
              <a:solidFill>
                <a:srgbClr val="38761D"/>
              </a:solidFill>
              <a:highlight>
                <a:srgbClr val="FFFFFF"/>
              </a:highlight>
              <a:latin typeface="Calibri"/>
              <a:ea typeface="Calibri"/>
              <a:cs typeface="Calibri"/>
              <a:sym typeface="Calibri"/>
            </a:endParaRPr>
          </a:p>
          <a:p>
            <a:pPr indent="0" lvl="0" marL="457200" rtl="0" algn="l">
              <a:lnSpc>
                <a:spcPct val="115000"/>
              </a:lnSpc>
              <a:spcBef>
                <a:spcPts val="1200"/>
              </a:spcBef>
              <a:spcAft>
                <a:spcPts val="1200"/>
              </a:spcAft>
              <a:buNone/>
            </a:pPr>
            <a:r>
              <a:t/>
            </a:r>
            <a:endParaRPr b="1" sz="2200">
              <a:solidFill>
                <a:schemeClr val="dk1"/>
              </a:solidFill>
              <a:highlight>
                <a:srgbClr val="FFFFFF"/>
              </a:highlight>
              <a:latin typeface="Calibri"/>
              <a:ea typeface="Calibri"/>
              <a:cs typeface="Calibri"/>
              <a:sym typeface="Calibri"/>
            </a:endParaRPr>
          </a:p>
        </p:txBody>
      </p:sp>
      <p:pic>
        <p:nvPicPr>
          <p:cNvPr id="230" name="Google Shape;230;p30" title="Screenshot 2025-06-11 124939.png"/>
          <p:cNvPicPr preferRelativeResize="0"/>
          <p:nvPr/>
        </p:nvPicPr>
        <p:blipFill>
          <a:blip r:embed="rId3">
            <a:alphaModFix/>
          </a:blip>
          <a:stretch>
            <a:fillRect/>
          </a:stretch>
        </p:blipFill>
        <p:spPr>
          <a:xfrm>
            <a:off x="1482700" y="1751950"/>
            <a:ext cx="9226600" cy="238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nvSpPr>
        <p:spPr>
          <a:xfrm>
            <a:off x="394600" y="385100"/>
            <a:ext cx="11291400" cy="576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2200">
                <a:solidFill>
                  <a:schemeClr val="dk1"/>
                </a:solidFill>
                <a:highlight>
                  <a:schemeClr val="lt1"/>
                </a:highlight>
                <a:latin typeface="Calibri"/>
                <a:ea typeface="Calibri"/>
                <a:cs typeface="Calibri"/>
                <a:sym typeface="Calibri"/>
              </a:rPr>
              <a:t>4.	</a:t>
            </a:r>
            <a:r>
              <a:rPr lang="en-IN" sz="2200">
                <a:solidFill>
                  <a:schemeClr val="dk1"/>
                </a:solidFill>
                <a:highlight>
                  <a:schemeClr val="lt1"/>
                </a:highlight>
                <a:latin typeface="Calibri"/>
                <a:ea typeface="Calibri"/>
                <a:cs typeface="Calibri"/>
                <a:sym typeface="Calibri"/>
              </a:rPr>
              <a:t>What is the total number of leave days taken company-wide?</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1200"/>
              </a:spcAft>
              <a:buNone/>
            </a:pPr>
            <a:r>
              <a:rPr lang="en-IN" sz="2200">
                <a:solidFill>
                  <a:schemeClr val="dk1"/>
                </a:solidFill>
                <a:highlight>
                  <a:schemeClr val="lt1"/>
                </a:highlight>
                <a:latin typeface="Calibri"/>
                <a:ea typeface="Calibri"/>
                <a:cs typeface="Calibri"/>
                <a:sym typeface="Calibri"/>
              </a:rPr>
              <a:t>	</a:t>
            </a:r>
            <a:r>
              <a:rPr b="1" lang="en-IN" sz="2200">
                <a:solidFill>
                  <a:schemeClr val="dk1"/>
                </a:solidFill>
                <a:highlight>
                  <a:schemeClr val="lt1"/>
                </a:highlight>
                <a:latin typeface="Calibri"/>
                <a:ea typeface="Calibri"/>
                <a:cs typeface="Calibri"/>
                <a:sym typeface="Calibri"/>
              </a:rPr>
              <a:t>Result:</a:t>
            </a:r>
            <a:endParaRPr sz="2200">
              <a:solidFill>
                <a:schemeClr val="dk1"/>
              </a:solidFill>
              <a:highlight>
                <a:schemeClr val="lt1"/>
              </a:highlight>
              <a:latin typeface="Calibri"/>
              <a:ea typeface="Calibri"/>
              <a:cs typeface="Calibri"/>
              <a:sym typeface="Calibri"/>
            </a:endParaRPr>
          </a:p>
        </p:txBody>
      </p:sp>
      <p:pic>
        <p:nvPicPr>
          <p:cNvPr id="237" name="Google Shape;237;p31" title="Screenshot 2025-06-11 124633.png"/>
          <p:cNvPicPr preferRelativeResize="0"/>
          <p:nvPr/>
        </p:nvPicPr>
        <p:blipFill>
          <a:blip r:embed="rId3">
            <a:alphaModFix/>
          </a:blip>
          <a:stretch>
            <a:fillRect/>
          </a:stretch>
        </p:blipFill>
        <p:spPr>
          <a:xfrm>
            <a:off x="2340150" y="908875"/>
            <a:ext cx="7360900" cy="2283525"/>
          </a:xfrm>
          <a:prstGeom prst="rect">
            <a:avLst/>
          </a:prstGeom>
          <a:noFill/>
          <a:ln>
            <a:noFill/>
          </a:ln>
        </p:spPr>
      </p:pic>
      <p:pic>
        <p:nvPicPr>
          <p:cNvPr id="238" name="Google Shape;238;p31" title="Screenshot 2025-06-09 150231.png"/>
          <p:cNvPicPr preferRelativeResize="0"/>
          <p:nvPr/>
        </p:nvPicPr>
        <p:blipFill>
          <a:blip r:embed="rId4">
            <a:alphaModFix/>
          </a:blip>
          <a:stretch>
            <a:fillRect/>
          </a:stretch>
        </p:blipFill>
        <p:spPr>
          <a:xfrm>
            <a:off x="2340150" y="3405575"/>
            <a:ext cx="3269825" cy="2847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296750" y="143150"/>
            <a:ext cx="10515600" cy="69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Quick Introduction About me</a:t>
            </a:r>
            <a:endParaRPr b="1" sz="3200"/>
          </a:p>
        </p:txBody>
      </p:sp>
      <p:sp>
        <p:nvSpPr>
          <p:cNvPr id="106" name="Google Shape;106;p14"/>
          <p:cNvSpPr txBox="1"/>
          <p:nvPr/>
        </p:nvSpPr>
        <p:spPr>
          <a:xfrm>
            <a:off x="515075" y="836750"/>
            <a:ext cx="11041800" cy="4908900"/>
          </a:xfrm>
          <a:prstGeom prst="rect">
            <a:avLst/>
          </a:prstGeom>
          <a:noFill/>
          <a:ln>
            <a:noFill/>
          </a:ln>
        </p:spPr>
        <p:txBody>
          <a:bodyPr anchorCtr="0" anchor="t" bIns="91425" lIns="91425" spcFirstLastPara="1" rIns="91425" wrap="square" tIns="91425">
            <a:noAutofit/>
          </a:bodyPr>
          <a:lstStyle/>
          <a:p>
            <a:pPr indent="-355600" lvl="0" marL="342900" rtl="0" algn="l">
              <a:spcBef>
                <a:spcPts val="0"/>
              </a:spcBef>
              <a:spcAft>
                <a:spcPts val="0"/>
              </a:spcAft>
              <a:buClr>
                <a:schemeClr val="dk1"/>
              </a:buClr>
              <a:buSzPts val="2200"/>
              <a:buChar char="•"/>
            </a:pPr>
            <a:r>
              <a:rPr b="1" lang="en-IN" sz="2200">
                <a:solidFill>
                  <a:schemeClr val="dk1"/>
                </a:solidFill>
                <a:latin typeface="Calibri"/>
                <a:ea typeface="Calibri"/>
                <a:cs typeface="Calibri"/>
                <a:sym typeface="Calibri"/>
              </a:rPr>
              <a:t>Challa Rakesh Reddy</a:t>
            </a:r>
            <a:endParaRPr sz="2200">
              <a:solidFill>
                <a:schemeClr val="dk1"/>
              </a:solidFill>
              <a:latin typeface="Calibri"/>
              <a:ea typeface="Calibri"/>
              <a:cs typeface="Calibri"/>
              <a:sym typeface="Calibri"/>
            </a:endParaRPr>
          </a:p>
          <a:p>
            <a:pPr indent="-355600" lvl="0" marL="342900" rtl="0" algn="l">
              <a:spcBef>
                <a:spcPts val="0"/>
              </a:spcBef>
              <a:spcAft>
                <a:spcPts val="0"/>
              </a:spcAft>
              <a:buClr>
                <a:schemeClr val="dk1"/>
              </a:buClr>
              <a:buSzPts val="2200"/>
              <a:buChar char="•"/>
            </a:pPr>
            <a:r>
              <a:rPr lang="en-IN" sz="2200">
                <a:solidFill>
                  <a:schemeClr val="dk1"/>
                </a:solidFill>
                <a:latin typeface="Calibri"/>
                <a:ea typeface="Calibri"/>
                <a:cs typeface="Calibri"/>
                <a:sym typeface="Calibri"/>
              </a:rPr>
              <a:t>Aspiring </a:t>
            </a:r>
            <a:r>
              <a:rPr b="1" lang="en-IN" sz="2200">
                <a:solidFill>
                  <a:schemeClr val="dk1"/>
                </a:solidFill>
                <a:latin typeface="Calibri"/>
                <a:ea typeface="Calibri"/>
                <a:cs typeface="Calibri"/>
                <a:sym typeface="Calibri"/>
              </a:rPr>
              <a:t>Data Analyst Trainee</a:t>
            </a:r>
            <a:r>
              <a:rPr lang="en-IN" sz="2200">
                <a:solidFill>
                  <a:schemeClr val="dk1"/>
                </a:solidFill>
                <a:latin typeface="Calibri"/>
                <a:ea typeface="Calibri"/>
                <a:cs typeface="Calibri"/>
                <a:sym typeface="Calibri"/>
              </a:rPr>
              <a:t>, graduated in </a:t>
            </a:r>
            <a:r>
              <a:rPr b="1" lang="en-IN" sz="2200">
                <a:solidFill>
                  <a:schemeClr val="dk1"/>
                </a:solidFill>
                <a:latin typeface="Calibri"/>
                <a:ea typeface="Calibri"/>
                <a:cs typeface="Calibri"/>
                <a:sym typeface="Calibri"/>
              </a:rPr>
              <a:t>Information Technology</a:t>
            </a:r>
            <a:r>
              <a:rPr lang="en-IN" sz="2200">
                <a:solidFill>
                  <a:schemeClr val="dk1"/>
                </a:solidFill>
                <a:latin typeface="Calibri"/>
                <a:ea typeface="Calibri"/>
                <a:cs typeface="Calibri"/>
                <a:sym typeface="Calibri"/>
              </a:rPr>
              <a:t> from </a:t>
            </a:r>
            <a:r>
              <a:rPr b="1" lang="en-IN" sz="2200">
                <a:solidFill>
                  <a:schemeClr val="dk1"/>
                </a:solidFill>
                <a:latin typeface="Calibri"/>
                <a:ea typeface="Calibri"/>
                <a:cs typeface="Calibri"/>
                <a:sym typeface="Calibri"/>
              </a:rPr>
              <a:t>Sree Vidyanikethan Engineering College, Tirupati (2024)</a:t>
            </a:r>
            <a:r>
              <a:rPr lang="en-IN" sz="2200">
                <a:solidFill>
                  <a:schemeClr val="dk1"/>
                </a:solidFill>
                <a:latin typeface="Calibri"/>
                <a:ea typeface="Calibri"/>
                <a:cs typeface="Calibri"/>
                <a:sym typeface="Calibri"/>
              </a:rPr>
              <a:t>. Passionate about </a:t>
            </a:r>
            <a:r>
              <a:rPr b="1" lang="en-IN" sz="2200">
                <a:solidFill>
                  <a:schemeClr val="dk1"/>
                </a:solidFill>
                <a:latin typeface="Calibri"/>
                <a:ea typeface="Calibri"/>
                <a:cs typeface="Calibri"/>
                <a:sym typeface="Calibri"/>
              </a:rPr>
              <a:t>data exploration, visualization, and storytelling</a:t>
            </a:r>
            <a:r>
              <a:rPr lang="en-IN" sz="2200">
                <a:solidFill>
                  <a:schemeClr val="dk1"/>
                </a:solidFill>
                <a:latin typeface="Calibri"/>
                <a:ea typeface="Calibri"/>
                <a:cs typeface="Calibri"/>
                <a:sym typeface="Calibri"/>
              </a:rPr>
              <a:t>, with expertise in </a:t>
            </a:r>
            <a:r>
              <a:rPr b="1" lang="en-IN" sz="2200">
                <a:solidFill>
                  <a:schemeClr val="dk1"/>
                </a:solidFill>
                <a:latin typeface="Calibri"/>
                <a:ea typeface="Calibri"/>
                <a:cs typeface="Calibri"/>
                <a:sym typeface="Calibri"/>
              </a:rPr>
              <a:t>Python, Pandas, SQL, Power BI, and web scraping</a:t>
            </a:r>
            <a:r>
              <a:rPr lang="en-IN"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355600" lvl="0" marL="342900" rtl="0" algn="l">
              <a:spcBef>
                <a:spcPts val="0"/>
              </a:spcBef>
              <a:spcAft>
                <a:spcPts val="0"/>
              </a:spcAft>
              <a:buClr>
                <a:schemeClr val="dk1"/>
              </a:buClr>
              <a:buSzPts val="2200"/>
              <a:buChar char="•"/>
            </a:pPr>
            <a:r>
              <a:rPr lang="en-IN" sz="2200">
                <a:solidFill>
                  <a:schemeClr val="dk1"/>
                </a:solidFill>
                <a:latin typeface="Calibri"/>
                <a:ea typeface="Calibri"/>
                <a:cs typeface="Calibri"/>
                <a:sym typeface="Calibri"/>
              </a:rPr>
              <a:t>Specialized in </a:t>
            </a:r>
            <a:r>
              <a:rPr b="1" lang="en-IN" sz="2200">
                <a:solidFill>
                  <a:schemeClr val="dk1"/>
                </a:solidFill>
                <a:latin typeface="Calibri"/>
                <a:ea typeface="Calibri"/>
                <a:cs typeface="Calibri"/>
                <a:sym typeface="Calibri"/>
              </a:rPr>
              <a:t>data-driven insights</a:t>
            </a:r>
            <a:r>
              <a:rPr lang="en-IN" sz="2200">
                <a:solidFill>
                  <a:schemeClr val="dk1"/>
                </a:solidFill>
                <a:latin typeface="Calibri"/>
                <a:ea typeface="Calibri"/>
                <a:cs typeface="Calibri"/>
                <a:sym typeface="Calibri"/>
              </a:rPr>
              <a:t> and optimizing workflows. Enthusiastic about </a:t>
            </a:r>
            <a:r>
              <a:rPr b="1" lang="en-IN" sz="2200">
                <a:solidFill>
                  <a:schemeClr val="dk1"/>
                </a:solidFill>
                <a:latin typeface="Calibri"/>
                <a:ea typeface="Calibri"/>
                <a:cs typeface="Calibri"/>
                <a:sym typeface="Calibri"/>
              </a:rPr>
              <a:t>corporate trends analysis</a:t>
            </a:r>
            <a:r>
              <a:rPr lang="en-IN" sz="2200">
                <a:solidFill>
                  <a:schemeClr val="dk1"/>
                </a:solidFill>
                <a:latin typeface="Calibri"/>
                <a:ea typeface="Calibri"/>
                <a:cs typeface="Calibri"/>
                <a:sym typeface="Calibri"/>
              </a:rPr>
              <a:t>, leveraging </a:t>
            </a:r>
            <a:r>
              <a:rPr b="1" lang="en-IN" sz="2200">
                <a:solidFill>
                  <a:schemeClr val="dk1"/>
                </a:solidFill>
                <a:latin typeface="Calibri"/>
                <a:ea typeface="Calibri"/>
                <a:cs typeface="Calibri"/>
                <a:sym typeface="Calibri"/>
              </a:rPr>
              <a:t>interactive visualizations</a:t>
            </a:r>
            <a:r>
              <a:rPr lang="en-IN" sz="2200">
                <a:solidFill>
                  <a:schemeClr val="dk1"/>
                </a:solidFill>
                <a:latin typeface="Calibri"/>
                <a:ea typeface="Calibri"/>
                <a:cs typeface="Calibri"/>
                <a:sym typeface="Calibri"/>
              </a:rPr>
              <a:t>, and refining problem-solving approaches.</a:t>
            </a:r>
            <a:endParaRPr sz="2200">
              <a:solidFill>
                <a:schemeClr val="dk1"/>
              </a:solidFill>
              <a:latin typeface="Calibri"/>
              <a:ea typeface="Calibri"/>
              <a:cs typeface="Calibri"/>
              <a:sym typeface="Calibri"/>
            </a:endParaRPr>
          </a:p>
          <a:p>
            <a:pPr indent="-355600" lvl="0" marL="342900" rtl="0" algn="l">
              <a:spcBef>
                <a:spcPts val="0"/>
              </a:spcBef>
              <a:spcAft>
                <a:spcPts val="0"/>
              </a:spcAft>
              <a:buClr>
                <a:schemeClr val="dk1"/>
              </a:buClr>
              <a:buSzPts val="2200"/>
              <a:buChar char="•"/>
            </a:pPr>
            <a:r>
              <a:rPr lang="en-IN" sz="2200">
                <a:solidFill>
                  <a:schemeClr val="dk1"/>
                </a:solidFill>
                <a:latin typeface="Calibri"/>
                <a:ea typeface="Calibri"/>
                <a:cs typeface="Calibri"/>
                <a:sym typeface="Calibri"/>
              </a:rPr>
              <a:t>Eager to apply technical skills and contribute to strategic </a:t>
            </a:r>
            <a:r>
              <a:rPr b="1" lang="en-IN" sz="2200">
                <a:solidFill>
                  <a:schemeClr val="dk1"/>
                </a:solidFill>
                <a:latin typeface="Calibri"/>
                <a:ea typeface="Calibri"/>
                <a:cs typeface="Calibri"/>
                <a:sym typeface="Calibri"/>
              </a:rPr>
              <a:t>data solutions</a:t>
            </a:r>
            <a:r>
              <a:rPr lang="en-IN" sz="2200">
                <a:solidFill>
                  <a:schemeClr val="dk1"/>
                </a:solidFill>
                <a:latin typeface="Calibri"/>
                <a:ea typeface="Calibri"/>
                <a:cs typeface="Calibri"/>
                <a:sym typeface="Calibri"/>
              </a:rPr>
              <a:t> in business analytics.</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2000"/>
              <a:buFont typeface="Arial"/>
              <a:buNone/>
            </a:pPr>
            <a:r>
              <a:rPr lang="en-IN" sz="2200">
                <a:solidFill>
                  <a:schemeClr val="dk1"/>
                </a:solidFill>
                <a:latin typeface="Calibri"/>
                <a:ea typeface="Calibri"/>
                <a:cs typeface="Calibri"/>
                <a:sym typeface="Calibri"/>
              </a:rPr>
              <a:t>🔗 </a:t>
            </a:r>
            <a:r>
              <a:rPr b="1" lang="en-IN" sz="2200">
                <a:solidFill>
                  <a:schemeClr val="dk1"/>
                </a:solidFill>
                <a:latin typeface="Calibri"/>
                <a:ea typeface="Calibri"/>
                <a:cs typeface="Calibri"/>
                <a:sym typeface="Calibri"/>
              </a:rPr>
              <a:t>GitHub</a:t>
            </a:r>
            <a:r>
              <a:rPr lang="en-IN" sz="2200">
                <a:solidFill>
                  <a:schemeClr val="dk1"/>
                </a:solidFill>
                <a:latin typeface="Calibri"/>
                <a:ea typeface="Calibri"/>
                <a:cs typeface="Calibri"/>
                <a:sym typeface="Calibri"/>
              </a:rPr>
              <a:t>: </a:t>
            </a:r>
            <a:r>
              <a:rPr lang="en-IN" sz="2200" u="sng">
                <a:solidFill>
                  <a:schemeClr val="hlink"/>
                </a:solidFill>
                <a:latin typeface="Calibri"/>
                <a:ea typeface="Calibri"/>
                <a:cs typeface="Calibri"/>
                <a:sym typeface="Calibri"/>
                <a:hlinkClick r:id="rId3"/>
              </a:rPr>
              <a:t>https://github.com/ChallaRake</a:t>
            </a:r>
            <a:endParaRPr sz="2200">
              <a:solidFill>
                <a:schemeClr val="dk1"/>
              </a:solidFill>
              <a:latin typeface="Calibri"/>
              <a:ea typeface="Calibri"/>
              <a:cs typeface="Calibri"/>
              <a:sym typeface="Calibri"/>
            </a:endParaRPr>
          </a:p>
          <a:p>
            <a:pPr indent="0" lvl="0" marL="0" rtl="0" algn="l">
              <a:spcBef>
                <a:spcPts val="0"/>
              </a:spcBef>
              <a:spcAft>
                <a:spcPts val="0"/>
              </a:spcAft>
              <a:buNone/>
            </a:pPr>
            <a:br>
              <a:rPr lang="en-IN" sz="2200">
                <a:solidFill>
                  <a:schemeClr val="dk1"/>
                </a:solidFill>
                <a:latin typeface="Calibri"/>
                <a:ea typeface="Calibri"/>
                <a:cs typeface="Calibri"/>
                <a:sym typeface="Calibri"/>
              </a:rPr>
            </a:br>
            <a:r>
              <a:rPr lang="en-IN" sz="2200">
                <a:solidFill>
                  <a:schemeClr val="dk1"/>
                </a:solidFill>
                <a:latin typeface="Calibri"/>
                <a:ea typeface="Calibri"/>
                <a:cs typeface="Calibri"/>
                <a:sym typeface="Calibri"/>
              </a:rPr>
              <a:t>🔗 </a:t>
            </a:r>
            <a:r>
              <a:rPr b="1" lang="en-IN" sz="2200">
                <a:solidFill>
                  <a:schemeClr val="dk1"/>
                </a:solidFill>
                <a:latin typeface="Calibri"/>
                <a:ea typeface="Calibri"/>
                <a:cs typeface="Calibri"/>
                <a:sym typeface="Calibri"/>
              </a:rPr>
              <a:t>LinkedIn</a:t>
            </a:r>
            <a:r>
              <a:rPr lang="en-IN" sz="2200">
                <a:solidFill>
                  <a:schemeClr val="dk1"/>
                </a:solidFill>
                <a:latin typeface="Calibri"/>
                <a:ea typeface="Calibri"/>
                <a:cs typeface="Calibri"/>
                <a:sym typeface="Calibri"/>
              </a:rPr>
              <a:t>: </a:t>
            </a:r>
            <a:r>
              <a:rPr lang="en-IN" sz="2200" u="sng">
                <a:solidFill>
                  <a:schemeClr val="hlink"/>
                </a:solidFill>
                <a:latin typeface="Calibri"/>
                <a:ea typeface="Calibri"/>
                <a:cs typeface="Calibri"/>
                <a:sym typeface="Calibri"/>
                <a:hlinkClick r:id="rId4"/>
              </a:rPr>
              <a:t>https://www.linkedin.com/in/challa-rakesh-reddy/</a:t>
            </a:r>
            <a:endParaRPr sz="2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nvSpPr>
        <p:spPr>
          <a:xfrm>
            <a:off x="353700" y="340200"/>
            <a:ext cx="11016000" cy="572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2200">
                <a:solidFill>
                  <a:schemeClr val="dk1"/>
                </a:solidFill>
                <a:highlight>
                  <a:srgbClr val="FFFFFF"/>
                </a:highlight>
                <a:latin typeface="Calibri"/>
                <a:ea typeface="Calibri"/>
                <a:cs typeface="Calibri"/>
                <a:sym typeface="Calibri"/>
              </a:rPr>
              <a:t>5.	</a:t>
            </a:r>
            <a:r>
              <a:rPr lang="en-IN" sz="2200">
                <a:solidFill>
                  <a:schemeClr val="dk1"/>
                </a:solidFill>
                <a:highlight>
                  <a:srgbClr val="FFFFFF"/>
                </a:highlight>
                <a:latin typeface="Calibri"/>
                <a:ea typeface="Calibri"/>
                <a:cs typeface="Calibri"/>
                <a:sym typeface="Calibri"/>
              </a:rPr>
              <a:t>How do leave days correlate with payroll amounts?</a:t>
            </a:r>
            <a:endParaRPr sz="2200">
              <a:solidFill>
                <a:schemeClr val="dk1"/>
              </a:solidFill>
              <a:highlight>
                <a:srgbClr val="FFFFFF"/>
              </a:highlight>
              <a:latin typeface="Calibri"/>
              <a:ea typeface="Calibri"/>
              <a:cs typeface="Calibri"/>
              <a:sym typeface="Calibri"/>
            </a:endParaRPr>
          </a:p>
          <a:p>
            <a:pPr indent="0" lvl="0" marL="457200" rtl="0" algn="just">
              <a:lnSpc>
                <a:spcPct val="115000"/>
              </a:lnSpc>
              <a:spcBef>
                <a:spcPts val="1200"/>
              </a:spcBef>
              <a:spcAft>
                <a:spcPts val="0"/>
              </a:spcAft>
              <a:buNone/>
            </a:pPr>
            <a:r>
              <a:rPr b="1" lang="en-IN" sz="2200">
                <a:solidFill>
                  <a:schemeClr val="dk1"/>
                </a:solidFill>
                <a:highlight>
                  <a:schemeClr val="lt1"/>
                </a:highlight>
                <a:latin typeface="Calibri"/>
                <a:ea typeface="Calibri"/>
                <a:cs typeface="Calibri"/>
                <a:sym typeface="Calibri"/>
              </a:rPr>
              <a:t>Result: </a:t>
            </a:r>
            <a:r>
              <a:rPr b="1" lang="en-IN" sz="2200">
                <a:solidFill>
                  <a:srgbClr val="38761D"/>
                </a:solidFill>
                <a:highlight>
                  <a:srgbClr val="FFFFFF"/>
                </a:highlight>
                <a:latin typeface="Calibri"/>
                <a:ea typeface="Calibri"/>
                <a:cs typeface="Calibri"/>
                <a:sym typeface="Calibri"/>
              </a:rPr>
              <a:t>Based on the common column 'leave_ID' the leave days are correlated with 'payroll' amounts. Due to this 'leave_ID' the payroll of every month will be decided for the employees.</a:t>
            </a:r>
            <a:endParaRPr b="1" sz="2200">
              <a:solidFill>
                <a:srgbClr val="38761D"/>
              </a:solidFill>
              <a:highlight>
                <a:srgbClr val="FFFFFF"/>
              </a:highlight>
              <a:latin typeface="Calibri"/>
              <a:ea typeface="Calibri"/>
              <a:cs typeface="Calibri"/>
              <a:sym typeface="Calibri"/>
            </a:endParaRPr>
          </a:p>
          <a:p>
            <a:pPr indent="0" lvl="0" marL="457200" rtl="0" algn="l">
              <a:lnSpc>
                <a:spcPct val="115000"/>
              </a:lnSpc>
              <a:spcBef>
                <a:spcPts val="1200"/>
              </a:spcBef>
              <a:spcAft>
                <a:spcPts val="1200"/>
              </a:spcAft>
              <a:buNone/>
            </a:pPr>
            <a:r>
              <a:t/>
            </a:r>
            <a:endParaRPr sz="2200">
              <a:solidFill>
                <a:schemeClr val="dk1"/>
              </a:solidFill>
              <a:highlight>
                <a:srgbClr val="FFFFFF"/>
              </a:highlight>
              <a:latin typeface="Calibri"/>
              <a:ea typeface="Calibri"/>
              <a:cs typeface="Calibri"/>
              <a:sym typeface="Calibri"/>
            </a:endParaRPr>
          </a:p>
        </p:txBody>
      </p:sp>
      <p:pic>
        <p:nvPicPr>
          <p:cNvPr id="245" name="Google Shape;245;p32" title="Screenshot 2025-06-11 125038.png"/>
          <p:cNvPicPr preferRelativeResize="0"/>
          <p:nvPr/>
        </p:nvPicPr>
        <p:blipFill>
          <a:blip r:embed="rId3">
            <a:alphaModFix/>
          </a:blip>
          <a:stretch>
            <a:fillRect/>
          </a:stretch>
        </p:blipFill>
        <p:spPr>
          <a:xfrm>
            <a:off x="1599379" y="2849188"/>
            <a:ext cx="8993250" cy="115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nvSpPr>
        <p:spPr>
          <a:xfrm>
            <a:off x="353700" y="367200"/>
            <a:ext cx="11353500" cy="56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200">
                <a:solidFill>
                  <a:srgbClr val="0000FF"/>
                </a:solidFill>
                <a:latin typeface="Calibri"/>
                <a:ea typeface="Calibri"/>
                <a:cs typeface="Calibri"/>
                <a:sym typeface="Calibri"/>
              </a:rPr>
              <a:t>4.</a:t>
            </a:r>
            <a:r>
              <a:rPr b="1" lang="en-IN" sz="2200">
                <a:solidFill>
                  <a:srgbClr val="0000FF"/>
                </a:solidFill>
                <a:highlight>
                  <a:srgbClr val="FFFFFF"/>
                </a:highlight>
                <a:latin typeface="Calibri"/>
                <a:ea typeface="Calibri"/>
                <a:cs typeface="Calibri"/>
                <a:sym typeface="Calibri"/>
              </a:rPr>
              <a:t>PAYROLL AND COMPENSATION ANALYSIS</a:t>
            </a:r>
            <a:endParaRPr b="1" sz="2200">
              <a:solidFill>
                <a:srgbClr val="0000FF"/>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b="1" lang="en-IN" sz="2200">
                <a:solidFill>
                  <a:schemeClr val="dk1"/>
                </a:solidFill>
                <a:highlight>
                  <a:srgbClr val="FFFFFF"/>
                </a:highlight>
                <a:latin typeface="Calibri"/>
                <a:ea typeface="Calibri"/>
                <a:cs typeface="Calibri"/>
                <a:sym typeface="Calibri"/>
              </a:rPr>
              <a:t>1.	</a:t>
            </a:r>
            <a:r>
              <a:rPr lang="en-IN" sz="2200">
                <a:solidFill>
                  <a:schemeClr val="dk1"/>
                </a:solidFill>
                <a:highlight>
                  <a:srgbClr val="FFFFFF"/>
                </a:highlight>
                <a:latin typeface="Calibri"/>
                <a:ea typeface="Calibri"/>
                <a:cs typeface="Calibri"/>
                <a:sym typeface="Calibri"/>
              </a:rPr>
              <a:t>What is the total monthly payroll processed?</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IN" sz="2200">
                <a:solidFill>
                  <a:schemeClr val="dk1"/>
                </a:solidFill>
                <a:highlight>
                  <a:srgbClr val="FFFFFF"/>
                </a:highlight>
                <a:latin typeface="Calibri"/>
                <a:ea typeface="Calibri"/>
                <a:cs typeface="Calibri"/>
                <a:sym typeface="Calibri"/>
              </a:rPr>
              <a:t>	</a:t>
            </a:r>
            <a:r>
              <a:rPr b="1" lang="en-IN" sz="2200">
                <a:solidFill>
                  <a:schemeClr val="dk1"/>
                </a:solidFill>
                <a:highlight>
                  <a:schemeClr val="lt1"/>
                </a:highlight>
                <a:latin typeface="Calibri"/>
                <a:ea typeface="Calibri"/>
                <a:cs typeface="Calibri"/>
                <a:sym typeface="Calibri"/>
              </a:rPr>
              <a:t>Result:</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1200"/>
              </a:spcAft>
              <a:buNone/>
            </a:pPr>
            <a:r>
              <a:t/>
            </a:r>
            <a:endParaRPr sz="2200">
              <a:solidFill>
                <a:schemeClr val="dk1"/>
              </a:solidFill>
              <a:highlight>
                <a:srgbClr val="FFFFFF"/>
              </a:highlight>
              <a:latin typeface="Calibri"/>
              <a:ea typeface="Calibri"/>
              <a:cs typeface="Calibri"/>
              <a:sym typeface="Calibri"/>
            </a:endParaRPr>
          </a:p>
        </p:txBody>
      </p:sp>
      <p:pic>
        <p:nvPicPr>
          <p:cNvPr id="252" name="Google Shape;252;p33" title="Screenshot 2025-06-09 150935.png"/>
          <p:cNvPicPr preferRelativeResize="0"/>
          <p:nvPr/>
        </p:nvPicPr>
        <p:blipFill>
          <a:blip r:embed="rId3">
            <a:alphaModFix/>
          </a:blip>
          <a:stretch>
            <a:fillRect/>
          </a:stretch>
        </p:blipFill>
        <p:spPr>
          <a:xfrm>
            <a:off x="1978450" y="3654100"/>
            <a:ext cx="3100550" cy="972000"/>
          </a:xfrm>
          <a:prstGeom prst="rect">
            <a:avLst/>
          </a:prstGeom>
          <a:noFill/>
          <a:ln>
            <a:noFill/>
          </a:ln>
        </p:spPr>
      </p:pic>
      <p:pic>
        <p:nvPicPr>
          <p:cNvPr id="253" name="Google Shape;253;p33" title="Screenshot 2025-06-11 125239.png"/>
          <p:cNvPicPr preferRelativeResize="0"/>
          <p:nvPr/>
        </p:nvPicPr>
        <p:blipFill>
          <a:blip r:embed="rId4">
            <a:alphaModFix/>
          </a:blip>
          <a:stretch>
            <a:fillRect/>
          </a:stretch>
        </p:blipFill>
        <p:spPr>
          <a:xfrm>
            <a:off x="739300" y="1616875"/>
            <a:ext cx="11021576" cy="1085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nvSpPr>
        <p:spPr>
          <a:xfrm>
            <a:off x="373050" y="420750"/>
            <a:ext cx="11445900" cy="564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2200">
                <a:solidFill>
                  <a:schemeClr val="dk1"/>
                </a:solidFill>
                <a:highlight>
                  <a:schemeClr val="lt1"/>
                </a:highlight>
                <a:latin typeface="Calibri"/>
                <a:ea typeface="Calibri"/>
                <a:cs typeface="Calibri"/>
                <a:sym typeface="Calibri"/>
              </a:rPr>
              <a:t>2.	</a:t>
            </a:r>
            <a:r>
              <a:rPr lang="en-IN" sz="2200">
                <a:solidFill>
                  <a:schemeClr val="dk1"/>
                </a:solidFill>
                <a:highlight>
                  <a:schemeClr val="lt1"/>
                </a:highlight>
                <a:latin typeface="Calibri"/>
                <a:ea typeface="Calibri"/>
                <a:cs typeface="Calibri"/>
                <a:sym typeface="Calibri"/>
              </a:rPr>
              <a:t>What is the average bonus given per department?</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1200"/>
              </a:spcAft>
              <a:buNone/>
            </a:pPr>
            <a:r>
              <a:rPr lang="en-IN" sz="2200">
                <a:solidFill>
                  <a:schemeClr val="dk1"/>
                </a:solidFill>
                <a:highlight>
                  <a:schemeClr val="lt1"/>
                </a:highlight>
                <a:latin typeface="Calibri"/>
                <a:ea typeface="Calibri"/>
                <a:cs typeface="Calibri"/>
                <a:sym typeface="Calibri"/>
              </a:rPr>
              <a:t>	</a:t>
            </a:r>
            <a:r>
              <a:rPr b="1" lang="en-IN" sz="2200">
                <a:solidFill>
                  <a:schemeClr val="dk1"/>
                </a:solidFill>
                <a:highlight>
                  <a:schemeClr val="lt1"/>
                </a:highlight>
                <a:latin typeface="Calibri"/>
                <a:ea typeface="Calibri"/>
                <a:cs typeface="Calibri"/>
                <a:sym typeface="Calibri"/>
              </a:rPr>
              <a:t>Result:</a:t>
            </a:r>
            <a:endParaRPr sz="2200">
              <a:solidFill>
                <a:schemeClr val="dk1"/>
              </a:solidFill>
              <a:highlight>
                <a:schemeClr val="lt1"/>
              </a:highlight>
              <a:latin typeface="Calibri"/>
              <a:ea typeface="Calibri"/>
              <a:cs typeface="Calibri"/>
              <a:sym typeface="Calibri"/>
            </a:endParaRPr>
          </a:p>
        </p:txBody>
      </p:sp>
      <p:pic>
        <p:nvPicPr>
          <p:cNvPr id="260" name="Google Shape;260;p34" title="Screenshot 2025-06-09 151118.png"/>
          <p:cNvPicPr preferRelativeResize="0"/>
          <p:nvPr/>
        </p:nvPicPr>
        <p:blipFill>
          <a:blip r:embed="rId3">
            <a:alphaModFix/>
          </a:blip>
          <a:stretch>
            <a:fillRect/>
          </a:stretch>
        </p:blipFill>
        <p:spPr>
          <a:xfrm>
            <a:off x="2351162" y="3442717"/>
            <a:ext cx="2878075" cy="2623733"/>
          </a:xfrm>
          <a:prstGeom prst="rect">
            <a:avLst/>
          </a:prstGeom>
          <a:noFill/>
          <a:ln>
            <a:noFill/>
          </a:ln>
        </p:spPr>
      </p:pic>
      <p:pic>
        <p:nvPicPr>
          <p:cNvPr id="261" name="Google Shape;261;p34" title="Screenshot 2025-06-11 125403.png"/>
          <p:cNvPicPr preferRelativeResize="0"/>
          <p:nvPr/>
        </p:nvPicPr>
        <p:blipFill>
          <a:blip r:embed="rId4">
            <a:alphaModFix/>
          </a:blip>
          <a:stretch>
            <a:fillRect/>
          </a:stretch>
        </p:blipFill>
        <p:spPr>
          <a:xfrm>
            <a:off x="2675325" y="1086350"/>
            <a:ext cx="6841349" cy="1759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nvSpPr>
        <p:spPr>
          <a:xfrm>
            <a:off x="275925" y="291025"/>
            <a:ext cx="11502000" cy="581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2200">
                <a:solidFill>
                  <a:schemeClr val="dk1"/>
                </a:solidFill>
                <a:highlight>
                  <a:srgbClr val="FFFFFF"/>
                </a:highlight>
                <a:latin typeface="Calibri"/>
                <a:ea typeface="Calibri"/>
                <a:cs typeface="Calibri"/>
                <a:sym typeface="Calibri"/>
              </a:rPr>
              <a:t>3.	</a:t>
            </a:r>
            <a:r>
              <a:rPr lang="en-IN" sz="2200">
                <a:solidFill>
                  <a:schemeClr val="dk1"/>
                </a:solidFill>
                <a:highlight>
                  <a:srgbClr val="FFFFFF"/>
                </a:highlight>
                <a:latin typeface="Calibri"/>
                <a:ea typeface="Calibri"/>
                <a:cs typeface="Calibri"/>
                <a:sym typeface="Calibri"/>
              </a:rPr>
              <a:t>Which department receives the highest total bonuses?</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457200" lvl="0" marL="0" rtl="0" algn="l">
              <a:lnSpc>
                <a:spcPct val="115000"/>
              </a:lnSpc>
              <a:spcBef>
                <a:spcPts val="1200"/>
              </a:spcBef>
              <a:spcAft>
                <a:spcPts val="1200"/>
              </a:spcAft>
              <a:buClr>
                <a:schemeClr val="dk1"/>
              </a:buClr>
              <a:buSzPts val="1100"/>
              <a:buFont typeface="Arial"/>
              <a:buNone/>
            </a:pPr>
            <a:r>
              <a:rPr b="1" lang="en-IN" sz="2200">
                <a:solidFill>
                  <a:schemeClr val="dk1"/>
                </a:solidFill>
                <a:highlight>
                  <a:schemeClr val="lt1"/>
                </a:highlight>
                <a:latin typeface="Calibri"/>
                <a:ea typeface="Calibri"/>
                <a:cs typeface="Calibri"/>
                <a:sym typeface="Calibri"/>
              </a:rPr>
              <a:t>Result:</a:t>
            </a:r>
            <a:endParaRPr b="1" sz="2200">
              <a:solidFill>
                <a:schemeClr val="dk1"/>
              </a:solidFill>
              <a:highlight>
                <a:srgbClr val="FFFFFF"/>
              </a:highlight>
              <a:latin typeface="Calibri"/>
              <a:ea typeface="Calibri"/>
              <a:cs typeface="Calibri"/>
              <a:sym typeface="Calibri"/>
            </a:endParaRPr>
          </a:p>
        </p:txBody>
      </p:sp>
      <p:pic>
        <p:nvPicPr>
          <p:cNvPr id="268" name="Google Shape;268;p35" title="Screenshot 2025-06-09 151324.png"/>
          <p:cNvPicPr preferRelativeResize="0"/>
          <p:nvPr/>
        </p:nvPicPr>
        <p:blipFill>
          <a:blip r:embed="rId3">
            <a:alphaModFix/>
          </a:blip>
          <a:stretch>
            <a:fillRect/>
          </a:stretch>
        </p:blipFill>
        <p:spPr>
          <a:xfrm>
            <a:off x="1944875" y="4197900"/>
            <a:ext cx="3466500" cy="1053000"/>
          </a:xfrm>
          <a:prstGeom prst="rect">
            <a:avLst/>
          </a:prstGeom>
          <a:noFill/>
          <a:ln>
            <a:noFill/>
          </a:ln>
        </p:spPr>
      </p:pic>
      <p:pic>
        <p:nvPicPr>
          <p:cNvPr id="269" name="Google Shape;269;p35" title="Screenshot 2025-06-11 125731.png"/>
          <p:cNvPicPr preferRelativeResize="0"/>
          <p:nvPr/>
        </p:nvPicPr>
        <p:blipFill>
          <a:blip r:embed="rId4">
            <a:alphaModFix/>
          </a:blip>
          <a:stretch>
            <a:fillRect/>
          </a:stretch>
        </p:blipFill>
        <p:spPr>
          <a:xfrm>
            <a:off x="2990788" y="964400"/>
            <a:ext cx="6210425" cy="2432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nvSpPr>
        <p:spPr>
          <a:xfrm>
            <a:off x="370825" y="349425"/>
            <a:ext cx="11410200" cy="559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2200">
                <a:solidFill>
                  <a:schemeClr val="dk1"/>
                </a:solidFill>
                <a:highlight>
                  <a:schemeClr val="lt1"/>
                </a:highlight>
                <a:latin typeface="Calibri"/>
                <a:ea typeface="Calibri"/>
                <a:cs typeface="Calibri"/>
                <a:sym typeface="Calibri"/>
              </a:rPr>
              <a:t>4.	</a:t>
            </a:r>
            <a:r>
              <a:rPr lang="en-IN" sz="2200">
                <a:solidFill>
                  <a:schemeClr val="dk1"/>
                </a:solidFill>
                <a:highlight>
                  <a:schemeClr val="lt1"/>
                </a:highlight>
                <a:latin typeface="Calibri"/>
                <a:ea typeface="Calibri"/>
                <a:cs typeface="Calibri"/>
                <a:sym typeface="Calibri"/>
              </a:rPr>
              <a:t>What is the average value of total_amount after considering leave deductions?</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1200"/>
              </a:spcAft>
              <a:buNone/>
            </a:pPr>
            <a:r>
              <a:rPr lang="en-IN" sz="2200">
                <a:solidFill>
                  <a:schemeClr val="dk1"/>
                </a:solidFill>
                <a:highlight>
                  <a:schemeClr val="lt1"/>
                </a:highlight>
                <a:latin typeface="Calibri"/>
                <a:ea typeface="Calibri"/>
                <a:cs typeface="Calibri"/>
                <a:sym typeface="Calibri"/>
              </a:rPr>
              <a:t>	</a:t>
            </a:r>
            <a:r>
              <a:rPr b="1" lang="en-IN" sz="2200">
                <a:solidFill>
                  <a:schemeClr val="dk1"/>
                </a:solidFill>
                <a:highlight>
                  <a:schemeClr val="lt1"/>
                </a:highlight>
                <a:latin typeface="Calibri"/>
                <a:ea typeface="Calibri"/>
                <a:cs typeface="Calibri"/>
                <a:sym typeface="Calibri"/>
              </a:rPr>
              <a:t>Result:</a:t>
            </a:r>
            <a:endParaRPr sz="2200">
              <a:solidFill>
                <a:schemeClr val="dk1"/>
              </a:solidFill>
              <a:highlight>
                <a:schemeClr val="lt1"/>
              </a:highlight>
              <a:latin typeface="Calibri"/>
              <a:ea typeface="Calibri"/>
              <a:cs typeface="Calibri"/>
              <a:sym typeface="Calibri"/>
            </a:endParaRPr>
          </a:p>
        </p:txBody>
      </p:sp>
      <p:pic>
        <p:nvPicPr>
          <p:cNvPr id="276" name="Google Shape;276;p36" title="Screenshot 2025-06-09 151533.png"/>
          <p:cNvPicPr preferRelativeResize="0"/>
          <p:nvPr/>
        </p:nvPicPr>
        <p:blipFill>
          <a:blip r:embed="rId3">
            <a:alphaModFix/>
          </a:blip>
          <a:stretch>
            <a:fillRect/>
          </a:stretch>
        </p:blipFill>
        <p:spPr>
          <a:xfrm>
            <a:off x="2057761" y="3687125"/>
            <a:ext cx="3060775" cy="933787"/>
          </a:xfrm>
          <a:prstGeom prst="rect">
            <a:avLst/>
          </a:prstGeom>
          <a:noFill/>
          <a:ln>
            <a:noFill/>
          </a:ln>
        </p:spPr>
      </p:pic>
      <p:pic>
        <p:nvPicPr>
          <p:cNvPr id="277" name="Google Shape;277;p36" title="Screenshot 2025-06-11 125817.png"/>
          <p:cNvPicPr preferRelativeResize="0"/>
          <p:nvPr/>
        </p:nvPicPr>
        <p:blipFill>
          <a:blip r:embed="rId4">
            <a:alphaModFix/>
          </a:blip>
          <a:stretch>
            <a:fillRect/>
          </a:stretch>
        </p:blipFill>
        <p:spPr>
          <a:xfrm>
            <a:off x="1156138" y="1607075"/>
            <a:ext cx="9879726" cy="477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nvSpPr>
        <p:spPr>
          <a:xfrm>
            <a:off x="384900" y="373200"/>
            <a:ext cx="11422200" cy="571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2200">
                <a:solidFill>
                  <a:srgbClr val="0000FF"/>
                </a:solidFill>
                <a:highlight>
                  <a:schemeClr val="lt1"/>
                </a:highlight>
                <a:latin typeface="Calibri"/>
                <a:ea typeface="Calibri"/>
                <a:cs typeface="Calibri"/>
                <a:sym typeface="Calibri"/>
              </a:rPr>
              <a:t>5. EMPLOYEE PERFORMANCE AND GROWTH</a:t>
            </a:r>
            <a:endParaRPr b="1" sz="2200">
              <a:solidFill>
                <a:srgbClr val="0000FF"/>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rPr b="1" lang="en-IN" sz="2200">
                <a:solidFill>
                  <a:schemeClr val="dk1"/>
                </a:solidFill>
                <a:highlight>
                  <a:schemeClr val="lt1"/>
                </a:highlight>
                <a:latin typeface="Calibri"/>
                <a:ea typeface="Calibri"/>
                <a:cs typeface="Calibri"/>
                <a:sym typeface="Calibri"/>
              </a:rPr>
              <a:t>1.	</a:t>
            </a:r>
            <a:r>
              <a:rPr lang="en-IN" sz="2200">
                <a:solidFill>
                  <a:schemeClr val="dk1"/>
                </a:solidFill>
                <a:highlight>
                  <a:schemeClr val="lt1"/>
                </a:highlight>
                <a:latin typeface="Calibri"/>
                <a:ea typeface="Calibri"/>
                <a:cs typeface="Calibri"/>
                <a:sym typeface="Calibri"/>
              </a:rPr>
              <a:t>Which year had the highest number of employee promotions?</a:t>
            </a:r>
            <a:endParaRPr b="1" sz="2200">
              <a:solidFill>
                <a:schemeClr val="dk1"/>
              </a:solidFill>
              <a:highlight>
                <a:schemeClr val="lt1"/>
              </a:highlight>
              <a:latin typeface="Calibri"/>
              <a:ea typeface="Calibri"/>
              <a:cs typeface="Calibri"/>
              <a:sym typeface="Calibri"/>
            </a:endParaRPr>
          </a:p>
          <a:p>
            <a:pPr indent="0" lvl="0" marL="457200" rtl="0" algn="l">
              <a:spcBef>
                <a:spcPts val="1200"/>
              </a:spcBef>
              <a:spcAft>
                <a:spcPts val="0"/>
              </a:spcAft>
              <a:buNone/>
            </a:pPr>
            <a:r>
              <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a:p>
            <a:pPr indent="0" lvl="0" marL="0" rtl="0" algn="l">
              <a:spcBef>
                <a:spcPts val="0"/>
              </a:spcBef>
              <a:spcAft>
                <a:spcPts val="0"/>
              </a:spcAft>
              <a:buNone/>
            </a:pPr>
            <a:r>
              <a:rPr lang="en-IN" sz="2200">
                <a:solidFill>
                  <a:schemeClr val="dk1"/>
                </a:solidFill>
                <a:latin typeface="Calibri"/>
                <a:ea typeface="Calibri"/>
                <a:cs typeface="Calibri"/>
                <a:sym typeface="Calibri"/>
              </a:rPr>
              <a:t>	</a:t>
            </a:r>
            <a:r>
              <a:rPr b="1" lang="en-IN" sz="2200">
                <a:solidFill>
                  <a:schemeClr val="dk1"/>
                </a:solidFill>
                <a:highlight>
                  <a:schemeClr val="lt1"/>
                </a:highlight>
                <a:latin typeface="Calibri"/>
                <a:ea typeface="Calibri"/>
                <a:cs typeface="Calibri"/>
                <a:sym typeface="Calibri"/>
              </a:rPr>
              <a:t>Result:</a:t>
            </a:r>
            <a:endParaRPr sz="2200">
              <a:solidFill>
                <a:schemeClr val="dk1"/>
              </a:solidFill>
              <a:latin typeface="Calibri"/>
              <a:ea typeface="Calibri"/>
              <a:cs typeface="Calibri"/>
              <a:sym typeface="Calibri"/>
            </a:endParaRPr>
          </a:p>
        </p:txBody>
      </p:sp>
      <p:pic>
        <p:nvPicPr>
          <p:cNvPr id="284" name="Google Shape;284;p37" title="Screenshot 2025-06-09 151919.png"/>
          <p:cNvPicPr preferRelativeResize="0"/>
          <p:nvPr/>
        </p:nvPicPr>
        <p:blipFill>
          <a:blip r:embed="rId3">
            <a:alphaModFix/>
          </a:blip>
          <a:stretch>
            <a:fillRect/>
          </a:stretch>
        </p:blipFill>
        <p:spPr>
          <a:xfrm>
            <a:off x="2072713" y="4643825"/>
            <a:ext cx="3714326" cy="1053000"/>
          </a:xfrm>
          <a:prstGeom prst="rect">
            <a:avLst/>
          </a:prstGeom>
          <a:noFill/>
          <a:ln>
            <a:noFill/>
          </a:ln>
        </p:spPr>
      </p:pic>
      <p:pic>
        <p:nvPicPr>
          <p:cNvPr id="285" name="Google Shape;285;p37" title="Screenshot 2025-06-11 125921.png"/>
          <p:cNvPicPr preferRelativeResize="0"/>
          <p:nvPr/>
        </p:nvPicPr>
        <p:blipFill>
          <a:blip r:embed="rId4">
            <a:alphaModFix/>
          </a:blip>
          <a:stretch>
            <a:fillRect/>
          </a:stretch>
        </p:blipFill>
        <p:spPr>
          <a:xfrm>
            <a:off x="2072725" y="1453700"/>
            <a:ext cx="8046550" cy="2762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325200" y="216625"/>
            <a:ext cx="5577000" cy="71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sz="3200">
                <a:solidFill>
                  <a:srgbClr val="FF0000"/>
                </a:solidFill>
                <a:latin typeface="Lato Black"/>
                <a:ea typeface="Lato Black"/>
                <a:cs typeface="Lato Black"/>
                <a:sym typeface="Lato Black"/>
              </a:rPr>
              <a:t>Business Insights</a:t>
            </a:r>
            <a:endParaRPr sz="3200">
              <a:solidFill>
                <a:srgbClr val="FF0000"/>
              </a:solidFill>
              <a:latin typeface="Lato Black"/>
              <a:ea typeface="Lato Black"/>
              <a:cs typeface="Lato Black"/>
              <a:sym typeface="Lato Black"/>
            </a:endParaRPr>
          </a:p>
        </p:txBody>
      </p:sp>
      <p:sp>
        <p:nvSpPr>
          <p:cNvPr id="292" name="Google Shape;292;p38"/>
          <p:cNvSpPr txBox="1"/>
          <p:nvPr/>
        </p:nvSpPr>
        <p:spPr>
          <a:xfrm>
            <a:off x="461700" y="1015200"/>
            <a:ext cx="11259000" cy="5035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The </a:t>
            </a:r>
            <a:r>
              <a:rPr b="1" lang="en-IN" sz="2200">
                <a:solidFill>
                  <a:schemeClr val="dk1"/>
                </a:solidFill>
                <a:latin typeface="Calibri"/>
                <a:ea typeface="Calibri"/>
                <a:cs typeface="Calibri"/>
                <a:sym typeface="Calibri"/>
              </a:rPr>
              <a:t>Finance department</a:t>
            </a:r>
            <a:r>
              <a:rPr lang="en-IN" sz="2200">
                <a:solidFill>
                  <a:schemeClr val="dk1"/>
                </a:solidFill>
                <a:latin typeface="Calibri"/>
                <a:ea typeface="Calibri"/>
                <a:cs typeface="Calibri"/>
                <a:sym typeface="Calibri"/>
              </a:rPr>
              <a:t> has the highest </a:t>
            </a:r>
            <a:r>
              <a:rPr b="1" lang="en-IN" sz="2200">
                <a:solidFill>
                  <a:schemeClr val="dk1"/>
                </a:solidFill>
                <a:latin typeface="Calibri"/>
                <a:ea typeface="Calibri"/>
                <a:cs typeface="Calibri"/>
                <a:sym typeface="Calibri"/>
              </a:rPr>
              <a:t>total salary allocation</a:t>
            </a:r>
            <a:r>
              <a:rPr lang="en-IN" sz="2200">
                <a:solidFill>
                  <a:schemeClr val="dk1"/>
                </a:solidFill>
                <a:latin typeface="Calibri"/>
                <a:ea typeface="Calibri"/>
                <a:cs typeface="Calibri"/>
                <a:sym typeface="Calibri"/>
              </a:rPr>
              <a:t> and </a:t>
            </a:r>
            <a:r>
              <a:rPr b="1" lang="en-IN" sz="2200">
                <a:solidFill>
                  <a:schemeClr val="dk1"/>
                </a:solidFill>
                <a:latin typeface="Calibri"/>
                <a:ea typeface="Calibri"/>
                <a:cs typeface="Calibri"/>
                <a:sym typeface="Calibri"/>
              </a:rPr>
              <a:t>bonuses</a:t>
            </a:r>
            <a:r>
              <a:rPr lang="en-IN" sz="2200">
                <a:solidFill>
                  <a:schemeClr val="dk1"/>
                </a:solidFill>
                <a:latin typeface="Calibri"/>
                <a:ea typeface="Calibri"/>
                <a:cs typeface="Calibri"/>
                <a:sym typeface="Calibri"/>
              </a:rPr>
              <a:t>, indicating it is a priority investment for the organization. </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Employees take </a:t>
            </a:r>
            <a:r>
              <a:rPr b="1" lang="en-IN" sz="2200">
                <a:solidFill>
                  <a:schemeClr val="dk1"/>
                </a:solidFill>
                <a:latin typeface="Calibri"/>
                <a:ea typeface="Calibri"/>
                <a:cs typeface="Calibri"/>
                <a:sym typeface="Calibri"/>
              </a:rPr>
              <a:t>only one leave at most</a:t>
            </a:r>
            <a:r>
              <a:rPr lang="en-IN" sz="2200">
                <a:solidFill>
                  <a:schemeClr val="dk1"/>
                </a:solidFill>
                <a:latin typeface="Calibri"/>
                <a:ea typeface="Calibri"/>
                <a:cs typeface="Calibri"/>
                <a:sym typeface="Calibri"/>
              </a:rPr>
              <a:t>, and department-wide totals are relatively low. This reflects strong workforce attendance but may indicate employees are </a:t>
            </a:r>
            <a:r>
              <a:rPr b="1" lang="en-IN" sz="2200">
                <a:solidFill>
                  <a:schemeClr val="dk1"/>
                </a:solidFill>
                <a:latin typeface="Calibri"/>
                <a:ea typeface="Calibri"/>
                <a:cs typeface="Calibri"/>
                <a:sym typeface="Calibri"/>
              </a:rPr>
              <a:t>overworked or discouraged from taking leaves</a:t>
            </a:r>
            <a:r>
              <a:rPr lang="en-IN"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IN" sz="2200">
                <a:solidFill>
                  <a:schemeClr val="dk1"/>
                </a:solidFill>
                <a:latin typeface="Calibri"/>
                <a:ea typeface="Calibri"/>
                <a:cs typeface="Calibri"/>
                <a:sym typeface="Calibri"/>
              </a:rPr>
              <a:t>Payroll is stable</a:t>
            </a:r>
            <a:r>
              <a:rPr lang="en-IN" sz="2200">
                <a:solidFill>
                  <a:schemeClr val="dk1"/>
                </a:solidFill>
                <a:latin typeface="Calibri"/>
                <a:ea typeface="Calibri"/>
                <a:cs typeface="Calibri"/>
                <a:sym typeface="Calibri"/>
              </a:rPr>
              <a:t>, and leave deductions have </a:t>
            </a:r>
            <a:r>
              <a:rPr b="1" lang="en-IN" sz="2200">
                <a:solidFill>
                  <a:schemeClr val="dk1"/>
                </a:solidFill>
                <a:latin typeface="Calibri"/>
                <a:ea typeface="Calibri"/>
                <a:cs typeface="Calibri"/>
                <a:sym typeface="Calibri"/>
              </a:rPr>
              <a:t>limited impact</a:t>
            </a:r>
            <a:r>
              <a:rPr lang="en-IN" sz="2200">
                <a:solidFill>
                  <a:schemeClr val="dk1"/>
                </a:solidFill>
                <a:latin typeface="Calibri"/>
                <a:ea typeface="Calibri"/>
                <a:cs typeface="Calibri"/>
                <a:sym typeface="Calibri"/>
              </a:rPr>
              <a:t> on salary amounts. </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IN" sz="2200">
                <a:solidFill>
                  <a:schemeClr val="dk1"/>
                </a:solidFill>
                <a:latin typeface="Calibri"/>
                <a:ea typeface="Calibri"/>
                <a:cs typeface="Calibri"/>
                <a:sym typeface="Calibri"/>
              </a:rPr>
              <a:t>12 promotions in 2020</a:t>
            </a:r>
            <a:r>
              <a:rPr lang="en-IN" sz="2200">
                <a:solidFill>
                  <a:schemeClr val="dk1"/>
                </a:solidFill>
                <a:latin typeface="Calibri"/>
                <a:ea typeface="Calibri"/>
                <a:cs typeface="Calibri"/>
                <a:sym typeface="Calibri"/>
              </a:rPr>
              <a:t>, the highest across years, reflecting </a:t>
            </a:r>
            <a:r>
              <a:rPr b="1" lang="en-IN" sz="2200">
                <a:solidFill>
                  <a:schemeClr val="dk1"/>
                </a:solidFill>
                <a:latin typeface="Calibri"/>
                <a:ea typeface="Calibri"/>
                <a:cs typeface="Calibri"/>
                <a:sym typeface="Calibri"/>
              </a:rPr>
              <a:t>strong career growth opportunities</a:t>
            </a:r>
            <a:r>
              <a:rPr lang="en-IN" sz="2200">
                <a:solidFill>
                  <a:schemeClr val="dk1"/>
                </a:solidFill>
                <a:latin typeface="Calibri"/>
                <a:ea typeface="Calibri"/>
                <a:cs typeface="Calibri"/>
                <a:sym typeface="Calibri"/>
              </a:rPr>
              <a:t> during that period. </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311700" y="230125"/>
            <a:ext cx="9303000" cy="66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sz="3200">
                <a:solidFill>
                  <a:srgbClr val="FF0000"/>
                </a:solidFill>
                <a:latin typeface="Lato Black"/>
                <a:ea typeface="Lato Black"/>
                <a:cs typeface="Lato Black"/>
                <a:sym typeface="Lato Black"/>
              </a:rPr>
              <a:t>Key Recommendations</a:t>
            </a:r>
            <a:endParaRPr sz="3200">
              <a:solidFill>
                <a:srgbClr val="FF0000"/>
              </a:solidFill>
              <a:latin typeface="Lato Black"/>
              <a:ea typeface="Lato Black"/>
              <a:cs typeface="Lato Black"/>
              <a:sym typeface="Lato Black"/>
            </a:endParaRPr>
          </a:p>
        </p:txBody>
      </p:sp>
      <p:sp>
        <p:nvSpPr>
          <p:cNvPr id="299" name="Google Shape;299;p39"/>
          <p:cNvSpPr txBox="1"/>
          <p:nvPr/>
        </p:nvSpPr>
        <p:spPr>
          <a:xfrm>
            <a:off x="461700" y="1055700"/>
            <a:ext cx="11245500" cy="4995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200"/>
              </a:spcBef>
              <a:spcAft>
                <a:spcPts val="0"/>
              </a:spcAft>
              <a:buClr>
                <a:schemeClr val="dk1"/>
              </a:buClr>
              <a:buSzPts val="2200"/>
              <a:buChar char="●"/>
            </a:pPr>
            <a:r>
              <a:rPr b="1" lang="en-IN" sz="2200">
                <a:solidFill>
                  <a:schemeClr val="dk1"/>
                </a:solidFill>
                <a:latin typeface="Calibri"/>
                <a:ea typeface="Calibri"/>
                <a:cs typeface="Calibri"/>
                <a:sym typeface="Calibri"/>
              </a:rPr>
              <a:t>Balance compensation</a:t>
            </a:r>
            <a:r>
              <a:rPr lang="en-IN" sz="2200">
                <a:solidFill>
                  <a:schemeClr val="dk1"/>
                </a:solidFill>
                <a:latin typeface="Calibri"/>
                <a:ea typeface="Calibri"/>
                <a:cs typeface="Calibri"/>
                <a:sym typeface="Calibri"/>
              </a:rPr>
              <a:t> by ensuring </a:t>
            </a:r>
            <a:r>
              <a:rPr b="1" lang="en-IN" sz="2200">
                <a:solidFill>
                  <a:schemeClr val="dk1"/>
                </a:solidFill>
                <a:latin typeface="Calibri"/>
                <a:ea typeface="Calibri"/>
                <a:cs typeface="Calibri"/>
                <a:sym typeface="Calibri"/>
              </a:rPr>
              <a:t>fair bonus distribution</a:t>
            </a:r>
            <a:r>
              <a:rPr lang="en-IN" sz="2200">
                <a:solidFill>
                  <a:schemeClr val="dk1"/>
                </a:solidFill>
                <a:latin typeface="Calibri"/>
                <a:ea typeface="Calibri"/>
                <a:cs typeface="Calibri"/>
                <a:sym typeface="Calibri"/>
              </a:rPr>
              <a:t> across departments.</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Char char="●"/>
            </a:pPr>
            <a:r>
              <a:rPr b="1" lang="en-IN" sz="2200">
                <a:solidFill>
                  <a:schemeClr val="dk1"/>
                </a:solidFill>
                <a:latin typeface="Calibri"/>
                <a:ea typeface="Calibri"/>
                <a:cs typeface="Calibri"/>
                <a:sym typeface="Calibri"/>
              </a:rPr>
              <a:t>Encourage healthy leave usage</a:t>
            </a:r>
            <a:r>
              <a:rPr lang="en-IN" sz="2200">
                <a:solidFill>
                  <a:schemeClr val="dk1"/>
                </a:solidFill>
                <a:latin typeface="Calibri"/>
                <a:ea typeface="Calibri"/>
                <a:cs typeface="Calibri"/>
                <a:sym typeface="Calibri"/>
              </a:rPr>
              <a:t> to improve </a:t>
            </a:r>
            <a:r>
              <a:rPr b="1" lang="en-IN" sz="2200">
                <a:solidFill>
                  <a:schemeClr val="dk1"/>
                </a:solidFill>
                <a:latin typeface="Calibri"/>
                <a:ea typeface="Calibri"/>
                <a:cs typeface="Calibri"/>
                <a:sym typeface="Calibri"/>
              </a:rPr>
              <a:t>employee well-being and retention</a:t>
            </a:r>
            <a:r>
              <a:rPr lang="en-IN"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Char char="●"/>
            </a:pPr>
            <a:r>
              <a:rPr b="1" lang="en-IN" sz="2200">
                <a:solidFill>
                  <a:schemeClr val="dk1"/>
                </a:solidFill>
                <a:latin typeface="Calibri"/>
                <a:ea typeface="Calibri"/>
                <a:cs typeface="Calibri"/>
                <a:sym typeface="Calibri"/>
              </a:rPr>
              <a:t>Revitalize career growth plans</a:t>
            </a:r>
            <a:r>
              <a:rPr lang="en-IN" sz="2200">
                <a:solidFill>
                  <a:schemeClr val="dk1"/>
                </a:solidFill>
                <a:latin typeface="Calibri"/>
                <a:ea typeface="Calibri"/>
                <a:cs typeface="Calibri"/>
                <a:sym typeface="Calibri"/>
              </a:rPr>
              <a:t> by reassessing </a:t>
            </a:r>
            <a:r>
              <a:rPr b="1" lang="en-IN" sz="2200">
                <a:solidFill>
                  <a:schemeClr val="dk1"/>
                </a:solidFill>
                <a:latin typeface="Calibri"/>
                <a:ea typeface="Calibri"/>
                <a:cs typeface="Calibri"/>
                <a:sym typeface="Calibri"/>
              </a:rPr>
              <a:t>promotion strategies</a:t>
            </a:r>
            <a:r>
              <a:rPr lang="en-IN"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Char char="●"/>
            </a:pPr>
            <a:r>
              <a:rPr b="1" lang="en-IN" sz="2200">
                <a:solidFill>
                  <a:schemeClr val="dk1"/>
                </a:solidFill>
                <a:latin typeface="Calibri"/>
                <a:ea typeface="Calibri"/>
                <a:cs typeface="Calibri"/>
                <a:sym typeface="Calibri"/>
              </a:rPr>
              <a:t>Optimize payroll policies</a:t>
            </a:r>
            <a:r>
              <a:rPr lang="en-IN" sz="2200">
                <a:solidFill>
                  <a:schemeClr val="dk1"/>
                </a:solidFill>
                <a:latin typeface="Calibri"/>
                <a:ea typeface="Calibri"/>
                <a:cs typeface="Calibri"/>
                <a:sym typeface="Calibri"/>
              </a:rPr>
              <a:t> to </a:t>
            </a:r>
            <a:r>
              <a:rPr b="1" lang="en-IN" sz="2200">
                <a:solidFill>
                  <a:schemeClr val="dk1"/>
                </a:solidFill>
                <a:latin typeface="Calibri"/>
                <a:ea typeface="Calibri"/>
                <a:cs typeface="Calibri"/>
                <a:sym typeface="Calibri"/>
              </a:rPr>
              <a:t>refine leave encashment and retention strategies</a:t>
            </a:r>
            <a:r>
              <a:rPr lang="en-IN"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257700" y="243625"/>
            <a:ext cx="10515600" cy="758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sz="3200">
                <a:solidFill>
                  <a:srgbClr val="FF0000"/>
                </a:solidFill>
                <a:latin typeface="Lato Black"/>
                <a:ea typeface="Lato Black"/>
                <a:cs typeface="Lato Black"/>
                <a:sym typeface="Lato Black"/>
              </a:rPr>
              <a:t>Final Conclusion</a:t>
            </a:r>
            <a:endParaRPr sz="3200">
              <a:solidFill>
                <a:srgbClr val="FF0000"/>
              </a:solidFill>
              <a:latin typeface="Lato Black"/>
              <a:ea typeface="Lato Black"/>
              <a:cs typeface="Lato Black"/>
              <a:sym typeface="Lato Black"/>
            </a:endParaRPr>
          </a:p>
        </p:txBody>
      </p:sp>
      <p:sp>
        <p:nvSpPr>
          <p:cNvPr id="306" name="Google Shape;306;p40"/>
          <p:cNvSpPr txBox="1"/>
          <p:nvPr/>
        </p:nvSpPr>
        <p:spPr>
          <a:xfrm>
            <a:off x="461700" y="1082700"/>
            <a:ext cx="10962000" cy="4752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IN" sz="2200">
                <a:solidFill>
                  <a:schemeClr val="dk1"/>
                </a:solidFill>
                <a:latin typeface="Calibri"/>
                <a:ea typeface="Calibri"/>
                <a:cs typeface="Calibri"/>
                <a:sym typeface="Calibri"/>
              </a:rPr>
              <a:t>The company has maintained </a:t>
            </a:r>
            <a:r>
              <a:rPr b="1" lang="en-IN" sz="2200">
                <a:solidFill>
                  <a:schemeClr val="dk1"/>
                </a:solidFill>
                <a:latin typeface="Calibri"/>
                <a:ea typeface="Calibri"/>
                <a:cs typeface="Calibri"/>
                <a:sym typeface="Calibri"/>
              </a:rPr>
              <a:t>financial stability</a:t>
            </a:r>
            <a:r>
              <a:rPr lang="en-IN" sz="2200">
                <a:solidFill>
                  <a:schemeClr val="dk1"/>
                </a:solidFill>
                <a:latin typeface="Calibri"/>
                <a:ea typeface="Calibri"/>
                <a:cs typeface="Calibri"/>
                <a:sym typeface="Calibri"/>
              </a:rPr>
              <a:t> while ensuring structured employee management. Payroll expenses and bonuses reflect strong investment in workforce growth, but </a:t>
            </a:r>
            <a:r>
              <a:rPr b="1" lang="en-IN" sz="2200">
                <a:solidFill>
                  <a:schemeClr val="dk1"/>
                </a:solidFill>
                <a:latin typeface="Calibri"/>
                <a:ea typeface="Calibri"/>
                <a:cs typeface="Calibri"/>
                <a:sym typeface="Calibri"/>
              </a:rPr>
              <a:t>leave patterns suggest potential concerns regarding employee well-being</a:t>
            </a:r>
            <a:r>
              <a:rPr lang="en-IN" sz="2200">
                <a:solidFill>
                  <a:schemeClr val="dk1"/>
                </a:solidFill>
                <a:latin typeface="Calibri"/>
                <a:ea typeface="Calibri"/>
                <a:cs typeface="Calibri"/>
                <a:sym typeface="Calibri"/>
              </a:rPr>
              <a:t>. Career progression saw a peak in </a:t>
            </a:r>
            <a:r>
              <a:rPr b="1" lang="en-IN" sz="2200">
                <a:solidFill>
                  <a:schemeClr val="dk1"/>
                </a:solidFill>
                <a:latin typeface="Calibri"/>
                <a:ea typeface="Calibri"/>
                <a:cs typeface="Calibri"/>
                <a:sym typeface="Calibri"/>
              </a:rPr>
              <a:t>2020</a:t>
            </a:r>
            <a:r>
              <a:rPr lang="en-IN" sz="2200">
                <a:solidFill>
                  <a:schemeClr val="dk1"/>
                </a:solidFill>
                <a:latin typeface="Calibri"/>
                <a:ea typeface="Calibri"/>
                <a:cs typeface="Calibri"/>
                <a:sym typeface="Calibri"/>
              </a:rPr>
              <a:t>, indicating past opportunities for advancement that may need renewed focus. To ensure </a:t>
            </a:r>
            <a:r>
              <a:rPr b="1" lang="en-IN" sz="2200">
                <a:solidFill>
                  <a:schemeClr val="dk1"/>
                </a:solidFill>
                <a:latin typeface="Calibri"/>
                <a:ea typeface="Calibri"/>
                <a:cs typeface="Calibri"/>
                <a:sym typeface="Calibri"/>
              </a:rPr>
              <a:t>long-term success</a:t>
            </a:r>
            <a:r>
              <a:rPr lang="en-IN" sz="2200">
                <a:solidFill>
                  <a:schemeClr val="dk1"/>
                </a:solidFill>
                <a:latin typeface="Calibri"/>
                <a:ea typeface="Calibri"/>
                <a:cs typeface="Calibri"/>
                <a:sym typeface="Calibri"/>
              </a:rPr>
              <a:t>, a balance between </a:t>
            </a:r>
            <a:r>
              <a:rPr b="1" lang="en-IN" sz="2200">
                <a:solidFill>
                  <a:schemeClr val="dk1"/>
                </a:solidFill>
                <a:latin typeface="Calibri"/>
                <a:ea typeface="Calibri"/>
                <a:cs typeface="Calibri"/>
                <a:sym typeface="Calibri"/>
              </a:rPr>
              <a:t>financial efficiency and employee satisfaction</a:t>
            </a:r>
            <a:r>
              <a:rPr lang="en-IN" sz="2200">
                <a:solidFill>
                  <a:schemeClr val="dk1"/>
                </a:solidFill>
                <a:latin typeface="Calibri"/>
                <a:ea typeface="Calibri"/>
                <a:cs typeface="Calibri"/>
                <a:sym typeface="Calibri"/>
              </a:rPr>
              <a:t> is crucial, driving both </a:t>
            </a:r>
            <a:r>
              <a:rPr b="1" lang="en-IN" sz="2200">
                <a:solidFill>
                  <a:schemeClr val="dk1"/>
                </a:solidFill>
                <a:latin typeface="Calibri"/>
                <a:ea typeface="Calibri"/>
                <a:cs typeface="Calibri"/>
                <a:sym typeface="Calibri"/>
              </a:rPr>
              <a:t>productivity and retention</a:t>
            </a:r>
            <a:r>
              <a:rPr lang="en-IN"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rtl="0" algn="just">
              <a:spcBef>
                <a:spcPts val="120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1"/>
          <p:cNvSpPr txBox="1"/>
          <p:nvPr/>
        </p:nvSpPr>
        <p:spPr>
          <a:xfrm>
            <a:off x="2707500" y="2092500"/>
            <a:ext cx="6777000" cy="26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7400"/>
              <a:buFont typeface="Arial"/>
              <a:buNone/>
            </a:pPr>
            <a:r>
              <a:rPr lang="en-IN" sz="7400">
                <a:solidFill>
                  <a:srgbClr val="C00000"/>
                </a:solidFill>
                <a:latin typeface="Libre Baskerville"/>
                <a:ea typeface="Libre Baskerville"/>
                <a:cs typeface="Libre Baskerville"/>
                <a:sym typeface="Libre Baskerville"/>
              </a:rPr>
              <a:t>Any</a:t>
            </a:r>
            <a:endParaRPr>
              <a:solidFill>
                <a:srgbClr val="C00000"/>
              </a:solidFill>
            </a:endParaRPr>
          </a:p>
          <a:p>
            <a:pPr indent="0" lvl="0" marL="0" rtl="0" algn="ctr">
              <a:spcBef>
                <a:spcPts val="0"/>
              </a:spcBef>
              <a:spcAft>
                <a:spcPts val="0"/>
              </a:spcAft>
              <a:buNone/>
            </a:pPr>
            <a:r>
              <a:rPr lang="en-IN" sz="7400">
                <a:solidFill>
                  <a:srgbClr val="C00000"/>
                </a:solidFill>
                <a:latin typeface="Libre Baskerville"/>
                <a:ea typeface="Libre Baskerville"/>
                <a:cs typeface="Libre Baskerville"/>
                <a:sym typeface="Libre Baskerville"/>
              </a:rPr>
              <a:t>Questions?</a:t>
            </a:r>
            <a:endParaRPr sz="2800">
              <a:solidFill>
                <a:srgbClr val="C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nvSpPr>
        <p:spPr>
          <a:xfrm>
            <a:off x="715525" y="159300"/>
            <a:ext cx="3720300" cy="6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200">
                <a:solidFill>
                  <a:srgbClr val="FF0000"/>
                </a:solidFill>
                <a:latin typeface="Calibri"/>
                <a:ea typeface="Calibri"/>
                <a:cs typeface="Calibri"/>
                <a:sym typeface="Calibri"/>
              </a:rPr>
              <a:t>Index</a:t>
            </a:r>
            <a:endParaRPr b="1" sz="3200">
              <a:solidFill>
                <a:srgbClr val="FF0000"/>
              </a:solidFill>
              <a:latin typeface="Calibri"/>
              <a:ea typeface="Calibri"/>
              <a:cs typeface="Calibri"/>
              <a:sym typeface="Calibri"/>
            </a:endParaRPr>
          </a:p>
        </p:txBody>
      </p:sp>
      <p:sp>
        <p:nvSpPr>
          <p:cNvPr id="113" name="Google Shape;113;p15"/>
          <p:cNvSpPr txBox="1"/>
          <p:nvPr/>
        </p:nvSpPr>
        <p:spPr>
          <a:xfrm>
            <a:off x="798725" y="909300"/>
            <a:ext cx="9805500" cy="5039400"/>
          </a:xfrm>
          <a:prstGeom prst="rect">
            <a:avLst/>
          </a:prstGeom>
          <a:noFill/>
          <a:ln>
            <a:noFill/>
          </a:ln>
        </p:spPr>
        <p:txBody>
          <a:bodyPr anchorCtr="0" anchor="t" bIns="91425" lIns="91425" spcFirstLastPara="1" rIns="91425" wrap="square" tIns="91425">
            <a:noAutofit/>
          </a:bodyPr>
          <a:lstStyle/>
          <a:p>
            <a:pPr indent="-431800" lvl="0" marL="457200" rtl="0" algn="l">
              <a:lnSpc>
                <a:spcPct val="90000"/>
              </a:lnSpc>
              <a:spcBef>
                <a:spcPts val="1000"/>
              </a:spcBef>
              <a:spcAft>
                <a:spcPts val="0"/>
              </a:spcAft>
              <a:buClr>
                <a:schemeClr val="dk1"/>
              </a:buClr>
              <a:buSzPts val="2400"/>
              <a:buChar char="•"/>
            </a:pPr>
            <a:r>
              <a:rPr b="1" lang="en-IN" sz="2400">
                <a:solidFill>
                  <a:schemeClr val="dk1"/>
                </a:solidFill>
                <a:latin typeface="Calibri"/>
                <a:ea typeface="Calibri"/>
                <a:cs typeface="Calibri"/>
                <a:sym typeface="Calibri"/>
              </a:rPr>
              <a:t>Objective of the Project</a:t>
            </a:r>
            <a:endParaRPr b="1" sz="2400">
              <a:solidFill>
                <a:schemeClr val="dk1"/>
              </a:solidFill>
              <a:latin typeface="Calibri"/>
              <a:ea typeface="Calibri"/>
              <a:cs typeface="Calibri"/>
              <a:sym typeface="Calibri"/>
            </a:endParaRPr>
          </a:p>
          <a:p>
            <a:pPr indent="-381000" lvl="0" marL="457200" rtl="0" algn="l">
              <a:lnSpc>
                <a:spcPct val="90000"/>
              </a:lnSpc>
              <a:spcBef>
                <a:spcPts val="1000"/>
              </a:spcBef>
              <a:spcAft>
                <a:spcPts val="0"/>
              </a:spcAft>
              <a:buClr>
                <a:schemeClr val="dk1"/>
              </a:buClr>
              <a:buSzPts val="2400"/>
              <a:buChar char="•"/>
            </a:pPr>
            <a:r>
              <a:rPr b="1" lang="en-IN" sz="2400">
                <a:solidFill>
                  <a:schemeClr val="dk1"/>
                </a:solidFill>
                <a:latin typeface="Calibri"/>
                <a:ea typeface="Calibri"/>
                <a:cs typeface="Calibri"/>
                <a:sym typeface="Calibri"/>
              </a:rPr>
              <a:t>ER Diagram and schema explanation</a:t>
            </a:r>
            <a:endParaRPr sz="2400">
              <a:solidFill>
                <a:schemeClr val="dk1"/>
              </a:solidFill>
              <a:latin typeface="Calibri"/>
              <a:ea typeface="Calibri"/>
              <a:cs typeface="Calibri"/>
              <a:sym typeface="Calibri"/>
            </a:endParaRPr>
          </a:p>
          <a:p>
            <a:pPr indent="-381000" lvl="0" marL="457200" rtl="0" algn="l">
              <a:lnSpc>
                <a:spcPct val="90000"/>
              </a:lnSpc>
              <a:spcBef>
                <a:spcPts val="1000"/>
              </a:spcBef>
              <a:spcAft>
                <a:spcPts val="0"/>
              </a:spcAft>
              <a:buClr>
                <a:schemeClr val="dk1"/>
              </a:buClr>
              <a:buSzPts val="2400"/>
              <a:buChar char="•"/>
            </a:pPr>
            <a:r>
              <a:rPr b="1" lang="en-IN" sz="2400">
                <a:solidFill>
                  <a:schemeClr val="dk1"/>
                </a:solidFill>
                <a:latin typeface="Calibri"/>
                <a:ea typeface="Calibri"/>
                <a:cs typeface="Calibri"/>
                <a:sym typeface="Calibri"/>
              </a:rPr>
              <a:t>Key analysis questions with SQL query results </a:t>
            </a:r>
            <a:endParaRPr sz="2400">
              <a:solidFill>
                <a:schemeClr val="dk1"/>
              </a:solidFill>
              <a:latin typeface="Calibri"/>
              <a:ea typeface="Calibri"/>
              <a:cs typeface="Calibri"/>
              <a:sym typeface="Calibri"/>
            </a:endParaRPr>
          </a:p>
          <a:p>
            <a:pPr indent="-381000" lvl="0" marL="457200" rtl="0" algn="l">
              <a:lnSpc>
                <a:spcPct val="90000"/>
              </a:lnSpc>
              <a:spcBef>
                <a:spcPts val="1000"/>
              </a:spcBef>
              <a:spcAft>
                <a:spcPts val="0"/>
              </a:spcAft>
              <a:buClr>
                <a:schemeClr val="dk1"/>
              </a:buClr>
              <a:buSzPts val="2400"/>
              <a:buChar char="•"/>
            </a:pPr>
            <a:r>
              <a:rPr b="1" lang="en-IN" sz="2400">
                <a:solidFill>
                  <a:schemeClr val="dk1"/>
                </a:solidFill>
                <a:latin typeface="Calibri"/>
                <a:ea typeface="Calibri"/>
                <a:cs typeface="Calibri"/>
                <a:sym typeface="Calibri"/>
              </a:rPr>
              <a:t>Business Insights and Key Recommendations</a:t>
            </a:r>
            <a:endParaRPr sz="2400">
              <a:solidFill>
                <a:schemeClr val="dk1"/>
              </a:solidFill>
              <a:latin typeface="Calibri"/>
              <a:ea typeface="Calibri"/>
              <a:cs typeface="Calibri"/>
              <a:sym typeface="Calibri"/>
            </a:endParaRPr>
          </a:p>
          <a:p>
            <a:pPr indent="-381000" lvl="0" marL="457200" rtl="0" algn="l">
              <a:lnSpc>
                <a:spcPct val="90000"/>
              </a:lnSpc>
              <a:spcBef>
                <a:spcPts val="1000"/>
              </a:spcBef>
              <a:spcAft>
                <a:spcPts val="0"/>
              </a:spcAft>
              <a:buClr>
                <a:schemeClr val="dk1"/>
              </a:buClr>
              <a:buSzPts val="2400"/>
              <a:buChar char="•"/>
            </a:pPr>
            <a:r>
              <a:rPr b="1" lang="en-IN" sz="2400">
                <a:solidFill>
                  <a:schemeClr val="dk1"/>
                </a:solidFill>
                <a:latin typeface="Calibri"/>
                <a:ea typeface="Calibri"/>
                <a:cs typeface="Calibri"/>
                <a:sym typeface="Calibri"/>
              </a:rPr>
              <a:t>Final Conclusion </a:t>
            </a:r>
            <a:endParaRPr sz="2400">
              <a:solidFill>
                <a:schemeClr val="dk1"/>
              </a:solidFill>
              <a:latin typeface="Calibri"/>
              <a:ea typeface="Calibri"/>
              <a:cs typeface="Calibri"/>
              <a:sym typeface="Calibri"/>
            </a:endParaRPr>
          </a:p>
          <a:p>
            <a:pPr indent="-381000" lvl="0" marL="457200" rtl="0" algn="l">
              <a:lnSpc>
                <a:spcPct val="90000"/>
              </a:lnSpc>
              <a:spcBef>
                <a:spcPts val="1000"/>
              </a:spcBef>
              <a:spcAft>
                <a:spcPts val="0"/>
              </a:spcAft>
              <a:buClr>
                <a:schemeClr val="dk1"/>
              </a:buClr>
              <a:buSzPts val="2400"/>
              <a:buChar char="•"/>
            </a:pPr>
            <a:r>
              <a:rPr b="1" lang="en-IN" sz="2400">
                <a:solidFill>
                  <a:schemeClr val="dk1"/>
                </a:solidFill>
                <a:latin typeface="Calibri"/>
                <a:ea typeface="Calibri"/>
                <a:cs typeface="Calibri"/>
                <a:sym typeface="Calibri"/>
              </a:rPr>
              <a:t>Q&amp;A Slide </a:t>
            </a:r>
            <a:endParaRPr sz="2400">
              <a:solidFill>
                <a:schemeClr val="dk1"/>
              </a:solidFill>
              <a:latin typeface="Calibri"/>
              <a:ea typeface="Calibri"/>
              <a:cs typeface="Calibri"/>
              <a:sym typeface="Calibri"/>
            </a:endParaRPr>
          </a:p>
          <a:p>
            <a:pPr indent="0" lvl="0" marL="457200" rtl="0" algn="l">
              <a:lnSpc>
                <a:spcPct val="90000"/>
              </a:lnSpc>
              <a:spcBef>
                <a:spcPts val="1000"/>
              </a:spcBef>
              <a:spcAft>
                <a:spcPts val="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2"/>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318" name="Google Shape;318;p42"/>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nvSpPr>
        <p:spPr>
          <a:xfrm>
            <a:off x="382725" y="266250"/>
            <a:ext cx="6988800" cy="594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IN" sz="3200">
                <a:solidFill>
                  <a:srgbClr val="FF0000"/>
                </a:solidFill>
                <a:latin typeface="Lato Black"/>
                <a:ea typeface="Lato Black"/>
                <a:cs typeface="Lato Black"/>
                <a:sym typeface="Lato Black"/>
              </a:rPr>
              <a:t>Objective of the Project</a:t>
            </a:r>
            <a:endParaRPr sz="2800">
              <a:solidFill>
                <a:schemeClr val="dk1"/>
              </a:solidFill>
              <a:latin typeface="Calibri"/>
              <a:ea typeface="Calibri"/>
              <a:cs typeface="Calibri"/>
              <a:sym typeface="Calibri"/>
            </a:endParaRPr>
          </a:p>
        </p:txBody>
      </p:sp>
      <p:sp>
        <p:nvSpPr>
          <p:cNvPr id="120" name="Google Shape;120;p16"/>
          <p:cNvSpPr txBox="1"/>
          <p:nvPr/>
        </p:nvSpPr>
        <p:spPr>
          <a:xfrm>
            <a:off x="501575" y="1062575"/>
            <a:ext cx="10803900" cy="48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IN" sz="2200">
                <a:solidFill>
                  <a:schemeClr val="dk1"/>
                </a:solidFill>
                <a:latin typeface="Calibri"/>
                <a:ea typeface="Calibri"/>
                <a:cs typeface="Calibri"/>
                <a:sym typeface="Calibri"/>
              </a:rPr>
              <a:t>The objective of this project is to design and implement an </a:t>
            </a:r>
            <a:r>
              <a:rPr b="1" lang="en-IN" sz="2200">
                <a:solidFill>
                  <a:schemeClr val="dk1"/>
                </a:solidFill>
                <a:latin typeface="Calibri"/>
                <a:ea typeface="Calibri"/>
                <a:cs typeface="Calibri"/>
                <a:sym typeface="Calibri"/>
              </a:rPr>
              <a:t>Employee Management System</a:t>
            </a:r>
            <a:r>
              <a:rPr lang="en-IN" sz="2200">
                <a:solidFill>
                  <a:schemeClr val="dk1"/>
                </a:solidFill>
                <a:latin typeface="Calibri"/>
                <a:ea typeface="Calibri"/>
                <a:cs typeface="Calibri"/>
                <a:sym typeface="Calibri"/>
              </a:rPr>
              <a:t> that efficiently stores and manages employee-related data within an organization. The system needs to track various aspects of employee information, including personal details, job roles, salary structures, qualifications, leave records, and payroll data. The system should ensure the integrity and consistency of data by using relational tables with appropriate foreign keys and cascading actions.</a:t>
            </a:r>
            <a:endParaRPr sz="2200">
              <a:solidFill>
                <a:schemeClr val="dk1"/>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lang="en-IN" sz="2200">
                <a:solidFill>
                  <a:schemeClr val="dk1"/>
                </a:solidFill>
                <a:latin typeface="Calibri"/>
                <a:ea typeface="Calibri"/>
                <a:cs typeface="Calibri"/>
                <a:sym typeface="Calibri"/>
              </a:rPr>
              <a:t>The system should allow for easy management and querying of employee data, providing insights such as payroll calculation, leave tracking, and department-specific job roles. The goal is to streamline HR operations, ensuring that all relevant employee data is accessible and accurately updated across different modules.</a:t>
            </a:r>
            <a:endParaRPr sz="2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410325" y="186825"/>
            <a:ext cx="10515600" cy="673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sz="3200">
                <a:solidFill>
                  <a:srgbClr val="FF0000"/>
                </a:solidFill>
                <a:latin typeface="Lato Black"/>
                <a:ea typeface="Lato Black"/>
                <a:cs typeface="Lato Black"/>
                <a:sym typeface="Lato Black"/>
              </a:rPr>
              <a:t>ER Diagram</a:t>
            </a:r>
            <a:endParaRPr sz="3200">
              <a:solidFill>
                <a:srgbClr val="FF0000"/>
              </a:solidFill>
              <a:latin typeface="Lato Black"/>
              <a:ea typeface="Lato Black"/>
              <a:cs typeface="Lato Black"/>
              <a:sym typeface="Lato Black"/>
            </a:endParaRPr>
          </a:p>
        </p:txBody>
      </p:sp>
      <p:pic>
        <p:nvPicPr>
          <p:cNvPr id="127" name="Google Shape;127;p17" title="Screenshot 2025-06-04 171059.png"/>
          <p:cNvPicPr preferRelativeResize="0"/>
          <p:nvPr/>
        </p:nvPicPr>
        <p:blipFill>
          <a:blip r:embed="rId3">
            <a:alphaModFix/>
          </a:blip>
          <a:stretch>
            <a:fillRect/>
          </a:stretch>
        </p:blipFill>
        <p:spPr>
          <a:xfrm>
            <a:off x="2642425" y="790450"/>
            <a:ext cx="6051401" cy="527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327125" y="222500"/>
            <a:ext cx="10515600" cy="673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sz="3200">
                <a:solidFill>
                  <a:srgbClr val="FF0000"/>
                </a:solidFill>
                <a:latin typeface="Lato Black"/>
                <a:ea typeface="Lato Black"/>
                <a:cs typeface="Lato Black"/>
                <a:sym typeface="Lato Black"/>
              </a:rPr>
              <a:t>Schema Explanation</a:t>
            </a:r>
            <a:endParaRPr sz="3200">
              <a:solidFill>
                <a:srgbClr val="FF0000"/>
              </a:solidFill>
              <a:latin typeface="Lato Black"/>
              <a:ea typeface="Lato Black"/>
              <a:cs typeface="Lato Black"/>
              <a:sym typeface="Lato Black"/>
            </a:endParaRPr>
          </a:p>
        </p:txBody>
      </p:sp>
      <p:graphicFrame>
        <p:nvGraphicFramePr>
          <p:cNvPr id="134" name="Google Shape;134;p18"/>
          <p:cNvGraphicFramePr/>
          <p:nvPr/>
        </p:nvGraphicFramePr>
        <p:xfrm>
          <a:off x="1432550" y="1900350"/>
          <a:ext cx="3000000" cy="3000000"/>
        </p:xfrm>
        <a:graphic>
          <a:graphicData uri="http://schemas.openxmlformats.org/drawingml/2006/table">
            <a:tbl>
              <a:tblPr>
                <a:noFill/>
                <a:tableStyleId>{DEE0131B-06AD-490E-9322-93A0FB6661FB}</a:tableStyleId>
              </a:tblPr>
              <a:tblGrid>
                <a:gridCol w="1920325"/>
                <a:gridCol w="6384425"/>
              </a:tblGrid>
              <a:tr h="423100">
                <a:tc>
                  <a:txBody>
                    <a:bodyPr/>
                    <a:lstStyle/>
                    <a:p>
                      <a:pPr indent="0" lvl="0" marL="0" rtl="0" algn="ctr">
                        <a:spcBef>
                          <a:spcPts val="0"/>
                        </a:spcBef>
                        <a:spcAft>
                          <a:spcPts val="0"/>
                        </a:spcAft>
                        <a:buNone/>
                      </a:pPr>
                      <a:r>
                        <a:rPr b="1" lang="en-IN" sz="1800">
                          <a:solidFill>
                            <a:srgbClr val="1155CC"/>
                          </a:solidFill>
                        </a:rPr>
                        <a:t>Table name</a:t>
                      </a:r>
                      <a:endParaRPr b="1" sz="1800">
                        <a:solidFill>
                          <a:srgbClr val="1155CC"/>
                        </a:solidFill>
                      </a:endParaRPr>
                    </a:p>
                  </a:txBody>
                  <a:tcPr marT="63500" marB="63500" marR="63500" marL="63500"/>
                </a:tc>
                <a:tc>
                  <a:txBody>
                    <a:bodyPr/>
                    <a:lstStyle/>
                    <a:p>
                      <a:pPr indent="0" lvl="0" marL="0" rtl="0" algn="ctr">
                        <a:spcBef>
                          <a:spcPts val="0"/>
                        </a:spcBef>
                        <a:spcAft>
                          <a:spcPts val="0"/>
                        </a:spcAft>
                        <a:buNone/>
                      </a:pPr>
                      <a:r>
                        <a:rPr b="1" lang="en-IN" sz="1800">
                          <a:solidFill>
                            <a:srgbClr val="1155CC"/>
                          </a:solidFill>
                        </a:rPr>
                        <a:t>Description</a:t>
                      </a:r>
                      <a:endParaRPr b="1" sz="1800">
                        <a:solidFill>
                          <a:srgbClr val="1155CC"/>
                        </a:solidFill>
                      </a:endParaRPr>
                    </a:p>
                  </a:txBody>
                  <a:tcPr marT="63500" marB="63500" marR="63500" marL="63500"/>
                </a:tc>
              </a:tr>
              <a:tr h="410000">
                <a:tc>
                  <a:txBody>
                    <a:bodyPr/>
                    <a:lstStyle/>
                    <a:p>
                      <a:pPr indent="0" lvl="0" marL="0" rtl="0" algn="l">
                        <a:spcBef>
                          <a:spcPts val="0"/>
                        </a:spcBef>
                        <a:spcAft>
                          <a:spcPts val="0"/>
                        </a:spcAft>
                        <a:buNone/>
                      </a:pPr>
                      <a:r>
                        <a:rPr b="1" lang="en-IN" sz="1500"/>
                        <a:t>JobDepartment</a:t>
                      </a:r>
                      <a:endParaRPr b="1" sz="1500"/>
                    </a:p>
                  </a:txBody>
                  <a:tcPr marT="63500" marB="63500" marR="63500" marL="63500"/>
                </a:tc>
                <a:tc>
                  <a:txBody>
                    <a:bodyPr/>
                    <a:lstStyle/>
                    <a:p>
                      <a:pPr indent="0" lvl="0" marL="0" rtl="0" algn="l">
                        <a:spcBef>
                          <a:spcPts val="0"/>
                        </a:spcBef>
                        <a:spcAft>
                          <a:spcPts val="0"/>
                        </a:spcAft>
                        <a:buNone/>
                      </a:pPr>
                      <a:r>
                        <a:rPr lang="en-IN" sz="1500"/>
                        <a:t>Stores job roles, departments, and related salary ranges</a:t>
                      </a:r>
                      <a:endParaRPr sz="1500"/>
                    </a:p>
                  </a:txBody>
                  <a:tcPr marT="63500" marB="63500" marR="63500" marL="63500"/>
                </a:tc>
              </a:tr>
              <a:tr h="410000">
                <a:tc>
                  <a:txBody>
                    <a:bodyPr/>
                    <a:lstStyle/>
                    <a:p>
                      <a:pPr indent="0" lvl="0" marL="0" rtl="0" algn="l">
                        <a:spcBef>
                          <a:spcPts val="0"/>
                        </a:spcBef>
                        <a:spcAft>
                          <a:spcPts val="0"/>
                        </a:spcAft>
                        <a:buNone/>
                      </a:pPr>
                      <a:r>
                        <a:rPr b="1" lang="en-IN" sz="1500"/>
                        <a:t>SalaryBonus</a:t>
                      </a:r>
                      <a:endParaRPr b="1" sz="1500"/>
                    </a:p>
                  </a:txBody>
                  <a:tcPr marT="63500" marB="63500" marR="63500" marL="63500"/>
                </a:tc>
                <a:tc>
                  <a:txBody>
                    <a:bodyPr/>
                    <a:lstStyle/>
                    <a:p>
                      <a:pPr indent="0" lvl="0" marL="0" rtl="0" algn="l">
                        <a:spcBef>
                          <a:spcPts val="0"/>
                        </a:spcBef>
                        <a:spcAft>
                          <a:spcPts val="0"/>
                        </a:spcAft>
                        <a:buNone/>
                      </a:pPr>
                      <a:r>
                        <a:rPr lang="en-IN" sz="1500"/>
                        <a:t>Contains salary, bonus, and annual pay linked to specific job roles.</a:t>
                      </a:r>
                      <a:endParaRPr sz="1500"/>
                    </a:p>
                  </a:txBody>
                  <a:tcPr marT="63500" marB="63500" marR="63500" marL="63500"/>
                </a:tc>
              </a:tr>
              <a:tr h="410000">
                <a:tc>
                  <a:txBody>
                    <a:bodyPr/>
                    <a:lstStyle/>
                    <a:p>
                      <a:pPr indent="0" lvl="0" marL="0" rtl="0" algn="l">
                        <a:spcBef>
                          <a:spcPts val="0"/>
                        </a:spcBef>
                        <a:spcAft>
                          <a:spcPts val="0"/>
                        </a:spcAft>
                        <a:buNone/>
                      </a:pPr>
                      <a:r>
                        <a:rPr b="1" lang="en-IN" sz="1500"/>
                        <a:t>Employee</a:t>
                      </a:r>
                      <a:endParaRPr b="1" sz="1500"/>
                    </a:p>
                  </a:txBody>
                  <a:tcPr marT="63500" marB="63500" marR="63500" marL="63500"/>
                </a:tc>
                <a:tc>
                  <a:txBody>
                    <a:bodyPr/>
                    <a:lstStyle/>
                    <a:p>
                      <a:pPr indent="0" lvl="0" marL="0" rtl="0" algn="l">
                        <a:spcBef>
                          <a:spcPts val="0"/>
                        </a:spcBef>
                        <a:spcAft>
                          <a:spcPts val="0"/>
                        </a:spcAft>
                        <a:buNone/>
                      </a:pPr>
                      <a:r>
                        <a:rPr lang="en-IN" sz="1500"/>
                        <a:t>Maintains personal, contact, and login details of all employees.</a:t>
                      </a:r>
                      <a:endParaRPr sz="1500"/>
                    </a:p>
                  </a:txBody>
                  <a:tcPr marT="63500" marB="63500" marR="63500" marL="63500"/>
                </a:tc>
              </a:tr>
              <a:tr h="410000">
                <a:tc>
                  <a:txBody>
                    <a:bodyPr/>
                    <a:lstStyle/>
                    <a:p>
                      <a:pPr indent="0" lvl="0" marL="0" rtl="0" algn="l">
                        <a:spcBef>
                          <a:spcPts val="0"/>
                        </a:spcBef>
                        <a:spcAft>
                          <a:spcPts val="0"/>
                        </a:spcAft>
                        <a:buNone/>
                      </a:pPr>
                      <a:r>
                        <a:rPr b="1" lang="en-IN" sz="1500"/>
                        <a:t>Qualification</a:t>
                      </a:r>
                      <a:endParaRPr b="1" sz="1500"/>
                    </a:p>
                  </a:txBody>
                  <a:tcPr marT="63500" marB="63500" marR="63500" marL="63500"/>
                </a:tc>
                <a:tc>
                  <a:txBody>
                    <a:bodyPr/>
                    <a:lstStyle/>
                    <a:p>
                      <a:pPr indent="0" lvl="0" marL="0" rtl="0" algn="l">
                        <a:spcBef>
                          <a:spcPts val="0"/>
                        </a:spcBef>
                        <a:spcAft>
                          <a:spcPts val="0"/>
                        </a:spcAft>
                        <a:buNone/>
                      </a:pPr>
                      <a:r>
                        <a:rPr lang="en-IN" sz="1500"/>
                        <a:t>Records qualifications and required skills for employee job positions.</a:t>
                      </a:r>
                      <a:endParaRPr sz="1500"/>
                    </a:p>
                  </a:txBody>
                  <a:tcPr marT="63500" marB="63500" marR="63500" marL="63500"/>
                </a:tc>
              </a:tr>
              <a:tr h="410000">
                <a:tc>
                  <a:txBody>
                    <a:bodyPr/>
                    <a:lstStyle/>
                    <a:p>
                      <a:pPr indent="0" lvl="0" marL="0" rtl="0" algn="l">
                        <a:spcBef>
                          <a:spcPts val="0"/>
                        </a:spcBef>
                        <a:spcAft>
                          <a:spcPts val="0"/>
                        </a:spcAft>
                        <a:buNone/>
                      </a:pPr>
                      <a:r>
                        <a:rPr b="1" lang="en-IN" sz="1500"/>
                        <a:t>Leaves</a:t>
                      </a:r>
                      <a:endParaRPr b="1" sz="1500"/>
                    </a:p>
                  </a:txBody>
                  <a:tcPr marT="63500" marB="63500" marR="63500" marL="63500"/>
                </a:tc>
                <a:tc>
                  <a:txBody>
                    <a:bodyPr/>
                    <a:lstStyle/>
                    <a:p>
                      <a:pPr indent="0" lvl="0" marL="0" rtl="0" algn="l">
                        <a:spcBef>
                          <a:spcPts val="0"/>
                        </a:spcBef>
                        <a:spcAft>
                          <a:spcPts val="0"/>
                        </a:spcAft>
                        <a:buNone/>
                      </a:pPr>
                      <a:r>
                        <a:rPr lang="en-IN" sz="1500"/>
                        <a:t>Tracks employee leave records with reasons and dates.</a:t>
                      </a:r>
                      <a:endParaRPr sz="1500"/>
                    </a:p>
                  </a:txBody>
                  <a:tcPr marT="63500" marB="63500" marR="63500" marL="63500"/>
                </a:tc>
              </a:tr>
              <a:tr h="410000">
                <a:tc>
                  <a:txBody>
                    <a:bodyPr/>
                    <a:lstStyle/>
                    <a:p>
                      <a:pPr indent="0" lvl="0" marL="0" rtl="0" algn="l">
                        <a:spcBef>
                          <a:spcPts val="0"/>
                        </a:spcBef>
                        <a:spcAft>
                          <a:spcPts val="0"/>
                        </a:spcAft>
                        <a:buNone/>
                      </a:pPr>
                      <a:r>
                        <a:rPr b="1" lang="en-IN" sz="1500"/>
                        <a:t>Payroll</a:t>
                      </a:r>
                      <a:endParaRPr b="1" sz="1500"/>
                    </a:p>
                  </a:txBody>
                  <a:tcPr marT="63500" marB="63500" marR="63500" marL="63500"/>
                </a:tc>
                <a:tc>
                  <a:txBody>
                    <a:bodyPr/>
                    <a:lstStyle/>
                    <a:p>
                      <a:pPr indent="0" lvl="0" marL="0" rtl="0" algn="l">
                        <a:spcBef>
                          <a:spcPts val="0"/>
                        </a:spcBef>
                        <a:spcAft>
                          <a:spcPts val="0"/>
                        </a:spcAft>
                        <a:buNone/>
                      </a:pPr>
                      <a:r>
                        <a:rPr lang="en-IN" sz="1500"/>
                        <a:t>Combines employee, job, salary, and leave data to calculate net payments.</a:t>
                      </a:r>
                      <a:endParaRPr sz="1500"/>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315250" y="181975"/>
            <a:ext cx="10515600" cy="66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sz="3200">
                <a:solidFill>
                  <a:srgbClr val="FF0000"/>
                </a:solidFill>
                <a:latin typeface="Lato Black"/>
                <a:ea typeface="Lato Black"/>
                <a:cs typeface="Lato Black"/>
                <a:sym typeface="Lato Black"/>
              </a:rPr>
              <a:t>Key Analysis</a:t>
            </a:r>
            <a:endParaRPr sz="3200">
              <a:solidFill>
                <a:srgbClr val="FF0000"/>
              </a:solidFill>
              <a:latin typeface="Lato Black"/>
              <a:ea typeface="Lato Black"/>
              <a:cs typeface="Lato Black"/>
              <a:sym typeface="Lato Black"/>
            </a:endParaRPr>
          </a:p>
        </p:txBody>
      </p:sp>
      <p:sp>
        <p:nvSpPr>
          <p:cNvPr id="141" name="Google Shape;141;p19"/>
          <p:cNvSpPr txBox="1"/>
          <p:nvPr/>
        </p:nvSpPr>
        <p:spPr>
          <a:xfrm>
            <a:off x="406500" y="920100"/>
            <a:ext cx="11220000" cy="517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IN" sz="2200">
                <a:solidFill>
                  <a:srgbClr val="0000FF"/>
                </a:solidFill>
                <a:highlight>
                  <a:srgbClr val="FFFFFF"/>
                </a:highlight>
                <a:latin typeface="Calibri"/>
                <a:ea typeface="Calibri"/>
                <a:cs typeface="Calibri"/>
                <a:sym typeface="Calibri"/>
              </a:rPr>
              <a:t>1. EMPLOYEE INSIGHTS</a:t>
            </a:r>
            <a:endParaRPr b="1" sz="2200">
              <a:solidFill>
                <a:srgbClr val="0000FF"/>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b="1" lang="en-IN" sz="2200">
                <a:solidFill>
                  <a:schemeClr val="dk1"/>
                </a:solidFill>
                <a:highlight>
                  <a:srgbClr val="FFFFFF"/>
                </a:highlight>
                <a:latin typeface="Calibri"/>
                <a:ea typeface="Calibri"/>
                <a:cs typeface="Calibri"/>
                <a:sym typeface="Calibri"/>
              </a:rPr>
              <a:t>1.</a:t>
            </a:r>
            <a:r>
              <a:rPr lang="en-IN" sz="2200">
                <a:solidFill>
                  <a:schemeClr val="dk1"/>
                </a:solidFill>
                <a:highlight>
                  <a:srgbClr val="FFFFFF"/>
                </a:highlight>
                <a:latin typeface="Calibri"/>
                <a:ea typeface="Calibri"/>
                <a:cs typeface="Calibri"/>
                <a:sym typeface="Calibri"/>
              </a:rPr>
              <a:t>	How many unique employees are currently in the system?</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1200"/>
              </a:spcAft>
              <a:buNone/>
            </a:pPr>
            <a:r>
              <a:rPr b="1" lang="en-IN" sz="2200">
                <a:solidFill>
                  <a:schemeClr val="dk1"/>
                </a:solidFill>
                <a:highlight>
                  <a:srgbClr val="FFFFFF"/>
                </a:highlight>
                <a:latin typeface="Calibri"/>
                <a:ea typeface="Calibri"/>
                <a:cs typeface="Calibri"/>
                <a:sym typeface="Calibri"/>
              </a:rPr>
              <a:t>Result:</a:t>
            </a:r>
            <a:endParaRPr b="1" sz="2200">
              <a:solidFill>
                <a:schemeClr val="dk1"/>
              </a:solidFill>
              <a:highlight>
                <a:srgbClr val="FFFFFF"/>
              </a:highlight>
              <a:latin typeface="Calibri"/>
              <a:ea typeface="Calibri"/>
              <a:cs typeface="Calibri"/>
              <a:sym typeface="Calibri"/>
            </a:endParaRPr>
          </a:p>
        </p:txBody>
      </p:sp>
      <p:pic>
        <p:nvPicPr>
          <p:cNvPr id="142" name="Google Shape;142;p19" title="Screenshot 2025-06-05 163700.png"/>
          <p:cNvPicPr preferRelativeResize="0"/>
          <p:nvPr/>
        </p:nvPicPr>
        <p:blipFill>
          <a:blip r:embed="rId3">
            <a:alphaModFix/>
          </a:blip>
          <a:stretch>
            <a:fillRect/>
          </a:stretch>
        </p:blipFill>
        <p:spPr>
          <a:xfrm>
            <a:off x="1086238" y="4245775"/>
            <a:ext cx="2698025" cy="893600"/>
          </a:xfrm>
          <a:prstGeom prst="rect">
            <a:avLst/>
          </a:prstGeom>
          <a:noFill/>
          <a:ln>
            <a:noFill/>
          </a:ln>
        </p:spPr>
      </p:pic>
      <p:pic>
        <p:nvPicPr>
          <p:cNvPr id="143" name="Google Shape;143;p19" title="Screenshot 2025-06-11 122220.png"/>
          <p:cNvPicPr preferRelativeResize="0"/>
          <p:nvPr/>
        </p:nvPicPr>
        <p:blipFill>
          <a:blip r:embed="rId4">
            <a:alphaModFix/>
          </a:blip>
          <a:stretch>
            <a:fillRect/>
          </a:stretch>
        </p:blipFill>
        <p:spPr>
          <a:xfrm>
            <a:off x="1332550" y="2125400"/>
            <a:ext cx="9526899" cy="731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nvSpPr>
        <p:spPr>
          <a:xfrm>
            <a:off x="335175" y="337550"/>
            <a:ext cx="11505300" cy="572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2200">
                <a:solidFill>
                  <a:schemeClr val="dk1"/>
                </a:solidFill>
                <a:highlight>
                  <a:schemeClr val="lt1"/>
                </a:highlight>
                <a:latin typeface="Calibri"/>
                <a:ea typeface="Calibri"/>
                <a:cs typeface="Calibri"/>
                <a:sym typeface="Calibri"/>
              </a:rPr>
              <a:t>2.</a:t>
            </a:r>
            <a:r>
              <a:rPr lang="en-IN" sz="2200">
                <a:solidFill>
                  <a:schemeClr val="dk1"/>
                </a:solidFill>
                <a:highlight>
                  <a:schemeClr val="lt1"/>
                </a:highlight>
                <a:latin typeface="Calibri"/>
                <a:ea typeface="Calibri"/>
                <a:cs typeface="Calibri"/>
                <a:sym typeface="Calibri"/>
              </a:rPr>
              <a:t>	</a:t>
            </a:r>
            <a:r>
              <a:rPr lang="en-IN" sz="2200">
                <a:solidFill>
                  <a:schemeClr val="dk1"/>
                </a:solidFill>
                <a:highlight>
                  <a:schemeClr val="lt1"/>
                </a:highlight>
                <a:latin typeface="Calibri"/>
                <a:ea typeface="Calibri"/>
                <a:cs typeface="Calibri"/>
                <a:sym typeface="Calibri"/>
              </a:rPr>
              <a:t>Which departments have the highest number of employees?</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1200"/>
              </a:spcAft>
              <a:buNone/>
            </a:pPr>
            <a:r>
              <a:rPr lang="en-IN" sz="2200">
                <a:solidFill>
                  <a:schemeClr val="dk1"/>
                </a:solidFill>
                <a:highlight>
                  <a:schemeClr val="lt1"/>
                </a:highlight>
                <a:latin typeface="Calibri"/>
                <a:ea typeface="Calibri"/>
                <a:cs typeface="Calibri"/>
                <a:sym typeface="Calibri"/>
              </a:rPr>
              <a:t>	</a:t>
            </a:r>
            <a:r>
              <a:rPr b="1" lang="en-IN" sz="2200">
                <a:solidFill>
                  <a:schemeClr val="dk1"/>
                </a:solidFill>
                <a:highlight>
                  <a:schemeClr val="lt1"/>
                </a:highlight>
                <a:latin typeface="Calibri"/>
                <a:ea typeface="Calibri"/>
                <a:cs typeface="Calibri"/>
                <a:sym typeface="Calibri"/>
              </a:rPr>
              <a:t>Result:</a:t>
            </a:r>
            <a:endParaRPr b="1" sz="2200">
              <a:solidFill>
                <a:schemeClr val="dk1"/>
              </a:solidFill>
              <a:highlight>
                <a:schemeClr val="lt1"/>
              </a:highlight>
              <a:latin typeface="Calibri"/>
              <a:ea typeface="Calibri"/>
              <a:cs typeface="Calibri"/>
              <a:sym typeface="Calibri"/>
            </a:endParaRPr>
          </a:p>
        </p:txBody>
      </p:sp>
      <p:pic>
        <p:nvPicPr>
          <p:cNvPr id="150" name="Google Shape;150;p20" title="Screenshot 2025-06-11 122534.png"/>
          <p:cNvPicPr preferRelativeResize="0"/>
          <p:nvPr/>
        </p:nvPicPr>
        <p:blipFill>
          <a:blip r:embed="rId3">
            <a:alphaModFix/>
          </a:blip>
          <a:stretch>
            <a:fillRect/>
          </a:stretch>
        </p:blipFill>
        <p:spPr>
          <a:xfrm>
            <a:off x="1047750" y="940513"/>
            <a:ext cx="10096500" cy="2314575"/>
          </a:xfrm>
          <a:prstGeom prst="rect">
            <a:avLst/>
          </a:prstGeom>
          <a:noFill/>
          <a:ln>
            <a:noFill/>
          </a:ln>
        </p:spPr>
      </p:pic>
      <p:pic>
        <p:nvPicPr>
          <p:cNvPr id="151" name="Google Shape;151;p20" title="Screenshot 2025-06-05 164607.png"/>
          <p:cNvPicPr preferRelativeResize="0"/>
          <p:nvPr/>
        </p:nvPicPr>
        <p:blipFill>
          <a:blip r:embed="rId4">
            <a:alphaModFix/>
          </a:blip>
          <a:stretch>
            <a:fillRect/>
          </a:stretch>
        </p:blipFill>
        <p:spPr>
          <a:xfrm>
            <a:off x="919800" y="4247900"/>
            <a:ext cx="3339850" cy="139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nvSpPr>
        <p:spPr>
          <a:xfrm>
            <a:off x="388350" y="434700"/>
            <a:ext cx="11475900" cy="575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2200">
                <a:solidFill>
                  <a:schemeClr val="dk1"/>
                </a:solidFill>
                <a:highlight>
                  <a:srgbClr val="FFFFFF"/>
                </a:highlight>
                <a:latin typeface="Calibri"/>
                <a:ea typeface="Calibri"/>
                <a:cs typeface="Calibri"/>
                <a:sym typeface="Calibri"/>
              </a:rPr>
              <a:t>3.</a:t>
            </a:r>
            <a:r>
              <a:rPr lang="en-IN" sz="2200">
                <a:solidFill>
                  <a:schemeClr val="dk1"/>
                </a:solidFill>
                <a:highlight>
                  <a:srgbClr val="FFFFFF"/>
                </a:highlight>
                <a:latin typeface="Calibri"/>
                <a:ea typeface="Calibri"/>
                <a:cs typeface="Calibri"/>
                <a:sym typeface="Calibri"/>
              </a:rPr>
              <a:t>	What is the average salary per department?</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IN" sz="2200">
                <a:solidFill>
                  <a:schemeClr val="dk1"/>
                </a:solidFill>
                <a:highlight>
                  <a:srgbClr val="FFFFFF"/>
                </a:highlight>
                <a:latin typeface="Calibri"/>
                <a:ea typeface="Calibri"/>
                <a:cs typeface="Calibri"/>
                <a:sym typeface="Calibri"/>
              </a:rPr>
              <a:t>	</a:t>
            </a:r>
            <a:r>
              <a:rPr b="1" lang="en-IN" sz="2200">
                <a:solidFill>
                  <a:schemeClr val="dk1"/>
                </a:solidFill>
                <a:highlight>
                  <a:schemeClr val="lt1"/>
                </a:highlight>
                <a:latin typeface="Calibri"/>
                <a:ea typeface="Calibri"/>
                <a:cs typeface="Calibri"/>
                <a:sym typeface="Calibri"/>
              </a:rPr>
              <a:t>Result:</a:t>
            </a:r>
            <a:endParaRPr sz="2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t/>
            </a:r>
            <a:endParaRPr sz="2200">
              <a:solidFill>
                <a:schemeClr val="dk1"/>
              </a:solidFill>
              <a:highlight>
                <a:srgbClr val="FFFFFF"/>
              </a:highlight>
              <a:latin typeface="Calibri"/>
              <a:ea typeface="Calibri"/>
              <a:cs typeface="Calibri"/>
              <a:sym typeface="Calibri"/>
            </a:endParaRPr>
          </a:p>
        </p:txBody>
      </p:sp>
      <p:pic>
        <p:nvPicPr>
          <p:cNvPr id="158" name="Google Shape;158;p21" title="Screenshot 2025-06-09 141648.png"/>
          <p:cNvPicPr preferRelativeResize="0"/>
          <p:nvPr/>
        </p:nvPicPr>
        <p:blipFill>
          <a:blip r:embed="rId3">
            <a:alphaModFix/>
          </a:blip>
          <a:stretch>
            <a:fillRect/>
          </a:stretch>
        </p:blipFill>
        <p:spPr>
          <a:xfrm>
            <a:off x="2630650" y="3178250"/>
            <a:ext cx="2794500" cy="2831432"/>
          </a:xfrm>
          <a:prstGeom prst="rect">
            <a:avLst/>
          </a:prstGeom>
          <a:noFill/>
          <a:ln>
            <a:noFill/>
          </a:ln>
        </p:spPr>
      </p:pic>
      <p:pic>
        <p:nvPicPr>
          <p:cNvPr id="159" name="Google Shape;159;p21" title="Screenshot 2025-06-11 122749.png"/>
          <p:cNvPicPr preferRelativeResize="0"/>
          <p:nvPr/>
        </p:nvPicPr>
        <p:blipFill>
          <a:blip r:embed="rId4">
            <a:alphaModFix/>
          </a:blip>
          <a:stretch>
            <a:fillRect/>
          </a:stretch>
        </p:blipFill>
        <p:spPr>
          <a:xfrm>
            <a:off x="409575" y="1316813"/>
            <a:ext cx="11372850" cy="151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