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8" r:id="rId7"/>
    <p:sldId id="261" r:id="rId8"/>
    <p:sldId id="262" r:id="rId9"/>
    <p:sldId id="263" r:id="rId10"/>
    <p:sldId id="264" r:id="rId11"/>
  </p:sldIdLst>
  <p:sldSz cx="9144000" cy="5143500" type="screen16x9"/>
  <p:notesSz cx="6858000" cy="9144000"/>
  <p:embeddedFontLst>
    <p:embeddedFont>
      <p:font typeface="Helvetica Neue" panose="020B0604020202020204" charset="0"/>
      <p:regular r:id="rId13"/>
      <p:bold r:id="rId14"/>
      <p:italic r:id="rId15"/>
      <p:boldItalic r:id="rId16"/>
    </p:embeddedFont>
    <p:embeddedFont>
      <p:font typeface="Inter"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8" d="100"/>
          <a:sy n="98" d="100"/>
        </p:scale>
        <p:origin x="10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2812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419600" y="2419350"/>
            <a:ext cx="339436"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3">
            <a:alphaModFix/>
          </a:blip>
          <a:srcRect/>
          <a:stretch/>
        </p:blipFill>
        <p:spPr>
          <a:xfrm>
            <a:off x="298397" y="121302"/>
            <a:ext cx="1815529" cy="726211"/>
          </a:xfrm>
          <a:prstGeom prst="rect">
            <a:avLst/>
          </a:prstGeom>
          <a:noFill/>
          <a:ln>
            <a:noFill/>
          </a:ln>
        </p:spPr>
      </p:pic>
      <p:sp>
        <p:nvSpPr>
          <p:cNvPr id="56" name="Google Shape;56;p13"/>
          <p:cNvSpPr txBox="1"/>
          <p:nvPr/>
        </p:nvSpPr>
        <p:spPr>
          <a:xfrm>
            <a:off x="2315156" y="2363998"/>
            <a:ext cx="4560600" cy="415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100" dirty="0">
                <a:latin typeface="Helvetica Neue"/>
                <a:ea typeface="Helvetica Neue"/>
                <a:cs typeface="Helvetica Neue"/>
                <a:sym typeface="Helvetica Neue"/>
              </a:rPr>
              <a:t>Technical Report </a:t>
            </a:r>
            <a:endParaRPr sz="2100" i="0" u="none" strike="noStrike" cap="none" dirty="0">
              <a:solidFill>
                <a:srgbClr val="000000"/>
              </a:solidFill>
              <a:latin typeface="Helvetica Neue"/>
              <a:ea typeface="Helvetica Neue"/>
              <a:cs typeface="Helvetica Neue"/>
              <a:sym typeface="Helvetica Neue"/>
            </a:endParaRPr>
          </a:p>
        </p:txBody>
      </p:sp>
      <p:pic>
        <p:nvPicPr>
          <p:cNvPr id="57" name="Google Shape;57;p13"/>
          <p:cNvPicPr preferRelativeResize="0"/>
          <p:nvPr/>
        </p:nvPicPr>
        <p:blipFill>
          <a:blip r:embed="rId4">
            <a:alphaModFix/>
          </a:blip>
          <a:stretch>
            <a:fillRect/>
          </a:stretch>
        </p:blipFill>
        <p:spPr>
          <a:xfrm>
            <a:off x="8018550" y="222798"/>
            <a:ext cx="848208" cy="523224"/>
          </a:xfrm>
          <a:prstGeom prst="rect">
            <a:avLst/>
          </a:prstGeom>
          <a:noFill/>
          <a:ln>
            <a:noFill/>
          </a:ln>
        </p:spPr>
      </p:pic>
      <p:sp>
        <p:nvSpPr>
          <p:cNvPr id="58" name="Google Shape;58;p13"/>
          <p:cNvSpPr txBox="1"/>
          <p:nvPr/>
        </p:nvSpPr>
        <p:spPr>
          <a:xfrm>
            <a:off x="305137" y="3093594"/>
            <a:ext cx="8568361"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i="0" u="none" strike="noStrike" cap="none" dirty="0">
                <a:solidFill>
                  <a:srgbClr val="000000"/>
                </a:solidFill>
                <a:latin typeface="Helvetica Neue"/>
                <a:ea typeface="Helvetica Neue"/>
                <a:cs typeface="Helvetica Neue"/>
                <a:sym typeface="Helvetica Neue"/>
              </a:rPr>
              <a:t>whiteboards and digital boards are often not</a:t>
            </a:r>
          </a:p>
          <a:p>
            <a:pPr marL="0" marR="0" lvl="0" indent="0" algn="ctr" rtl="0">
              <a:lnSpc>
                <a:spcPct val="100000"/>
              </a:lnSpc>
              <a:spcBef>
                <a:spcPts val="0"/>
              </a:spcBef>
              <a:spcAft>
                <a:spcPts val="0"/>
              </a:spcAft>
              <a:buNone/>
            </a:pPr>
            <a:r>
              <a:rPr lang="en-US" sz="2100" i="0" u="none" strike="noStrike" cap="none" dirty="0">
                <a:solidFill>
                  <a:srgbClr val="000000"/>
                </a:solidFill>
                <a:latin typeface="Helvetica Neue"/>
                <a:ea typeface="Helvetica Neue"/>
                <a:cs typeface="Helvetica Neue"/>
                <a:sym typeface="Helvetica Neue"/>
              </a:rPr>
              <a:t>versatile or advanced enough to be used in modern educational, professional and creativity</a:t>
            </a:r>
          </a:p>
          <a:p>
            <a:pPr marL="0" marR="0" lvl="0" indent="0" algn="ctr" rtl="0">
              <a:lnSpc>
                <a:spcPct val="100000"/>
              </a:lnSpc>
              <a:spcBef>
                <a:spcPts val="0"/>
              </a:spcBef>
              <a:spcAft>
                <a:spcPts val="0"/>
              </a:spcAft>
              <a:buNone/>
            </a:pPr>
            <a:r>
              <a:rPr lang="en-US" sz="2100" i="0" u="none" strike="noStrike" cap="none" dirty="0">
                <a:solidFill>
                  <a:srgbClr val="000000"/>
                </a:solidFill>
                <a:latin typeface="Helvetica Neue"/>
                <a:ea typeface="Helvetica Neue"/>
                <a:cs typeface="Helvetica Neue"/>
                <a:sym typeface="Helvetica Neue"/>
              </a:rPr>
              <a:t>settings.</a:t>
            </a:r>
            <a:endParaRPr sz="2100" i="0" u="none" strike="noStrike" cap="none" dirty="0">
              <a:solidFill>
                <a:srgbClr val="000000"/>
              </a:solidFill>
              <a:latin typeface="Helvetica Neue"/>
              <a:ea typeface="Helvetica Neue"/>
              <a:cs typeface="Helvetica Neue"/>
              <a:sym typeface="Helvetica Neue"/>
            </a:endParaRPr>
          </a:p>
        </p:txBody>
      </p:sp>
      <p:sp>
        <p:nvSpPr>
          <p:cNvPr id="59" name="Google Shape;59;p13"/>
          <p:cNvSpPr txBox="1"/>
          <p:nvPr/>
        </p:nvSpPr>
        <p:spPr>
          <a:xfrm>
            <a:off x="2309024" y="4355523"/>
            <a:ext cx="4560600" cy="415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100" i="0" u="none" strike="noStrike" cap="none" dirty="0">
                <a:solidFill>
                  <a:srgbClr val="000000"/>
                </a:solidFill>
                <a:latin typeface="Helvetica Neue"/>
                <a:ea typeface="Helvetica Neue"/>
                <a:cs typeface="Helvetica Neue"/>
                <a:sym typeface="Helvetica Neue"/>
              </a:rPr>
              <a:t>H</a:t>
            </a:r>
            <a:r>
              <a:rPr lang="en-IN" sz="2100" i="0" u="none" strike="noStrike" cap="none" dirty="0" err="1">
                <a:solidFill>
                  <a:srgbClr val="000000"/>
                </a:solidFill>
                <a:latin typeface="Helvetica Neue"/>
                <a:ea typeface="Helvetica Neue"/>
                <a:cs typeface="Helvetica Neue"/>
                <a:sym typeface="Helvetica Neue"/>
              </a:rPr>
              <a:t>akunamatata</a:t>
            </a:r>
            <a:endParaRPr sz="2100" i="0" u="none" strike="noStrike" cap="none" dirty="0">
              <a:solidFill>
                <a:srgbClr val="000000"/>
              </a:solidFill>
              <a:latin typeface="Helvetica Neue"/>
              <a:ea typeface="Helvetica Neue"/>
              <a:cs typeface="Helvetica Neue"/>
              <a:sym typeface="Helvetica Neue"/>
            </a:endParaRPr>
          </a:p>
        </p:txBody>
      </p:sp>
      <p:pic>
        <p:nvPicPr>
          <p:cNvPr id="60" name="Google Shape;60;p13"/>
          <p:cNvPicPr preferRelativeResize="0"/>
          <p:nvPr/>
        </p:nvPicPr>
        <p:blipFill>
          <a:blip r:embed="rId5">
            <a:alphaModFix/>
          </a:blip>
          <a:stretch>
            <a:fillRect/>
          </a:stretch>
        </p:blipFill>
        <p:spPr>
          <a:xfrm>
            <a:off x="2075738" y="609600"/>
            <a:ext cx="4992519" cy="19069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a:solidFill>
                <a:schemeClr val="dk2"/>
              </a:solidFill>
              <a:latin typeface="Helvetica Neue"/>
              <a:ea typeface="Helvetica Neue"/>
              <a:cs typeface="Helvetica Neue"/>
              <a:sym typeface="Helvetica Neue"/>
            </a:endParaRPr>
          </a:p>
        </p:txBody>
      </p:sp>
      <p:sp>
        <p:nvSpPr>
          <p:cNvPr id="141" name="Google Shape;141;p21"/>
          <p:cNvSpPr txBox="1">
            <a:spLocks noGrp="1"/>
          </p:cNvSpPr>
          <p:nvPr>
            <p:ph type="title"/>
          </p:nvPr>
        </p:nvSpPr>
        <p:spPr>
          <a:xfrm>
            <a:off x="605015" y="253690"/>
            <a:ext cx="5776800" cy="699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IN" sz="2400" b="1">
                <a:latin typeface="Helvetica Neue"/>
                <a:ea typeface="Helvetica Neue"/>
                <a:cs typeface="Helvetica Neue"/>
                <a:sym typeface="Helvetica Neue"/>
              </a:rPr>
              <a:t>Conclusion</a:t>
            </a:r>
            <a:endParaRPr sz="2400" b="1">
              <a:latin typeface="Helvetica Neue"/>
              <a:ea typeface="Helvetica Neue"/>
              <a:cs typeface="Helvetica Neue"/>
              <a:sym typeface="Helvetica Neue"/>
            </a:endParaRPr>
          </a:p>
        </p:txBody>
      </p:sp>
      <p:sp>
        <p:nvSpPr>
          <p:cNvPr id="142" name="Google Shape;142;p21"/>
          <p:cNvSpPr txBox="1"/>
          <p:nvPr/>
        </p:nvSpPr>
        <p:spPr>
          <a:xfrm>
            <a:off x="709189" y="1286803"/>
            <a:ext cx="7535100" cy="331317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Impact and Future Implications</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The </a:t>
            </a:r>
            <a:r>
              <a:rPr lang="en-US" sz="1400" i="0" u="none" strike="noStrike" cap="none" dirty="0" err="1">
                <a:solidFill>
                  <a:srgbClr val="000000"/>
                </a:solidFill>
                <a:latin typeface="Helvetica Neue"/>
                <a:ea typeface="Helvetica Neue"/>
                <a:cs typeface="Helvetica Neue"/>
                <a:sym typeface="Helvetica Neue"/>
              </a:rPr>
              <a:t>SmartBoard</a:t>
            </a:r>
            <a:r>
              <a:rPr lang="en-US" sz="1400" i="0" u="none" strike="noStrike" cap="none" dirty="0">
                <a:solidFill>
                  <a:srgbClr val="000000"/>
                </a:solidFill>
                <a:latin typeface="Helvetica Neue"/>
                <a:ea typeface="Helvetica Neue"/>
                <a:cs typeface="Helvetica Neue"/>
                <a:sym typeface="Helvetica Neue"/>
              </a:rPr>
              <a:t> project has the potential to greatly enhance collaboration, education, and creativity by providing a versatile virtual drawing board with advanced features. Its real-time collaboration capabilities make it valuable for remote teams and educators, while its interactive tools can engage students and creative professionals alike. The future could see integrations with other software, AI-driven features, and expanded cross-platform usability, making the </a:t>
            </a:r>
            <a:r>
              <a:rPr lang="en-US" sz="1400" i="0" u="none" strike="noStrike" cap="none" dirty="0" err="1">
                <a:solidFill>
                  <a:srgbClr val="000000"/>
                </a:solidFill>
                <a:latin typeface="Helvetica Neue"/>
                <a:ea typeface="Helvetica Neue"/>
                <a:cs typeface="Helvetica Neue"/>
                <a:sym typeface="Helvetica Neue"/>
              </a:rPr>
              <a:t>SmartBoard</a:t>
            </a:r>
            <a:r>
              <a:rPr lang="en-US" sz="1400" i="0" u="none" strike="noStrike" cap="none" dirty="0">
                <a:solidFill>
                  <a:srgbClr val="000000"/>
                </a:solidFill>
                <a:latin typeface="Helvetica Neue"/>
                <a:ea typeface="Helvetica Neue"/>
                <a:cs typeface="Helvetica Neue"/>
                <a:sym typeface="Helvetica Neue"/>
              </a:rPr>
              <a:t> even more versatile and accessible. Customization options and scalability will further enhance its application, making it a significant tool for various users and settings.</a:t>
            </a:r>
            <a:endParaRPr sz="18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Final Thoughts</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Moving forward, I recommend focusing on user testing to refine the interface and enhance usability. Additionally, incorporating more advanced AI and integration features could further elevate the </a:t>
            </a:r>
            <a:r>
              <a:rPr lang="en-US" sz="1400" i="0" u="none" strike="noStrike" cap="none" dirty="0" err="1">
                <a:solidFill>
                  <a:srgbClr val="000000"/>
                </a:solidFill>
                <a:latin typeface="Helvetica Neue"/>
                <a:ea typeface="Helvetica Neue"/>
                <a:cs typeface="Helvetica Neue"/>
                <a:sym typeface="Helvetica Neue"/>
              </a:rPr>
              <a:t>SmartBoard’s</a:t>
            </a:r>
            <a:r>
              <a:rPr lang="en-US" sz="1400" i="0" u="none" strike="noStrike" cap="none" dirty="0">
                <a:solidFill>
                  <a:srgbClr val="000000"/>
                </a:solidFill>
                <a:latin typeface="Helvetica Neue"/>
                <a:ea typeface="Helvetica Neue"/>
                <a:cs typeface="Helvetica Neue"/>
                <a:sym typeface="Helvetica Neue"/>
              </a:rPr>
              <a:t> capabilities. Overall, the project has been a success in demonstrating the possibilities of virtual drawing tools and sets a strong foundation for future enhancements.</a:t>
            </a:r>
            <a:endParaRPr sz="1400" i="0" u="none" strike="noStrike" cap="none" dirty="0">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IN" sz="2400" b="1">
                <a:latin typeface="Helvetica Neue"/>
                <a:ea typeface="Helvetica Neue"/>
                <a:cs typeface="Helvetica Neue"/>
                <a:sym typeface="Helvetica Neue"/>
              </a:rPr>
              <a:t>TEAM DETAILS </a:t>
            </a:r>
            <a:endParaRPr sz="2400" b="1">
              <a:latin typeface="Helvetica Neue"/>
              <a:ea typeface="Helvetica Neue"/>
              <a:cs typeface="Helvetica Neue"/>
              <a:sym typeface="Helvetica Neue"/>
            </a:endParaRPr>
          </a:p>
        </p:txBody>
      </p:sp>
      <p:sp>
        <p:nvSpPr>
          <p:cNvPr id="66" name="Google Shape;66;p14"/>
          <p:cNvSpPr/>
          <p:nvPr/>
        </p:nvSpPr>
        <p:spPr>
          <a:xfrm>
            <a:off x="311691" y="1180458"/>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14300" marR="0" lvl="0" indent="0" algn="l" rtl="0">
              <a:lnSpc>
                <a:spcPct val="115000"/>
              </a:lnSpc>
              <a:spcBef>
                <a:spcPts val="0"/>
              </a:spcBef>
              <a:spcAft>
                <a:spcPts val="0"/>
              </a:spcAft>
              <a:buClr>
                <a:srgbClr val="000000"/>
              </a:buClr>
              <a:buSzPts val="1800"/>
              <a:buFont typeface="Arial"/>
              <a:buNone/>
            </a:pPr>
            <a:r>
              <a:rPr lang="en-IN" sz="1800" b="1" i="0" u="none" strike="noStrike" cap="none" dirty="0">
                <a:solidFill>
                  <a:srgbClr val="000000"/>
                </a:solidFill>
                <a:latin typeface="Helvetica Neue"/>
                <a:ea typeface="Helvetica Neue"/>
                <a:cs typeface="Helvetica Neue"/>
                <a:sym typeface="Helvetica Neue"/>
              </a:rPr>
              <a:t>Team Name: </a:t>
            </a:r>
            <a:r>
              <a:rPr lang="en-IN" sz="1800" b="1" dirty="0" err="1">
                <a:latin typeface="Helvetica Neue"/>
                <a:ea typeface="Helvetica Neue"/>
                <a:cs typeface="Helvetica Neue"/>
                <a:sym typeface="Helvetica Neue"/>
              </a:rPr>
              <a:t>Hakunamatata</a:t>
            </a:r>
            <a:endParaRPr dirty="0">
              <a:latin typeface="Helvetica Neue"/>
              <a:ea typeface="Helvetica Neue"/>
              <a:cs typeface="Helvetica Neue"/>
              <a:sym typeface="Helvetica Neue"/>
            </a:endParaRPr>
          </a:p>
          <a:p>
            <a:pPr marL="114300" marR="0" lvl="0" indent="0" algn="l" rtl="0">
              <a:lnSpc>
                <a:spcPct val="115000"/>
              </a:lnSpc>
              <a:spcBef>
                <a:spcPts val="0"/>
              </a:spcBef>
              <a:spcAft>
                <a:spcPts val="0"/>
              </a:spcAft>
              <a:buClr>
                <a:srgbClr val="000000"/>
              </a:buClr>
              <a:buSzPts val="1800"/>
              <a:buFont typeface="Arial"/>
              <a:buNone/>
            </a:pPr>
            <a:endParaRPr sz="1800" i="0" u="none" strike="noStrike" cap="none" dirty="0">
              <a:solidFill>
                <a:srgbClr val="000000"/>
              </a:solidFill>
              <a:latin typeface="Helvetica Neue"/>
              <a:ea typeface="Helvetica Neue"/>
              <a:cs typeface="Helvetica Neue"/>
              <a:sym typeface="Helvetica Neue"/>
            </a:endParaRPr>
          </a:p>
          <a:p>
            <a:pPr marL="114300" marR="0" lvl="0" indent="0" algn="l" rtl="0">
              <a:lnSpc>
                <a:spcPct val="115000"/>
              </a:lnSpc>
              <a:spcBef>
                <a:spcPts val="0"/>
              </a:spcBef>
              <a:spcAft>
                <a:spcPts val="0"/>
              </a:spcAft>
              <a:buClr>
                <a:srgbClr val="000000"/>
              </a:buClr>
              <a:buSzPts val="2400"/>
              <a:buFont typeface="Arial"/>
              <a:buNone/>
            </a:pPr>
            <a:r>
              <a:rPr lang="en-IN" sz="2400" i="0" u="none" strike="noStrike" cap="none" dirty="0">
                <a:solidFill>
                  <a:srgbClr val="000000"/>
                </a:solidFill>
                <a:latin typeface="Helvetica Neue"/>
                <a:ea typeface="Helvetica Neue"/>
                <a:cs typeface="Helvetica Neue"/>
                <a:sym typeface="Helvetica Neue"/>
              </a:rPr>
              <a:t>POINT OF CONTACT DETAILS</a:t>
            </a:r>
            <a:endParaRPr sz="2400" i="0" u="none" strike="noStrike" cap="none" dirty="0">
              <a:solidFill>
                <a:srgbClr val="000000"/>
              </a:solidFill>
              <a:latin typeface="Helvetica Neue"/>
              <a:ea typeface="Helvetica Neue"/>
              <a:cs typeface="Helvetica Neue"/>
              <a:sym typeface="Helvetica Neue"/>
            </a:endParaRPr>
          </a:p>
          <a:p>
            <a:pPr marL="11430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000000"/>
              </a:solidFill>
              <a:latin typeface="Helvetica Neue"/>
              <a:ea typeface="Helvetica Neue"/>
              <a:cs typeface="Helvetica Neue"/>
              <a:sym typeface="Helvetica Neue"/>
            </a:endParaRPr>
          </a:p>
          <a:p>
            <a:pPr marL="114300" marR="0" lvl="0" indent="0" algn="l" rtl="0">
              <a:lnSpc>
                <a:spcPct val="115000"/>
              </a:lnSpc>
              <a:spcBef>
                <a:spcPts val="0"/>
              </a:spcBef>
              <a:spcAft>
                <a:spcPts val="0"/>
              </a:spcAft>
              <a:buClr>
                <a:srgbClr val="000000"/>
              </a:buClr>
              <a:buSzPts val="1800"/>
              <a:buFont typeface="Arial"/>
              <a:buNone/>
            </a:pPr>
            <a:r>
              <a:rPr lang="en-IN" sz="1800" b="1" i="0" u="none" strike="noStrike" cap="none" dirty="0">
                <a:solidFill>
                  <a:srgbClr val="000000"/>
                </a:solidFill>
                <a:latin typeface="Helvetica Neue"/>
                <a:ea typeface="Helvetica Neue"/>
                <a:cs typeface="Helvetica Neue"/>
                <a:sym typeface="Helvetica Neue"/>
              </a:rPr>
              <a:t> </a:t>
            </a:r>
            <a:r>
              <a:rPr lang="en-IN" sz="1600" b="1" i="0" u="none" strike="noStrike" cap="none" dirty="0">
                <a:solidFill>
                  <a:srgbClr val="000000"/>
                </a:solidFill>
                <a:latin typeface="Helvetica Neue"/>
                <a:ea typeface="Helvetica Neue"/>
                <a:cs typeface="Helvetica Neue"/>
                <a:sym typeface="Helvetica Neue"/>
              </a:rPr>
              <a:t>Name: Sravan Reddy</a:t>
            </a:r>
            <a:endParaRPr dirty="0">
              <a:latin typeface="Helvetica Neue"/>
              <a:ea typeface="Helvetica Neue"/>
              <a:cs typeface="Helvetica Neue"/>
              <a:sym typeface="Helvetica Neue"/>
            </a:endParaRPr>
          </a:p>
          <a:p>
            <a:pPr marL="0" marR="0" lvl="0" indent="0" algn="l" rtl="0">
              <a:lnSpc>
                <a:spcPct val="100000"/>
              </a:lnSpc>
              <a:spcBef>
                <a:spcPts val="1200"/>
              </a:spcBef>
              <a:spcAft>
                <a:spcPts val="0"/>
              </a:spcAft>
              <a:buClr>
                <a:srgbClr val="000000"/>
              </a:buClr>
              <a:buSzPts val="2400"/>
              <a:buFont typeface="Arial"/>
              <a:buNone/>
            </a:pPr>
            <a:r>
              <a:rPr lang="en-IN" sz="2400" b="1" i="0" u="none" strike="noStrike" cap="none" dirty="0">
                <a:solidFill>
                  <a:srgbClr val="000000"/>
                </a:solidFill>
                <a:latin typeface="Helvetica Neue"/>
                <a:ea typeface="Helvetica Neue"/>
                <a:cs typeface="Helvetica Neue"/>
                <a:sym typeface="Helvetica Neue"/>
              </a:rPr>
              <a:t>  </a:t>
            </a:r>
            <a:r>
              <a:rPr lang="en-IN" sz="1600" b="1" i="0" u="none" strike="noStrike" cap="none" dirty="0">
                <a:solidFill>
                  <a:srgbClr val="000000"/>
                </a:solidFill>
                <a:latin typeface="Helvetica Neue"/>
                <a:ea typeface="Helvetica Neue"/>
                <a:cs typeface="Helvetica Neue"/>
                <a:sym typeface="Helvetica Neue"/>
              </a:rPr>
              <a:t>Mobile number: 8121358586</a:t>
            </a:r>
            <a:endParaRPr dirty="0">
              <a:latin typeface="Helvetica Neue"/>
              <a:ea typeface="Helvetica Neue"/>
              <a:cs typeface="Helvetica Neue"/>
              <a:sym typeface="Helvetica Neue"/>
            </a:endParaRPr>
          </a:p>
          <a:p>
            <a:pPr marL="0" marR="0" lvl="0" indent="0" algn="l" rtl="0">
              <a:lnSpc>
                <a:spcPct val="100000"/>
              </a:lnSpc>
              <a:spcBef>
                <a:spcPts val="1200"/>
              </a:spcBef>
              <a:spcAft>
                <a:spcPts val="0"/>
              </a:spcAft>
              <a:buClr>
                <a:srgbClr val="000000"/>
              </a:buClr>
              <a:buSzPts val="2400"/>
              <a:buFont typeface="Arial"/>
              <a:buNone/>
            </a:pPr>
            <a:r>
              <a:rPr lang="en-IN" sz="2400" b="1" i="0" u="none" strike="noStrike" cap="none" dirty="0">
                <a:solidFill>
                  <a:srgbClr val="000000"/>
                </a:solidFill>
                <a:latin typeface="Helvetica Neue"/>
                <a:ea typeface="Helvetica Neue"/>
                <a:cs typeface="Helvetica Neue"/>
                <a:sym typeface="Helvetica Neue"/>
              </a:rPr>
              <a:t>  </a:t>
            </a:r>
            <a:r>
              <a:rPr lang="en-IN" sz="1600" b="1" i="0" u="none" strike="noStrike" cap="none" dirty="0">
                <a:solidFill>
                  <a:srgbClr val="000000"/>
                </a:solidFill>
                <a:latin typeface="Helvetica Neue"/>
                <a:ea typeface="Helvetica Neue"/>
                <a:cs typeface="Helvetica Neue"/>
                <a:sym typeface="Helvetica Neue"/>
              </a:rPr>
              <a:t>email: sravanreddychalla609@gmail.com</a:t>
            </a:r>
            <a:endParaRPr sz="1600" i="0" u="none" strike="noStrike" cap="none" dirty="0">
              <a:solidFill>
                <a:srgbClr val="000000"/>
              </a:solidFill>
              <a:latin typeface="Helvetica Neue"/>
              <a:ea typeface="Helvetica Neue"/>
              <a:cs typeface="Helvetica Neue"/>
              <a:sym typeface="Helvetica Neue"/>
            </a:endParaRPr>
          </a:p>
          <a:p>
            <a:pPr marL="0" marR="0" lvl="0" indent="0" algn="ctr" rtl="0">
              <a:lnSpc>
                <a:spcPct val="115000"/>
              </a:lnSpc>
              <a:spcBef>
                <a:spcPts val="0"/>
              </a:spcBef>
              <a:spcAft>
                <a:spcPts val="1200"/>
              </a:spcAft>
              <a:buClr>
                <a:schemeClr val="dk1"/>
              </a:buClr>
              <a:buSzPts val="1100"/>
              <a:buFont typeface="Arial"/>
              <a:buNone/>
            </a:pPr>
            <a:endParaRPr sz="1800" b="1" i="0" u="none" strike="noStrike" cap="none" dirty="0">
              <a:solidFill>
                <a:schemeClr val="dk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08300" y="4343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IN" sz="2400" b="1" dirty="0">
                <a:latin typeface="Helvetica Neue"/>
                <a:ea typeface="Helvetica Neue"/>
                <a:cs typeface="Helvetica Neue"/>
                <a:sym typeface="Helvetica Neue"/>
              </a:rPr>
              <a:t>PS Code - SE PS 0</a:t>
            </a:r>
            <a:endParaRPr sz="2400" b="1" dirty="0">
              <a:latin typeface="Helvetica Neue"/>
              <a:ea typeface="Helvetica Neue"/>
              <a:cs typeface="Helvetica Neue"/>
              <a:sym typeface="Helvetica Neue"/>
            </a:endParaRPr>
          </a:p>
        </p:txBody>
      </p:sp>
      <p:sp>
        <p:nvSpPr>
          <p:cNvPr id="72" name="Google Shape;72;p15"/>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a:solidFill>
                <a:schemeClr val="dk2"/>
              </a:solidFill>
              <a:latin typeface="Helvetica Neue"/>
              <a:ea typeface="Helvetica Neue"/>
              <a:cs typeface="Helvetica Neue"/>
              <a:sym typeface="Helvetica Neue"/>
            </a:endParaRPr>
          </a:p>
        </p:txBody>
      </p:sp>
      <p:sp>
        <p:nvSpPr>
          <p:cNvPr id="73" name="Google Shape;73;p15"/>
          <p:cNvSpPr txBox="1"/>
          <p:nvPr/>
        </p:nvSpPr>
        <p:spPr>
          <a:xfrm>
            <a:off x="683110" y="1412434"/>
            <a:ext cx="7968519" cy="31392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1" i="0" u="none" strike="noStrike" cap="none" dirty="0">
                <a:solidFill>
                  <a:srgbClr val="0D0D0D"/>
                </a:solidFill>
                <a:latin typeface="Helvetica Neue"/>
                <a:ea typeface="Helvetica Neue"/>
                <a:cs typeface="Helvetica Neue"/>
                <a:sym typeface="Helvetica Neue"/>
              </a:rPr>
              <a:t>Introduction:-</a:t>
            </a:r>
            <a:endParaRPr dirty="0">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1400" i="0" u="none" strike="noStrike" cap="none" dirty="0">
                <a:solidFill>
                  <a:srgbClr val="0D0D0D"/>
                </a:solidFill>
                <a:latin typeface="Helvetica Neue"/>
                <a:ea typeface="Helvetica Neue"/>
                <a:cs typeface="Helvetica Neue"/>
                <a:sym typeface="Helvetica Neue"/>
              </a:rPr>
              <a:t> </a:t>
            </a:r>
            <a:endParaRPr dirty="0">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Background:</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Traditional whiteboards and digital boards are often not</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versatile or advanced enough to be used in modern educational, professional and creativity</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settings. The current tools either limit the users to mere basic drawing and writing functions or</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they are too complicated with steep learning curves that make it impossible to be productive.</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There is a need for a smart board solution that can meet both beginners and experts needs by</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providing an extensible platform that can suit different complexities and user requirements</a:t>
            </a: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Objectives and Key features</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t will have two modes: Basic mode for simple tasks like sketching, drawing 2D </a:t>
            </a:r>
            <a:r>
              <a:rPr lang="en-US" sz="1400" i="0" u="none" strike="noStrike" cap="none" dirty="0" err="1">
                <a:solidFill>
                  <a:srgbClr val="000000"/>
                </a:solidFill>
                <a:latin typeface="Helvetica Neue"/>
                <a:ea typeface="Helvetica Neue"/>
                <a:cs typeface="Helvetica Neue"/>
                <a:sym typeface="Helvetica Neue"/>
              </a:rPr>
              <a:t>objects,basic</a:t>
            </a:r>
            <a:r>
              <a:rPr lang="en-US" sz="1400" i="0" u="none" strike="noStrike" cap="none" dirty="0">
                <a:solidFill>
                  <a:srgbClr val="000000"/>
                </a:solidFill>
                <a:latin typeface="Helvetica Neue"/>
                <a:ea typeface="Helvetica Neue"/>
                <a:cs typeface="Helvetica Neue"/>
                <a:sym typeface="Helvetica Neue"/>
              </a:rPr>
              <a:t> 3D objects with possibilities of adding images, videos and so forth and Advanced mode will take these features further by incorporating 3D board, map</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integration, Q/A model, AI based tools as well as calculators hence making it suitable for</a:t>
            </a:r>
          </a:p>
          <a:p>
            <a:pPr marL="0" marR="0" lvl="0" indent="0" algn="l" rtl="0">
              <a:lnSpc>
                <a:spcPct val="100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more complex tasks and professional usage scenarios</a:t>
            </a:r>
            <a:endParaRPr sz="1400" i="0" u="none" strike="noStrike" cap="none" dirty="0">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dirty="0">
              <a:solidFill>
                <a:schemeClr val="dk2"/>
              </a:solidFill>
              <a:latin typeface="Helvetica Neue"/>
              <a:ea typeface="Helvetica Neue"/>
              <a:cs typeface="Helvetica Neue"/>
              <a:sym typeface="Helvetica Neue"/>
            </a:endParaRPr>
          </a:p>
        </p:txBody>
      </p:sp>
      <p:sp>
        <p:nvSpPr>
          <p:cNvPr id="79" name="Google Shape;79;p16"/>
          <p:cNvSpPr txBox="1">
            <a:spLocks noGrp="1"/>
          </p:cNvSpPr>
          <p:nvPr>
            <p:ph type="title"/>
          </p:nvPr>
        </p:nvSpPr>
        <p:spPr>
          <a:xfrm>
            <a:off x="529905" y="32339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IN" sz="2400" b="1">
                <a:latin typeface="Helvetica Neue"/>
                <a:ea typeface="Helvetica Neue"/>
                <a:cs typeface="Helvetica Neue"/>
                <a:sym typeface="Helvetica Neue"/>
              </a:rPr>
              <a:t>Tech Stack</a:t>
            </a:r>
            <a:endParaRPr sz="2400">
              <a:latin typeface="Helvetica Neue"/>
              <a:ea typeface="Helvetica Neue"/>
              <a:cs typeface="Helvetica Neue"/>
              <a:sym typeface="Helvetica Neue"/>
            </a:endParaRPr>
          </a:p>
        </p:txBody>
      </p:sp>
      <p:sp>
        <p:nvSpPr>
          <p:cNvPr id="80" name="Google Shape;80;p16"/>
          <p:cNvSpPr txBox="1"/>
          <p:nvPr/>
        </p:nvSpPr>
        <p:spPr>
          <a:xfrm>
            <a:off x="529890" y="1833690"/>
            <a:ext cx="8030100" cy="26776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Tools and Technologies</a:t>
            </a:r>
            <a:r>
              <a:rPr lang="en-IN" sz="1400" i="0" u="none" strike="noStrike" cap="none" dirty="0">
                <a:solidFill>
                  <a:srgbClr val="000000"/>
                </a:solidFill>
                <a:latin typeface="Helvetica Neue"/>
                <a:ea typeface="Helvetica Neue"/>
                <a:cs typeface="Helvetica Neue"/>
                <a:sym typeface="Helvetica Neue"/>
              </a:rPr>
              <a:t>: React,FontAwesome,HTML5 Canvas </a:t>
            </a:r>
            <a:r>
              <a:rPr lang="en-IN" sz="1400" i="0" u="none" strike="noStrike" cap="none" dirty="0" err="1">
                <a:solidFill>
                  <a:srgbClr val="000000"/>
                </a:solidFill>
                <a:latin typeface="Helvetica Neue"/>
                <a:ea typeface="Helvetica Neue"/>
                <a:cs typeface="Helvetica Neue"/>
                <a:sym typeface="Helvetica Neue"/>
              </a:rPr>
              <a:t>API,Native</a:t>
            </a:r>
            <a:r>
              <a:rPr lang="en-IN" sz="1400" i="0" u="none" strike="noStrike" cap="none" dirty="0">
                <a:solidFill>
                  <a:srgbClr val="000000"/>
                </a:solidFill>
                <a:latin typeface="Helvetica Neue"/>
                <a:ea typeface="Helvetica Neue"/>
                <a:cs typeface="Helvetica Neue"/>
                <a:sym typeface="Helvetica Neue"/>
              </a:rPr>
              <a:t> </a:t>
            </a:r>
            <a:r>
              <a:rPr lang="en-IN" sz="1400" i="0" u="none" strike="noStrike" cap="none" dirty="0" err="1">
                <a:solidFill>
                  <a:srgbClr val="000000"/>
                </a:solidFill>
                <a:latin typeface="Helvetica Neue"/>
                <a:ea typeface="Helvetica Neue"/>
                <a:cs typeface="Helvetica Neue"/>
                <a:sym typeface="Helvetica Neue"/>
              </a:rPr>
              <a:t>Javascript</a:t>
            </a:r>
            <a:r>
              <a:rPr lang="en-IN" sz="1400" i="0" u="none" strike="noStrike" cap="none" dirty="0">
                <a:solidFill>
                  <a:srgbClr val="000000"/>
                </a:solidFill>
                <a:latin typeface="Helvetica Neue"/>
                <a:ea typeface="Helvetica Neue"/>
                <a:cs typeface="Helvetica Neue"/>
                <a:sym typeface="Helvetica Neue"/>
              </a:rPr>
              <a:t> Mouse </a:t>
            </a:r>
            <a:r>
              <a:rPr lang="en-IN" sz="1400" i="0" u="none" strike="noStrike" cap="none" dirty="0" err="1">
                <a:solidFill>
                  <a:srgbClr val="000000"/>
                </a:solidFill>
                <a:latin typeface="Helvetica Neue"/>
                <a:ea typeface="Helvetica Neue"/>
                <a:cs typeface="Helvetica Neue"/>
                <a:sym typeface="Helvetica Neue"/>
              </a:rPr>
              <a:t>Events,Google</a:t>
            </a:r>
            <a:r>
              <a:rPr lang="en-IN" sz="1400" i="0" u="none" strike="noStrike" cap="none" dirty="0">
                <a:solidFill>
                  <a:srgbClr val="000000"/>
                </a:solidFill>
                <a:latin typeface="Helvetica Neue"/>
                <a:ea typeface="Helvetica Neue"/>
                <a:cs typeface="Helvetica Neue"/>
                <a:sym typeface="Helvetica Neue"/>
              </a:rPr>
              <a:t> Maps.</a:t>
            </a:r>
            <a:endParaRPr dirty="0">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System </a:t>
            </a:r>
            <a:r>
              <a:rPr lang="en-IN" sz="1400" b="1" i="0" u="none" strike="noStrike" cap="none" dirty="0" err="1">
                <a:solidFill>
                  <a:srgbClr val="000000"/>
                </a:solidFill>
                <a:latin typeface="Helvetica Neue"/>
                <a:ea typeface="Helvetica Neue"/>
                <a:cs typeface="Helvetica Neue"/>
                <a:sym typeface="Helvetica Neue"/>
              </a:rPr>
              <a:t>Architecture</a:t>
            </a:r>
            <a:r>
              <a:rPr lang="en-IN" sz="1400" i="0" u="none" strike="noStrike" cap="none" dirty="0" err="1">
                <a:solidFill>
                  <a:srgbClr val="000000"/>
                </a:solidFill>
                <a:latin typeface="Helvetica Neue"/>
                <a:ea typeface="Helvetica Neue"/>
                <a:cs typeface="Helvetica Neue"/>
                <a:sym typeface="Helvetica Neue"/>
              </a:rPr>
              <a:t>:User</a:t>
            </a:r>
            <a:r>
              <a:rPr lang="en-IN" sz="1400" i="0" u="none" strike="noStrike" cap="none" dirty="0">
                <a:solidFill>
                  <a:srgbClr val="000000"/>
                </a:solidFill>
                <a:latin typeface="Helvetica Neue"/>
                <a:ea typeface="Helvetica Neue"/>
                <a:cs typeface="Helvetica Neue"/>
                <a:sym typeface="Helvetica Neue"/>
              </a:rPr>
              <a:t> Interaction : Users interact with the toolbar canvas through mouse events.</a:t>
            </a:r>
          </a:p>
          <a:p>
            <a:pPr marL="0" marR="0" lvl="0" indent="0" algn="l" rtl="0">
              <a:lnSpc>
                <a:spcPct val="100000"/>
              </a:lnSpc>
              <a:spcBef>
                <a:spcPts val="0"/>
              </a:spcBef>
              <a:spcAft>
                <a:spcPts val="0"/>
              </a:spcAft>
              <a:buNone/>
            </a:pPr>
            <a:r>
              <a:rPr lang="en-IN" dirty="0">
                <a:latin typeface="Helvetica Neue"/>
                <a:ea typeface="Helvetica Neue"/>
                <a:cs typeface="Helvetica Neue"/>
                <a:sym typeface="Helvetica Neue"/>
              </a:rPr>
              <a:t>State </a:t>
            </a:r>
            <a:r>
              <a:rPr lang="en-IN" dirty="0" err="1">
                <a:latin typeface="Helvetica Neue"/>
                <a:ea typeface="Helvetica Neue"/>
                <a:cs typeface="Helvetica Neue"/>
                <a:sym typeface="Helvetica Neue"/>
              </a:rPr>
              <a:t>Mangement</a:t>
            </a:r>
            <a:r>
              <a:rPr lang="en-IN" dirty="0">
                <a:latin typeface="Helvetica Neue"/>
                <a:ea typeface="Helvetica Neue"/>
                <a:cs typeface="Helvetica Neue"/>
                <a:sym typeface="Helvetica Neue"/>
              </a:rPr>
              <a:t>: The selected tool and Drawing states are manged using </a:t>
            </a:r>
            <a:r>
              <a:rPr lang="en-IN" dirty="0" err="1">
                <a:latin typeface="Helvetica Neue"/>
                <a:ea typeface="Helvetica Neue"/>
                <a:cs typeface="Helvetica Neue"/>
                <a:sym typeface="Helvetica Neue"/>
              </a:rPr>
              <a:t>React’s</a:t>
            </a:r>
            <a:r>
              <a:rPr lang="en-IN" dirty="0">
                <a:latin typeface="Helvetica Neue"/>
                <a:ea typeface="Helvetica Neue"/>
                <a:cs typeface="Helvetica Neue"/>
                <a:sym typeface="Helvetica Neue"/>
              </a:rPr>
              <a:t> state management.</a:t>
            </a:r>
          </a:p>
          <a:p>
            <a:pPr marL="0" marR="0" lvl="0" indent="0" algn="l" rtl="0">
              <a:lnSpc>
                <a:spcPct val="100000"/>
              </a:lnSpc>
              <a:spcBef>
                <a:spcPts val="0"/>
              </a:spcBef>
              <a:spcAft>
                <a:spcPts val="0"/>
              </a:spcAft>
              <a:buNone/>
            </a:pPr>
            <a:r>
              <a:rPr lang="en-IN" dirty="0">
                <a:latin typeface="Helvetica Neue"/>
                <a:ea typeface="Helvetica Neue"/>
                <a:cs typeface="Helvetica Neue"/>
                <a:sym typeface="Helvetica Neue"/>
              </a:rPr>
              <a:t>Rendering : Based on user input, the canvas API renders the corresponding graphics in real-time</a:t>
            </a:r>
          </a:p>
          <a:p>
            <a:pPr marL="0" marR="0" lvl="0" indent="0" algn="l" rtl="0">
              <a:lnSpc>
                <a:spcPct val="100000"/>
              </a:lnSpc>
              <a:spcBef>
                <a:spcPts val="0"/>
              </a:spcBef>
              <a:spcAft>
                <a:spcPts val="0"/>
              </a:spcAft>
              <a:buNone/>
            </a:pPr>
            <a:r>
              <a:rPr lang="en-IN" dirty="0">
                <a:latin typeface="Helvetica Neue"/>
                <a:ea typeface="Helvetica Neue"/>
                <a:cs typeface="Helvetica Neue"/>
                <a:sym typeface="Helvetica Neue"/>
              </a:rPr>
              <a:t>Dynamic UI : The toolbar’s position is updated based on user actions, providing a flexible and customizable interface.</a:t>
            </a:r>
            <a:endParaRPr dirty="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a:solidFill>
                <a:schemeClr val="dk2"/>
              </a:solidFill>
              <a:latin typeface="Helvetica Neue"/>
              <a:ea typeface="Helvetica Neue"/>
              <a:cs typeface="Helvetica Neue"/>
              <a:sym typeface="Helvetica Neue"/>
            </a:endParaRPr>
          </a:p>
        </p:txBody>
      </p:sp>
      <p:sp>
        <p:nvSpPr>
          <p:cNvPr id="86" name="Google Shape;86;p17"/>
          <p:cNvSpPr txBox="1">
            <a:spLocks noGrp="1"/>
          </p:cNvSpPr>
          <p:nvPr>
            <p:ph type="title"/>
          </p:nvPr>
        </p:nvSpPr>
        <p:spPr>
          <a:xfrm>
            <a:off x="408325" y="337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IN" sz="2400" b="1">
                <a:latin typeface="Helvetica Neue"/>
                <a:ea typeface="Helvetica Neue"/>
                <a:cs typeface="Helvetica Neue"/>
                <a:sym typeface="Helvetica Neue"/>
              </a:rPr>
              <a:t>System Methodology</a:t>
            </a:r>
            <a:br>
              <a:rPr lang="en-IN" sz="1800">
                <a:latin typeface="Helvetica Neue"/>
                <a:ea typeface="Helvetica Neue"/>
                <a:cs typeface="Helvetica Neue"/>
                <a:sym typeface="Helvetica Neue"/>
              </a:rPr>
            </a:br>
            <a:endParaRPr sz="3220" b="1">
              <a:latin typeface="Helvetica Neue"/>
              <a:ea typeface="Helvetica Neue"/>
              <a:cs typeface="Helvetica Neue"/>
              <a:sym typeface="Helvetica Neue"/>
            </a:endParaRPr>
          </a:p>
        </p:txBody>
      </p:sp>
      <p:sp>
        <p:nvSpPr>
          <p:cNvPr id="87" name="Google Shape;87;p17"/>
          <p:cNvSpPr txBox="1"/>
          <p:nvPr/>
        </p:nvSpPr>
        <p:spPr>
          <a:xfrm>
            <a:off x="623400" y="1245105"/>
            <a:ext cx="8520600" cy="380869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US" sz="1400" b="1" i="0" u="none" strike="noStrike" cap="none" dirty="0">
                <a:solidFill>
                  <a:srgbClr val="000000"/>
                </a:solidFill>
                <a:latin typeface="Helvetica Neue"/>
                <a:ea typeface="Helvetica Neue"/>
                <a:cs typeface="Helvetica Neue"/>
                <a:sym typeface="Helvetica Neue"/>
              </a:rPr>
              <a:t>Approach</a:t>
            </a:r>
            <a:r>
              <a:rPr lang="en-US" sz="1400" i="0" u="none" strike="noStrike" cap="none" dirty="0">
                <a:solidFill>
                  <a:srgbClr val="000000"/>
                </a:solidFill>
                <a:latin typeface="Helvetica Neue"/>
                <a:ea typeface="Helvetica Neue"/>
                <a:cs typeface="Helvetica Neue"/>
                <a:sym typeface="Helvetica Neue"/>
              </a:rPr>
              <a:t>: Be usable across various sectors ranging from education, design and business</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presentations etc., thus delivering a seamless experience for its users</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 It will have two modes: Basic mode for simple tasks like sketching, drawing 2D objects,</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basic 3D objects with possibilities of adding images, videos and so forth.</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 Advanced mode will take these features further by incorporating 3D board, map</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integration, Q/A model, AI based tools as well as calculators hence making it suitable for</a:t>
            </a:r>
          </a:p>
          <a:p>
            <a:pPr marL="0" marR="0" lvl="0" indent="0" algn="l" rtl="0">
              <a:lnSpc>
                <a:spcPct val="115000"/>
              </a:lnSpc>
              <a:spcBef>
                <a:spcPts val="0"/>
              </a:spcBef>
              <a:spcAft>
                <a:spcPts val="0"/>
              </a:spcAft>
              <a:buNone/>
            </a:pPr>
            <a:r>
              <a:rPr lang="en-US" sz="1400" i="0" u="none" strike="noStrike" cap="none" dirty="0">
                <a:solidFill>
                  <a:srgbClr val="000000"/>
                </a:solidFill>
                <a:latin typeface="Helvetica Neue"/>
                <a:ea typeface="Helvetica Neue"/>
                <a:cs typeface="Helvetica Neue"/>
                <a:sym typeface="Helvetica Neue"/>
              </a:rPr>
              <a:t>more complex tasks and professional usage scenarios </a:t>
            </a:r>
          </a:p>
          <a:p>
            <a:pPr marL="0" marR="0" lvl="0" indent="0" algn="l" rtl="0">
              <a:lnSpc>
                <a:spcPct val="115000"/>
              </a:lnSpc>
              <a:spcBef>
                <a:spcPts val="0"/>
              </a:spcBef>
              <a:spcAft>
                <a:spcPts val="0"/>
              </a:spcAft>
              <a:buNone/>
            </a:pPr>
            <a:endParaRPr lang="en-US"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US" sz="1400" b="1" i="0" u="none" strike="noStrike" cap="none" dirty="0">
                <a:solidFill>
                  <a:srgbClr val="000000"/>
                </a:solidFill>
                <a:latin typeface="Helvetica Neue"/>
                <a:ea typeface="Helvetica Neue"/>
                <a:cs typeface="Helvetica Neue"/>
                <a:sym typeface="Helvetica Neue"/>
              </a:rPr>
              <a:t>Design Process</a:t>
            </a:r>
            <a:r>
              <a:rPr lang="en-US" sz="1400" i="0" u="none" strike="noStrike" cap="none" dirty="0">
                <a:solidFill>
                  <a:srgbClr val="000000"/>
                </a:solidFill>
                <a:latin typeface="Helvetica Neue"/>
                <a:ea typeface="Helvetica Neue"/>
                <a:cs typeface="Helvetica Neue"/>
                <a:sym typeface="Helvetica Neue"/>
              </a:rPr>
              <a:t>:	Set up the </a:t>
            </a:r>
            <a:r>
              <a:rPr lang="en-US" sz="1400" i="0" u="none" strike="noStrike" cap="none" dirty="0" err="1">
                <a:solidFill>
                  <a:srgbClr val="000000"/>
                </a:solidFill>
                <a:latin typeface="Helvetica Neue"/>
                <a:ea typeface="Helvetica Neue"/>
                <a:cs typeface="Helvetica Neue"/>
                <a:sym typeface="Helvetica Neue"/>
              </a:rPr>
              <a:t>Enivornment</a:t>
            </a:r>
            <a:endParaRPr lang="en-US"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US" dirty="0">
                <a:latin typeface="Helvetica Neue"/>
                <a:ea typeface="Helvetica Neue"/>
                <a:cs typeface="Helvetica Neue"/>
                <a:sym typeface="Helvetica Neue"/>
              </a:rPr>
              <a:t>		Create the basic structure</a:t>
            </a:r>
          </a:p>
          <a:p>
            <a:pPr marL="0" marR="0" lvl="0" indent="0" algn="l" rtl="0">
              <a:lnSpc>
                <a:spcPct val="115000"/>
              </a:lnSpc>
              <a:spcBef>
                <a:spcPts val="0"/>
              </a:spcBef>
              <a:spcAft>
                <a:spcPts val="0"/>
              </a:spcAft>
              <a:buNone/>
            </a:pPr>
            <a:r>
              <a:rPr lang="en-US" dirty="0">
                <a:latin typeface="Helvetica Neue"/>
                <a:ea typeface="Helvetica Neue"/>
                <a:cs typeface="Helvetica Neue"/>
                <a:sym typeface="Helvetica Neue"/>
              </a:rPr>
              <a:t>		Implement the toolbar</a:t>
            </a:r>
          </a:p>
          <a:p>
            <a:pPr marL="0" marR="0" lvl="0" indent="0" algn="l" rtl="0">
              <a:lnSpc>
                <a:spcPct val="115000"/>
              </a:lnSpc>
              <a:spcBef>
                <a:spcPts val="0"/>
              </a:spcBef>
              <a:spcAft>
                <a:spcPts val="0"/>
              </a:spcAft>
              <a:buNone/>
            </a:pPr>
            <a:r>
              <a:rPr lang="en-US" dirty="0">
                <a:latin typeface="Helvetica Neue"/>
                <a:ea typeface="Helvetica Neue"/>
                <a:cs typeface="Helvetica Neue"/>
                <a:sym typeface="Helvetica Neue"/>
              </a:rPr>
              <a:t>		handle Drawing Logic</a:t>
            </a:r>
          </a:p>
          <a:p>
            <a:pPr marL="0" marR="0" lvl="0" indent="0" algn="l" rtl="0">
              <a:lnSpc>
                <a:spcPct val="115000"/>
              </a:lnSpc>
              <a:spcBef>
                <a:spcPts val="0"/>
              </a:spcBef>
              <a:spcAft>
                <a:spcPts val="0"/>
              </a:spcAft>
              <a:buNone/>
            </a:pPr>
            <a:r>
              <a:rPr lang="en-US" dirty="0">
                <a:latin typeface="Helvetica Neue"/>
                <a:ea typeface="Helvetica Neue"/>
                <a:cs typeface="Helvetica Neue"/>
                <a:sym typeface="Helvetica Neue"/>
              </a:rPr>
              <a:t>		Add Interactivity</a:t>
            </a:r>
          </a:p>
          <a:p>
            <a:pPr marL="0" marR="0" lvl="0" indent="0" algn="l" rtl="0">
              <a:lnSpc>
                <a:spcPct val="115000"/>
              </a:lnSpc>
              <a:spcBef>
                <a:spcPts val="0"/>
              </a:spcBef>
              <a:spcAft>
                <a:spcPts val="0"/>
              </a:spcAft>
              <a:buNone/>
            </a:pPr>
            <a:r>
              <a:rPr lang="en-US" dirty="0">
                <a:latin typeface="Helvetica Neue"/>
                <a:ea typeface="Helvetica Neue"/>
                <a:cs typeface="Helvetica Neue"/>
                <a:sym typeface="Helvetica Neue"/>
              </a:rPr>
              <a:t>		Styling</a:t>
            </a:r>
          </a:p>
          <a:p>
            <a:pPr marL="0" marR="0" lvl="0" indent="0" algn="l" rtl="0">
              <a:lnSpc>
                <a:spcPct val="115000"/>
              </a:lnSpc>
              <a:spcBef>
                <a:spcPts val="0"/>
              </a:spcBef>
              <a:spcAft>
                <a:spcPts val="0"/>
              </a:spcAft>
              <a:buNone/>
            </a:pPr>
            <a:endParaRPr lang="en-US" sz="1400" i="0" u="none" strike="noStrike" cap="none" dirty="0">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a:solidFill>
                <a:schemeClr val="dk2"/>
              </a:solidFill>
              <a:latin typeface="Helvetica Neue"/>
              <a:ea typeface="Helvetica Neue"/>
              <a:cs typeface="Helvetica Neue"/>
              <a:sym typeface="Helvetica Neue"/>
            </a:endParaRPr>
          </a:p>
        </p:txBody>
      </p:sp>
      <p:sp>
        <p:nvSpPr>
          <p:cNvPr id="86" name="Google Shape;86;p17"/>
          <p:cNvSpPr txBox="1">
            <a:spLocks noGrp="1"/>
          </p:cNvSpPr>
          <p:nvPr>
            <p:ph type="title"/>
          </p:nvPr>
        </p:nvSpPr>
        <p:spPr>
          <a:xfrm>
            <a:off x="408325" y="337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IN" sz="2400" b="1">
                <a:latin typeface="Helvetica Neue"/>
                <a:ea typeface="Helvetica Neue"/>
                <a:cs typeface="Helvetica Neue"/>
                <a:sym typeface="Helvetica Neue"/>
              </a:rPr>
              <a:t>System Methodology</a:t>
            </a:r>
            <a:br>
              <a:rPr lang="en-IN" sz="1800">
                <a:latin typeface="Helvetica Neue"/>
                <a:ea typeface="Helvetica Neue"/>
                <a:cs typeface="Helvetica Neue"/>
                <a:sym typeface="Helvetica Neue"/>
              </a:rPr>
            </a:br>
            <a:endParaRPr sz="3220" b="1">
              <a:latin typeface="Helvetica Neue"/>
              <a:ea typeface="Helvetica Neue"/>
              <a:cs typeface="Helvetica Neue"/>
              <a:sym typeface="Helvetica Neue"/>
            </a:endParaRPr>
          </a:p>
        </p:txBody>
      </p:sp>
      <p:sp>
        <p:nvSpPr>
          <p:cNvPr id="87" name="Google Shape;87;p17"/>
          <p:cNvSpPr txBox="1"/>
          <p:nvPr/>
        </p:nvSpPr>
        <p:spPr>
          <a:xfrm>
            <a:off x="408315" y="1553635"/>
            <a:ext cx="8520600" cy="256989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Implementation</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Tool Buttons: Add tool buttons in the Toolbar component with icons from </a:t>
            </a:r>
            <a:r>
              <a:rPr lang="en-US" sz="1400" i="0" u="none" strike="noStrike" cap="none" dirty="0" err="1">
                <a:solidFill>
                  <a:srgbClr val="000000"/>
                </a:solidFill>
                <a:latin typeface="Helvetica Neue"/>
                <a:ea typeface="Helvetica Neue"/>
                <a:cs typeface="Helvetica Neue"/>
                <a:sym typeface="Helvetica Neue"/>
              </a:rPr>
              <a:t>FontAwesome</a:t>
            </a:r>
            <a:r>
              <a:rPr lang="en-US" sz="1400" i="0" u="none" strike="noStrike" cap="none" dirty="0">
                <a:solidFill>
                  <a:srgbClr val="000000"/>
                </a:solidFill>
                <a:latin typeface="Helvetica Neue"/>
                <a:ea typeface="Helvetica Neue"/>
                <a:cs typeface="Helvetica Neue"/>
                <a:sym typeface="Helvetica Neue"/>
              </a:rPr>
              <a:t>, aligning them in a column using </a:t>
            </a:r>
            <a:r>
              <a:rPr lang="en-US" sz="1400" i="0" u="none" strike="noStrike" cap="none" dirty="0" err="1">
                <a:solidFill>
                  <a:srgbClr val="000000"/>
                </a:solidFill>
                <a:latin typeface="Helvetica Neue"/>
                <a:ea typeface="Helvetica Neue"/>
                <a:cs typeface="Helvetica Neue"/>
                <a:sym typeface="Helvetica Neue"/>
              </a:rPr>
              <a:t>CSS.Movable</a:t>
            </a:r>
            <a:r>
              <a:rPr lang="en-US" sz="1400" i="0" u="none" strike="noStrike" cap="none" dirty="0">
                <a:solidFill>
                  <a:srgbClr val="000000"/>
                </a:solidFill>
                <a:latin typeface="Helvetica Neue"/>
                <a:ea typeface="Helvetica Neue"/>
                <a:cs typeface="Helvetica Neue"/>
                <a:sym typeface="Helvetica Neue"/>
              </a:rPr>
              <a:t> Toolbar: Implement drag-and-drop functionality using mouse events (</a:t>
            </a:r>
            <a:r>
              <a:rPr lang="en-US" sz="1400" i="0" u="none" strike="noStrike" cap="none" dirty="0" err="1">
                <a:solidFill>
                  <a:srgbClr val="000000"/>
                </a:solidFill>
                <a:latin typeface="Helvetica Neue"/>
                <a:ea typeface="Helvetica Neue"/>
                <a:cs typeface="Helvetica Neue"/>
                <a:sym typeface="Helvetica Neue"/>
              </a:rPr>
              <a:t>onMouseDown</a:t>
            </a:r>
            <a:r>
              <a:rPr lang="en-US" sz="1400" i="0" u="none" strike="noStrike" cap="none" dirty="0">
                <a:solidFill>
                  <a:srgbClr val="000000"/>
                </a:solidFill>
                <a:latin typeface="Helvetica Neue"/>
                <a:ea typeface="Helvetica Neue"/>
                <a:cs typeface="Helvetica Neue"/>
                <a:sym typeface="Helvetica Neue"/>
              </a:rPr>
              <a:t>, </a:t>
            </a:r>
            <a:r>
              <a:rPr lang="en-US" sz="1400" i="0" u="none" strike="noStrike" cap="none" dirty="0" err="1">
                <a:solidFill>
                  <a:srgbClr val="000000"/>
                </a:solidFill>
                <a:latin typeface="Helvetica Neue"/>
                <a:ea typeface="Helvetica Neue"/>
                <a:cs typeface="Helvetica Neue"/>
                <a:sym typeface="Helvetica Neue"/>
              </a:rPr>
              <a:t>onMouseMove</a:t>
            </a:r>
            <a:r>
              <a:rPr lang="en-US" sz="1400" i="0" u="none" strike="noStrike" cap="none" dirty="0">
                <a:solidFill>
                  <a:srgbClr val="000000"/>
                </a:solidFill>
                <a:latin typeface="Helvetica Neue"/>
                <a:ea typeface="Helvetica Neue"/>
                <a:cs typeface="Helvetica Neue"/>
                <a:sym typeface="Helvetica Neue"/>
              </a:rPr>
              <a:t>, </a:t>
            </a:r>
            <a:r>
              <a:rPr lang="en-US" sz="1400" i="0" u="none" strike="noStrike" cap="none" dirty="0" err="1">
                <a:solidFill>
                  <a:srgbClr val="000000"/>
                </a:solidFill>
                <a:latin typeface="Helvetica Neue"/>
                <a:ea typeface="Helvetica Neue"/>
                <a:cs typeface="Helvetica Neue"/>
                <a:sym typeface="Helvetica Neue"/>
              </a:rPr>
              <a:t>onMouseUp</a:t>
            </a:r>
            <a:r>
              <a:rPr lang="en-US" sz="1400" i="0" u="none" strike="noStrike" cap="none" dirty="0">
                <a:solidFill>
                  <a:srgbClr val="000000"/>
                </a:solidFill>
                <a:latin typeface="Helvetica Neue"/>
                <a:ea typeface="Helvetica Neue"/>
                <a:cs typeface="Helvetica Neue"/>
                <a:sym typeface="Helvetica Neue"/>
              </a:rPr>
              <a:t>) to allow the toolbar to be moved around the screen.</a:t>
            </a:r>
          </a:p>
          <a:p>
            <a:pPr marL="0" marR="0" lvl="0" indent="0" algn="l" rtl="0">
              <a:lnSpc>
                <a:spcPct val="115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Testing</a:t>
            </a:r>
            <a:r>
              <a:rPr lang="en-US" sz="1400" i="0" u="none" strike="noStrike" cap="none" dirty="0">
                <a:solidFill>
                  <a:srgbClr val="000000"/>
                </a:solidFill>
                <a:latin typeface="Helvetica Neue"/>
                <a:ea typeface="Helvetica Neue"/>
                <a:cs typeface="Helvetica Neue"/>
                <a:sym typeface="Helvetica Neue"/>
              </a:rPr>
              <a:t>Test Functionality: Run the application and test all features, ensuring the drawing starts at the correct cursor position and the toolbar is fully </a:t>
            </a:r>
            <a:r>
              <a:rPr lang="en-US" sz="1400" i="0" u="none" strike="noStrike" cap="none" dirty="0" err="1">
                <a:solidFill>
                  <a:srgbClr val="000000"/>
                </a:solidFill>
                <a:latin typeface="Helvetica Neue"/>
                <a:ea typeface="Helvetica Neue"/>
                <a:cs typeface="Helvetica Neue"/>
                <a:sym typeface="Helvetica Neue"/>
              </a:rPr>
              <a:t>movable.Fix</a:t>
            </a:r>
            <a:r>
              <a:rPr lang="en-US" sz="1400" i="0" u="none" strike="noStrike" cap="none" dirty="0">
                <a:solidFill>
                  <a:srgbClr val="000000"/>
                </a:solidFill>
                <a:latin typeface="Helvetica Neue"/>
                <a:ea typeface="Helvetica Neue"/>
                <a:cs typeface="Helvetica Neue"/>
                <a:sym typeface="Helvetica Neue"/>
              </a:rPr>
              <a:t> Issues: Debug and fix any issues related to drawing accuracy, toolbar movement, and UI responsiveness.</a:t>
            </a: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400" i="0" u="none" strike="noStrike" cap="none" dirty="0">
              <a:solidFill>
                <a:srgbClr val="0D0D0D"/>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96691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409303" y="1215781"/>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dirty="0">
              <a:solidFill>
                <a:schemeClr val="dk2"/>
              </a:solidFill>
              <a:latin typeface="Helvetica Neue"/>
              <a:ea typeface="Helvetica Neue"/>
              <a:cs typeface="Helvetica Neue"/>
              <a:sym typeface="Helvetica Neue"/>
            </a:endParaRPr>
          </a:p>
        </p:txBody>
      </p:sp>
      <p:sp>
        <p:nvSpPr>
          <p:cNvPr id="93" name="Google Shape;93;p18"/>
          <p:cNvSpPr txBox="1">
            <a:spLocks noGrp="1"/>
          </p:cNvSpPr>
          <p:nvPr>
            <p:ph type="title"/>
          </p:nvPr>
        </p:nvSpPr>
        <p:spPr>
          <a:xfrm>
            <a:off x="311705" y="163319"/>
            <a:ext cx="3919500" cy="755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IN" b="1">
                <a:latin typeface="Helvetica Neue"/>
                <a:ea typeface="Helvetica Neue"/>
                <a:cs typeface="Helvetica Neue"/>
                <a:sym typeface="Helvetica Neue"/>
              </a:rPr>
              <a:t>Process</a:t>
            </a:r>
            <a:r>
              <a:rPr lang="en-IN" sz="3200" b="1">
                <a:latin typeface="Helvetica Neue"/>
                <a:ea typeface="Helvetica Neue"/>
                <a:cs typeface="Helvetica Neue"/>
                <a:sym typeface="Helvetica Neue"/>
              </a:rPr>
              <a:t> </a:t>
            </a:r>
            <a:r>
              <a:rPr lang="en-IN" b="1">
                <a:latin typeface="Helvetica Neue"/>
                <a:ea typeface="Helvetica Neue"/>
                <a:cs typeface="Helvetica Neue"/>
                <a:sym typeface="Helvetica Neue"/>
              </a:rPr>
              <a:t>Flowchart</a:t>
            </a:r>
            <a:endParaRPr b="1">
              <a:latin typeface="Helvetica Neue"/>
              <a:ea typeface="Helvetica Neue"/>
              <a:cs typeface="Helvetica Neue"/>
              <a:sym typeface="Helvetica Neue"/>
            </a:endParaRPr>
          </a:p>
        </p:txBody>
      </p:sp>
      <p:sp>
        <p:nvSpPr>
          <p:cNvPr id="94" name="Google Shape;94;p18"/>
          <p:cNvSpPr txBox="1"/>
          <p:nvPr/>
        </p:nvSpPr>
        <p:spPr>
          <a:xfrm>
            <a:off x="4347499" y="-174172"/>
            <a:ext cx="3771300" cy="6872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chemeClr val="dk2"/>
              </a:solidFill>
              <a:latin typeface="Inter"/>
              <a:ea typeface="Inter"/>
              <a:cs typeface="Inter"/>
              <a:sym typeface="Inter"/>
            </a:endParaRPr>
          </a:p>
        </p:txBody>
      </p:sp>
      <p:sp>
        <p:nvSpPr>
          <p:cNvPr id="5" name="Rectangle: Rounded Corners 4">
            <a:extLst>
              <a:ext uri="{FF2B5EF4-FFF2-40B4-BE49-F238E27FC236}">
                <a16:creationId xmlns:a16="http://schemas.microsoft.com/office/drawing/2014/main" id="{0D834DA9-1550-922B-2BB8-9929AD72218C}"/>
              </a:ext>
            </a:extLst>
          </p:cNvPr>
          <p:cNvSpPr/>
          <p:nvPr/>
        </p:nvSpPr>
        <p:spPr>
          <a:xfrm>
            <a:off x="3225365" y="1384663"/>
            <a:ext cx="2011680" cy="94052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Set Up </a:t>
            </a:r>
            <a:r>
              <a:rPr lang="en-IN" dirty="0" err="1"/>
              <a:t>Enivronment</a:t>
            </a:r>
            <a:endParaRPr lang="en-IN" dirty="0"/>
          </a:p>
        </p:txBody>
      </p:sp>
      <p:sp>
        <p:nvSpPr>
          <p:cNvPr id="6" name="Rectangle: Rounded Corners 5">
            <a:extLst>
              <a:ext uri="{FF2B5EF4-FFF2-40B4-BE49-F238E27FC236}">
                <a16:creationId xmlns:a16="http://schemas.microsoft.com/office/drawing/2014/main" id="{D556C8DD-F363-C7E9-DD0A-1353C463A847}"/>
              </a:ext>
            </a:extLst>
          </p:cNvPr>
          <p:cNvSpPr/>
          <p:nvPr/>
        </p:nvSpPr>
        <p:spPr>
          <a:xfrm>
            <a:off x="4669603" y="2523462"/>
            <a:ext cx="2011680" cy="94052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Creating Tool Bar</a:t>
            </a:r>
          </a:p>
        </p:txBody>
      </p:sp>
      <p:sp>
        <p:nvSpPr>
          <p:cNvPr id="7" name="Rectangle: Rounded Corners 6">
            <a:extLst>
              <a:ext uri="{FF2B5EF4-FFF2-40B4-BE49-F238E27FC236}">
                <a16:creationId xmlns:a16="http://schemas.microsoft.com/office/drawing/2014/main" id="{EBA9089B-CB21-4FF9-F1A0-7FF74FD940D1}"/>
              </a:ext>
            </a:extLst>
          </p:cNvPr>
          <p:cNvSpPr/>
          <p:nvPr/>
        </p:nvSpPr>
        <p:spPr>
          <a:xfrm>
            <a:off x="1650274" y="2563778"/>
            <a:ext cx="2011680" cy="94052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Creating Workspace 2D and 3D</a:t>
            </a:r>
          </a:p>
        </p:txBody>
      </p:sp>
      <p:sp>
        <p:nvSpPr>
          <p:cNvPr id="8" name="Rectangle: Rounded Corners 7">
            <a:extLst>
              <a:ext uri="{FF2B5EF4-FFF2-40B4-BE49-F238E27FC236}">
                <a16:creationId xmlns:a16="http://schemas.microsoft.com/office/drawing/2014/main" id="{EFFA627E-66D4-8A26-2EEC-9CF0F21BBFE3}"/>
              </a:ext>
            </a:extLst>
          </p:cNvPr>
          <p:cNvSpPr/>
          <p:nvPr/>
        </p:nvSpPr>
        <p:spPr>
          <a:xfrm>
            <a:off x="3190531" y="3702577"/>
            <a:ext cx="2011680" cy="94052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Add </a:t>
            </a:r>
            <a:r>
              <a:rPr lang="en-IN" dirty="0" err="1"/>
              <a:t>Interiactivity</a:t>
            </a:r>
            <a:r>
              <a:rPr lang="en-IN" dirty="0"/>
              <a:t> </a:t>
            </a:r>
          </a:p>
          <a:p>
            <a:pPr algn="ctr"/>
            <a:r>
              <a:rPr lang="en-IN" dirty="0"/>
              <a:t>&amp;</a:t>
            </a:r>
          </a:p>
          <a:p>
            <a:pPr algn="ctr"/>
            <a:r>
              <a:rPr lang="en-IN" dirty="0" err="1"/>
              <a:t>Opitming</a:t>
            </a:r>
            <a:r>
              <a:rPr lang="en-IN" dirty="0"/>
              <a:t> and Debug</a:t>
            </a:r>
          </a:p>
        </p:txBody>
      </p:sp>
      <p:cxnSp>
        <p:nvCxnSpPr>
          <p:cNvPr id="10" name="Straight Connector 9">
            <a:extLst>
              <a:ext uri="{FF2B5EF4-FFF2-40B4-BE49-F238E27FC236}">
                <a16:creationId xmlns:a16="http://schemas.microsoft.com/office/drawing/2014/main" id="{384ECBB7-922E-54A4-FFF9-4AA58CD20718}"/>
              </a:ext>
            </a:extLst>
          </p:cNvPr>
          <p:cNvCxnSpPr>
            <a:cxnSpLocks/>
            <a:stCxn id="5" idx="2"/>
          </p:cNvCxnSpPr>
          <p:nvPr/>
        </p:nvCxnSpPr>
        <p:spPr>
          <a:xfrm>
            <a:off x="4231205" y="2325189"/>
            <a:ext cx="0" cy="95794"/>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68CDA331-FAA6-CE52-3B3A-4D2F9B96560E}"/>
              </a:ext>
            </a:extLst>
          </p:cNvPr>
          <p:cNvCxnSpPr>
            <a:cxnSpLocks/>
          </p:cNvCxnSpPr>
          <p:nvPr/>
        </p:nvCxnSpPr>
        <p:spPr>
          <a:xfrm>
            <a:off x="2656114" y="2420983"/>
            <a:ext cx="316992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76B61930-FB07-DCB5-BFE1-B7A11D4D80DA}"/>
              </a:ext>
            </a:extLst>
          </p:cNvPr>
          <p:cNvCxnSpPr>
            <a:cxnSpLocks/>
          </p:cNvCxnSpPr>
          <p:nvPr/>
        </p:nvCxnSpPr>
        <p:spPr>
          <a:xfrm>
            <a:off x="2663552" y="2420983"/>
            <a:ext cx="0" cy="130782"/>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29359749-5BB2-FD83-E4B7-1B7BA8D3C49A}"/>
              </a:ext>
            </a:extLst>
          </p:cNvPr>
          <p:cNvCxnSpPr/>
          <p:nvPr/>
        </p:nvCxnSpPr>
        <p:spPr>
          <a:xfrm>
            <a:off x="5673090" y="3463988"/>
            <a:ext cx="0" cy="66224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09FC64CE-FBB4-60C6-01DC-8230DFFA4FFC}"/>
              </a:ext>
            </a:extLst>
          </p:cNvPr>
          <p:cNvCxnSpPr>
            <a:cxnSpLocks/>
          </p:cNvCxnSpPr>
          <p:nvPr/>
        </p:nvCxnSpPr>
        <p:spPr>
          <a:xfrm flipH="1">
            <a:off x="5202211" y="4137660"/>
            <a:ext cx="497549"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F9F4A8D8-79AC-77DD-C854-4C25557ED28A}"/>
              </a:ext>
            </a:extLst>
          </p:cNvPr>
          <p:cNvCxnSpPr/>
          <p:nvPr/>
        </p:nvCxnSpPr>
        <p:spPr>
          <a:xfrm>
            <a:off x="2556510" y="3504304"/>
            <a:ext cx="0" cy="66224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184B3FEA-6309-43CC-8E43-6A328BE09368}"/>
              </a:ext>
            </a:extLst>
          </p:cNvPr>
          <p:cNvCxnSpPr>
            <a:cxnSpLocks/>
            <a:stCxn id="8" idx="1"/>
          </p:cNvCxnSpPr>
          <p:nvPr/>
        </p:nvCxnSpPr>
        <p:spPr>
          <a:xfrm flipH="1" flipV="1">
            <a:off x="2556510" y="4166546"/>
            <a:ext cx="634021" cy="6294"/>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27ACA77-ED57-B69E-4B7E-004ED5F4F249}"/>
              </a:ext>
            </a:extLst>
          </p:cNvPr>
          <p:cNvCxnSpPr>
            <a:cxnSpLocks/>
          </p:cNvCxnSpPr>
          <p:nvPr/>
        </p:nvCxnSpPr>
        <p:spPr>
          <a:xfrm>
            <a:off x="5826034" y="2392680"/>
            <a:ext cx="0" cy="130782"/>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p:nvPr/>
        </p:nvSpPr>
        <p:spPr>
          <a:xfrm>
            <a:off x="311700" y="1099875"/>
            <a:ext cx="8520600" cy="376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chemeClr val="dk1"/>
              </a:buClr>
              <a:buSzPts val="1100"/>
              <a:buFont typeface="Arial"/>
              <a:buNone/>
            </a:pPr>
            <a:endParaRPr sz="1800" b="1" i="0" u="none" strike="noStrike" cap="none">
              <a:solidFill>
                <a:schemeClr val="dk2"/>
              </a:solidFill>
              <a:latin typeface="Helvetica Neue"/>
              <a:ea typeface="Helvetica Neue"/>
              <a:cs typeface="Helvetica Neue"/>
              <a:sym typeface="Helvetica Neue"/>
            </a:endParaRPr>
          </a:p>
        </p:txBody>
      </p:sp>
      <p:sp>
        <p:nvSpPr>
          <p:cNvPr id="101" name="Google Shape;101;p19"/>
          <p:cNvSpPr txBox="1">
            <a:spLocks noGrp="1"/>
          </p:cNvSpPr>
          <p:nvPr>
            <p:ph type="title"/>
          </p:nvPr>
        </p:nvSpPr>
        <p:spPr>
          <a:xfrm>
            <a:off x="408325" y="337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IN" sz="2400" b="1">
                <a:latin typeface="Helvetica Neue"/>
                <a:ea typeface="Helvetica Neue"/>
                <a:cs typeface="Helvetica Neue"/>
                <a:sym typeface="Helvetica Neue"/>
              </a:rPr>
              <a:t>Possible Outcomes</a:t>
            </a:r>
            <a:endParaRPr sz="2400">
              <a:latin typeface="Helvetica Neue"/>
              <a:ea typeface="Helvetica Neue"/>
              <a:cs typeface="Helvetica Neue"/>
              <a:sym typeface="Helvetica Neue"/>
            </a:endParaRPr>
          </a:p>
        </p:txBody>
      </p:sp>
      <p:sp>
        <p:nvSpPr>
          <p:cNvPr id="102" name="Google Shape;102;p19"/>
          <p:cNvSpPr txBox="1"/>
          <p:nvPr/>
        </p:nvSpPr>
        <p:spPr>
          <a:xfrm>
            <a:off x="662891" y="1697128"/>
            <a:ext cx="7535100" cy="281765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Expected Results</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Schools and universities could adopt the </a:t>
            </a:r>
            <a:r>
              <a:rPr lang="en-US" sz="1400" i="0" u="none" strike="noStrike" cap="none" dirty="0" err="1">
                <a:solidFill>
                  <a:srgbClr val="000000"/>
                </a:solidFill>
                <a:latin typeface="Helvetica Neue"/>
                <a:ea typeface="Helvetica Neue"/>
                <a:cs typeface="Helvetica Neue"/>
                <a:sym typeface="Helvetica Neue"/>
              </a:rPr>
              <a:t>SmartBoard</a:t>
            </a:r>
            <a:r>
              <a:rPr lang="en-US" sz="1400" i="0" u="none" strike="noStrike" cap="none" dirty="0">
                <a:solidFill>
                  <a:srgbClr val="000000"/>
                </a:solidFill>
                <a:latin typeface="Helvetica Neue"/>
                <a:ea typeface="Helvetica Neue"/>
                <a:cs typeface="Helvetica Neue"/>
                <a:sym typeface="Helvetica Neue"/>
              </a:rPr>
              <a:t> as a standard tool in classrooms, leading to more interactive and effective teaching methods.</a:t>
            </a:r>
          </a:p>
          <a:p>
            <a:pPr marL="0" marR="0" lvl="0" indent="0" algn="l" rtl="0">
              <a:lnSpc>
                <a:spcPct val="115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Scalability</a:t>
            </a:r>
            <a:r>
              <a:rPr lang="en-IN" sz="1400" i="0" u="none" strike="noStrike" cap="none" dirty="0">
                <a:solidFill>
                  <a:srgbClr val="000000"/>
                </a:solidFill>
                <a:latin typeface="Helvetica Neue"/>
                <a:ea typeface="Helvetica Neue"/>
                <a:cs typeface="Helvetica Neue"/>
                <a:sym typeface="Helvetica Neue"/>
              </a:rPr>
              <a:t>: </a:t>
            </a:r>
            <a:r>
              <a:rPr lang="en-US" sz="1400" i="0" u="none" strike="noStrike" cap="none" dirty="0">
                <a:solidFill>
                  <a:srgbClr val="000000"/>
                </a:solidFill>
                <a:latin typeface="Helvetica Neue"/>
                <a:ea typeface="Helvetica Neue"/>
                <a:cs typeface="Helvetica Neue"/>
                <a:sym typeface="Helvetica Neue"/>
              </a:rPr>
              <a:t>The scalability of your </a:t>
            </a:r>
            <a:r>
              <a:rPr lang="en-US" sz="1400" i="0" u="none" strike="noStrike" cap="none" dirty="0" err="1">
                <a:solidFill>
                  <a:srgbClr val="000000"/>
                </a:solidFill>
                <a:latin typeface="Helvetica Neue"/>
                <a:ea typeface="Helvetica Neue"/>
                <a:cs typeface="Helvetica Neue"/>
                <a:sym typeface="Helvetica Neue"/>
              </a:rPr>
              <a:t>SmartBoard</a:t>
            </a:r>
            <a:r>
              <a:rPr lang="en-US" sz="1400" i="0" u="none" strike="noStrike" cap="none" dirty="0">
                <a:solidFill>
                  <a:srgbClr val="000000"/>
                </a:solidFill>
                <a:latin typeface="Helvetica Neue"/>
                <a:ea typeface="Helvetica Neue"/>
                <a:cs typeface="Helvetica Neue"/>
                <a:sym typeface="Helvetica Neue"/>
              </a:rPr>
              <a:t> project is strong, as it can be easily expanded to support more features, users, and platforms. It can be adapted for larger educational institutions, creative industries, and even global markets with minimal adjustments. As demand grows, the project can handle increased usage and functionality without significant performance issues.</a:t>
            </a:r>
          </a:p>
          <a:p>
            <a:pPr marL="0" marR="0" lvl="0" indent="0" algn="l" rtl="0">
              <a:lnSpc>
                <a:spcPct val="115000"/>
              </a:lnSpc>
              <a:spcBef>
                <a:spcPts val="0"/>
              </a:spcBef>
              <a:spcAft>
                <a:spcPts val="0"/>
              </a:spcAft>
              <a:buNone/>
            </a:pPr>
            <a:endParaRPr sz="1400" i="0" u="none" strike="noStrike" cap="none" dirty="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IN" sz="1400" i="0" u="none" strike="noStrike" cap="none" dirty="0">
                <a:solidFill>
                  <a:srgbClr val="000000"/>
                </a:solidFill>
                <a:latin typeface="Helvetica Neue"/>
                <a:ea typeface="Helvetica Neue"/>
                <a:cs typeface="Helvetica Neue"/>
                <a:sym typeface="Helvetica Neue"/>
              </a:rPr>
              <a:t>🡪</a:t>
            </a:r>
            <a:r>
              <a:rPr lang="en-IN" sz="1400" b="1" i="0" u="none" strike="noStrike" cap="none" dirty="0">
                <a:solidFill>
                  <a:srgbClr val="000000"/>
                </a:solidFill>
                <a:latin typeface="Helvetica Neue"/>
                <a:ea typeface="Helvetica Neue"/>
                <a:cs typeface="Helvetica Neue"/>
                <a:sym typeface="Helvetica Neue"/>
              </a:rPr>
              <a:t>Challenges</a:t>
            </a:r>
            <a:r>
              <a:rPr lang="en-IN" sz="1400" i="0" u="none" strike="noStrike" cap="none" dirty="0">
                <a:solidFill>
                  <a:srgbClr val="000000"/>
                </a:solidFill>
                <a:latin typeface="Helvetica Neue"/>
                <a:ea typeface="Helvetica Neue"/>
                <a:cs typeface="Helvetica Neue"/>
                <a:sym typeface="Helvetica Neue"/>
              </a:rPr>
              <a:t>: Performance, User Adoption, Compatibility ,Security Concerns, maintenance And updates</a:t>
            </a:r>
            <a:endParaRPr sz="1400" i="0" u="none" strike="noStrike" cap="none" dirty="0">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p:nvPr/>
        </p:nvSpPr>
        <p:spPr>
          <a:xfrm>
            <a:off x="167640" y="382893"/>
            <a:ext cx="8808600" cy="4678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804" b="1" i="0" u="none" strike="noStrike" cap="none" dirty="0">
                <a:solidFill>
                  <a:schemeClr val="lt1"/>
                </a:solidFill>
                <a:latin typeface="Arial"/>
                <a:ea typeface="Arial"/>
                <a:cs typeface="Arial"/>
                <a:sym typeface="Arial"/>
              </a:rPr>
              <a:t>s</a:t>
            </a:r>
            <a:endParaRPr sz="804" b="1" i="0" u="none" strike="noStrike" cap="none" dirty="0">
              <a:solidFill>
                <a:schemeClr val="lt1"/>
              </a:solidFill>
              <a:latin typeface="Arial"/>
              <a:ea typeface="Arial"/>
              <a:cs typeface="Arial"/>
              <a:sym typeface="Arial"/>
            </a:endParaRPr>
          </a:p>
        </p:txBody>
      </p:sp>
      <p:cxnSp>
        <p:nvCxnSpPr>
          <p:cNvPr id="108" name="Google Shape;108;p20"/>
          <p:cNvCxnSpPr/>
          <p:nvPr/>
        </p:nvCxnSpPr>
        <p:spPr>
          <a:xfrm>
            <a:off x="249111" y="3754734"/>
            <a:ext cx="8651787" cy="0"/>
          </a:xfrm>
          <a:prstGeom prst="straightConnector1">
            <a:avLst/>
          </a:prstGeom>
          <a:noFill/>
          <a:ln w="9525" cap="flat" cmpd="sng">
            <a:solidFill>
              <a:schemeClr val="dk1"/>
            </a:solidFill>
            <a:prstDash val="solid"/>
            <a:round/>
            <a:headEnd type="none" w="sm" len="sm"/>
            <a:tailEnd type="none" w="sm" len="sm"/>
          </a:ln>
        </p:spPr>
      </p:cxnSp>
      <p:cxnSp>
        <p:nvCxnSpPr>
          <p:cNvPr id="109" name="Google Shape;109;p20"/>
          <p:cNvCxnSpPr/>
          <p:nvPr/>
        </p:nvCxnSpPr>
        <p:spPr>
          <a:xfrm>
            <a:off x="1875306" y="388620"/>
            <a:ext cx="24063" cy="3366114"/>
          </a:xfrm>
          <a:prstGeom prst="straightConnector1">
            <a:avLst/>
          </a:prstGeom>
          <a:noFill/>
          <a:ln w="9525" cap="flat" cmpd="sng">
            <a:solidFill>
              <a:schemeClr val="dk1"/>
            </a:solidFill>
            <a:prstDash val="solid"/>
            <a:round/>
            <a:headEnd type="none" w="sm" len="sm"/>
            <a:tailEnd type="none" w="sm" len="sm"/>
          </a:ln>
        </p:spPr>
      </p:cxnSp>
      <p:cxnSp>
        <p:nvCxnSpPr>
          <p:cNvPr id="110" name="Google Shape;110;p20"/>
          <p:cNvCxnSpPr/>
          <p:nvPr/>
        </p:nvCxnSpPr>
        <p:spPr>
          <a:xfrm>
            <a:off x="3562885" y="388620"/>
            <a:ext cx="23258" cy="3366114"/>
          </a:xfrm>
          <a:prstGeom prst="straightConnector1">
            <a:avLst/>
          </a:prstGeom>
          <a:noFill/>
          <a:ln w="9525" cap="flat" cmpd="sng">
            <a:solidFill>
              <a:schemeClr val="dk1"/>
            </a:solidFill>
            <a:prstDash val="solid"/>
            <a:round/>
            <a:headEnd type="none" w="sm" len="sm"/>
            <a:tailEnd type="none" w="sm" len="sm"/>
          </a:ln>
        </p:spPr>
      </p:cxnSp>
      <p:cxnSp>
        <p:nvCxnSpPr>
          <p:cNvPr id="111" name="Google Shape;111;p20"/>
          <p:cNvCxnSpPr/>
          <p:nvPr/>
        </p:nvCxnSpPr>
        <p:spPr>
          <a:xfrm>
            <a:off x="5362824" y="406320"/>
            <a:ext cx="0" cy="3348414"/>
          </a:xfrm>
          <a:prstGeom prst="straightConnector1">
            <a:avLst/>
          </a:prstGeom>
          <a:noFill/>
          <a:ln w="9525" cap="flat" cmpd="sng">
            <a:solidFill>
              <a:schemeClr val="dk1"/>
            </a:solidFill>
            <a:prstDash val="solid"/>
            <a:round/>
            <a:headEnd type="none" w="sm" len="sm"/>
            <a:tailEnd type="none" w="sm" len="sm"/>
          </a:ln>
        </p:spPr>
      </p:cxnSp>
      <p:cxnSp>
        <p:nvCxnSpPr>
          <p:cNvPr id="112" name="Google Shape;112;p20"/>
          <p:cNvCxnSpPr/>
          <p:nvPr/>
        </p:nvCxnSpPr>
        <p:spPr>
          <a:xfrm>
            <a:off x="7274547" y="388620"/>
            <a:ext cx="5242" cy="3366114"/>
          </a:xfrm>
          <a:prstGeom prst="straightConnector1">
            <a:avLst/>
          </a:prstGeom>
          <a:noFill/>
          <a:ln w="9525" cap="flat" cmpd="sng">
            <a:solidFill>
              <a:schemeClr val="dk1"/>
            </a:solidFill>
            <a:prstDash val="solid"/>
            <a:round/>
            <a:headEnd type="none" w="sm" len="sm"/>
            <a:tailEnd type="none" w="sm" len="sm"/>
          </a:ln>
        </p:spPr>
      </p:cxnSp>
      <p:cxnSp>
        <p:nvCxnSpPr>
          <p:cNvPr id="113" name="Google Shape;113;p20"/>
          <p:cNvCxnSpPr/>
          <p:nvPr/>
        </p:nvCxnSpPr>
        <p:spPr>
          <a:xfrm>
            <a:off x="4462854" y="3754734"/>
            <a:ext cx="0" cy="1312565"/>
          </a:xfrm>
          <a:prstGeom prst="straightConnector1">
            <a:avLst/>
          </a:prstGeom>
          <a:noFill/>
          <a:ln w="9525" cap="flat" cmpd="sng">
            <a:solidFill>
              <a:schemeClr val="dk1"/>
            </a:solidFill>
            <a:prstDash val="solid"/>
            <a:round/>
            <a:headEnd type="none" w="sm" len="sm"/>
            <a:tailEnd type="none" w="sm" len="sm"/>
          </a:ln>
        </p:spPr>
      </p:cxnSp>
      <p:cxnSp>
        <p:nvCxnSpPr>
          <p:cNvPr id="114" name="Google Shape;114;p20"/>
          <p:cNvCxnSpPr/>
          <p:nvPr/>
        </p:nvCxnSpPr>
        <p:spPr>
          <a:xfrm>
            <a:off x="1899369" y="2256652"/>
            <a:ext cx="1686776" cy="0"/>
          </a:xfrm>
          <a:prstGeom prst="straightConnector1">
            <a:avLst/>
          </a:prstGeom>
          <a:noFill/>
          <a:ln w="9525" cap="flat" cmpd="sng">
            <a:solidFill>
              <a:schemeClr val="dk1"/>
            </a:solidFill>
            <a:prstDash val="solid"/>
            <a:round/>
            <a:headEnd type="none" w="sm" len="sm"/>
            <a:tailEnd type="none" w="sm" len="sm"/>
          </a:ln>
        </p:spPr>
      </p:cxnSp>
      <p:cxnSp>
        <p:nvCxnSpPr>
          <p:cNvPr id="115" name="Google Shape;115;p20"/>
          <p:cNvCxnSpPr/>
          <p:nvPr/>
        </p:nvCxnSpPr>
        <p:spPr>
          <a:xfrm>
            <a:off x="5362824" y="2256652"/>
            <a:ext cx="1911723" cy="0"/>
          </a:xfrm>
          <a:prstGeom prst="straightConnector1">
            <a:avLst/>
          </a:prstGeom>
          <a:noFill/>
          <a:ln w="9525" cap="flat" cmpd="sng">
            <a:solidFill>
              <a:schemeClr val="dk1"/>
            </a:solidFill>
            <a:prstDash val="solid"/>
            <a:round/>
            <a:headEnd type="none" w="sm" len="sm"/>
            <a:tailEnd type="none" w="sm" len="sm"/>
          </a:ln>
        </p:spPr>
      </p:cxnSp>
      <p:pic>
        <p:nvPicPr>
          <p:cNvPr id="116" name="Google Shape;116;p20"/>
          <p:cNvPicPr preferRelativeResize="0"/>
          <p:nvPr/>
        </p:nvPicPr>
        <p:blipFill rotWithShape="1">
          <a:blip r:embed="rId3">
            <a:alphaModFix/>
          </a:blip>
          <a:srcRect/>
          <a:stretch/>
        </p:blipFill>
        <p:spPr>
          <a:xfrm>
            <a:off x="1617848" y="406320"/>
            <a:ext cx="238175" cy="241814"/>
          </a:xfrm>
          <a:prstGeom prst="rect">
            <a:avLst/>
          </a:prstGeom>
          <a:noFill/>
          <a:ln>
            <a:noFill/>
          </a:ln>
        </p:spPr>
      </p:pic>
      <p:pic>
        <p:nvPicPr>
          <p:cNvPr id="117" name="Google Shape;117;p20"/>
          <p:cNvPicPr preferRelativeResize="0"/>
          <p:nvPr/>
        </p:nvPicPr>
        <p:blipFill rotWithShape="1">
          <a:blip r:embed="rId4">
            <a:alphaModFix/>
          </a:blip>
          <a:srcRect/>
          <a:stretch/>
        </p:blipFill>
        <p:spPr>
          <a:xfrm>
            <a:off x="3261428" y="484199"/>
            <a:ext cx="243406" cy="244192"/>
          </a:xfrm>
          <a:prstGeom prst="rect">
            <a:avLst/>
          </a:prstGeom>
          <a:noFill/>
          <a:ln>
            <a:noFill/>
          </a:ln>
        </p:spPr>
      </p:pic>
      <p:pic>
        <p:nvPicPr>
          <p:cNvPr id="118" name="Google Shape;118;p20"/>
          <p:cNvPicPr preferRelativeResize="0"/>
          <p:nvPr/>
        </p:nvPicPr>
        <p:blipFill rotWithShape="1">
          <a:blip r:embed="rId5">
            <a:alphaModFix/>
          </a:blip>
          <a:srcRect/>
          <a:stretch/>
        </p:blipFill>
        <p:spPr>
          <a:xfrm>
            <a:off x="4964243" y="404315"/>
            <a:ext cx="325223" cy="324076"/>
          </a:xfrm>
          <a:prstGeom prst="rect">
            <a:avLst/>
          </a:prstGeom>
          <a:noFill/>
          <a:ln>
            <a:noFill/>
          </a:ln>
        </p:spPr>
      </p:pic>
      <p:pic>
        <p:nvPicPr>
          <p:cNvPr id="119" name="Google Shape;119;p20"/>
          <p:cNvPicPr preferRelativeResize="0"/>
          <p:nvPr/>
        </p:nvPicPr>
        <p:blipFill rotWithShape="1">
          <a:blip r:embed="rId6">
            <a:alphaModFix/>
          </a:blip>
          <a:srcRect/>
          <a:stretch/>
        </p:blipFill>
        <p:spPr>
          <a:xfrm>
            <a:off x="6941387" y="450268"/>
            <a:ext cx="270617" cy="232170"/>
          </a:xfrm>
          <a:prstGeom prst="rect">
            <a:avLst/>
          </a:prstGeom>
          <a:noFill/>
          <a:ln>
            <a:noFill/>
          </a:ln>
        </p:spPr>
      </p:pic>
      <p:pic>
        <p:nvPicPr>
          <p:cNvPr id="120" name="Google Shape;120;p20"/>
          <p:cNvPicPr preferRelativeResize="0"/>
          <p:nvPr/>
        </p:nvPicPr>
        <p:blipFill rotWithShape="1">
          <a:blip r:embed="rId7">
            <a:alphaModFix/>
          </a:blip>
          <a:srcRect/>
          <a:stretch/>
        </p:blipFill>
        <p:spPr>
          <a:xfrm>
            <a:off x="8619123" y="433051"/>
            <a:ext cx="265827" cy="236853"/>
          </a:xfrm>
          <a:prstGeom prst="rect">
            <a:avLst/>
          </a:prstGeom>
          <a:noFill/>
          <a:ln>
            <a:noFill/>
          </a:ln>
        </p:spPr>
      </p:pic>
      <p:pic>
        <p:nvPicPr>
          <p:cNvPr id="121" name="Google Shape;121;p20"/>
          <p:cNvPicPr preferRelativeResize="0"/>
          <p:nvPr/>
        </p:nvPicPr>
        <p:blipFill rotWithShape="1">
          <a:blip r:embed="rId8">
            <a:alphaModFix/>
          </a:blip>
          <a:srcRect/>
          <a:stretch/>
        </p:blipFill>
        <p:spPr>
          <a:xfrm>
            <a:off x="3237523" y="2272194"/>
            <a:ext cx="305088" cy="255153"/>
          </a:xfrm>
          <a:prstGeom prst="rect">
            <a:avLst/>
          </a:prstGeom>
          <a:noFill/>
          <a:ln>
            <a:noFill/>
          </a:ln>
        </p:spPr>
      </p:pic>
      <p:pic>
        <p:nvPicPr>
          <p:cNvPr id="122" name="Google Shape;122;p20"/>
          <p:cNvPicPr preferRelativeResize="0"/>
          <p:nvPr/>
        </p:nvPicPr>
        <p:blipFill rotWithShape="1">
          <a:blip r:embed="rId9">
            <a:alphaModFix/>
          </a:blip>
          <a:srcRect/>
          <a:stretch/>
        </p:blipFill>
        <p:spPr>
          <a:xfrm flipH="1">
            <a:off x="6645625" y="2282608"/>
            <a:ext cx="383324" cy="283796"/>
          </a:xfrm>
          <a:prstGeom prst="rect">
            <a:avLst/>
          </a:prstGeom>
          <a:noFill/>
          <a:ln>
            <a:noFill/>
          </a:ln>
        </p:spPr>
      </p:pic>
      <p:pic>
        <p:nvPicPr>
          <p:cNvPr id="123" name="Google Shape;123;p20"/>
          <p:cNvPicPr preferRelativeResize="0"/>
          <p:nvPr/>
        </p:nvPicPr>
        <p:blipFill rotWithShape="1">
          <a:blip r:embed="rId10">
            <a:alphaModFix/>
          </a:blip>
          <a:srcRect/>
          <a:stretch/>
        </p:blipFill>
        <p:spPr>
          <a:xfrm>
            <a:off x="3941795" y="3798684"/>
            <a:ext cx="401795" cy="334218"/>
          </a:xfrm>
          <a:prstGeom prst="rect">
            <a:avLst/>
          </a:prstGeom>
          <a:noFill/>
          <a:ln>
            <a:noFill/>
          </a:ln>
        </p:spPr>
      </p:pic>
      <p:pic>
        <p:nvPicPr>
          <p:cNvPr id="124" name="Google Shape;124;p20"/>
          <p:cNvPicPr preferRelativeResize="0"/>
          <p:nvPr/>
        </p:nvPicPr>
        <p:blipFill rotWithShape="1">
          <a:blip r:embed="rId11">
            <a:alphaModFix/>
          </a:blip>
          <a:srcRect/>
          <a:stretch/>
        </p:blipFill>
        <p:spPr>
          <a:xfrm>
            <a:off x="8491645" y="3814081"/>
            <a:ext cx="377232" cy="316450"/>
          </a:xfrm>
          <a:prstGeom prst="rect">
            <a:avLst/>
          </a:prstGeom>
          <a:noFill/>
          <a:ln>
            <a:noFill/>
          </a:ln>
        </p:spPr>
      </p:pic>
      <p:sp>
        <p:nvSpPr>
          <p:cNvPr id="125" name="Google Shape;125;p20"/>
          <p:cNvSpPr txBox="1"/>
          <p:nvPr/>
        </p:nvSpPr>
        <p:spPr>
          <a:xfrm>
            <a:off x="409406" y="414544"/>
            <a:ext cx="1225200" cy="2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Arial"/>
                <a:ea typeface="Arial"/>
                <a:cs typeface="Arial"/>
                <a:sym typeface="Arial"/>
              </a:rPr>
              <a:t>Key partnerships</a:t>
            </a:r>
            <a:endParaRPr/>
          </a:p>
        </p:txBody>
      </p:sp>
      <p:sp>
        <p:nvSpPr>
          <p:cNvPr id="126" name="Google Shape;126;p20"/>
          <p:cNvSpPr txBox="1"/>
          <p:nvPr/>
        </p:nvSpPr>
        <p:spPr>
          <a:xfrm>
            <a:off x="2139864" y="435366"/>
            <a:ext cx="1027893" cy="233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Key activities</a:t>
            </a:r>
            <a:endParaRPr>
              <a:latin typeface="Helvetica Neue"/>
              <a:ea typeface="Helvetica Neue"/>
              <a:cs typeface="Helvetica Neue"/>
              <a:sym typeface="Helvetica Neue"/>
            </a:endParaRPr>
          </a:p>
        </p:txBody>
      </p:sp>
      <p:sp>
        <p:nvSpPr>
          <p:cNvPr id="127" name="Google Shape;127;p20"/>
          <p:cNvSpPr txBox="1"/>
          <p:nvPr/>
        </p:nvSpPr>
        <p:spPr>
          <a:xfrm>
            <a:off x="3758961" y="441328"/>
            <a:ext cx="1213587" cy="233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Value proportions</a:t>
            </a:r>
            <a:endParaRPr>
              <a:latin typeface="Helvetica Neue"/>
              <a:ea typeface="Helvetica Neue"/>
              <a:cs typeface="Helvetica Neue"/>
              <a:sym typeface="Helvetica Neue"/>
            </a:endParaRPr>
          </a:p>
        </p:txBody>
      </p:sp>
      <p:sp>
        <p:nvSpPr>
          <p:cNvPr id="128" name="Google Shape;128;p20"/>
          <p:cNvSpPr txBox="1"/>
          <p:nvPr/>
        </p:nvSpPr>
        <p:spPr>
          <a:xfrm>
            <a:off x="5420395" y="435366"/>
            <a:ext cx="1581300" cy="2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Customer relationships</a:t>
            </a:r>
            <a:endParaRPr>
              <a:latin typeface="Helvetica Neue"/>
              <a:ea typeface="Helvetica Neue"/>
              <a:cs typeface="Helvetica Neue"/>
              <a:sym typeface="Helvetica Neue"/>
            </a:endParaRPr>
          </a:p>
        </p:txBody>
      </p:sp>
      <p:sp>
        <p:nvSpPr>
          <p:cNvPr id="129" name="Google Shape;129;p20"/>
          <p:cNvSpPr txBox="1"/>
          <p:nvPr/>
        </p:nvSpPr>
        <p:spPr>
          <a:xfrm>
            <a:off x="7220833" y="435380"/>
            <a:ext cx="1626900" cy="2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Customer segments</a:t>
            </a:r>
            <a:endParaRPr>
              <a:latin typeface="Helvetica Neue"/>
              <a:ea typeface="Helvetica Neue"/>
              <a:cs typeface="Helvetica Neue"/>
              <a:sym typeface="Helvetica Neue"/>
            </a:endParaRPr>
          </a:p>
        </p:txBody>
      </p:sp>
      <p:sp>
        <p:nvSpPr>
          <p:cNvPr id="130" name="Google Shape;130;p20"/>
          <p:cNvSpPr txBox="1"/>
          <p:nvPr/>
        </p:nvSpPr>
        <p:spPr>
          <a:xfrm>
            <a:off x="2109582" y="2272194"/>
            <a:ext cx="1102324" cy="233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Key resources</a:t>
            </a:r>
            <a:endParaRPr>
              <a:latin typeface="Helvetica Neue"/>
              <a:ea typeface="Helvetica Neue"/>
              <a:cs typeface="Helvetica Neue"/>
              <a:sym typeface="Helvetica Neue"/>
            </a:endParaRPr>
          </a:p>
        </p:txBody>
      </p:sp>
      <p:sp>
        <p:nvSpPr>
          <p:cNvPr id="131" name="Google Shape;131;p20"/>
          <p:cNvSpPr txBox="1"/>
          <p:nvPr/>
        </p:nvSpPr>
        <p:spPr>
          <a:xfrm>
            <a:off x="5577190" y="2299439"/>
            <a:ext cx="995700" cy="3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Arial"/>
                <a:ea typeface="Arial"/>
                <a:cs typeface="Arial"/>
                <a:sym typeface="Arial"/>
              </a:rPr>
              <a:t>Channels</a:t>
            </a:r>
            <a:endParaRPr/>
          </a:p>
        </p:txBody>
      </p:sp>
      <p:sp>
        <p:nvSpPr>
          <p:cNvPr id="132" name="Google Shape;132;p20"/>
          <p:cNvSpPr txBox="1"/>
          <p:nvPr/>
        </p:nvSpPr>
        <p:spPr>
          <a:xfrm>
            <a:off x="332237" y="3829983"/>
            <a:ext cx="2461500" cy="2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Cost Structure</a:t>
            </a:r>
            <a:endParaRPr>
              <a:latin typeface="Helvetica Neue"/>
              <a:ea typeface="Helvetica Neue"/>
              <a:cs typeface="Helvetica Neue"/>
              <a:sym typeface="Helvetica Neue"/>
            </a:endParaRPr>
          </a:p>
        </p:txBody>
      </p:sp>
      <p:sp>
        <p:nvSpPr>
          <p:cNvPr id="133" name="Google Shape;133;p20"/>
          <p:cNvSpPr txBox="1"/>
          <p:nvPr/>
        </p:nvSpPr>
        <p:spPr>
          <a:xfrm>
            <a:off x="4752591" y="3836079"/>
            <a:ext cx="1649198" cy="2335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918" b="1" i="0" u="none" strike="noStrike" cap="none">
                <a:solidFill>
                  <a:srgbClr val="000000"/>
                </a:solidFill>
                <a:latin typeface="Helvetica Neue"/>
                <a:ea typeface="Helvetica Neue"/>
                <a:cs typeface="Helvetica Neue"/>
                <a:sym typeface="Helvetica Neue"/>
              </a:rPr>
              <a:t>Revenue Streams</a:t>
            </a:r>
            <a:endParaRPr>
              <a:latin typeface="Helvetica Neue"/>
              <a:ea typeface="Helvetica Neue"/>
              <a:cs typeface="Helvetica Neue"/>
              <a:sym typeface="Helvetica Neue"/>
            </a:endParaRPr>
          </a:p>
        </p:txBody>
      </p:sp>
      <p:sp>
        <p:nvSpPr>
          <p:cNvPr id="134" name="Google Shape;134;p20"/>
          <p:cNvSpPr txBox="1"/>
          <p:nvPr/>
        </p:nvSpPr>
        <p:spPr>
          <a:xfrm>
            <a:off x="327132" y="1124726"/>
            <a:ext cx="1548174" cy="3169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00" b="0" i="0" u="none" strike="noStrike" cap="none">
              <a:solidFill>
                <a:srgbClr val="000000"/>
              </a:solidFill>
              <a:latin typeface="Arial"/>
              <a:ea typeface="Arial"/>
              <a:cs typeface="Arial"/>
              <a:sym typeface="Arial"/>
            </a:endParaRPr>
          </a:p>
        </p:txBody>
      </p:sp>
      <p:sp>
        <p:nvSpPr>
          <p:cNvPr id="135" name="Google Shape;135;p20"/>
          <p:cNvSpPr txBox="1"/>
          <p:nvPr/>
        </p:nvSpPr>
        <p:spPr>
          <a:xfrm>
            <a:off x="409406" y="8420"/>
            <a:ext cx="793449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b="0" i="0" u="none" strike="noStrike" cap="none" dirty="0">
                <a:solidFill>
                  <a:schemeClr val="dk1"/>
                </a:solidFill>
                <a:latin typeface="Helvetica Neue"/>
                <a:ea typeface="Helvetica Neue"/>
                <a:cs typeface="Helvetica Neue"/>
                <a:sym typeface="Helvetica Neue"/>
              </a:rPr>
              <a:t>Business Model Canvas </a:t>
            </a:r>
            <a:endParaRPr dirty="0"/>
          </a:p>
        </p:txBody>
      </p:sp>
      <p:sp>
        <p:nvSpPr>
          <p:cNvPr id="2" name="TextBox 1">
            <a:extLst>
              <a:ext uri="{FF2B5EF4-FFF2-40B4-BE49-F238E27FC236}">
                <a16:creationId xmlns:a16="http://schemas.microsoft.com/office/drawing/2014/main" id="{99CF88A4-593D-4406-DE1D-B284BA710F11}"/>
              </a:ext>
            </a:extLst>
          </p:cNvPr>
          <p:cNvSpPr txBox="1"/>
          <p:nvPr/>
        </p:nvSpPr>
        <p:spPr>
          <a:xfrm>
            <a:off x="7384648" y="1010598"/>
            <a:ext cx="1099981" cy="954107"/>
          </a:xfrm>
          <a:prstGeom prst="rect">
            <a:avLst/>
          </a:prstGeom>
          <a:noFill/>
        </p:spPr>
        <p:txBody>
          <a:bodyPr wrap="none" rtlCol="0">
            <a:spAutoFit/>
          </a:bodyPr>
          <a:lstStyle/>
          <a:p>
            <a:r>
              <a:rPr lang="en-IN" dirty="0"/>
              <a:t>Consumers</a:t>
            </a:r>
          </a:p>
          <a:p>
            <a:endParaRPr lang="en-IN" dirty="0"/>
          </a:p>
          <a:p>
            <a:endParaRPr lang="en-IN" dirty="0"/>
          </a:p>
          <a:p>
            <a:r>
              <a:rPr lang="en-IN" dirty="0" err="1"/>
              <a:t>Enterpises</a:t>
            </a:r>
            <a:endParaRPr lang="en-IN" dirty="0"/>
          </a:p>
        </p:txBody>
      </p:sp>
      <p:sp>
        <p:nvSpPr>
          <p:cNvPr id="3" name="TextBox 2">
            <a:extLst>
              <a:ext uri="{FF2B5EF4-FFF2-40B4-BE49-F238E27FC236}">
                <a16:creationId xmlns:a16="http://schemas.microsoft.com/office/drawing/2014/main" id="{932575CC-1ADE-341D-95EB-55871EFA9D98}"/>
              </a:ext>
            </a:extLst>
          </p:cNvPr>
          <p:cNvSpPr txBox="1"/>
          <p:nvPr/>
        </p:nvSpPr>
        <p:spPr>
          <a:xfrm>
            <a:off x="5577190" y="1124726"/>
            <a:ext cx="1141659" cy="523220"/>
          </a:xfrm>
          <a:prstGeom prst="rect">
            <a:avLst/>
          </a:prstGeom>
          <a:noFill/>
        </p:spPr>
        <p:txBody>
          <a:bodyPr wrap="none" rtlCol="0">
            <a:spAutoFit/>
          </a:bodyPr>
          <a:lstStyle/>
          <a:p>
            <a:r>
              <a:rPr lang="en-IN" dirty="0"/>
              <a:t>Self Service</a:t>
            </a:r>
          </a:p>
          <a:p>
            <a:endParaRPr lang="en-IN" dirty="0"/>
          </a:p>
        </p:txBody>
      </p:sp>
      <p:sp>
        <p:nvSpPr>
          <p:cNvPr id="4" name="TextBox 3">
            <a:extLst>
              <a:ext uri="{FF2B5EF4-FFF2-40B4-BE49-F238E27FC236}">
                <a16:creationId xmlns:a16="http://schemas.microsoft.com/office/drawing/2014/main" id="{C3EC42A5-C79B-F50E-33D1-2824EE2C9E50}"/>
              </a:ext>
            </a:extLst>
          </p:cNvPr>
          <p:cNvSpPr txBox="1"/>
          <p:nvPr/>
        </p:nvSpPr>
        <p:spPr>
          <a:xfrm>
            <a:off x="5599348" y="2660035"/>
            <a:ext cx="1210588" cy="523220"/>
          </a:xfrm>
          <a:prstGeom prst="rect">
            <a:avLst/>
          </a:prstGeom>
          <a:noFill/>
        </p:spPr>
        <p:txBody>
          <a:bodyPr wrap="none" rtlCol="0">
            <a:spAutoFit/>
          </a:bodyPr>
          <a:lstStyle/>
          <a:p>
            <a:r>
              <a:rPr lang="en-IN" dirty="0"/>
              <a:t>Websites</a:t>
            </a:r>
          </a:p>
          <a:p>
            <a:r>
              <a:rPr lang="en-IN" dirty="0" err="1"/>
              <a:t>Youtube</a:t>
            </a:r>
            <a:r>
              <a:rPr lang="en-IN" dirty="0"/>
              <a:t> Ads</a:t>
            </a:r>
          </a:p>
        </p:txBody>
      </p:sp>
      <p:sp>
        <p:nvSpPr>
          <p:cNvPr id="5" name="TextBox 4">
            <a:extLst>
              <a:ext uri="{FF2B5EF4-FFF2-40B4-BE49-F238E27FC236}">
                <a16:creationId xmlns:a16="http://schemas.microsoft.com/office/drawing/2014/main" id="{0FBA9B0E-19F5-5059-5988-1956842CA8FF}"/>
              </a:ext>
            </a:extLst>
          </p:cNvPr>
          <p:cNvSpPr txBox="1"/>
          <p:nvPr/>
        </p:nvSpPr>
        <p:spPr>
          <a:xfrm>
            <a:off x="4964243" y="4356433"/>
            <a:ext cx="2364750" cy="307777"/>
          </a:xfrm>
          <a:prstGeom prst="rect">
            <a:avLst/>
          </a:prstGeom>
          <a:noFill/>
        </p:spPr>
        <p:txBody>
          <a:bodyPr wrap="none" rtlCol="0">
            <a:spAutoFit/>
          </a:bodyPr>
          <a:lstStyle/>
          <a:p>
            <a:r>
              <a:rPr lang="en-IN" dirty="0"/>
              <a:t>Licenses and Subscriptions</a:t>
            </a:r>
          </a:p>
        </p:txBody>
      </p:sp>
      <p:sp>
        <p:nvSpPr>
          <p:cNvPr id="6" name="TextBox 5">
            <a:extLst>
              <a:ext uri="{FF2B5EF4-FFF2-40B4-BE49-F238E27FC236}">
                <a16:creationId xmlns:a16="http://schemas.microsoft.com/office/drawing/2014/main" id="{FF368E49-02F8-2133-4B67-CC50911763CD}"/>
              </a:ext>
            </a:extLst>
          </p:cNvPr>
          <p:cNvSpPr txBox="1"/>
          <p:nvPr/>
        </p:nvSpPr>
        <p:spPr>
          <a:xfrm>
            <a:off x="3747518" y="1263280"/>
            <a:ext cx="1390124" cy="1384995"/>
          </a:xfrm>
          <a:prstGeom prst="rect">
            <a:avLst/>
          </a:prstGeom>
          <a:noFill/>
        </p:spPr>
        <p:txBody>
          <a:bodyPr wrap="none" rtlCol="0">
            <a:spAutoFit/>
          </a:bodyPr>
          <a:lstStyle/>
          <a:p>
            <a:r>
              <a:rPr lang="en-IN" dirty="0"/>
              <a:t>    Website</a:t>
            </a:r>
          </a:p>
          <a:p>
            <a:endParaRPr lang="en-IN" dirty="0"/>
          </a:p>
          <a:p>
            <a:r>
              <a:rPr lang="en-IN" dirty="0"/>
              <a:t>        &amp;</a:t>
            </a:r>
          </a:p>
          <a:p>
            <a:endParaRPr lang="en-IN" dirty="0"/>
          </a:p>
          <a:p>
            <a:endParaRPr lang="en-IN" dirty="0"/>
          </a:p>
          <a:p>
            <a:r>
              <a:rPr lang="en-IN" dirty="0"/>
              <a:t>Cloud Services</a:t>
            </a:r>
          </a:p>
        </p:txBody>
      </p:sp>
      <p:sp>
        <p:nvSpPr>
          <p:cNvPr id="7" name="TextBox 6">
            <a:extLst>
              <a:ext uri="{FF2B5EF4-FFF2-40B4-BE49-F238E27FC236}">
                <a16:creationId xmlns:a16="http://schemas.microsoft.com/office/drawing/2014/main" id="{1F1EE7F7-24F3-6CA3-7B82-EDDE1D66110F}"/>
              </a:ext>
            </a:extLst>
          </p:cNvPr>
          <p:cNvSpPr txBox="1"/>
          <p:nvPr/>
        </p:nvSpPr>
        <p:spPr>
          <a:xfrm>
            <a:off x="1918653" y="1010598"/>
            <a:ext cx="1504828" cy="954107"/>
          </a:xfrm>
          <a:prstGeom prst="rect">
            <a:avLst/>
          </a:prstGeom>
          <a:noFill/>
        </p:spPr>
        <p:txBody>
          <a:bodyPr wrap="square" rtlCol="0">
            <a:spAutoFit/>
          </a:bodyPr>
          <a:lstStyle/>
          <a:p>
            <a:r>
              <a:rPr lang="en-IN" dirty="0"/>
              <a:t>Website Development</a:t>
            </a:r>
          </a:p>
          <a:p>
            <a:r>
              <a:rPr lang="en-IN" dirty="0"/>
              <a:t>             &amp;</a:t>
            </a:r>
          </a:p>
          <a:p>
            <a:r>
              <a:rPr lang="en-IN" dirty="0"/>
              <a:t>Marketing</a:t>
            </a:r>
          </a:p>
        </p:txBody>
      </p:sp>
      <p:sp>
        <p:nvSpPr>
          <p:cNvPr id="8" name="TextBox 7">
            <a:extLst>
              <a:ext uri="{FF2B5EF4-FFF2-40B4-BE49-F238E27FC236}">
                <a16:creationId xmlns:a16="http://schemas.microsoft.com/office/drawing/2014/main" id="{86480138-5009-E2EA-1551-DC2DE8D076B7}"/>
              </a:ext>
            </a:extLst>
          </p:cNvPr>
          <p:cNvSpPr txBox="1"/>
          <p:nvPr/>
        </p:nvSpPr>
        <p:spPr>
          <a:xfrm>
            <a:off x="2232040" y="2836636"/>
            <a:ext cx="1021433" cy="307777"/>
          </a:xfrm>
          <a:prstGeom prst="rect">
            <a:avLst/>
          </a:prstGeom>
          <a:noFill/>
        </p:spPr>
        <p:txBody>
          <a:bodyPr wrap="none" rtlCol="0">
            <a:spAutoFit/>
          </a:bodyPr>
          <a:lstStyle/>
          <a:p>
            <a:r>
              <a:rPr lang="en-IN" dirty="0"/>
              <a:t>User Base</a:t>
            </a:r>
          </a:p>
        </p:txBody>
      </p:sp>
      <p:sp>
        <p:nvSpPr>
          <p:cNvPr id="9" name="TextBox 8">
            <a:extLst>
              <a:ext uri="{FF2B5EF4-FFF2-40B4-BE49-F238E27FC236}">
                <a16:creationId xmlns:a16="http://schemas.microsoft.com/office/drawing/2014/main" id="{9CDA051E-5975-71F9-D847-CF5F869EA8FA}"/>
              </a:ext>
            </a:extLst>
          </p:cNvPr>
          <p:cNvSpPr txBox="1"/>
          <p:nvPr/>
        </p:nvSpPr>
        <p:spPr>
          <a:xfrm>
            <a:off x="453413" y="1682685"/>
            <a:ext cx="1090363" cy="307777"/>
          </a:xfrm>
          <a:prstGeom prst="rect">
            <a:avLst/>
          </a:prstGeom>
          <a:noFill/>
        </p:spPr>
        <p:txBody>
          <a:bodyPr wrap="none" rtlCol="0">
            <a:spAutoFit/>
          </a:bodyPr>
          <a:lstStyle/>
          <a:p>
            <a:r>
              <a:rPr lang="en-IN" dirty="0"/>
              <a:t>Developers</a:t>
            </a:r>
          </a:p>
        </p:txBody>
      </p:sp>
      <p:sp>
        <p:nvSpPr>
          <p:cNvPr id="10" name="TextBox 9">
            <a:extLst>
              <a:ext uri="{FF2B5EF4-FFF2-40B4-BE49-F238E27FC236}">
                <a16:creationId xmlns:a16="http://schemas.microsoft.com/office/drawing/2014/main" id="{C199E868-25DC-CCD3-6871-8977FC9E587F}"/>
              </a:ext>
            </a:extLst>
          </p:cNvPr>
          <p:cNvSpPr txBox="1"/>
          <p:nvPr/>
        </p:nvSpPr>
        <p:spPr>
          <a:xfrm>
            <a:off x="659371" y="4510321"/>
            <a:ext cx="3180679" cy="307777"/>
          </a:xfrm>
          <a:prstGeom prst="rect">
            <a:avLst/>
          </a:prstGeom>
          <a:noFill/>
        </p:spPr>
        <p:txBody>
          <a:bodyPr wrap="none" rtlCol="0">
            <a:spAutoFit/>
          </a:bodyPr>
          <a:lstStyle/>
          <a:p>
            <a:r>
              <a:rPr lang="en-IN" dirty="0"/>
              <a:t>Website Development &amp; </a:t>
            </a:r>
            <a:r>
              <a:rPr lang="en-IN" dirty="0" err="1"/>
              <a:t>Maintanence</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904</Words>
  <Application>Microsoft Office PowerPoint</Application>
  <PresentationFormat>On-screen Show (16:9)</PresentationFormat>
  <Paragraphs>102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Helvetica Neue</vt:lpstr>
      <vt:lpstr>Simple Light</vt:lpstr>
      <vt:lpstr>PowerPoint Presentation</vt:lpstr>
      <vt:lpstr>TEAM DETAILS </vt:lpstr>
      <vt:lpstr>PS Code - SE PS 0</vt:lpstr>
      <vt:lpstr>Tech Stack</vt:lpstr>
      <vt:lpstr>System Methodology </vt:lpstr>
      <vt:lpstr>System Methodology </vt:lpstr>
      <vt:lpstr>Process Flowchart</vt:lpstr>
      <vt:lpstr>Possible Outcomes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SRAVAN REDDY</cp:lastModifiedBy>
  <cp:revision>2</cp:revision>
  <dcterms:modified xsi:type="dcterms:W3CDTF">2024-08-30T19:42:51Z</dcterms:modified>
</cp:coreProperties>
</file>