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1" r:id="rId4"/>
    <p:sldId id="262" r:id="rId5"/>
    <p:sldId id="265" r:id="rId6"/>
    <p:sldId id="267" r:id="rId7"/>
    <p:sldId id="268" r:id="rId8"/>
    <p:sldId id="269" r:id="rId9"/>
    <p:sldId id="260" r:id="rId10"/>
    <p:sldId id="263" r:id="rId11"/>
    <p:sldId id="264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나린" initials="정" lastIdx="1" clrIdx="0">
    <p:extLst>
      <p:ext uri="{19B8F6BF-5375-455C-9EA6-DF929625EA0E}">
        <p15:presenceInfo xmlns:p15="http://schemas.microsoft.com/office/powerpoint/2012/main" userId="정나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FF8"/>
    <a:srgbClr val="482C5D"/>
    <a:srgbClr val="C0B7C7"/>
    <a:srgbClr val="E7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5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9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5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02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7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7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CA9DC3-8880-4759-AD1D-1B638D06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스택아 안녕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큐도 안녕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그림 6" descr="Watching You Chicken">
            <a:extLst>
              <a:ext uri="{FF2B5EF4-FFF2-40B4-BE49-F238E27FC236}">
                <a16:creationId xmlns:a16="http://schemas.microsoft.com/office/drawing/2014/main" id="{057806F0-34DC-4877-BDCA-F8DF28900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5" r="2238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2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FB7AB-80E3-4146-9753-D9B8D73132D2}"/>
              </a:ext>
            </a:extLst>
          </p:cNvPr>
          <p:cNvSpPr txBox="1"/>
          <p:nvPr/>
        </p:nvSpPr>
        <p:spPr>
          <a:xfrm>
            <a:off x="1024689" y="1290221"/>
            <a:ext cx="10094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활용 예시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대기시간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프로세스 관리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너비 우선 탐색</a:t>
            </a:r>
            <a:r>
              <a:rPr lang="en-US" altLang="ko-KR" sz="2800" dirty="0"/>
              <a:t>(BFS)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캐시 구현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2616B-9E4E-4D40-84D9-BB5C380934A4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(Queue)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37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14CC0-B236-4BC2-AD15-55AEF0436560}"/>
              </a:ext>
            </a:extLst>
          </p:cNvPr>
          <p:cNvSpPr txBox="1"/>
          <p:nvPr/>
        </p:nvSpPr>
        <p:spPr>
          <a:xfrm>
            <a:off x="1024689" y="1290221"/>
            <a:ext cx="100944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 err="1"/>
              <a:t>파이썬에서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err="1"/>
              <a:t>파이썬의</a:t>
            </a:r>
            <a:r>
              <a:rPr lang="ko-KR" altLang="en-US" sz="2800" dirty="0"/>
              <a:t> </a:t>
            </a:r>
            <a:r>
              <a:rPr lang="en-US" altLang="ko-KR" sz="2800" dirty="0"/>
              <a:t>“list”</a:t>
            </a:r>
            <a:r>
              <a:rPr lang="ko-KR" altLang="en-US" sz="2800" dirty="0"/>
              <a:t>의 메소드가 </a:t>
            </a:r>
            <a:r>
              <a:rPr lang="en-US" altLang="ko-KR" sz="2800" dirty="0"/>
              <a:t>list</a:t>
            </a:r>
            <a:r>
              <a:rPr lang="ko-KR" altLang="en-US" sz="2800" dirty="0"/>
              <a:t>을 구현해줌</a:t>
            </a:r>
            <a:endParaRPr lang="en-US" altLang="ko-KR" sz="2800" dirty="0"/>
          </a:p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물론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from collections import deque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써도 됨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*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list.enqueue</a:t>
            </a:r>
            <a:r>
              <a:rPr lang="en-US" altLang="ko-KR" sz="2800" dirty="0"/>
              <a:t>(q) : back</a:t>
            </a:r>
            <a:r>
              <a:rPr lang="ko-KR" altLang="en-US" sz="2800" dirty="0"/>
              <a:t>이 가리키는 곳에 </a:t>
            </a:r>
            <a:r>
              <a:rPr lang="en-US" altLang="ko-KR" sz="2800" dirty="0"/>
              <a:t>q </a:t>
            </a:r>
            <a:r>
              <a:rPr lang="ko-KR" altLang="en-US" sz="2800" dirty="0"/>
              <a:t>삽입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list.dequeue</a:t>
            </a:r>
            <a:r>
              <a:rPr lang="en-US" altLang="ko-KR" sz="2800" dirty="0"/>
              <a:t>(): front</a:t>
            </a:r>
            <a:r>
              <a:rPr lang="ko-KR" altLang="en-US" sz="2800" dirty="0"/>
              <a:t>가 가리키는 곳에 있는 요소 반환 </a:t>
            </a:r>
            <a:r>
              <a:rPr lang="en-US" altLang="ko-KR" sz="2800" dirty="0"/>
              <a:t>+ </a:t>
            </a:r>
            <a:r>
              <a:rPr lang="ko-KR" altLang="en-US" sz="2800" dirty="0"/>
              <a:t>제거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list.first</a:t>
            </a:r>
            <a:r>
              <a:rPr lang="en-US" altLang="ko-KR" sz="2800" dirty="0"/>
              <a:t>() : front</a:t>
            </a:r>
            <a:r>
              <a:rPr lang="ko-KR" altLang="en-US" sz="2800" dirty="0"/>
              <a:t>가 가리키는 곳에 있는 요소 반환 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제거</a:t>
            </a:r>
            <a:r>
              <a:rPr lang="en-US" altLang="ko-KR" sz="2800" dirty="0">
                <a:solidFill>
                  <a:srgbClr val="FF0000"/>
                </a:solidFill>
              </a:rPr>
              <a:t>x)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list.is_empty</a:t>
            </a:r>
            <a:r>
              <a:rPr lang="en-US" altLang="ko-KR" sz="2800" dirty="0"/>
              <a:t>() : </a:t>
            </a:r>
            <a:r>
              <a:rPr lang="ko-KR" altLang="en-US" sz="2800" dirty="0"/>
              <a:t>큐가 </a:t>
            </a:r>
            <a:r>
              <a:rPr lang="ko-KR" altLang="en-US" sz="2800" dirty="0" err="1"/>
              <a:t>비어있는지</a:t>
            </a:r>
            <a:r>
              <a:rPr lang="ko-KR" altLang="en-US" sz="2800" dirty="0"/>
              <a:t> </a:t>
            </a:r>
            <a:r>
              <a:rPr lang="en-US" altLang="ko-KR" sz="2800" dirty="0"/>
              <a:t>-&gt; true, false </a:t>
            </a:r>
            <a:r>
              <a:rPr lang="ko-KR" altLang="en-US" sz="2800" dirty="0"/>
              <a:t>반환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38CC-6385-462A-B60E-D97B7F09B492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(Queue)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65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FD9A35-24BD-4CBB-98DE-46839A22910E}"/>
              </a:ext>
            </a:extLst>
          </p:cNvPr>
          <p:cNvSpPr txBox="1"/>
          <p:nvPr/>
        </p:nvSpPr>
        <p:spPr>
          <a:xfrm>
            <a:off x="1048792" y="1228665"/>
            <a:ext cx="1009441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 err="1"/>
              <a:t>시간복잡도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list.enqueue</a:t>
            </a:r>
            <a:r>
              <a:rPr lang="en-US" altLang="ko-KR" sz="2800" dirty="0"/>
              <a:t>(q) : O(1)</a:t>
            </a:r>
          </a:p>
          <a:p>
            <a:pPr lvl="1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cf.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deque.append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() : O(1)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list.dequeue</a:t>
            </a:r>
            <a:r>
              <a:rPr lang="en-US" altLang="ko-KR" sz="2800" dirty="0"/>
              <a:t>(): O(1)</a:t>
            </a:r>
          </a:p>
          <a:p>
            <a:pPr lvl="1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cf.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list.pop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(0) : O(n)</a:t>
            </a:r>
          </a:p>
          <a:p>
            <a:pPr lvl="1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cf.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deque.popleft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() : O(1)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list.first</a:t>
            </a:r>
            <a:r>
              <a:rPr lang="en-US" altLang="ko-KR" sz="2800" dirty="0"/>
              <a:t>() : O(1)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list.is_empty</a:t>
            </a:r>
            <a:r>
              <a:rPr lang="en-US" altLang="ko-KR" sz="2800" dirty="0"/>
              <a:t>() : O(1)</a:t>
            </a:r>
          </a:p>
          <a:p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51ACA-F4A4-43E8-96BA-678AB96D776A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(Queue)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4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8ED29-83FA-4D18-AC02-B4FB3C4F671F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(Queue)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311F6-3DA5-4274-AA67-1408A2DDF7CD}"/>
              </a:ext>
            </a:extLst>
          </p:cNvPr>
          <p:cNvSpPr txBox="1"/>
          <p:nvPr/>
        </p:nvSpPr>
        <p:spPr>
          <a:xfrm>
            <a:off x="1819656" y="2655992"/>
            <a:ext cx="7965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/>
              <a:t>비어있는</a:t>
            </a:r>
            <a:r>
              <a:rPr lang="ko-KR" altLang="en-US" sz="6000" dirty="0"/>
              <a:t> 공간을 </a:t>
            </a:r>
            <a:endParaRPr lang="en-US" altLang="ko-KR" sz="6000" dirty="0"/>
          </a:p>
          <a:p>
            <a:pPr algn="ctr"/>
            <a:r>
              <a:rPr lang="ko-KR" altLang="en-US" sz="6000" dirty="0"/>
              <a:t>최소화하는 방법은</a:t>
            </a:r>
            <a:r>
              <a:rPr lang="en-US" altLang="ko-KR" sz="6000" dirty="0"/>
              <a:t>?</a:t>
            </a:r>
          </a:p>
        </p:txBody>
      </p:sp>
      <p:pic>
        <p:nvPicPr>
          <p:cNvPr id="5" name="그림 4" descr="Wondering Chicken">
            <a:extLst>
              <a:ext uri="{FF2B5EF4-FFF2-40B4-BE49-F238E27FC236}">
                <a16:creationId xmlns:a16="http://schemas.microsoft.com/office/drawing/2014/main" id="{18E5EF86-DE3A-4C85-908D-AB4514B45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3429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5C5A-F94A-4561-9DD0-18FAED4AF6BE}"/>
              </a:ext>
            </a:extLst>
          </p:cNvPr>
          <p:cNvSpPr txBox="1"/>
          <p:nvPr/>
        </p:nvSpPr>
        <p:spPr>
          <a:xfrm>
            <a:off x="282222" y="304800"/>
            <a:ext cx="721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원형 큐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(Circular Queue)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4FEB2B5-ED27-49C6-A2CA-E5729629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22" y="1119279"/>
            <a:ext cx="5123969" cy="409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74696-99A7-41D1-B2A6-11434A42C5F3}"/>
              </a:ext>
            </a:extLst>
          </p:cNvPr>
          <p:cNvSpPr txBox="1"/>
          <p:nvPr/>
        </p:nvSpPr>
        <p:spPr>
          <a:xfrm>
            <a:off x="1965960" y="5315958"/>
            <a:ext cx="8680930" cy="113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0" i="0" dirty="0">
                <a:solidFill>
                  <a:srgbClr val="222426"/>
                </a:solidFill>
                <a:effectLst/>
              </a:rPr>
              <a:t>back</a:t>
            </a:r>
            <a:r>
              <a:rPr lang="ko-KR" altLang="en-US" sz="2400" b="0" i="0" dirty="0">
                <a:solidFill>
                  <a:srgbClr val="222426"/>
                </a:solidFill>
                <a:effectLst/>
              </a:rPr>
              <a:t>의 인덱스를 증가시킬 때</a:t>
            </a:r>
            <a:endParaRPr lang="en-US" altLang="ko-KR" sz="2400" b="0" i="0" dirty="0">
              <a:solidFill>
                <a:srgbClr val="222426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0" i="0" dirty="0">
                <a:solidFill>
                  <a:srgbClr val="222426"/>
                </a:solidFill>
                <a:effectLst/>
              </a:rPr>
              <a:t>-&gt;1</a:t>
            </a:r>
            <a:r>
              <a:rPr lang="ko-KR" altLang="en-US" sz="2400" b="0" i="0" dirty="0">
                <a:solidFill>
                  <a:srgbClr val="222426"/>
                </a:solidFill>
                <a:effectLst/>
              </a:rPr>
              <a:t>을 더한 값에 전체 크기를 나눈 </a:t>
            </a:r>
            <a:r>
              <a:rPr lang="ko-KR" altLang="en-US" sz="2400" b="0" i="0" u="sng" dirty="0">
                <a:solidFill>
                  <a:srgbClr val="222426"/>
                </a:solidFill>
                <a:effectLst/>
              </a:rPr>
              <a:t>나머지</a:t>
            </a:r>
            <a:r>
              <a:rPr lang="ko-KR" altLang="en-US" sz="2400" b="0" i="0" dirty="0">
                <a:solidFill>
                  <a:srgbClr val="222426"/>
                </a:solidFill>
                <a:effectLst/>
              </a:rPr>
              <a:t>를 할당해주면 됩니다</a:t>
            </a:r>
            <a:r>
              <a:rPr lang="en-US" altLang="ko-KR" sz="2400" b="0" i="0" dirty="0">
                <a:solidFill>
                  <a:srgbClr val="222426"/>
                </a:solidFill>
                <a:effectLst/>
              </a:rPr>
              <a:t>.</a:t>
            </a:r>
            <a:endParaRPr lang="ko-KR" altLang="en-US" sz="2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C77998-DCFD-4AEA-943F-2BBDBB39759A}"/>
              </a:ext>
            </a:extLst>
          </p:cNvPr>
          <p:cNvSpPr/>
          <p:nvPr/>
        </p:nvSpPr>
        <p:spPr>
          <a:xfrm>
            <a:off x="2667000" y="3429000"/>
            <a:ext cx="6858000" cy="1947672"/>
          </a:xfrm>
          <a:prstGeom prst="roundRect">
            <a:avLst/>
          </a:prstGeom>
          <a:solidFill>
            <a:srgbClr val="F3EFF8"/>
          </a:solidFill>
          <a:ln w="28575">
            <a:solidFill>
              <a:srgbClr val="482C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27060-F6BC-4F3B-9D22-9FAF09D2E799}"/>
              </a:ext>
            </a:extLst>
          </p:cNvPr>
          <p:cNvSpPr txBox="1"/>
          <p:nvPr/>
        </p:nvSpPr>
        <p:spPr>
          <a:xfrm>
            <a:off x="2976428" y="4110448"/>
            <a:ext cx="6239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21252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 = (back + 1) % </a:t>
            </a:r>
            <a:r>
              <a:rPr lang="en-US" altLang="ko-KR" sz="3200" b="1" i="0" dirty="0" err="1">
                <a:solidFill>
                  <a:srgbClr val="21252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len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(Queue)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8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F0CC2-8F1E-4291-9851-E60F86E982D5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(Stack)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7367CE-C9AE-459B-A937-22F01E285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53" y="936730"/>
            <a:ext cx="6043294" cy="57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9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2081C-128C-409C-854C-B38B5B380E85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(Stack)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FB7AB-80E3-4146-9753-D9B8D73132D2}"/>
              </a:ext>
            </a:extLst>
          </p:cNvPr>
          <p:cNvSpPr txBox="1"/>
          <p:nvPr/>
        </p:nvSpPr>
        <p:spPr>
          <a:xfrm>
            <a:off x="1024689" y="1290221"/>
            <a:ext cx="100944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활용 예시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되돌리기</a:t>
            </a:r>
            <a:r>
              <a:rPr lang="en-US" altLang="ko-KR" sz="2800" dirty="0"/>
              <a:t>(undo) : </a:t>
            </a:r>
            <a:r>
              <a:rPr lang="ko-KR" altLang="en-US" sz="2800" dirty="0"/>
              <a:t>가장 나중에 실행된 것부터 실행을 취소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웹 브라우저 방문기록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뒤로가기</a:t>
            </a:r>
            <a:r>
              <a:rPr lang="en-US" altLang="ko-KR" sz="2800" dirty="0"/>
              <a:t>) : </a:t>
            </a:r>
            <a:r>
              <a:rPr lang="ko-KR" altLang="en-US" sz="2800" dirty="0"/>
              <a:t>가장 나중에 열린 페이지부터 보여주기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역순 문자열 만들기 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후위 표기법 계산 </a:t>
            </a:r>
            <a:r>
              <a:rPr lang="en-US" altLang="ko-KR" sz="2800" dirty="0"/>
              <a:t>: </a:t>
            </a:r>
            <a:r>
              <a:rPr lang="ko-KR" altLang="en-US" sz="2800" dirty="0"/>
              <a:t>연산자가 맨 뒤에 표기되는 표기법 </a:t>
            </a:r>
            <a:r>
              <a:rPr lang="en-US" altLang="ko-KR" sz="2800" dirty="0"/>
              <a:t>(31+)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괄호 문법 체크 </a:t>
            </a:r>
            <a:r>
              <a:rPr lang="ko-KR" altLang="en-US" sz="2800" dirty="0">
                <a:solidFill>
                  <a:srgbClr val="FF0000"/>
                </a:solidFill>
              </a:rPr>
              <a:t>*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208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3A50A-7488-440B-9CE2-296645804909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(Stack)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14CC0-B236-4BC2-AD15-55AEF0436560}"/>
              </a:ext>
            </a:extLst>
          </p:cNvPr>
          <p:cNvSpPr txBox="1"/>
          <p:nvPr/>
        </p:nvSpPr>
        <p:spPr>
          <a:xfrm>
            <a:off x="1024689" y="1290221"/>
            <a:ext cx="10094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 err="1"/>
              <a:t>파이썬에서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err="1"/>
              <a:t>파이썬의</a:t>
            </a:r>
            <a:r>
              <a:rPr lang="ko-KR" altLang="en-US" sz="2800" dirty="0"/>
              <a:t> </a:t>
            </a:r>
            <a:r>
              <a:rPr lang="en-US" altLang="ko-KR" sz="2800" dirty="0"/>
              <a:t>“list”</a:t>
            </a:r>
            <a:r>
              <a:rPr lang="ko-KR" altLang="en-US" sz="2800" dirty="0"/>
              <a:t>의 메소드가 </a:t>
            </a:r>
            <a:r>
              <a:rPr lang="en-US" altLang="ko-KR" sz="2800" dirty="0"/>
              <a:t>stack</a:t>
            </a:r>
            <a:r>
              <a:rPr lang="ko-KR" altLang="en-US" sz="2800" dirty="0"/>
              <a:t>을 구현해줌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list.push</a:t>
            </a:r>
            <a:r>
              <a:rPr lang="en-US" altLang="ko-KR" sz="2800" dirty="0"/>
              <a:t>(s) : top</a:t>
            </a:r>
            <a:r>
              <a:rPr lang="ko-KR" altLang="en-US" sz="2800" dirty="0"/>
              <a:t>이 가리키는 곳에 </a:t>
            </a:r>
            <a:r>
              <a:rPr lang="en-US" altLang="ko-KR" sz="2800" dirty="0"/>
              <a:t>s </a:t>
            </a:r>
            <a:r>
              <a:rPr lang="ko-KR" altLang="en-US" sz="2800" dirty="0"/>
              <a:t>삽입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list.pop</a:t>
            </a:r>
            <a:r>
              <a:rPr lang="en-US" altLang="ko-KR" sz="2800" dirty="0"/>
              <a:t>() : top</a:t>
            </a:r>
            <a:r>
              <a:rPr lang="ko-KR" altLang="en-US" sz="2800" dirty="0"/>
              <a:t>이 가리키는 곳에 있는 요소 반환 </a:t>
            </a:r>
            <a:r>
              <a:rPr lang="en-US" altLang="ko-KR" sz="2800" dirty="0"/>
              <a:t>+ </a:t>
            </a:r>
            <a:r>
              <a:rPr lang="ko-KR" altLang="en-US" sz="2800" dirty="0"/>
              <a:t>제거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list.top</a:t>
            </a:r>
            <a:r>
              <a:rPr lang="en-US" altLang="ko-KR" sz="2800" dirty="0"/>
              <a:t>() : top</a:t>
            </a:r>
            <a:r>
              <a:rPr lang="ko-KR" altLang="en-US" sz="2800" dirty="0"/>
              <a:t>이 가리키는 곳에 있는 요소 반환 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제거</a:t>
            </a:r>
            <a:r>
              <a:rPr lang="en-US" altLang="ko-KR" sz="2800" dirty="0">
                <a:solidFill>
                  <a:srgbClr val="FF0000"/>
                </a:solidFill>
              </a:rPr>
              <a:t>x)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list.is_empty</a:t>
            </a:r>
            <a:r>
              <a:rPr lang="en-US" altLang="ko-KR" sz="2800" dirty="0"/>
              <a:t>() : </a:t>
            </a:r>
            <a:r>
              <a:rPr lang="ko-KR" altLang="en-US" sz="2800" dirty="0"/>
              <a:t>스택이 </a:t>
            </a:r>
            <a:r>
              <a:rPr lang="ko-KR" altLang="en-US" sz="2800" dirty="0" err="1"/>
              <a:t>비어있는지</a:t>
            </a:r>
            <a:r>
              <a:rPr lang="ko-KR" altLang="en-US" sz="2800" dirty="0"/>
              <a:t> </a:t>
            </a:r>
            <a:r>
              <a:rPr lang="en-US" altLang="ko-KR" sz="2800" dirty="0"/>
              <a:t>-&gt; true, false </a:t>
            </a:r>
            <a:r>
              <a:rPr lang="ko-KR" altLang="en-US" sz="2800" dirty="0"/>
              <a:t>반환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711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A712E-6E9B-4115-93DD-EC24110B86D0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(Stack)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D9A35-24BD-4CBB-98DE-46839A22910E}"/>
              </a:ext>
            </a:extLst>
          </p:cNvPr>
          <p:cNvSpPr txBox="1"/>
          <p:nvPr/>
        </p:nvSpPr>
        <p:spPr>
          <a:xfrm>
            <a:off x="1024689" y="1290221"/>
            <a:ext cx="100944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 err="1"/>
              <a:t>시간복잡도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list.push</a:t>
            </a:r>
            <a:r>
              <a:rPr lang="en-US" altLang="ko-KR" sz="2800" dirty="0"/>
              <a:t>(s) : O(1)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list.pop</a:t>
            </a:r>
            <a:r>
              <a:rPr lang="en-US" altLang="ko-KR" sz="2800" dirty="0"/>
              <a:t>() : O(1) </a:t>
            </a:r>
            <a:r>
              <a:rPr lang="ko-KR" altLang="en-US" sz="2800" dirty="0">
                <a:solidFill>
                  <a:srgbClr val="FF0000"/>
                </a:solidFill>
              </a:rPr>
              <a:t>*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list.top</a:t>
            </a:r>
            <a:r>
              <a:rPr lang="en-US" altLang="ko-KR" sz="2800" dirty="0"/>
              <a:t>() : O(1)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FontTx/>
              <a:buAutoNum type="arabicPeriod"/>
            </a:pPr>
            <a:r>
              <a:rPr lang="en-US" altLang="ko-KR" sz="2800" dirty="0" err="1"/>
              <a:t>list.is_empty</a:t>
            </a:r>
            <a:r>
              <a:rPr lang="en-US" altLang="ko-KR" sz="2800" dirty="0"/>
              <a:t>() : O(1)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0456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7F0F5-08C7-4C52-B2FA-F59519FC4DF8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(Stack)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4735D-3E80-4269-8B08-3BFBB6E78551}"/>
              </a:ext>
            </a:extLst>
          </p:cNvPr>
          <p:cNvSpPr txBox="1"/>
          <p:nvPr/>
        </p:nvSpPr>
        <p:spPr>
          <a:xfrm>
            <a:off x="1024689" y="1290221"/>
            <a:ext cx="10094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괄호문법체크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괄호 종류 </a:t>
            </a:r>
            <a:r>
              <a:rPr lang="en-US" altLang="ko-KR" sz="2800" dirty="0"/>
              <a:t>: () {} []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괄호 순서</a:t>
            </a:r>
            <a:r>
              <a:rPr lang="en-US" altLang="ko-KR" sz="2800" dirty="0"/>
              <a:t>: </a:t>
            </a:r>
            <a:r>
              <a:rPr lang="ko-KR" altLang="en-US" sz="2800" dirty="0"/>
              <a:t>좌</a:t>
            </a:r>
            <a:r>
              <a:rPr lang="en-US" altLang="ko-KR" sz="2800" dirty="0"/>
              <a:t>({[  /  </a:t>
            </a:r>
            <a:r>
              <a:rPr lang="ko-KR" altLang="en-US" sz="2800" dirty="0"/>
              <a:t>우</a:t>
            </a:r>
            <a:r>
              <a:rPr lang="en-US" altLang="ko-KR" sz="2800" dirty="0"/>
              <a:t>)}]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  <p:pic>
        <p:nvPicPr>
          <p:cNvPr id="5" name="그림 4" descr="Taking Notes Chicken">
            <a:extLst>
              <a:ext uri="{FF2B5EF4-FFF2-40B4-BE49-F238E27FC236}">
                <a16:creationId xmlns:a16="http://schemas.microsoft.com/office/drawing/2014/main" id="{B8CB97CB-4384-4D7B-BEEC-B51B884E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63" y="3429000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F0474-C692-45F7-A91A-DE147D12E565}"/>
              </a:ext>
            </a:extLst>
          </p:cNvPr>
          <p:cNvSpPr txBox="1"/>
          <p:nvPr/>
        </p:nvSpPr>
        <p:spPr>
          <a:xfrm>
            <a:off x="1441273" y="4484608"/>
            <a:ext cx="6848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여러분의 아이디어는</a:t>
            </a:r>
            <a:r>
              <a:rPr lang="en-US" altLang="ko-KR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940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D38FE-48E4-4960-8E01-E29EC31F6553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(Stack)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5416A-FEDD-4B59-8B21-BC422812AF26}"/>
              </a:ext>
            </a:extLst>
          </p:cNvPr>
          <p:cNvSpPr txBox="1"/>
          <p:nvPr/>
        </p:nvSpPr>
        <p:spPr>
          <a:xfrm>
            <a:off x="1024689" y="1290221"/>
            <a:ext cx="1009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괄호문법체크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수식을 앞에서부터 순서대로 읽는다</a:t>
            </a:r>
            <a:r>
              <a:rPr lang="en-US" altLang="ko-KR" sz="2800" dirty="0"/>
              <a:t>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왼쪽 괄호가 나오면 </a:t>
            </a:r>
            <a:r>
              <a:rPr lang="en-US" altLang="ko-KR" sz="2800" dirty="0"/>
              <a:t>stack</a:t>
            </a:r>
            <a:r>
              <a:rPr lang="ko-KR" altLang="en-US" sz="2800" dirty="0"/>
              <a:t>에 </a:t>
            </a:r>
            <a:r>
              <a:rPr lang="en-US" altLang="ko-KR" sz="2800" dirty="0"/>
              <a:t>push.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오른쪽 괄호가 나오면 </a:t>
            </a:r>
            <a:r>
              <a:rPr lang="en-US" altLang="ko-KR" sz="2800" dirty="0"/>
              <a:t>stack</a:t>
            </a:r>
            <a:r>
              <a:rPr lang="ko-KR" altLang="en-US" sz="2800" dirty="0"/>
              <a:t>에서 </a:t>
            </a:r>
            <a:r>
              <a:rPr lang="en-US" altLang="ko-KR" sz="2800" dirty="0"/>
              <a:t>pop.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왼쪽 괄호가 오른쪽 괄호와 같은 종류인지 확인한다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800" dirty="0"/>
              <a:t>-&gt; </a:t>
            </a:r>
            <a:r>
              <a:rPr lang="ko-KR" altLang="en-US" sz="2800" dirty="0" err="1"/>
              <a:t>반환값</a:t>
            </a:r>
            <a:r>
              <a:rPr lang="en-US" altLang="ko-KR" sz="2800" dirty="0"/>
              <a:t>: true, false</a:t>
            </a:r>
          </a:p>
        </p:txBody>
      </p:sp>
    </p:spTree>
    <p:extLst>
      <p:ext uri="{BB962C8B-B14F-4D97-AF65-F5344CB8AC3E}">
        <p14:creationId xmlns:p14="http://schemas.microsoft.com/office/powerpoint/2010/main" val="131152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57FDB05-82F3-4808-8AF0-BC6E2D6E8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682828"/>
            <a:ext cx="9629775" cy="5693866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def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 panose="020B0509050000020004" pitchFamily="49" charset="0"/>
              </a:rPr>
              <a:t>is_matched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expr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):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left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 panose="020B0509050000020004" pitchFamily="49" charset="0"/>
              </a:rPr>
              <a:t>=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 panose="020B0509050000020004" pitchFamily="49" charset="0"/>
              </a:rPr>
              <a:t>"{[("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right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 panose="020B0509050000020004" pitchFamily="49" charset="0"/>
              </a:rPr>
              <a:t>=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 panose="020B0509050000020004" pitchFamily="49" charset="0"/>
              </a:rPr>
              <a:t>"}])"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 panose="020B0509050000020004" pitchFamily="49" charset="0"/>
              </a:rPr>
              <a:t>=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ArrayStack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()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for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c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in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expr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: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	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if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c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in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left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: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	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S.push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(c)</a:t>
            </a:r>
            <a:endParaRPr lang="en-US" altLang="ko-KR" sz="2800" dirty="0">
              <a:solidFill>
                <a:srgbClr val="969896"/>
              </a:solidFill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 panose="020B0509050000020004" pitchFamily="49" charset="0"/>
              </a:rPr>
              <a:t>	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elif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c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in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right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: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	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if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S.is_empty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():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		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return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 panose="020B0509050000020004" pitchFamily="49" charset="0"/>
              </a:rPr>
              <a:t>False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endParaRPr lang="en-US" altLang="ko-KR" sz="2800" dirty="0">
              <a:solidFill>
                <a:srgbClr val="969896"/>
              </a:solidFill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 panose="020B0509050000020004" pitchFamily="49" charset="0"/>
              </a:rPr>
              <a:t>		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if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right.index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(c)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 panose="020B0509050000020004" pitchFamily="49" charset="0"/>
              </a:rPr>
              <a:t>!=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left.index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S.pop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()):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		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return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 panose="020B0509050000020004" pitchFamily="49" charset="0"/>
              </a:rPr>
              <a:t>False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 panose="020B0509050000020004" pitchFamily="49" charset="0"/>
              </a:rPr>
              <a:t>return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 panose="020B0509050000020004" pitchFamily="49" charset="0"/>
              </a:rPr>
              <a:t>S.is_empty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Exhausted Chicken">
            <a:extLst>
              <a:ext uri="{FF2B5EF4-FFF2-40B4-BE49-F238E27FC236}">
                <a16:creationId xmlns:a16="http://schemas.microsoft.com/office/drawing/2014/main" id="{2BECD734-3F00-4370-AC03-1D539080F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21" y="352976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4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F0CC2-8F1E-4291-9851-E60F86E982D5}"/>
              </a:ext>
            </a:extLst>
          </p:cNvPr>
          <p:cNvSpPr txBox="1"/>
          <p:nvPr/>
        </p:nvSpPr>
        <p:spPr>
          <a:xfrm>
            <a:off x="282222" y="304800"/>
            <a:ext cx="4583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(Queue)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FBF579-5CC1-4F53-9FDA-D28CB49F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19" y="1204710"/>
            <a:ext cx="7460361" cy="489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25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8E8"/>
      </a:lt2>
      <a:accent1>
        <a:srgbClr val="E72932"/>
      </a:accent1>
      <a:accent2>
        <a:srgbClr val="D55D17"/>
      </a:accent2>
      <a:accent3>
        <a:srgbClr val="C29F22"/>
      </a:accent3>
      <a:accent4>
        <a:srgbClr val="90B013"/>
      </a:accent4>
      <a:accent5>
        <a:srgbClr val="5AB721"/>
      </a:accent5>
      <a:accent6>
        <a:srgbClr val="15BE1A"/>
      </a:accent6>
      <a:hlink>
        <a:srgbClr val="30918D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574</Words>
  <Application>Microsoft Office PowerPoint</Application>
  <PresentationFormat>와이드스크린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Meiryo</vt:lpstr>
      <vt:lpstr>Microsoft GothicNeo</vt:lpstr>
      <vt:lpstr>나눔고딕 ExtraBold</vt:lpstr>
      <vt:lpstr>Arial</vt:lpstr>
      <vt:lpstr>Corbel</vt:lpstr>
      <vt:lpstr>SketchLinesVTI</vt:lpstr>
      <vt:lpstr>스택아 안녕 큐도 안녕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스택아 안녕 큐도 안녕</dc:title>
  <dc:creator>정나린</dc:creator>
  <cp:lastModifiedBy>정나린</cp:lastModifiedBy>
  <cp:revision>2</cp:revision>
  <dcterms:created xsi:type="dcterms:W3CDTF">2021-09-24T10:10:11Z</dcterms:created>
  <dcterms:modified xsi:type="dcterms:W3CDTF">2021-09-24T11:53:59Z</dcterms:modified>
</cp:coreProperties>
</file>