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1" r:id="rId3"/>
    <p:sldId id="269" r:id="rId4"/>
    <p:sldId id="271" r:id="rId5"/>
    <p:sldId id="263" r:id="rId6"/>
    <p:sldId id="262" r:id="rId7"/>
    <p:sldId id="265" r:id="rId8"/>
    <p:sldId id="272"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86B5"/>
    <a:srgbClr val="59BAE5"/>
    <a:srgbClr val="084560"/>
    <a:srgbClr val="0A59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2F13DF-B0EA-9C52-780F-833C23FA38AB}" v="249" dt="2025-01-17T14:28:32.6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6" autoAdjust="0"/>
    <p:restoredTop sz="97101" autoAdjust="0"/>
  </p:normalViewPr>
  <p:slideViewPr>
    <p:cSldViewPr snapToGrid="0">
      <p:cViewPr varScale="1">
        <p:scale>
          <a:sx n="116" d="100"/>
          <a:sy n="116" d="100"/>
        </p:scale>
        <p:origin x="208"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DA85D-1384-421B-B1FF-7186A6CF94CC}" type="datetimeFigureOut">
              <a:rPr lang="fr-FR" smtClean="0"/>
              <a:t>13/05/2025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E2C19-744C-43C2-A5EB-0F5A8A830354}" type="slidenum">
              <a:rPr lang="fr-FR" smtClean="0"/>
              <a:t>‹N°›</a:t>
            </a:fld>
            <a:endParaRPr lang="fr-FR"/>
          </a:p>
        </p:txBody>
      </p:sp>
    </p:spTree>
    <p:extLst>
      <p:ext uri="{BB962C8B-B14F-4D97-AF65-F5344CB8AC3E}">
        <p14:creationId xmlns:p14="http://schemas.microsoft.com/office/powerpoint/2010/main" val="1261248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28E2C19-744C-43C2-A5EB-0F5A8A830354}" type="slidenum">
              <a:rPr lang="fr-FR" smtClean="0"/>
              <a:t>6</a:t>
            </a:fld>
            <a:endParaRPr lang="fr-FR"/>
          </a:p>
        </p:txBody>
      </p:sp>
    </p:spTree>
    <p:extLst>
      <p:ext uri="{BB962C8B-B14F-4D97-AF65-F5344CB8AC3E}">
        <p14:creationId xmlns:p14="http://schemas.microsoft.com/office/powerpoint/2010/main" val="1367526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408-7AF5-DB0D-9277-CC7297851CD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1E0A912-C0C9-C780-D406-328E2527E7D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4AEB680-41B1-42DB-622A-80431100ABD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994D326-52C6-20A2-A07C-B576F0775874}"/>
              </a:ext>
            </a:extLst>
          </p:cNvPr>
          <p:cNvSpPr>
            <a:spLocks noGrp="1"/>
          </p:cNvSpPr>
          <p:nvPr>
            <p:ph type="sldNum" sz="quarter" idx="5"/>
          </p:nvPr>
        </p:nvSpPr>
        <p:spPr/>
        <p:txBody>
          <a:bodyPr/>
          <a:lstStyle/>
          <a:p>
            <a:fld id="{428E2C19-744C-43C2-A5EB-0F5A8A830354}" type="slidenum">
              <a:rPr lang="fr-FR" smtClean="0"/>
              <a:t>7</a:t>
            </a:fld>
            <a:endParaRPr lang="fr-FR"/>
          </a:p>
        </p:txBody>
      </p:sp>
    </p:spTree>
    <p:extLst>
      <p:ext uri="{BB962C8B-B14F-4D97-AF65-F5344CB8AC3E}">
        <p14:creationId xmlns:p14="http://schemas.microsoft.com/office/powerpoint/2010/main" val="3831160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8ADA4-634C-55C8-DDEF-525BB73009B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582399F-887C-80BE-7F39-D3B95CFECE9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83A2D59-BE3F-CD8A-4A5B-D776002521E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E0FB22C-7A68-9D33-3BC2-E3B62B939A2B}"/>
              </a:ext>
            </a:extLst>
          </p:cNvPr>
          <p:cNvSpPr>
            <a:spLocks noGrp="1"/>
          </p:cNvSpPr>
          <p:nvPr>
            <p:ph type="sldNum" sz="quarter" idx="5"/>
          </p:nvPr>
        </p:nvSpPr>
        <p:spPr/>
        <p:txBody>
          <a:bodyPr/>
          <a:lstStyle/>
          <a:p>
            <a:fld id="{428E2C19-744C-43C2-A5EB-0F5A8A830354}" type="slidenum">
              <a:rPr lang="fr-FR" smtClean="0"/>
              <a:t>8</a:t>
            </a:fld>
            <a:endParaRPr lang="fr-FR"/>
          </a:p>
        </p:txBody>
      </p:sp>
    </p:spTree>
    <p:extLst>
      <p:ext uri="{BB962C8B-B14F-4D97-AF65-F5344CB8AC3E}">
        <p14:creationId xmlns:p14="http://schemas.microsoft.com/office/powerpoint/2010/main" val="251979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142302-AC82-C2D2-73FA-6CC1A07E54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15A4DDD-040C-FC1B-0136-2B84EECEC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835C4B-482E-F3A3-8130-5AABEBE1F346}"/>
              </a:ext>
            </a:extLst>
          </p:cNvPr>
          <p:cNvSpPr>
            <a:spLocks noGrp="1"/>
          </p:cNvSpPr>
          <p:nvPr>
            <p:ph type="dt" sz="half" idx="10"/>
          </p:nvPr>
        </p:nvSpPr>
        <p:spPr/>
        <p:txBody>
          <a:bodyPr/>
          <a:lstStyle/>
          <a:p>
            <a:fld id="{7E6420F6-95AA-4C48-92C9-7D2ED2B4932F}" type="datetime1">
              <a:rPr lang="fr-FR" smtClean="0"/>
              <a:t>13/05/2025</a:t>
            </a:fld>
            <a:endParaRPr lang="fr-FR"/>
          </a:p>
        </p:txBody>
      </p:sp>
      <p:sp>
        <p:nvSpPr>
          <p:cNvPr id="5" name="Espace réservé du pied de page 4">
            <a:extLst>
              <a:ext uri="{FF2B5EF4-FFF2-40B4-BE49-F238E27FC236}">
                <a16:creationId xmlns:a16="http://schemas.microsoft.com/office/drawing/2014/main" id="{0F3FDF09-D465-66A5-D670-794D39CD83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F0F5A7-1D07-2264-31B1-F35AC7EA8AFB}"/>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119243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5DF484-8E87-C751-4E36-54209E097B3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F841BBC-EA48-6F2E-9C33-9DDA8DE563B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74C16F-8FA8-93A1-DB92-A52A1C8F95A3}"/>
              </a:ext>
            </a:extLst>
          </p:cNvPr>
          <p:cNvSpPr>
            <a:spLocks noGrp="1"/>
          </p:cNvSpPr>
          <p:nvPr>
            <p:ph type="dt" sz="half" idx="10"/>
          </p:nvPr>
        </p:nvSpPr>
        <p:spPr/>
        <p:txBody>
          <a:bodyPr/>
          <a:lstStyle/>
          <a:p>
            <a:fld id="{A15C8B7A-E63C-4832-B583-73D631A8BA07}" type="datetime1">
              <a:rPr lang="fr-FR" smtClean="0"/>
              <a:t>13/05/2025</a:t>
            </a:fld>
            <a:endParaRPr lang="fr-FR"/>
          </a:p>
        </p:txBody>
      </p:sp>
      <p:sp>
        <p:nvSpPr>
          <p:cNvPr id="5" name="Espace réservé du pied de page 4">
            <a:extLst>
              <a:ext uri="{FF2B5EF4-FFF2-40B4-BE49-F238E27FC236}">
                <a16:creationId xmlns:a16="http://schemas.microsoft.com/office/drawing/2014/main" id="{F83FE3F7-F8EC-E461-5C46-70C891C232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954857-4E04-445E-641E-EABA2BDEDA35}"/>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28204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BF1E5B0-E96E-C5AD-900C-F2E029897C7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FA3AAD-1099-7BE3-FCA5-1544A98849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03CD94-5131-C91C-C242-E0112D18DA02}"/>
              </a:ext>
            </a:extLst>
          </p:cNvPr>
          <p:cNvSpPr>
            <a:spLocks noGrp="1"/>
          </p:cNvSpPr>
          <p:nvPr>
            <p:ph type="dt" sz="half" idx="10"/>
          </p:nvPr>
        </p:nvSpPr>
        <p:spPr/>
        <p:txBody>
          <a:bodyPr/>
          <a:lstStyle/>
          <a:p>
            <a:fld id="{D449C3E1-44C5-4B61-87BA-A5DE43EA622B}" type="datetime1">
              <a:rPr lang="fr-FR" smtClean="0"/>
              <a:t>13/05/2025</a:t>
            </a:fld>
            <a:endParaRPr lang="fr-FR"/>
          </a:p>
        </p:txBody>
      </p:sp>
      <p:sp>
        <p:nvSpPr>
          <p:cNvPr id="5" name="Espace réservé du pied de page 4">
            <a:extLst>
              <a:ext uri="{FF2B5EF4-FFF2-40B4-BE49-F238E27FC236}">
                <a16:creationId xmlns:a16="http://schemas.microsoft.com/office/drawing/2014/main" id="{AB985718-E6B3-A445-6E20-692F5437EC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0079B9-8099-4DA2-5538-025907E3BD21}"/>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20296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2DF1C-4722-C7F8-0AEC-7DD74929273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1D1A7-A96E-DF30-69BF-A6279B2259E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303EF4-FFF6-5099-B12A-CE99BCE3E657}"/>
              </a:ext>
            </a:extLst>
          </p:cNvPr>
          <p:cNvSpPr>
            <a:spLocks noGrp="1"/>
          </p:cNvSpPr>
          <p:nvPr>
            <p:ph type="dt" sz="half" idx="10"/>
          </p:nvPr>
        </p:nvSpPr>
        <p:spPr/>
        <p:txBody>
          <a:bodyPr/>
          <a:lstStyle/>
          <a:p>
            <a:fld id="{BE7E516E-F96C-477E-815A-41F841849D8A}" type="datetime1">
              <a:rPr lang="fr-FR" smtClean="0"/>
              <a:t>13/05/2025</a:t>
            </a:fld>
            <a:endParaRPr lang="fr-FR"/>
          </a:p>
        </p:txBody>
      </p:sp>
      <p:sp>
        <p:nvSpPr>
          <p:cNvPr id="5" name="Espace réservé du pied de page 4">
            <a:extLst>
              <a:ext uri="{FF2B5EF4-FFF2-40B4-BE49-F238E27FC236}">
                <a16:creationId xmlns:a16="http://schemas.microsoft.com/office/drawing/2014/main" id="{F88B0B0D-077A-8602-01B8-FFF56156AD7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165A8BE-ADCB-CFFA-B6B8-2B9FFD487477}"/>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328390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502E-328B-8980-FACB-B61960C0597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4D0A4A6-AA00-4CB5-B3C5-D080147E42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3F62F34-B06C-D123-F13C-EA6A606AD713}"/>
              </a:ext>
            </a:extLst>
          </p:cNvPr>
          <p:cNvSpPr>
            <a:spLocks noGrp="1"/>
          </p:cNvSpPr>
          <p:nvPr>
            <p:ph type="dt" sz="half" idx="10"/>
          </p:nvPr>
        </p:nvSpPr>
        <p:spPr/>
        <p:txBody>
          <a:bodyPr/>
          <a:lstStyle/>
          <a:p>
            <a:fld id="{4D740430-FA56-4E07-AB73-28F34E3B5B92}" type="datetime1">
              <a:rPr lang="fr-FR" smtClean="0"/>
              <a:t>13/05/2025</a:t>
            </a:fld>
            <a:endParaRPr lang="fr-FR"/>
          </a:p>
        </p:txBody>
      </p:sp>
      <p:sp>
        <p:nvSpPr>
          <p:cNvPr id="5" name="Espace réservé du pied de page 4">
            <a:extLst>
              <a:ext uri="{FF2B5EF4-FFF2-40B4-BE49-F238E27FC236}">
                <a16:creationId xmlns:a16="http://schemas.microsoft.com/office/drawing/2014/main" id="{305D58FA-9A90-1D84-9F0B-1E94359F00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5B5F661-8F7E-7B65-32BE-5EAFC141B198}"/>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95261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9020B-D2AE-3E99-4504-DE5437420C4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A0F5AB5-F668-96F0-D00C-90E4CFFF43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CE954A-2077-607F-4B39-A751DFF95F7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1258A89-B252-C47A-6EB5-6DBAC35F4FF8}"/>
              </a:ext>
            </a:extLst>
          </p:cNvPr>
          <p:cNvSpPr>
            <a:spLocks noGrp="1"/>
          </p:cNvSpPr>
          <p:nvPr>
            <p:ph type="dt" sz="half" idx="10"/>
          </p:nvPr>
        </p:nvSpPr>
        <p:spPr/>
        <p:txBody>
          <a:bodyPr/>
          <a:lstStyle/>
          <a:p>
            <a:fld id="{D8DC473A-22BB-4879-9A4D-B1F17572B39E}" type="datetime1">
              <a:rPr lang="fr-FR" smtClean="0"/>
              <a:t>13/05/2025</a:t>
            </a:fld>
            <a:endParaRPr lang="fr-FR"/>
          </a:p>
        </p:txBody>
      </p:sp>
      <p:sp>
        <p:nvSpPr>
          <p:cNvPr id="6" name="Espace réservé du pied de page 5">
            <a:extLst>
              <a:ext uri="{FF2B5EF4-FFF2-40B4-BE49-F238E27FC236}">
                <a16:creationId xmlns:a16="http://schemas.microsoft.com/office/drawing/2014/main" id="{7D888567-0298-2666-5B85-A7993085AC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556884-E1DA-4050-B934-BB539AA7FB99}"/>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296582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A5DDDA-DA54-511C-9F2A-5A2384F7C74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F28D44-0EA3-3DF5-43D1-F9B40C00C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D1519D1-D99A-5F21-5065-E9C0D68077A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F141D12-B60B-5AC7-DE74-B3868068DB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0A933F2-9F1E-1EA7-C002-743AA144051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8A99C49-15BF-D0FC-372D-47339CD0574E}"/>
              </a:ext>
            </a:extLst>
          </p:cNvPr>
          <p:cNvSpPr>
            <a:spLocks noGrp="1"/>
          </p:cNvSpPr>
          <p:nvPr>
            <p:ph type="dt" sz="half" idx="10"/>
          </p:nvPr>
        </p:nvSpPr>
        <p:spPr/>
        <p:txBody>
          <a:bodyPr/>
          <a:lstStyle/>
          <a:p>
            <a:fld id="{77CC18A3-C079-4575-A3F3-AA60CE150DD3}" type="datetime1">
              <a:rPr lang="fr-FR" smtClean="0"/>
              <a:t>13/05/2025</a:t>
            </a:fld>
            <a:endParaRPr lang="fr-FR"/>
          </a:p>
        </p:txBody>
      </p:sp>
      <p:sp>
        <p:nvSpPr>
          <p:cNvPr id="8" name="Espace réservé du pied de page 7">
            <a:extLst>
              <a:ext uri="{FF2B5EF4-FFF2-40B4-BE49-F238E27FC236}">
                <a16:creationId xmlns:a16="http://schemas.microsoft.com/office/drawing/2014/main" id="{74EDD076-1482-199C-F0C8-4C2BA7286DD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0B637CD-4A67-A352-AF4F-58CE1E19F333}"/>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199228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3649E7-C2EA-BD0A-F701-B5A569ABA71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7AACCA3-CEF0-81DF-68DB-BB34318855D2}"/>
              </a:ext>
            </a:extLst>
          </p:cNvPr>
          <p:cNvSpPr>
            <a:spLocks noGrp="1"/>
          </p:cNvSpPr>
          <p:nvPr>
            <p:ph type="dt" sz="half" idx="10"/>
          </p:nvPr>
        </p:nvSpPr>
        <p:spPr/>
        <p:txBody>
          <a:bodyPr/>
          <a:lstStyle/>
          <a:p>
            <a:fld id="{7DE13E2E-37EA-4353-9614-4C79539C9379}" type="datetime1">
              <a:rPr lang="fr-FR" smtClean="0"/>
              <a:t>13/05/2025</a:t>
            </a:fld>
            <a:endParaRPr lang="fr-FR"/>
          </a:p>
        </p:txBody>
      </p:sp>
      <p:sp>
        <p:nvSpPr>
          <p:cNvPr id="4" name="Espace réservé du pied de page 3">
            <a:extLst>
              <a:ext uri="{FF2B5EF4-FFF2-40B4-BE49-F238E27FC236}">
                <a16:creationId xmlns:a16="http://schemas.microsoft.com/office/drawing/2014/main" id="{ED51E9B6-8094-6C4C-0431-D98C789BF59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B726470-DD5B-A58D-78B8-75EB9391EA31}"/>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189737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67770FD-E020-18E7-A70A-3CFD206E3B85}"/>
              </a:ext>
            </a:extLst>
          </p:cNvPr>
          <p:cNvSpPr>
            <a:spLocks noGrp="1"/>
          </p:cNvSpPr>
          <p:nvPr>
            <p:ph type="dt" sz="half" idx="10"/>
          </p:nvPr>
        </p:nvSpPr>
        <p:spPr/>
        <p:txBody>
          <a:bodyPr/>
          <a:lstStyle/>
          <a:p>
            <a:fld id="{6B0656CF-524B-41A9-B11B-7AE62DB68CDD}" type="datetime1">
              <a:rPr lang="fr-FR" smtClean="0"/>
              <a:t>13/05/2025</a:t>
            </a:fld>
            <a:endParaRPr lang="fr-FR"/>
          </a:p>
        </p:txBody>
      </p:sp>
      <p:sp>
        <p:nvSpPr>
          <p:cNvPr id="3" name="Espace réservé du pied de page 2">
            <a:extLst>
              <a:ext uri="{FF2B5EF4-FFF2-40B4-BE49-F238E27FC236}">
                <a16:creationId xmlns:a16="http://schemas.microsoft.com/office/drawing/2014/main" id="{FAE56923-8771-D054-7B2F-74B90642B5E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70AED19-ADB5-BD7D-4E24-22D46467BA32}"/>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81115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8EEA2-C85A-1054-095B-E345219E935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107C59D-4D08-8C2D-BEFB-567CA38AB4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A02AB9B-3EEA-F24B-5916-F176D41B2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C68D504-AF28-B6AB-2536-959A1A18DE36}"/>
              </a:ext>
            </a:extLst>
          </p:cNvPr>
          <p:cNvSpPr>
            <a:spLocks noGrp="1"/>
          </p:cNvSpPr>
          <p:nvPr>
            <p:ph type="dt" sz="half" idx="10"/>
          </p:nvPr>
        </p:nvSpPr>
        <p:spPr/>
        <p:txBody>
          <a:bodyPr/>
          <a:lstStyle/>
          <a:p>
            <a:fld id="{19C17571-213F-4308-A163-75E99BEF3E6E}" type="datetime1">
              <a:rPr lang="fr-FR" smtClean="0"/>
              <a:t>13/05/2025</a:t>
            </a:fld>
            <a:endParaRPr lang="fr-FR"/>
          </a:p>
        </p:txBody>
      </p:sp>
      <p:sp>
        <p:nvSpPr>
          <p:cNvPr id="6" name="Espace réservé du pied de page 5">
            <a:extLst>
              <a:ext uri="{FF2B5EF4-FFF2-40B4-BE49-F238E27FC236}">
                <a16:creationId xmlns:a16="http://schemas.microsoft.com/office/drawing/2014/main" id="{2ED0A667-3C38-E10B-B6A1-71AE2EAC6A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9CE152-8FDF-5564-6FED-99E028631034}"/>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332633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B0F54-44F7-D265-DB5F-4899B2D00E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C73CDEF-E6AD-FDF8-28DA-09DBCB307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42A397-BFCB-09E7-2AA4-FCB3FAC12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96A8DEA-9F34-E0F5-829C-4AF6E05173F7}"/>
              </a:ext>
            </a:extLst>
          </p:cNvPr>
          <p:cNvSpPr>
            <a:spLocks noGrp="1"/>
          </p:cNvSpPr>
          <p:nvPr>
            <p:ph type="dt" sz="half" idx="10"/>
          </p:nvPr>
        </p:nvSpPr>
        <p:spPr/>
        <p:txBody>
          <a:bodyPr/>
          <a:lstStyle/>
          <a:p>
            <a:fld id="{CAB1FE87-5CEB-4CD5-B78A-D196D67BEE61}" type="datetime1">
              <a:rPr lang="fr-FR" smtClean="0"/>
              <a:t>13/05/2025</a:t>
            </a:fld>
            <a:endParaRPr lang="fr-FR"/>
          </a:p>
        </p:txBody>
      </p:sp>
      <p:sp>
        <p:nvSpPr>
          <p:cNvPr id="6" name="Espace réservé du pied de page 5">
            <a:extLst>
              <a:ext uri="{FF2B5EF4-FFF2-40B4-BE49-F238E27FC236}">
                <a16:creationId xmlns:a16="http://schemas.microsoft.com/office/drawing/2014/main" id="{955ED425-1BEB-06B4-135A-FBC076977E9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1D7E0B-5EA0-BA08-232B-9D3EE5CCC6DA}"/>
              </a:ext>
            </a:extLst>
          </p:cNvPr>
          <p:cNvSpPr>
            <a:spLocks noGrp="1"/>
          </p:cNvSpPr>
          <p:nvPr>
            <p:ph type="sldNum" sz="quarter" idx="12"/>
          </p:nvPr>
        </p:nvSpPr>
        <p:spPr/>
        <p:txBody>
          <a:bodyPr/>
          <a:lstStyle/>
          <a:p>
            <a:fld id="{EC53D11E-AD9D-4196-9BEF-7CB71C413EF1}" type="slidenum">
              <a:rPr lang="fr-FR" smtClean="0"/>
              <a:t>‹N°›</a:t>
            </a:fld>
            <a:endParaRPr lang="fr-FR"/>
          </a:p>
        </p:txBody>
      </p:sp>
    </p:spTree>
    <p:extLst>
      <p:ext uri="{BB962C8B-B14F-4D97-AF65-F5344CB8AC3E}">
        <p14:creationId xmlns:p14="http://schemas.microsoft.com/office/powerpoint/2010/main" val="2016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436AE72-7C00-0607-DDD7-309293C44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80229BC-74FA-450A-8376-8540013C3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A4B5A19-759F-AF95-F1BE-1107469FF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69128A-CAD0-4190-87B6-841C1D4BC19B}" type="datetime1">
              <a:rPr lang="fr-FR" smtClean="0"/>
              <a:t>13/05/2025</a:t>
            </a:fld>
            <a:endParaRPr lang="fr-FR"/>
          </a:p>
        </p:txBody>
      </p:sp>
      <p:sp>
        <p:nvSpPr>
          <p:cNvPr id="5" name="Espace réservé du pied de page 4">
            <a:extLst>
              <a:ext uri="{FF2B5EF4-FFF2-40B4-BE49-F238E27FC236}">
                <a16:creationId xmlns:a16="http://schemas.microsoft.com/office/drawing/2014/main" id="{BD412E5D-3507-B2AC-FF62-6DCE619EE5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E502421-09C4-E086-B5B3-A4848513D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53D11E-AD9D-4196-9BEF-7CB71C413EF1}" type="slidenum">
              <a:rPr lang="fr-FR" smtClean="0"/>
              <a:t>‹N°›</a:t>
            </a:fld>
            <a:endParaRPr lang="fr-FR"/>
          </a:p>
        </p:txBody>
      </p:sp>
    </p:spTree>
    <p:extLst>
      <p:ext uri="{BB962C8B-B14F-4D97-AF65-F5344CB8AC3E}">
        <p14:creationId xmlns:p14="http://schemas.microsoft.com/office/powerpoint/2010/main" val="11843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png"/><Relationship Id="rId3" Type="http://schemas.openxmlformats.org/officeDocument/2006/relationships/image" Target="../media/image2.svg"/><Relationship Id="rId21" Type="http://schemas.openxmlformats.org/officeDocument/2006/relationships/image" Target="../media/image30.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3.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2.svg"/><Relationship Id="rId10" Type="http://schemas.openxmlformats.org/officeDocument/2006/relationships/image" Target="../media/image23.png"/><Relationship Id="rId19" Type="http://schemas.openxmlformats.org/officeDocument/2006/relationships/image" Target="../media/image4.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png"/><Relationship Id="rId3" Type="http://schemas.openxmlformats.org/officeDocument/2006/relationships/image" Target="../media/image2.svg"/><Relationship Id="rId21" Type="http://schemas.openxmlformats.org/officeDocument/2006/relationships/image" Target="../media/image35.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19" Type="http://schemas.openxmlformats.org/officeDocument/2006/relationships/image" Target="../media/image4.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svg"/><Relationship Id="rId7" Type="http://schemas.openxmlformats.org/officeDocument/2006/relationships/image" Target="../media/image39.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43.svg"/><Relationship Id="rId3" Type="http://schemas.openxmlformats.org/officeDocument/2006/relationships/image" Target="../media/image2.svg"/><Relationship Id="rId7" Type="http://schemas.openxmlformats.org/officeDocument/2006/relationships/image" Target="../media/image39.svg"/><Relationship Id="rId12"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1.svg"/><Relationship Id="rId5" Type="http://schemas.openxmlformats.org/officeDocument/2006/relationships/image" Target="../media/image37.sv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5.sv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1.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2.svg"/><Relationship Id="rId9" Type="http://schemas.openxmlformats.org/officeDocument/2006/relationships/image" Target="../media/image21.png"/><Relationship Id="rId14"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2.svg"/><Relationship Id="rId9" Type="http://schemas.openxmlformats.org/officeDocument/2006/relationships/image" Target="../media/image21.png"/><Relationship Id="rId1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pn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2.svg"/><Relationship Id="rId9" Type="http://schemas.openxmlformats.org/officeDocument/2006/relationships/image" Target="../media/image21.png"/><Relationship Id="rId14" Type="http://schemas.openxmlformats.org/officeDocument/2006/relationships/image" Target="../media/image26.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4.svg"/><Relationship Id="rId10" Type="http://schemas.openxmlformats.org/officeDocument/2006/relationships/image" Target="../media/image44.png"/><Relationship Id="rId4" Type="http://schemas.openxmlformats.org/officeDocument/2006/relationships/image" Target="../media/image23.png"/><Relationship Id="rId9"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7E13C-2886-24DC-2AFF-5AC8F078FF37}"/>
              </a:ext>
            </a:extLst>
          </p:cNvPr>
          <p:cNvSpPr>
            <a:spLocks noGrp="1"/>
          </p:cNvSpPr>
          <p:nvPr>
            <p:ph type="ctrTitle"/>
          </p:nvPr>
        </p:nvSpPr>
        <p:spPr/>
        <p:txBody>
          <a:bodyPr/>
          <a:lstStyle/>
          <a:p>
            <a:r>
              <a:rPr lang="fr-FR" dirty="0"/>
              <a:t>798+120/</a:t>
            </a:r>
          </a:p>
        </p:txBody>
      </p:sp>
      <p:sp>
        <p:nvSpPr>
          <p:cNvPr id="3" name="Sous-titre 2">
            <a:extLst>
              <a:ext uri="{FF2B5EF4-FFF2-40B4-BE49-F238E27FC236}">
                <a16:creationId xmlns:a16="http://schemas.microsoft.com/office/drawing/2014/main" id="{058ADE10-B015-8B55-5C51-BE37BDB60B36}"/>
              </a:ext>
            </a:extLst>
          </p:cNvPr>
          <p:cNvSpPr>
            <a:spLocks noGrp="1"/>
          </p:cNvSpPr>
          <p:nvPr>
            <p:ph type="subTitle" idx="1"/>
          </p:nvPr>
        </p:nvSpPr>
        <p:spPr/>
        <p:txBody>
          <a:bodyPr/>
          <a:lstStyle/>
          <a:p>
            <a:endParaRPr lang="fr-FR"/>
          </a:p>
        </p:txBody>
      </p:sp>
      <p:sp>
        <p:nvSpPr>
          <p:cNvPr id="4" name="Rectangle 13">
            <a:extLst>
              <a:ext uri="{FF2B5EF4-FFF2-40B4-BE49-F238E27FC236}">
                <a16:creationId xmlns:a16="http://schemas.microsoft.com/office/drawing/2014/main" id="{FE6DD109-1BCA-26E2-9E5F-21EE2F111175}"/>
              </a:ext>
            </a:extLst>
          </p:cNvPr>
          <p:cNvSpPr>
            <a:spLocks noMove="1" noResize="1"/>
          </p:cNvSpPr>
          <p:nvPr/>
        </p:nvSpPr>
        <p:spPr>
          <a:xfrm>
            <a:off x="0" y="0"/>
            <a:ext cx="12191996"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39D25A5D-B6B2-EA21-8CA3-F86E0F7C74CA}"/>
              </a:ext>
            </a:extLst>
          </p:cNvPr>
          <p:cNvSpPr/>
          <p:nvPr/>
        </p:nvSpPr>
        <p:spPr>
          <a:xfrm>
            <a:off x="2728688" y="2772351"/>
            <a:ext cx="6734629"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ZoneTexte 24">
            <a:extLst>
              <a:ext uri="{FF2B5EF4-FFF2-40B4-BE49-F238E27FC236}">
                <a16:creationId xmlns:a16="http://schemas.microsoft.com/office/drawing/2014/main" id="{588EF85D-AE23-60E4-E6CB-467CFA8EC795}"/>
              </a:ext>
            </a:extLst>
          </p:cNvPr>
          <p:cNvSpPr txBox="1"/>
          <p:nvPr/>
        </p:nvSpPr>
        <p:spPr>
          <a:xfrm>
            <a:off x="2728688" y="2772351"/>
            <a:ext cx="6734629" cy="954103"/>
          </a:xfrm>
          <a:prstGeom prst="rect">
            <a:avLst/>
          </a:prstGeom>
          <a:solidFill>
            <a:srgbClr val="FFC000"/>
          </a:solid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0000"/>
                </a:solidFill>
                <a:uFillTx/>
                <a:latin typeface="Agency FB" pitchFamily="34"/>
              </a:rPr>
              <a:t>HACKATHON</a:t>
            </a:r>
          </a:p>
        </p:txBody>
      </p:sp>
      <p:sp>
        <p:nvSpPr>
          <p:cNvPr id="8" name="ZoneTexte 36">
            <a:extLst>
              <a:ext uri="{FF2B5EF4-FFF2-40B4-BE49-F238E27FC236}">
                <a16:creationId xmlns:a16="http://schemas.microsoft.com/office/drawing/2014/main" id="{34B30E9A-E72B-27F4-9991-AAEC1C97D056}"/>
              </a:ext>
            </a:extLst>
          </p:cNvPr>
          <p:cNvSpPr txBox="1"/>
          <p:nvPr/>
        </p:nvSpPr>
        <p:spPr>
          <a:xfrm>
            <a:off x="4115293" y="4106588"/>
            <a:ext cx="5370289" cy="1015663"/>
          </a:xfrm>
          <a:prstGeom prst="rect">
            <a:avLst/>
          </a:prstGeom>
          <a:noFill/>
          <a:ln cap="flat">
            <a:noFill/>
          </a:ln>
        </p:spPr>
        <p:txBody>
          <a:bodyPr vert="horz" wrap="square" lIns="91440" tIns="45720" rIns="91440" bIns="4572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0" i="0" u="none" strike="noStrike" kern="0" cap="none" spc="0" baseline="0" dirty="0">
                <a:solidFill>
                  <a:srgbClr val="000000"/>
                </a:solidFill>
                <a:uFillTx/>
                <a:latin typeface="Agency FB"/>
              </a:rPr>
              <a:t>B1/B2/B3</a:t>
            </a:r>
            <a:r>
              <a:rPr lang="fr-FR" sz="2000" b="0" i="0" u="none" strike="noStrike" kern="1200" cap="none" spc="0" baseline="0" dirty="0">
                <a:solidFill>
                  <a:srgbClr val="000000"/>
                </a:solidFill>
                <a:uFillTx/>
                <a:latin typeface="Agency FB"/>
              </a:rPr>
              <a:t> Informatique</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0" baseline="0" dirty="0">
                <a:solidFill>
                  <a:srgbClr val="FFC000"/>
                </a:solidFill>
                <a:uFillTx/>
                <a:latin typeface="Agency FB" pitchFamily="34"/>
              </a:rPr>
              <a:t>2024-2025</a:t>
            </a:r>
          </a:p>
          <a:p>
            <a:pPr algn="r">
              <a:defRPr sz="1800" b="0" i="0" u="none" strike="noStrike" kern="0" cap="none" spc="0" baseline="0">
                <a:solidFill>
                  <a:srgbClr val="000000"/>
                </a:solidFill>
                <a:uFillTx/>
              </a:defRPr>
            </a:pPr>
            <a:r>
              <a:rPr lang="fr-FR" sz="2000" dirty="0">
                <a:solidFill>
                  <a:srgbClr val="FFC000"/>
                </a:solidFill>
                <a:latin typeface="Agency FB"/>
              </a:rPr>
              <a:t>Lyon </a:t>
            </a:r>
            <a:r>
              <a:rPr lang="fr-FR" sz="2000" dirty="0" err="1">
                <a:solidFill>
                  <a:srgbClr val="FFC000"/>
                </a:solidFill>
                <a:latin typeface="Agency FB"/>
              </a:rPr>
              <a:t>Ynov</a:t>
            </a:r>
            <a:r>
              <a:rPr lang="fr-FR" sz="2000" dirty="0">
                <a:solidFill>
                  <a:srgbClr val="FFC000"/>
                </a:solidFill>
                <a:latin typeface="Agency FB"/>
              </a:rPr>
              <a:t> Campus</a:t>
            </a:r>
            <a:endParaRPr lang="fr-FR" sz="2000" dirty="0">
              <a:solidFill>
                <a:srgbClr val="FFC000"/>
              </a:solidFill>
              <a:latin typeface="Agency FB" pitchFamily="34"/>
            </a:endParaRPr>
          </a:p>
        </p:txBody>
      </p:sp>
      <p:pic>
        <p:nvPicPr>
          <p:cNvPr id="12" name="Graphique 24" descr="Puzzle avec un remplissage uni">
            <a:extLst>
              <a:ext uri="{FF2B5EF4-FFF2-40B4-BE49-F238E27FC236}">
                <a16:creationId xmlns:a16="http://schemas.microsoft.com/office/drawing/2014/main" id="{41F4E882-1B8D-C86C-D7BC-57EE79F3FB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5577" y="2115747"/>
            <a:ext cx="914400" cy="914400"/>
          </a:xfrm>
          <a:prstGeom prst="rect">
            <a:avLst/>
          </a:prstGeom>
          <a:noFill/>
          <a:ln cap="flat">
            <a:noFill/>
          </a:ln>
        </p:spPr>
      </p:pic>
      <p:pic>
        <p:nvPicPr>
          <p:cNvPr id="13" name="Graphique 25" descr="Puzzle avec un remplissage uni">
            <a:extLst>
              <a:ext uri="{FF2B5EF4-FFF2-40B4-BE49-F238E27FC236}">
                <a16:creationId xmlns:a16="http://schemas.microsoft.com/office/drawing/2014/main" id="{9711A9D9-1476-791B-6CA2-D22F54EB6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8955587" y="2401049"/>
            <a:ext cx="914400" cy="914400"/>
          </a:xfrm>
          <a:prstGeom prst="rect">
            <a:avLst/>
          </a:prstGeom>
          <a:noFill/>
          <a:ln cap="flat">
            <a:noFill/>
          </a:ln>
        </p:spPr>
      </p:pic>
      <p:pic>
        <p:nvPicPr>
          <p:cNvPr id="14" name="Graphique 26" descr="Puzzle avec un remplissage uni">
            <a:extLst>
              <a:ext uri="{FF2B5EF4-FFF2-40B4-BE49-F238E27FC236}">
                <a16:creationId xmlns:a16="http://schemas.microsoft.com/office/drawing/2014/main" id="{2B8B82C5-2940-952D-326D-E64105A8AE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4724" y="1609910"/>
            <a:ext cx="914400" cy="914400"/>
          </a:xfrm>
          <a:prstGeom prst="rect">
            <a:avLst/>
          </a:prstGeom>
          <a:noFill/>
          <a:ln cap="flat">
            <a:noFill/>
          </a:ln>
        </p:spPr>
      </p:pic>
      <p:pic>
        <p:nvPicPr>
          <p:cNvPr id="15" name="Graphique 27" descr="Puzzle avec un remplissage uni">
            <a:extLst>
              <a:ext uri="{FF2B5EF4-FFF2-40B4-BE49-F238E27FC236}">
                <a16:creationId xmlns:a16="http://schemas.microsoft.com/office/drawing/2014/main" id="{A5B8C1C5-1F75-C9AD-29D2-13AED4F6FD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2293744" y="3638918"/>
            <a:ext cx="914400" cy="914400"/>
          </a:xfrm>
          <a:prstGeom prst="rect">
            <a:avLst/>
          </a:prstGeom>
          <a:noFill/>
          <a:ln cap="flat">
            <a:noFill/>
          </a:ln>
        </p:spPr>
      </p:pic>
      <p:pic>
        <p:nvPicPr>
          <p:cNvPr id="16" name="Graphique 28" descr="Puzzle avec un remplissage uni">
            <a:extLst>
              <a:ext uri="{FF2B5EF4-FFF2-40B4-BE49-F238E27FC236}">
                <a16:creationId xmlns:a16="http://schemas.microsoft.com/office/drawing/2014/main" id="{20D5B641-72FF-0BC6-57A6-36E4CA6CDA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94044" y="4238719"/>
            <a:ext cx="914400" cy="914400"/>
          </a:xfrm>
          <a:prstGeom prst="rect">
            <a:avLst/>
          </a:prstGeom>
          <a:noFill/>
          <a:ln cap="flat">
            <a:noFill/>
          </a:ln>
        </p:spPr>
      </p:pic>
      <p:pic>
        <p:nvPicPr>
          <p:cNvPr id="26" name="Graphique 25" descr="Quadrirotor avec un remplissage uni">
            <a:extLst>
              <a:ext uri="{FF2B5EF4-FFF2-40B4-BE49-F238E27FC236}">
                <a16:creationId xmlns:a16="http://schemas.microsoft.com/office/drawing/2014/main" id="{5C1B5910-0222-192D-00FD-9CB52D028B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72468" y="5444699"/>
            <a:ext cx="1613379" cy="1613379"/>
          </a:xfrm>
          <a:prstGeom prst="rect">
            <a:avLst/>
          </a:prstGeom>
        </p:spPr>
      </p:pic>
      <p:pic>
        <p:nvPicPr>
          <p:cNvPr id="27" name="Graphique 26" descr="Tablette avec un remplissage uni">
            <a:extLst>
              <a:ext uri="{FF2B5EF4-FFF2-40B4-BE49-F238E27FC236}">
                <a16:creationId xmlns:a16="http://schemas.microsoft.com/office/drawing/2014/main" id="{E4FAA994-D6A5-73FD-721C-2CB56D1F96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04" y="5761606"/>
            <a:ext cx="1235270" cy="1235270"/>
          </a:xfrm>
          <a:prstGeom prst="rect">
            <a:avLst/>
          </a:prstGeom>
        </p:spPr>
      </p:pic>
      <p:pic>
        <p:nvPicPr>
          <p:cNvPr id="28" name="Graphique 27" descr="Routeur sans fil avec un remplissage uni">
            <a:extLst>
              <a:ext uri="{FF2B5EF4-FFF2-40B4-BE49-F238E27FC236}">
                <a16:creationId xmlns:a16="http://schemas.microsoft.com/office/drawing/2014/main" id="{13C49990-874A-266E-06D2-1F5E14E2896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11262" y="5049060"/>
            <a:ext cx="735790" cy="735790"/>
          </a:xfrm>
          <a:prstGeom prst="rect">
            <a:avLst/>
          </a:prstGeom>
        </p:spPr>
      </p:pic>
      <p:pic>
        <p:nvPicPr>
          <p:cNvPr id="29" name="Graphique 28" descr="Smartphone avec un remplissage uni">
            <a:extLst>
              <a:ext uri="{FF2B5EF4-FFF2-40B4-BE49-F238E27FC236}">
                <a16:creationId xmlns:a16="http://schemas.microsoft.com/office/drawing/2014/main" id="{788E444A-4DE1-AED1-A5DB-10EEF143848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44979" y="4993232"/>
            <a:ext cx="914400" cy="914400"/>
          </a:xfrm>
          <a:prstGeom prst="rect">
            <a:avLst/>
          </a:prstGeom>
        </p:spPr>
      </p:pic>
      <p:pic>
        <p:nvPicPr>
          <p:cNvPr id="30" name="Graphique 29" descr="Montre avec un remplissage uni">
            <a:extLst>
              <a:ext uri="{FF2B5EF4-FFF2-40B4-BE49-F238E27FC236}">
                <a16:creationId xmlns:a16="http://schemas.microsoft.com/office/drawing/2014/main" id="{3787A700-6B2D-7E1B-CA52-C25347325E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1475" y="5349875"/>
            <a:ext cx="914400" cy="914400"/>
          </a:xfrm>
          <a:prstGeom prst="rect">
            <a:avLst/>
          </a:prstGeom>
        </p:spPr>
      </p:pic>
      <p:pic>
        <p:nvPicPr>
          <p:cNvPr id="31" name="Graphique 30" descr="Caméra de sécurité avec un remplissage uni">
            <a:extLst>
              <a:ext uri="{FF2B5EF4-FFF2-40B4-BE49-F238E27FC236}">
                <a16:creationId xmlns:a16="http://schemas.microsoft.com/office/drawing/2014/main" id="{422920BD-89B8-FB82-692C-54EADF6C92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3446" y="6589"/>
            <a:ext cx="1503371" cy="1503371"/>
          </a:xfrm>
          <a:prstGeom prst="rect">
            <a:avLst/>
          </a:prstGeom>
        </p:spPr>
      </p:pic>
      <p:pic>
        <p:nvPicPr>
          <p:cNvPr id="32" name="Graphique 31" descr="Travailler à domicile à partir du Wi-Fi personnel avec un remplissage uni">
            <a:extLst>
              <a:ext uri="{FF2B5EF4-FFF2-40B4-BE49-F238E27FC236}">
                <a16:creationId xmlns:a16="http://schemas.microsoft.com/office/drawing/2014/main" id="{095019BE-3140-6BBF-3B40-318936861CA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521178" y="6589"/>
            <a:ext cx="1613378" cy="1613378"/>
          </a:xfrm>
          <a:prstGeom prst="rect">
            <a:avLst/>
          </a:prstGeom>
        </p:spPr>
      </p:pic>
    </p:spTree>
    <p:extLst>
      <p:ext uri="{BB962C8B-B14F-4D97-AF65-F5344CB8AC3E}">
        <p14:creationId xmlns:p14="http://schemas.microsoft.com/office/powerpoint/2010/main" val="267779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A373E4A8-C57C-223B-1340-29AF56173112}"/>
              </a:ext>
            </a:extLst>
          </p:cNvPr>
          <p:cNvSpPr/>
          <p:nvPr/>
        </p:nvSpPr>
        <p:spPr>
          <a:xfrm>
            <a:off x="4" y="0"/>
            <a:ext cx="12191996" cy="1094206"/>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C0D262BB-8A76-C215-D1BD-05F60245460C}"/>
              </a:ext>
            </a:extLst>
          </p:cNvPr>
          <p:cNvSpPr/>
          <p:nvPr/>
        </p:nvSpPr>
        <p:spPr>
          <a:xfrm>
            <a:off x="3888336" y="437557"/>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7" name="Graphique 8" descr="Puzzle avec un remplissage uni">
            <a:extLst>
              <a:ext uri="{FF2B5EF4-FFF2-40B4-BE49-F238E27FC236}">
                <a16:creationId xmlns:a16="http://schemas.microsoft.com/office/drawing/2014/main" id="{89A07698-BE13-DBA8-A53C-5338E0A2A6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5778027">
            <a:off x="3279731" y="677922"/>
            <a:ext cx="914400" cy="914400"/>
          </a:xfrm>
          <a:prstGeom prst="rect">
            <a:avLst/>
          </a:prstGeom>
          <a:noFill/>
          <a:ln cap="flat">
            <a:noFill/>
          </a:ln>
        </p:spPr>
      </p:pic>
      <p:grpSp>
        <p:nvGrpSpPr>
          <p:cNvPr id="8" name="Groupe 43">
            <a:extLst>
              <a:ext uri="{FF2B5EF4-FFF2-40B4-BE49-F238E27FC236}">
                <a16:creationId xmlns:a16="http://schemas.microsoft.com/office/drawing/2014/main" id="{F4770664-A9AA-FE3C-8CA7-B844EE2E0A98}"/>
              </a:ext>
            </a:extLst>
          </p:cNvPr>
          <p:cNvGrpSpPr/>
          <p:nvPr/>
        </p:nvGrpSpPr>
        <p:grpSpPr>
          <a:xfrm>
            <a:off x="10128936" y="152512"/>
            <a:ext cx="4120945" cy="682133"/>
            <a:chOff x="4035521" y="6068635"/>
            <a:chExt cx="4120945" cy="682133"/>
          </a:xfrm>
        </p:grpSpPr>
        <p:pic>
          <p:nvPicPr>
            <p:cNvPr id="9" name="Graphique 33" descr="Forme pyramidale avec un remplissage uni">
              <a:extLst>
                <a:ext uri="{FF2B5EF4-FFF2-40B4-BE49-F238E27FC236}">
                  <a16:creationId xmlns:a16="http://schemas.microsoft.com/office/drawing/2014/main" id="{E091E3AA-EB7C-04E2-E078-BFD2AE029B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3554" y="6068635"/>
              <a:ext cx="682133" cy="682133"/>
            </a:xfrm>
            <a:prstGeom prst="rect">
              <a:avLst/>
            </a:prstGeom>
            <a:noFill/>
            <a:ln cap="flat">
              <a:noFill/>
            </a:ln>
          </p:spPr>
        </p:pic>
        <p:pic>
          <p:nvPicPr>
            <p:cNvPr id="10" name="Graphique 35" descr="Cube avec un remplissage uni">
              <a:extLst>
                <a:ext uri="{FF2B5EF4-FFF2-40B4-BE49-F238E27FC236}">
                  <a16:creationId xmlns:a16="http://schemas.microsoft.com/office/drawing/2014/main" id="{B5658FF0-C272-52C9-FEF8-93B64A4AE9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59729" y="6068635"/>
              <a:ext cx="682133" cy="682133"/>
            </a:xfrm>
            <a:prstGeom prst="rect">
              <a:avLst/>
            </a:prstGeom>
            <a:noFill/>
            <a:ln cap="flat">
              <a:noFill/>
            </a:ln>
          </p:spPr>
        </p:pic>
        <p:pic>
          <p:nvPicPr>
            <p:cNvPr id="11" name="Graphique 37" descr="Prisme rectangulaire avec un remplissage uni">
              <a:extLst>
                <a:ext uri="{FF2B5EF4-FFF2-40B4-BE49-F238E27FC236}">
                  <a16:creationId xmlns:a16="http://schemas.microsoft.com/office/drawing/2014/main" id="{FD8D9308-9BAB-7709-AB9E-7642356AFB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4333" y="6068635"/>
              <a:ext cx="682133" cy="682133"/>
            </a:xfrm>
            <a:prstGeom prst="rect">
              <a:avLst/>
            </a:prstGeom>
            <a:noFill/>
            <a:ln cap="flat">
              <a:noFill/>
            </a:ln>
          </p:spPr>
        </p:pic>
        <p:pic>
          <p:nvPicPr>
            <p:cNvPr id="12" name="Graphique 40" descr="Cône avec un remplissage uni">
              <a:extLst>
                <a:ext uri="{FF2B5EF4-FFF2-40B4-BE49-F238E27FC236}">
                  <a16:creationId xmlns:a16="http://schemas.microsoft.com/office/drawing/2014/main" id="{45D53C19-B554-053C-85EA-63B678D1FCC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88411" y="6068635"/>
              <a:ext cx="682133" cy="682133"/>
            </a:xfrm>
            <a:prstGeom prst="rect">
              <a:avLst/>
            </a:prstGeom>
            <a:noFill/>
            <a:ln cap="flat">
              <a:noFill/>
            </a:ln>
          </p:spPr>
        </p:pic>
        <p:pic>
          <p:nvPicPr>
            <p:cNvPr id="13" name="Graphique 41" descr="Sphère avec un remplissage uni">
              <a:extLst>
                <a:ext uri="{FF2B5EF4-FFF2-40B4-BE49-F238E27FC236}">
                  <a16:creationId xmlns:a16="http://schemas.microsoft.com/office/drawing/2014/main" id="{15D85A0E-5C47-4BE5-A3F1-63D06AA10BD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35521" y="6068635"/>
              <a:ext cx="682133" cy="682133"/>
            </a:xfrm>
            <a:prstGeom prst="rect">
              <a:avLst/>
            </a:prstGeom>
            <a:noFill/>
            <a:ln cap="flat">
              <a:noFill/>
            </a:ln>
          </p:spPr>
        </p:pic>
        <p:pic>
          <p:nvPicPr>
            <p:cNvPr id="14" name="Graphique 42" descr="Cylindre avec un remplissage uni">
              <a:extLst>
                <a:ext uri="{FF2B5EF4-FFF2-40B4-BE49-F238E27FC236}">
                  <a16:creationId xmlns:a16="http://schemas.microsoft.com/office/drawing/2014/main" id="{DF0CD9CB-B969-6557-198D-A701C4330A2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15242" y="6068635"/>
              <a:ext cx="682133" cy="682133"/>
            </a:xfrm>
            <a:prstGeom prst="rect">
              <a:avLst/>
            </a:prstGeom>
            <a:noFill/>
            <a:ln cap="flat">
              <a:noFill/>
            </a:ln>
          </p:spPr>
        </p:pic>
      </p:grpSp>
      <p:grpSp>
        <p:nvGrpSpPr>
          <p:cNvPr id="15" name="Groupe 43">
            <a:extLst>
              <a:ext uri="{FF2B5EF4-FFF2-40B4-BE49-F238E27FC236}">
                <a16:creationId xmlns:a16="http://schemas.microsoft.com/office/drawing/2014/main" id="{0A8285B9-6C18-8156-4471-854F75B4E124}"/>
              </a:ext>
            </a:extLst>
          </p:cNvPr>
          <p:cNvGrpSpPr/>
          <p:nvPr/>
        </p:nvGrpSpPr>
        <p:grpSpPr>
          <a:xfrm>
            <a:off x="-2068858" y="152511"/>
            <a:ext cx="4120945" cy="682133"/>
            <a:chOff x="8188936" y="6068635"/>
            <a:chExt cx="4120945" cy="682133"/>
          </a:xfrm>
        </p:grpSpPr>
        <p:pic>
          <p:nvPicPr>
            <p:cNvPr id="16" name="Graphique 33" descr="Forme pyramidale avec un remplissage uni">
              <a:extLst>
                <a:ext uri="{FF2B5EF4-FFF2-40B4-BE49-F238E27FC236}">
                  <a16:creationId xmlns:a16="http://schemas.microsoft.com/office/drawing/2014/main" id="{06C2C4BE-A197-90DB-598D-D6C352A11B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06969" y="6068635"/>
              <a:ext cx="682133" cy="682133"/>
            </a:xfrm>
            <a:prstGeom prst="rect">
              <a:avLst/>
            </a:prstGeom>
            <a:noFill/>
            <a:ln cap="flat">
              <a:noFill/>
            </a:ln>
          </p:spPr>
        </p:pic>
        <p:pic>
          <p:nvPicPr>
            <p:cNvPr id="17" name="Graphique 35" descr="Cube avec un remplissage uni">
              <a:extLst>
                <a:ext uri="{FF2B5EF4-FFF2-40B4-BE49-F238E27FC236}">
                  <a16:creationId xmlns:a16="http://schemas.microsoft.com/office/drawing/2014/main" id="{3234085E-2FEA-CF47-5A93-2CABF8C964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3144" y="6068635"/>
              <a:ext cx="682133" cy="682133"/>
            </a:xfrm>
            <a:prstGeom prst="rect">
              <a:avLst/>
            </a:prstGeom>
            <a:noFill/>
            <a:ln cap="flat">
              <a:noFill/>
            </a:ln>
          </p:spPr>
        </p:pic>
        <p:pic>
          <p:nvPicPr>
            <p:cNvPr id="18" name="Graphique 37" descr="Prisme rectangulaire avec un remplissage uni">
              <a:extLst>
                <a:ext uri="{FF2B5EF4-FFF2-40B4-BE49-F238E27FC236}">
                  <a16:creationId xmlns:a16="http://schemas.microsoft.com/office/drawing/2014/main" id="{46C89053-F000-97C6-2E02-AEAEE645864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7748" y="6068635"/>
              <a:ext cx="682133" cy="682133"/>
            </a:xfrm>
            <a:prstGeom prst="rect">
              <a:avLst/>
            </a:prstGeom>
            <a:noFill/>
            <a:ln cap="flat">
              <a:noFill/>
            </a:ln>
          </p:spPr>
        </p:pic>
        <p:pic>
          <p:nvPicPr>
            <p:cNvPr id="19" name="Graphique 40" descr="Cône avec un remplissage uni">
              <a:extLst>
                <a:ext uri="{FF2B5EF4-FFF2-40B4-BE49-F238E27FC236}">
                  <a16:creationId xmlns:a16="http://schemas.microsoft.com/office/drawing/2014/main" id="{1156802B-C492-A108-7CEB-28A956AAC38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41826" y="6068635"/>
              <a:ext cx="682133" cy="682133"/>
            </a:xfrm>
            <a:prstGeom prst="rect">
              <a:avLst/>
            </a:prstGeom>
            <a:noFill/>
            <a:ln cap="flat">
              <a:noFill/>
            </a:ln>
          </p:spPr>
        </p:pic>
        <p:pic>
          <p:nvPicPr>
            <p:cNvPr id="20" name="Graphique 41" descr="Sphère avec un remplissage uni">
              <a:extLst>
                <a:ext uri="{FF2B5EF4-FFF2-40B4-BE49-F238E27FC236}">
                  <a16:creationId xmlns:a16="http://schemas.microsoft.com/office/drawing/2014/main" id="{1C224898-7DDE-C77E-E57C-02F7781257E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88936" y="6068635"/>
              <a:ext cx="682133" cy="682133"/>
            </a:xfrm>
            <a:prstGeom prst="rect">
              <a:avLst/>
            </a:prstGeom>
            <a:noFill/>
            <a:ln cap="flat">
              <a:noFill/>
            </a:ln>
          </p:spPr>
        </p:pic>
        <p:pic>
          <p:nvPicPr>
            <p:cNvPr id="21" name="Graphique 42" descr="Cylindre avec un remplissage uni">
              <a:extLst>
                <a:ext uri="{FF2B5EF4-FFF2-40B4-BE49-F238E27FC236}">
                  <a16:creationId xmlns:a16="http://schemas.microsoft.com/office/drawing/2014/main" id="{480E5EDB-C127-1C79-9B66-47B2D958E7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68657" y="6068635"/>
              <a:ext cx="682133" cy="682133"/>
            </a:xfrm>
            <a:prstGeom prst="rect">
              <a:avLst/>
            </a:prstGeom>
            <a:noFill/>
            <a:ln cap="flat">
              <a:noFill/>
            </a:ln>
          </p:spPr>
        </p:pic>
      </p:grpSp>
      <p:pic>
        <p:nvPicPr>
          <p:cNvPr id="29" name="Graphique 28" descr="Travailler à domicile à partir du Wi-Fi personnel avec un remplissage uni">
            <a:extLst>
              <a:ext uri="{FF2B5EF4-FFF2-40B4-BE49-F238E27FC236}">
                <a16:creationId xmlns:a16="http://schemas.microsoft.com/office/drawing/2014/main" id="{AD8A6E1B-1951-C806-7B4B-1FBA535A4CC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63797" y="6185657"/>
            <a:ext cx="612522" cy="612522"/>
          </a:xfrm>
          <a:prstGeom prst="rect">
            <a:avLst/>
          </a:prstGeom>
        </p:spPr>
      </p:pic>
      <p:pic>
        <p:nvPicPr>
          <p:cNvPr id="30" name="Graphique 8" descr="Puzzle avec un remplissage uni">
            <a:extLst>
              <a:ext uri="{FF2B5EF4-FFF2-40B4-BE49-F238E27FC236}">
                <a16:creationId xmlns:a16="http://schemas.microsoft.com/office/drawing/2014/main" id="{1AE23EC6-F7FE-3EDF-0B2E-FE9CF16751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7582409" y="423165"/>
            <a:ext cx="914400" cy="914400"/>
          </a:xfrm>
          <a:prstGeom prst="rect">
            <a:avLst/>
          </a:prstGeom>
          <a:noFill/>
          <a:ln cap="flat">
            <a:noFill/>
          </a:ln>
        </p:spPr>
      </p:pic>
      <p:sp>
        <p:nvSpPr>
          <p:cNvPr id="22" name="Espace réservé du numéro de diapositive 21">
            <a:extLst>
              <a:ext uri="{FF2B5EF4-FFF2-40B4-BE49-F238E27FC236}">
                <a16:creationId xmlns:a16="http://schemas.microsoft.com/office/drawing/2014/main" id="{9E802EA3-6C46-6C7C-982A-A14985570291}"/>
              </a:ext>
            </a:extLst>
          </p:cNvPr>
          <p:cNvSpPr>
            <a:spLocks noGrp="1"/>
          </p:cNvSpPr>
          <p:nvPr>
            <p:ph type="sldNum" sz="quarter" idx="12"/>
          </p:nvPr>
        </p:nvSpPr>
        <p:spPr/>
        <p:txBody>
          <a:bodyPr/>
          <a:lstStyle/>
          <a:p>
            <a:fld id="{EC53D11E-AD9D-4196-9BEF-7CB71C413EF1}" type="slidenum">
              <a:rPr lang="fr-FR" smtClean="0"/>
              <a:t>2</a:t>
            </a:fld>
            <a:endParaRPr lang="fr-FR"/>
          </a:p>
        </p:txBody>
      </p:sp>
      <p:sp>
        <p:nvSpPr>
          <p:cNvPr id="6" name="ZoneTexte 24">
            <a:extLst>
              <a:ext uri="{FF2B5EF4-FFF2-40B4-BE49-F238E27FC236}">
                <a16:creationId xmlns:a16="http://schemas.microsoft.com/office/drawing/2014/main" id="{97D3CAE0-F523-DC7A-D801-19B4D4A4B5FD}"/>
              </a:ext>
            </a:extLst>
          </p:cNvPr>
          <p:cNvSpPr txBox="1"/>
          <p:nvPr/>
        </p:nvSpPr>
        <p:spPr>
          <a:xfrm>
            <a:off x="3888336" y="423164"/>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algn="ctr">
              <a:defRPr sz="1800" b="0" i="0" u="none" strike="noStrike" kern="0" cap="none" spc="0" baseline="0">
                <a:solidFill>
                  <a:srgbClr val="000000"/>
                </a:solidFill>
                <a:uFillTx/>
              </a:defRPr>
            </a:pPr>
            <a:r>
              <a:rPr lang="fr-FR" sz="2800" b="1" dirty="0">
                <a:latin typeface="Agency FB"/>
              </a:rPr>
              <a:t>La Saône et le Rhône déborde !</a:t>
            </a:r>
          </a:p>
        </p:txBody>
      </p:sp>
      <p:pic>
        <p:nvPicPr>
          <p:cNvPr id="23" name="Graphique 22" descr="Quadrirotor avec un remplissage uni">
            <a:extLst>
              <a:ext uri="{FF2B5EF4-FFF2-40B4-BE49-F238E27FC236}">
                <a16:creationId xmlns:a16="http://schemas.microsoft.com/office/drawing/2014/main" id="{4351707B-7729-4536-250F-3CCDBAF274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039648" y="5626924"/>
            <a:ext cx="859060" cy="859060"/>
          </a:xfrm>
          <a:prstGeom prst="rect">
            <a:avLst/>
          </a:prstGeom>
        </p:spPr>
      </p:pic>
      <p:pic>
        <p:nvPicPr>
          <p:cNvPr id="33" name="Graphique 32" descr="Vague avec un remplissage uni">
            <a:extLst>
              <a:ext uri="{FF2B5EF4-FFF2-40B4-BE49-F238E27FC236}">
                <a16:creationId xmlns:a16="http://schemas.microsoft.com/office/drawing/2014/main" id="{49220088-A695-9E81-1F34-0E30C42124A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493377" y="4826916"/>
            <a:ext cx="1660278" cy="1660278"/>
          </a:xfrm>
          <a:prstGeom prst="rect">
            <a:avLst/>
          </a:prstGeom>
        </p:spPr>
      </p:pic>
      <p:sp>
        <p:nvSpPr>
          <p:cNvPr id="43" name="ZoneTexte 42">
            <a:extLst>
              <a:ext uri="{FF2B5EF4-FFF2-40B4-BE49-F238E27FC236}">
                <a16:creationId xmlns:a16="http://schemas.microsoft.com/office/drawing/2014/main" id="{3467B35E-6F10-785C-26CC-95DB19DAD9CB}"/>
              </a:ext>
            </a:extLst>
          </p:cNvPr>
          <p:cNvSpPr txBox="1"/>
          <p:nvPr/>
        </p:nvSpPr>
        <p:spPr>
          <a:xfrm>
            <a:off x="8707723" y="4373384"/>
            <a:ext cx="1380470" cy="369332"/>
          </a:xfrm>
          <a:prstGeom prst="rect">
            <a:avLst/>
          </a:prstGeom>
          <a:noFill/>
        </p:spPr>
        <p:txBody>
          <a:bodyPr wrap="square" rtlCol="0">
            <a:spAutoFit/>
          </a:bodyPr>
          <a:lstStyle/>
          <a:p>
            <a:pPr algn="ctr"/>
            <a:r>
              <a:rPr lang="fr-FR" b="1" dirty="0">
                <a:solidFill>
                  <a:srgbClr val="FFC000"/>
                </a:solidFill>
                <a:latin typeface="Agency FB" panose="020B0503020202020204" pitchFamily="34" charset="0"/>
              </a:rPr>
              <a:t>INONDATIONS</a:t>
            </a:r>
          </a:p>
        </p:txBody>
      </p:sp>
      <p:sp>
        <p:nvSpPr>
          <p:cNvPr id="46" name="ZoneTexte 45">
            <a:extLst>
              <a:ext uri="{FF2B5EF4-FFF2-40B4-BE49-F238E27FC236}">
                <a16:creationId xmlns:a16="http://schemas.microsoft.com/office/drawing/2014/main" id="{5051E7DC-1AA2-4B33-7D1A-81951B7C4ABA}"/>
              </a:ext>
            </a:extLst>
          </p:cNvPr>
          <p:cNvSpPr txBox="1"/>
          <p:nvPr/>
        </p:nvSpPr>
        <p:spPr>
          <a:xfrm>
            <a:off x="6235638" y="2136885"/>
            <a:ext cx="5144976" cy="2031325"/>
          </a:xfrm>
          <a:prstGeom prst="rect">
            <a:avLst/>
          </a:prstGeom>
          <a:noFill/>
        </p:spPr>
        <p:txBody>
          <a:bodyPr wrap="square">
            <a:spAutoFit/>
          </a:bodyPr>
          <a:lstStyle/>
          <a:p>
            <a:pPr algn="just"/>
            <a:r>
              <a:rPr lang="fr-FR" dirty="0">
                <a:latin typeface="Agency FB" panose="020B0503020202020204" pitchFamily="34" charset="0"/>
              </a:rPr>
              <a:t>En </a:t>
            </a:r>
            <a:r>
              <a:rPr lang="fr-FR" b="1" dirty="0">
                <a:latin typeface="Agency FB" panose="020B0503020202020204" pitchFamily="34" charset="0"/>
              </a:rPr>
              <a:t>2180</a:t>
            </a:r>
            <a:r>
              <a:rPr lang="fr-FR" dirty="0">
                <a:latin typeface="Agency FB" panose="020B0503020202020204" pitchFamily="34" charset="0"/>
              </a:rPr>
              <a:t>, la mégapole qu'est devenue </a:t>
            </a:r>
            <a:r>
              <a:rPr lang="fr-FR" b="1" dirty="0">
                <a:latin typeface="Agency FB" panose="020B0503020202020204" pitchFamily="34" charset="0"/>
              </a:rPr>
              <a:t>Lyon</a:t>
            </a:r>
            <a:r>
              <a:rPr lang="fr-FR" dirty="0">
                <a:latin typeface="Agency FB" panose="020B0503020202020204" pitchFamily="34" charset="0"/>
              </a:rPr>
              <a:t> est sujette à de violentes catastrophe naturelles qui détruisent la ville.</a:t>
            </a:r>
          </a:p>
          <a:p>
            <a:pPr algn="just"/>
            <a:r>
              <a:rPr lang="fr-FR" dirty="0">
                <a:latin typeface="Agency FB" panose="020B0503020202020204" pitchFamily="34" charset="0"/>
              </a:rPr>
              <a:t>Heureusement un groupe de jeunes experts se sont ligués pour protégé la ville des inondations, tremblements de terre, hackers et autres cataclysmes.</a:t>
            </a:r>
          </a:p>
          <a:p>
            <a:pPr algn="just"/>
            <a:r>
              <a:rPr lang="fr-FR" dirty="0">
                <a:latin typeface="Agency FB" panose="020B0503020202020204" pitchFamily="34" charset="0"/>
              </a:rPr>
              <a:t>Chaque unité à sa manière a pu mettre en place une solution IT pour couvrir l'ensemble des menaces possibles.</a:t>
            </a:r>
          </a:p>
        </p:txBody>
      </p:sp>
      <p:grpSp>
        <p:nvGrpSpPr>
          <p:cNvPr id="47" name="Groupe 46">
            <a:extLst>
              <a:ext uri="{FF2B5EF4-FFF2-40B4-BE49-F238E27FC236}">
                <a16:creationId xmlns:a16="http://schemas.microsoft.com/office/drawing/2014/main" id="{9F1E22EB-3655-B7D5-0C4F-3425FFFE9689}"/>
              </a:ext>
            </a:extLst>
          </p:cNvPr>
          <p:cNvGrpSpPr/>
          <p:nvPr/>
        </p:nvGrpSpPr>
        <p:grpSpPr>
          <a:xfrm>
            <a:off x="6386820" y="4347259"/>
            <a:ext cx="2219655" cy="1896402"/>
            <a:chOff x="6386820" y="4347259"/>
            <a:chExt cx="2219655" cy="1896402"/>
          </a:xfrm>
        </p:grpSpPr>
        <p:grpSp>
          <p:nvGrpSpPr>
            <p:cNvPr id="44" name="Groupe 43">
              <a:extLst>
                <a:ext uri="{FF2B5EF4-FFF2-40B4-BE49-F238E27FC236}">
                  <a16:creationId xmlns:a16="http://schemas.microsoft.com/office/drawing/2014/main" id="{25528D25-9F2A-B070-0B8F-C6B943D900FB}"/>
                </a:ext>
              </a:extLst>
            </p:cNvPr>
            <p:cNvGrpSpPr/>
            <p:nvPr/>
          </p:nvGrpSpPr>
          <p:grpSpPr>
            <a:xfrm>
              <a:off x="6840269" y="4347259"/>
              <a:ext cx="1766206" cy="1896402"/>
              <a:chOff x="6237423" y="3992138"/>
              <a:chExt cx="1766206" cy="1896402"/>
            </a:xfrm>
          </p:grpSpPr>
          <p:sp>
            <p:nvSpPr>
              <p:cNvPr id="2" name="ZoneTexte 1">
                <a:extLst>
                  <a:ext uri="{FF2B5EF4-FFF2-40B4-BE49-F238E27FC236}">
                    <a16:creationId xmlns:a16="http://schemas.microsoft.com/office/drawing/2014/main" id="{D35870CB-A21C-E9FC-4C48-4143675FDCB0}"/>
                  </a:ext>
                </a:extLst>
              </p:cNvPr>
              <p:cNvSpPr txBox="1"/>
              <p:nvPr/>
            </p:nvSpPr>
            <p:spPr>
              <a:xfrm>
                <a:off x="6710592" y="3992138"/>
                <a:ext cx="908408" cy="369332"/>
              </a:xfrm>
              <a:prstGeom prst="rect">
                <a:avLst/>
              </a:prstGeom>
              <a:noFill/>
            </p:spPr>
            <p:txBody>
              <a:bodyPr wrap="square" rtlCol="0">
                <a:spAutoFit/>
              </a:bodyPr>
              <a:lstStyle/>
              <a:p>
                <a:pPr algn="ctr"/>
                <a:r>
                  <a:rPr lang="fr-FR" b="1" dirty="0">
                    <a:solidFill>
                      <a:srgbClr val="FFC000"/>
                    </a:solidFill>
                    <a:latin typeface="Agency FB" panose="020B0503020202020204" pitchFamily="34" charset="0"/>
                  </a:rPr>
                  <a:t>SEISMES</a:t>
                </a:r>
              </a:p>
            </p:txBody>
          </p:sp>
          <p:pic>
            <p:nvPicPr>
              <p:cNvPr id="35" name="Graphique 34" descr="Globe avec un remplissage uni">
                <a:extLst>
                  <a:ext uri="{FF2B5EF4-FFF2-40B4-BE49-F238E27FC236}">
                    <a16:creationId xmlns:a16="http://schemas.microsoft.com/office/drawing/2014/main" id="{4E285ABC-98D5-1A8E-0182-B2EE74A6BC8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6407539" y="4292450"/>
                <a:ext cx="1596090" cy="1596090"/>
              </a:xfrm>
              <a:prstGeom prst="rect">
                <a:avLst/>
              </a:prstGeom>
            </p:spPr>
          </p:pic>
          <p:sp>
            <p:nvSpPr>
              <p:cNvPr id="36" name="Forme libre : forme 35">
                <a:extLst>
                  <a:ext uri="{FF2B5EF4-FFF2-40B4-BE49-F238E27FC236}">
                    <a16:creationId xmlns:a16="http://schemas.microsoft.com/office/drawing/2014/main" id="{5942EC62-85E4-B9C0-2E0C-AACE7FDB2E5F}"/>
                  </a:ext>
                </a:extLst>
              </p:cNvPr>
              <p:cNvSpPr/>
              <p:nvPr/>
            </p:nvSpPr>
            <p:spPr>
              <a:xfrm>
                <a:off x="6446196" y="4539574"/>
                <a:ext cx="972766" cy="499354"/>
              </a:xfrm>
              <a:custGeom>
                <a:avLst/>
                <a:gdLst>
                  <a:gd name="connsiteX0" fmla="*/ 0 w 972766"/>
                  <a:gd name="connsiteY0" fmla="*/ 0 h 499354"/>
                  <a:gd name="connsiteX1" fmla="*/ 350195 w 972766"/>
                  <a:gd name="connsiteY1" fmla="*/ 324256 h 499354"/>
                  <a:gd name="connsiteX2" fmla="*/ 719847 w 972766"/>
                  <a:gd name="connsiteY2" fmla="*/ 239949 h 499354"/>
                  <a:gd name="connsiteX3" fmla="*/ 972766 w 972766"/>
                  <a:gd name="connsiteY3" fmla="*/ 499354 h 499354"/>
                </a:gdLst>
                <a:ahLst/>
                <a:cxnLst>
                  <a:cxn ang="0">
                    <a:pos x="connsiteX0" y="connsiteY0"/>
                  </a:cxn>
                  <a:cxn ang="0">
                    <a:pos x="connsiteX1" y="connsiteY1"/>
                  </a:cxn>
                  <a:cxn ang="0">
                    <a:pos x="connsiteX2" y="connsiteY2"/>
                  </a:cxn>
                  <a:cxn ang="0">
                    <a:pos x="connsiteX3" y="connsiteY3"/>
                  </a:cxn>
                </a:cxnLst>
                <a:rect l="l" t="t" r="r" b="b"/>
                <a:pathLst>
                  <a:path w="972766" h="499354">
                    <a:moveTo>
                      <a:pt x="0" y="0"/>
                    </a:moveTo>
                    <a:cubicBezTo>
                      <a:pt x="115110" y="142132"/>
                      <a:pt x="230220" y="284264"/>
                      <a:pt x="350195" y="324256"/>
                    </a:cubicBezTo>
                    <a:cubicBezTo>
                      <a:pt x="470170" y="364248"/>
                      <a:pt x="616085" y="210766"/>
                      <a:pt x="719847" y="239949"/>
                    </a:cubicBezTo>
                    <a:cubicBezTo>
                      <a:pt x="823609" y="269132"/>
                      <a:pt x="898187" y="384243"/>
                      <a:pt x="972766" y="499354"/>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05C29686-540A-C08F-8B38-61FCA242F68A}"/>
                  </a:ext>
                </a:extLst>
              </p:cNvPr>
              <p:cNvSpPr/>
              <p:nvPr/>
            </p:nvSpPr>
            <p:spPr>
              <a:xfrm>
                <a:off x="6965004" y="4837889"/>
                <a:ext cx="168618" cy="369651"/>
              </a:xfrm>
              <a:custGeom>
                <a:avLst/>
                <a:gdLst>
                  <a:gd name="connsiteX0" fmla="*/ 0 w 168618"/>
                  <a:gd name="connsiteY0" fmla="*/ 0 h 369651"/>
                  <a:gd name="connsiteX1" fmla="*/ 168613 w 168618"/>
                  <a:gd name="connsiteY1" fmla="*/ 149158 h 369651"/>
                  <a:gd name="connsiteX2" fmla="*/ 6485 w 168618"/>
                  <a:gd name="connsiteY2" fmla="*/ 246434 h 369651"/>
                  <a:gd name="connsiteX3" fmla="*/ 90792 w 168618"/>
                  <a:gd name="connsiteY3" fmla="*/ 369651 h 369651"/>
                </a:gdLst>
                <a:ahLst/>
                <a:cxnLst>
                  <a:cxn ang="0">
                    <a:pos x="connsiteX0" y="connsiteY0"/>
                  </a:cxn>
                  <a:cxn ang="0">
                    <a:pos x="connsiteX1" y="connsiteY1"/>
                  </a:cxn>
                  <a:cxn ang="0">
                    <a:pos x="connsiteX2" y="connsiteY2"/>
                  </a:cxn>
                  <a:cxn ang="0">
                    <a:pos x="connsiteX3" y="connsiteY3"/>
                  </a:cxn>
                </a:cxnLst>
                <a:rect l="l" t="t" r="r" b="b"/>
                <a:pathLst>
                  <a:path w="168618" h="369651">
                    <a:moveTo>
                      <a:pt x="0" y="0"/>
                    </a:moveTo>
                    <a:cubicBezTo>
                      <a:pt x="83766" y="54043"/>
                      <a:pt x="167532" y="108086"/>
                      <a:pt x="168613" y="149158"/>
                    </a:cubicBezTo>
                    <a:cubicBezTo>
                      <a:pt x="169694" y="190230"/>
                      <a:pt x="19455" y="209685"/>
                      <a:pt x="6485" y="246434"/>
                    </a:cubicBezTo>
                    <a:cubicBezTo>
                      <a:pt x="-6485" y="283183"/>
                      <a:pt x="42153" y="326417"/>
                      <a:pt x="90792" y="369651"/>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Forme libre : forme 38">
                <a:extLst>
                  <a:ext uri="{FF2B5EF4-FFF2-40B4-BE49-F238E27FC236}">
                    <a16:creationId xmlns:a16="http://schemas.microsoft.com/office/drawing/2014/main" id="{177E8E2F-03CF-2757-0624-0DD10C3EB647}"/>
                  </a:ext>
                </a:extLst>
              </p:cNvPr>
              <p:cNvSpPr/>
              <p:nvPr/>
            </p:nvSpPr>
            <p:spPr>
              <a:xfrm>
                <a:off x="6915082" y="4531258"/>
                <a:ext cx="237119" cy="241780"/>
              </a:xfrm>
              <a:custGeom>
                <a:avLst/>
                <a:gdLst>
                  <a:gd name="connsiteX0" fmla="*/ 212050 w 237119"/>
                  <a:gd name="connsiteY0" fmla="*/ 241780 h 241780"/>
                  <a:gd name="connsiteX1" fmla="*/ 218535 w 237119"/>
                  <a:gd name="connsiteY1" fmla="*/ 150989 h 241780"/>
                  <a:gd name="connsiteX2" fmla="*/ 4527 w 237119"/>
                  <a:gd name="connsiteY2" fmla="*/ 144504 h 241780"/>
                  <a:gd name="connsiteX3" fmla="*/ 75863 w 237119"/>
                  <a:gd name="connsiteY3" fmla="*/ 14802 h 241780"/>
                  <a:gd name="connsiteX4" fmla="*/ 114773 w 237119"/>
                  <a:gd name="connsiteY4" fmla="*/ 8316 h 24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19" h="241780">
                    <a:moveTo>
                      <a:pt x="212050" y="241780"/>
                    </a:moveTo>
                    <a:cubicBezTo>
                      <a:pt x="232586" y="204491"/>
                      <a:pt x="253122" y="167202"/>
                      <a:pt x="218535" y="150989"/>
                    </a:cubicBezTo>
                    <a:cubicBezTo>
                      <a:pt x="183948" y="134776"/>
                      <a:pt x="28306" y="167202"/>
                      <a:pt x="4527" y="144504"/>
                    </a:cubicBezTo>
                    <a:cubicBezTo>
                      <a:pt x="-19252" y="121806"/>
                      <a:pt x="57489" y="37500"/>
                      <a:pt x="75863" y="14802"/>
                    </a:cubicBezTo>
                    <a:cubicBezTo>
                      <a:pt x="94237" y="-7896"/>
                      <a:pt x="104505" y="210"/>
                      <a:pt x="114773" y="8316"/>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Forme libre : forme 39">
                <a:extLst>
                  <a:ext uri="{FF2B5EF4-FFF2-40B4-BE49-F238E27FC236}">
                    <a16:creationId xmlns:a16="http://schemas.microsoft.com/office/drawing/2014/main" id="{396726D8-A6D2-5883-4E00-A24E84AECE82}"/>
                  </a:ext>
                </a:extLst>
              </p:cNvPr>
              <p:cNvSpPr/>
              <p:nvPr/>
            </p:nvSpPr>
            <p:spPr>
              <a:xfrm rot="20739936">
                <a:off x="6237423" y="4538290"/>
                <a:ext cx="490465" cy="356054"/>
              </a:xfrm>
              <a:custGeom>
                <a:avLst/>
                <a:gdLst>
                  <a:gd name="connsiteX0" fmla="*/ 461616 w 490465"/>
                  <a:gd name="connsiteY0" fmla="*/ 356054 h 356054"/>
                  <a:gd name="connsiteX1" fmla="*/ 448809 w 490465"/>
                  <a:gd name="connsiteY1" fmla="*/ 92235 h 356054"/>
                  <a:gd name="connsiteX2" fmla="*/ 62046 w 490465"/>
                  <a:gd name="connsiteY2" fmla="*/ 27 h 356054"/>
                  <a:gd name="connsiteX3" fmla="*/ 5697 w 490465"/>
                  <a:gd name="connsiteY3" fmla="*/ 84551 h 356054"/>
                </a:gdLst>
                <a:ahLst/>
                <a:cxnLst>
                  <a:cxn ang="0">
                    <a:pos x="connsiteX0" y="connsiteY0"/>
                  </a:cxn>
                  <a:cxn ang="0">
                    <a:pos x="connsiteX1" y="connsiteY1"/>
                  </a:cxn>
                  <a:cxn ang="0">
                    <a:pos x="connsiteX2" y="connsiteY2"/>
                  </a:cxn>
                  <a:cxn ang="0">
                    <a:pos x="connsiteX3" y="connsiteY3"/>
                  </a:cxn>
                </a:cxnLst>
                <a:rect l="l" t="t" r="r" b="b"/>
                <a:pathLst>
                  <a:path w="490465" h="356054">
                    <a:moveTo>
                      <a:pt x="461616" y="356054"/>
                    </a:moveTo>
                    <a:cubicBezTo>
                      <a:pt x="488510" y="253813"/>
                      <a:pt x="515404" y="151573"/>
                      <a:pt x="448809" y="92235"/>
                    </a:cubicBezTo>
                    <a:cubicBezTo>
                      <a:pt x="382214" y="32897"/>
                      <a:pt x="135898" y="1308"/>
                      <a:pt x="62046" y="27"/>
                    </a:cubicBezTo>
                    <a:cubicBezTo>
                      <a:pt x="-11806" y="-1254"/>
                      <a:pt x="-3055" y="41648"/>
                      <a:pt x="5697" y="84551"/>
                    </a:cubicBezTo>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Forme libre : forme 40">
                <a:extLst>
                  <a:ext uri="{FF2B5EF4-FFF2-40B4-BE49-F238E27FC236}">
                    <a16:creationId xmlns:a16="http://schemas.microsoft.com/office/drawing/2014/main" id="{0DFB884D-53B7-B0C1-4D4E-ED6234185517}"/>
                  </a:ext>
                </a:extLst>
              </p:cNvPr>
              <p:cNvSpPr/>
              <p:nvPr/>
            </p:nvSpPr>
            <p:spPr>
              <a:xfrm>
                <a:off x="7392040" y="5255879"/>
                <a:ext cx="66595" cy="156242"/>
              </a:xfrm>
              <a:custGeom>
                <a:avLst/>
                <a:gdLst>
                  <a:gd name="connsiteX0" fmla="*/ 66595 w 66595"/>
                  <a:gd name="connsiteY0" fmla="*/ 156242 h 156242"/>
                  <a:gd name="connsiteX1" fmla="*/ 33298 w 66595"/>
                  <a:gd name="connsiteY1" fmla="*/ 97331 h 156242"/>
                  <a:gd name="connsiteX2" fmla="*/ 46105 w 66595"/>
                  <a:gd name="connsiteY2" fmla="*/ 17929 h 156242"/>
                  <a:gd name="connsiteX3" fmla="*/ 0 w 66595"/>
                  <a:gd name="connsiteY3" fmla="*/ 0 h 156242"/>
                </a:gdLst>
                <a:ahLst/>
                <a:cxnLst>
                  <a:cxn ang="0">
                    <a:pos x="connsiteX0" y="connsiteY0"/>
                  </a:cxn>
                  <a:cxn ang="0">
                    <a:pos x="connsiteX1" y="connsiteY1"/>
                  </a:cxn>
                  <a:cxn ang="0">
                    <a:pos x="connsiteX2" y="connsiteY2"/>
                  </a:cxn>
                  <a:cxn ang="0">
                    <a:pos x="connsiteX3" y="connsiteY3"/>
                  </a:cxn>
                </a:cxnLst>
                <a:rect l="l" t="t" r="r" b="b"/>
                <a:pathLst>
                  <a:path w="66595" h="156242">
                    <a:moveTo>
                      <a:pt x="66595" y="156242"/>
                    </a:moveTo>
                    <a:cubicBezTo>
                      <a:pt x="51654" y="138312"/>
                      <a:pt x="36713" y="120383"/>
                      <a:pt x="33298" y="97331"/>
                    </a:cubicBezTo>
                    <a:cubicBezTo>
                      <a:pt x="29883" y="74279"/>
                      <a:pt x="51655" y="34151"/>
                      <a:pt x="46105" y="17929"/>
                    </a:cubicBezTo>
                    <a:cubicBezTo>
                      <a:pt x="40555" y="1707"/>
                      <a:pt x="20277" y="853"/>
                      <a:pt x="0" y="0"/>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Forme libre : forme 41">
                <a:extLst>
                  <a:ext uri="{FF2B5EF4-FFF2-40B4-BE49-F238E27FC236}">
                    <a16:creationId xmlns:a16="http://schemas.microsoft.com/office/drawing/2014/main" id="{45F5C233-B104-D630-0593-BD9790A60EFC}"/>
                  </a:ext>
                </a:extLst>
              </p:cNvPr>
              <p:cNvSpPr/>
              <p:nvPr/>
            </p:nvSpPr>
            <p:spPr>
              <a:xfrm>
                <a:off x="7295843" y="5301934"/>
                <a:ext cx="178160" cy="104345"/>
              </a:xfrm>
              <a:custGeom>
                <a:avLst/>
                <a:gdLst>
                  <a:gd name="connsiteX0" fmla="*/ 178160 w 178160"/>
                  <a:gd name="connsiteY0" fmla="*/ 99942 h 104345"/>
                  <a:gd name="connsiteX1" fmla="*/ 14234 w 178160"/>
                  <a:gd name="connsiteY1" fmla="*/ 94819 h 104345"/>
                  <a:gd name="connsiteX2" fmla="*/ 9112 w 178160"/>
                  <a:gd name="connsiteY2" fmla="*/ 15417 h 104345"/>
                  <a:gd name="connsiteX3" fmla="*/ 19357 w 178160"/>
                  <a:gd name="connsiteY3" fmla="*/ 49 h 104345"/>
                </a:gdLst>
                <a:ahLst/>
                <a:cxnLst>
                  <a:cxn ang="0">
                    <a:pos x="connsiteX0" y="connsiteY0"/>
                  </a:cxn>
                  <a:cxn ang="0">
                    <a:pos x="connsiteX1" y="connsiteY1"/>
                  </a:cxn>
                  <a:cxn ang="0">
                    <a:pos x="connsiteX2" y="connsiteY2"/>
                  </a:cxn>
                  <a:cxn ang="0">
                    <a:pos x="connsiteX3" y="connsiteY3"/>
                  </a:cxn>
                </a:cxnLst>
                <a:rect l="l" t="t" r="r" b="b"/>
                <a:pathLst>
                  <a:path w="178160" h="104345">
                    <a:moveTo>
                      <a:pt x="178160" y="99942"/>
                    </a:moveTo>
                    <a:cubicBezTo>
                      <a:pt x="110284" y="104424"/>
                      <a:pt x="42409" y="108906"/>
                      <a:pt x="14234" y="94819"/>
                    </a:cubicBezTo>
                    <a:cubicBezTo>
                      <a:pt x="-13941" y="80732"/>
                      <a:pt x="8258" y="31212"/>
                      <a:pt x="9112" y="15417"/>
                    </a:cubicBezTo>
                    <a:cubicBezTo>
                      <a:pt x="9966" y="-378"/>
                      <a:pt x="14661" y="-165"/>
                      <a:pt x="19357" y="49"/>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7" name="Forme libre : forme 36">
              <a:extLst>
                <a:ext uri="{FF2B5EF4-FFF2-40B4-BE49-F238E27FC236}">
                  <a16:creationId xmlns:a16="http://schemas.microsoft.com/office/drawing/2014/main" id="{9942001A-17D5-F856-2767-145C8E954661}"/>
                </a:ext>
              </a:extLst>
            </p:cNvPr>
            <p:cNvSpPr/>
            <p:nvPr/>
          </p:nvSpPr>
          <p:spPr>
            <a:xfrm>
              <a:off x="6386820" y="4793205"/>
              <a:ext cx="972766" cy="499354"/>
            </a:xfrm>
            <a:custGeom>
              <a:avLst/>
              <a:gdLst>
                <a:gd name="connsiteX0" fmla="*/ 0 w 972766"/>
                <a:gd name="connsiteY0" fmla="*/ 0 h 499354"/>
                <a:gd name="connsiteX1" fmla="*/ 350195 w 972766"/>
                <a:gd name="connsiteY1" fmla="*/ 324256 h 499354"/>
                <a:gd name="connsiteX2" fmla="*/ 719847 w 972766"/>
                <a:gd name="connsiteY2" fmla="*/ 239949 h 499354"/>
                <a:gd name="connsiteX3" fmla="*/ 972766 w 972766"/>
                <a:gd name="connsiteY3" fmla="*/ 499354 h 499354"/>
              </a:gdLst>
              <a:ahLst/>
              <a:cxnLst>
                <a:cxn ang="0">
                  <a:pos x="connsiteX0" y="connsiteY0"/>
                </a:cxn>
                <a:cxn ang="0">
                  <a:pos x="connsiteX1" y="connsiteY1"/>
                </a:cxn>
                <a:cxn ang="0">
                  <a:pos x="connsiteX2" y="connsiteY2"/>
                </a:cxn>
                <a:cxn ang="0">
                  <a:pos x="connsiteX3" y="connsiteY3"/>
                </a:cxn>
              </a:cxnLst>
              <a:rect l="l" t="t" r="r" b="b"/>
              <a:pathLst>
                <a:path w="972766" h="499354">
                  <a:moveTo>
                    <a:pt x="0" y="0"/>
                  </a:moveTo>
                  <a:cubicBezTo>
                    <a:pt x="115110" y="142132"/>
                    <a:pt x="230220" y="284264"/>
                    <a:pt x="350195" y="324256"/>
                  </a:cubicBezTo>
                  <a:cubicBezTo>
                    <a:pt x="470170" y="364248"/>
                    <a:pt x="616085" y="210766"/>
                    <a:pt x="719847" y="239949"/>
                  </a:cubicBezTo>
                  <a:cubicBezTo>
                    <a:pt x="823609" y="269132"/>
                    <a:pt x="898187" y="384243"/>
                    <a:pt x="972766" y="499354"/>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31" name="Image 30">
            <a:extLst>
              <a:ext uri="{FF2B5EF4-FFF2-40B4-BE49-F238E27FC236}">
                <a16:creationId xmlns:a16="http://schemas.microsoft.com/office/drawing/2014/main" id="{30FBFE27-CD0B-D2E6-4DAA-3748E2CE1539}"/>
              </a:ext>
            </a:extLst>
          </p:cNvPr>
          <p:cNvPicPr>
            <a:picLocks noChangeAspect="1"/>
          </p:cNvPicPr>
          <p:nvPr/>
        </p:nvPicPr>
        <p:blipFill>
          <a:blip r:embed="rId24"/>
          <a:stretch>
            <a:fillRect/>
          </a:stretch>
        </p:blipFill>
        <p:spPr>
          <a:xfrm>
            <a:off x="1568866" y="2256264"/>
            <a:ext cx="3501548" cy="3823892"/>
          </a:xfrm>
          <a:prstGeom prst="rect">
            <a:avLst/>
          </a:prstGeom>
        </p:spPr>
      </p:pic>
    </p:spTree>
    <p:extLst>
      <p:ext uri="{BB962C8B-B14F-4D97-AF65-F5344CB8AC3E}">
        <p14:creationId xmlns:p14="http://schemas.microsoft.com/office/powerpoint/2010/main" val="3794838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9B028-C0F0-BA66-0A7E-15958CCF25A8}"/>
            </a:ext>
          </a:extLst>
        </p:cNvPr>
        <p:cNvGrpSpPr/>
        <p:nvPr/>
      </p:nvGrpSpPr>
      <p:grpSpPr>
        <a:xfrm>
          <a:off x="0" y="0"/>
          <a:ext cx="0" cy="0"/>
          <a:chOff x="0" y="0"/>
          <a:chExt cx="0" cy="0"/>
        </a:xfrm>
      </p:grpSpPr>
      <p:sp>
        <p:nvSpPr>
          <p:cNvPr id="4" name="Rectangle 13">
            <a:extLst>
              <a:ext uri="{FF2B5EF4-FFF2-40B4-BE49-F238E27FC236}">
                <a16:creationId xmlns:a16="http://schemas.microsoft.com/office/drawing/2014/main" id="{1BCC2580-3B8D-8EB9-2F0B-845E2527B0C6}"/>
              </a:ext>
            </a:extLst>
          </p:cNvPr>
          <p:cNvSpPr/>
          <p:nvPr/>
        </p:nvSpPr>
        <p:spPr>
          <a:xfrm>
            <a:off x="4" y="0"/>
            <a:ext cx="12191996" cy="1094206"/>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4B12B3CA-EAC3-F12F-071E-CC06E037A0FB}"/>
              </a:ext>
            </a:extLst>
          </p:cNvPr>
          <p:cNvSpPr/>
          <p:nvPr/>
        </p:nvSpPr>
        <p:spPr>
          <a:xfrm>
            <a:off x="3888336" y="437557"/>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7" name="Graphique 8" descr="Puzzle avec un remplissage uni">
            <a:extLst>
              <a:ext uri="{FF2B5EF4-FFF2-40B4-BE49-F238E27FC236}">
                <a16:creationId xmlns:a16="http://schemas.microsoft.com/office/drawing/2014/main" id="{F872C326-42BC-F7A5-F203-E2EF48248A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5778027">
            <a:off x="3279731" y="677922"/>
            <a:ext cx="914400" cy="914400"/>
          </a:xfrm>
          <a:prstGeom prst="rect">
            <a:avLst/>
          </a:prstGeom>
          <a:noFill/>
          <a:ln cap="flat">
            <a:noFill/>
          </a:ln>
        </p:spPr>
      </p:pic>
      <p:grpSp>
        <p:nvGrpSpPr>
          <p:cNvPr id="8" name="Groupe 43">
            <a:extLst>
              <a:ext uri="{FF2B5EF4-FFF2-40B4-BE49-F238E27FC236}">
                <a16:creationId xmlns:a16="http://schemas.microsoft.com/office/drawing/2014/main" id="{2C86711F-670C-D2AB-FF68-6AEB0147D272}"/>
              </a:ext>
            </a:extLst>
          </p:cNvPr>
          <p:cNvGrpSpPr/>
          <p:nvPr/>
        </p:nvGrpSpPr>
        <p:grpSpPr>
          <a:xfrm>
            <a:off x="10128936" y="152512"/>
            <a:ext cx="4120945" cy="682133"/>
            <a:chOff x="4035521" y="6068635"/>
            <a:chExt cx="4120945" cy="682133"/>
          </a:xfrm>
        </p:grpSpPr>
        <p:pic>
          <p:nvPicPr>
            <p:cNvPr id="9" name="Graphique 33" descr="Forme pyramidale avec un remplissage uni">
              <a:extLst>
                <a:ext uri="{FF2B5EF4-FFF2-40B4-BE49-F238E27FC236}">
                  <a16:creationId xmlns:a16="http://schemas.microsoft.com/office/drawing/2014/main" id="{21D794D1-9078-E4C6-AA8F-D1E09EFAF4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53554" y="6068635"/>
              <a:ext cx="682133" cy="682133"/>
            </a:xfrm>
            <a:prstGeom prst="rect">
              <a:avLst/>
            </a:prstGeom>
            <a:noFill/>
            <a:ln cap="flat">
              <a:noFill/>
            </a:ln>
          </p:spPr>
        </p:pic>
        <p:pic>
          <p:nvPicPr>
            <p:cNvPr id="10" name="Graphique 35" descr="Cube avec un remplissage uni">
              <a:extLst>
                <a:ext uri="{FF2B5EF4-FFF2-40B4-BE49-F238E27FC236}">
                  <a16:creationId xmlns:a16="http://schemas.microsoft.com/office/drawing/2014/main" id="{14026D19-3CB2-9B9F-5792-3699169B47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59729" y="6068635"/>
              <a:ext cx="682133" cy="682133"/>
            </a:xfrm>
            <a:prstGeom prst="rect">
              <a:avLst/>
            </a:prstGeom>
            <a:noFill/>
            <a:ln cap="flat">
              <a:noFill/>
            </a:ln>
          </p:spPr>
        </p:pic>
        <p:pic>
          <p:nvPicPr>
            <p:cNvPr id="11" name="Graphique 37" descr="Prisme rectangulaire avec un remplissage uni">
              <a:extLst>
                <a:ext uri="{FF2B5EF4-FFF2-40B4-BE49-F238E27FC236}">
                  <a16:creationId xmlns:a16="http://schemas.microsoft.com/office/drawing/2014/main" id="{D7F4E8EE-C0D3-A6BD-04AD-78FA784929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74333" y="6068635"/>
              <a:ext cx="682133" cy="682133"/>
            </a:xfrm>
            <a:prstGeom prst="rect">
              <a:avLst/>
            </a:prstGeom>
            <a:noFill/>
            <a:ln cap="flat">
              <a:noFill/>
            </a:ln>
          </p:spPr>
        </p:pic>
        <p:pic>
          <p:nvPicPr>
            <p:cNvPr id="12" name="Graphique 40" descr="Cône avec un remplissage uni">
              <a:extLst>
                <a:ext uri="{FF2B5EF4-FFF2-40B4-BE49-F238E27FC236}">
                  <a16:creationId xmlns:a16="http://schemas.microsoft.com/office/drawing/2014/main" id="{250EEBAF-7804-37BA-9888-E34B477D66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88411" y="6068635"/>
              <a:ext cx="682133" cy="682133"/>
            </a:xfrm>
            <a:prstGeom prst="rect">
              <a:avLst/>
            </a:prstGeom>
            <a:noFill/>
            <a:ln cap="flat">
              <a:noFill/>
            </a:ln>
          </p:spPr>
        </p:pic>
        <p:pic>
          <p:nvPicPr>
            <p:cNvPr id="13" name="Graphique 41" descr="Sphère avec un remplissage uni">
              <a:extLst>
                <a:ext uri="{FF2B5EF4-FFF2-40B4-BE49-F238E27FC236}">
                  <a16:creationId xmlns:a16="http://schemas.microsoft.com/office/drawing/2014/main" id="{E3CFD54B-D18E-0341-C689-AFC907C16AB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35521" y="6068635"/>
              <a:ext cx="682133" cy="682133"/>
            </a:xfrm>
            <a:prstGeom prst="rect">
              <a:avLst/>
            </a:prstGeom>
            <a:noFill/>
            <a:ln cap="flat">
              <a:noFill/>
            </a:ln>
          </p:spPr>
        </p:pic>
        <p:pic>
          <p:nvPicPr>
            <p:cNvPr id="14" name="Graphique 42" descr="Cylindre avec un remplissage uni">
              <a:extLst>
                <a:ext uri="{FF2B5EF4-FFF2-40B4-BE49-F238E27FC236}">
                  <a16:creationId xmlns:a16="http://schemas.microsoft.com/office/drawing/2014/main" id="{FCD26484-40F5-1FC8-5632-A31FCFC2E0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15242" y="6068635"/>
              <a:ext cx="682133" cy="682133"/>
            </a:xfrm>
            <a:prstGeom prst="rect">
              <a:avLst/>
            </a:prstGeom>
            <a:noFill/>
            <a:ln cap="flat">
              <a:noFill/>
            </a:ln>
          </p:spPr>
        </p:pic>
      </p:grpSp>
      <p:grpSp>
        <p:nvGrpSpPr>
          <p:cNvPr id="15" name="Groupe 43">
            <a:extLst>
              <a:ext uri="{FF2B5EF4-FFF2-40B4-BE49-F238E27FC236}">
                <a16:creationId xmlns:a16="http://schemas.microsoft.com/office/drawing/2014/main" id="{2792348B-11E9-2911-BA9C-70AD7EE69F44}"/>
              </a:ext>
            </a:extLst>
          </p:cNvPr>
          <p:cNvGrpSpPr/>
          <p:nvPr/>
        </p:nvGrpSpPr>
        <p:grpSpPr>
          <a:xfrm>
            <a:off x="-2068858" y="152511"/>
            <a:ext cx="4120945" cy="682133"/>
            <a:chOff x="8188936" y="6068635"/>
            <a:chExt cx="4120945" cy="682133"/>
          </a:xfrm>
        </p:grpSpPr>
        <p:pic>
          <p:nvPicPr>
            <p:cNvPr id="16" name="Graphique 33" descr="Forme pyramidale avec un remplissage uni">
              <a:extLst>
                <a:ext uri="{FF2B5EF4-FFF2-40B4-BE49-F238E27FC236}">
                  <a16:creationId xmlns:a16="http://schemas.microsoft.com/office/drawing/2014/main" id="{F6FB96A9-1DAE-5B49-B60A-532385C324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06969" y="6068635"/>
              <a:ext cx="682133" cy="682133"/>
            </a:xfrm>
            <a:prstGeom prst="rect">
              <a:avLst/>
            </a:prstGeom>
            <a:noFill/>
            <a:ln cap="flat">
              <a:noFill/>
            </a:ln>
          </p:spPr>
        </p:pic>
        <p:pic>
          <p:nvPicPr>
            <p:cNvPr id="17" name="Graphique 35" descr="Cube avec un remplissage uni">
              <a:extLst>
                <a:ext uri="{FF2B5EF4-FFF2-40B4-BE49-F238E27FC236}">
                  <a16:creationId xmlns:a16="http://schemas.microsoft.com/office/drawing/2014/main" id="{9F0785B5-B76C-D77C-D808-E64E9F26CC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3144" y="6068635"/>
              <a:ext cx="682133" cy="682133"/>
            </a:xfrm>
            <a:prstGeom prst="rect">
              <a:avLst/>
            </a:prstGeom>
            <a:noFill/>
            <a:ln cap="flat">
              <a:noFill/>
            </a:ln>
          </p:spPr>
        </p:pic>
        <p:pic>
          <p:nvPicPr>
            <p:cNvPr id="18" name="Graphique 37" descr="Prisme rectangulaire avec un remplissage uni">
              <a:extLst>
                <a:ext uri="{FF2B5EF4-FFF2-40B4-BE49-F238E27FC236}">
                  <a16:creationId xmlns:a16="http://schemas.microsoft.com/office/drawing/2014/main" id="{CF9332C8-F43A-0CF7-8146-53CD5B0AD31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7748" y="6068635"/>
              <a:ext cx="682133" cy="682133"/>
            </a:xfrm>
            <a:prstGeom prst="rect">
              <a:avLst/>
            </a:prstGeom>
            <a:noFill/>
            <a:ln cap="flat">
              <a:noFill/>
            </a:ln>
          </p:spPr>
        </p:pic>
        <p:pic>
          <p:nvPicPr>
            <p:cNvPr id="19" name="Graphique 40" descr="Cône avec un remplissage uni">
              <a:extLst>
                <a:ext uri="{FF2B5EF4-FFF2-40B4-BE49-F238E27FC236}">
                  <a16:creationId xmlns:a16="http://schemas.microsoft.com/office/drawing/2014/main" id="{DE14F0AE-9234-B2C3-D984-FF7EF1D189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41826" y="6068635"/>
              <a:ext cx="682133" cy="682133"/>
            </a:xfrm>
            <a:prstGeom prst="rect">
              <a:avLst/>
            </a:prstGeom>
            <a:noFill/>
            <a:ln cap="flat">
              <a:noFill/>
            </a:ln>
          </p:spPr>
        </p:pic>
        <p:pic>
          <p:nvPicPr>
            <p:cNvPr id="20" name="Graphique 41" descr="Sphère avec un remplissage uni">
              <a:extLst>
                <a:ext uri="{FF2B5EF4-FFF2-40B4-BE49-F238E27FC236}">
                  <a16:creationId xmlns:a16="http://schemas.microsoft.com/office/drawing/2014/main" id="{BF6DFF98-5120-2364-C53D-7D8308E6C4E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88936" y="6068635"/>
              <a:ext cx="682133" cy="682133"/>
            </a:xfrm>
            <a:prstGeom prst="rect">
              <a:avLst/>
            </a:prstGeom>
            <a:noFill/>
            <a:ln cap="flat">
              <a:noFill/>
            </a:ln>
          </p:spPr>
        </p:pic>
        <p:pic>
          <p:nvPicPr>
            <p:cNvPr id="21" name="Graphique 42" descr="Cylindre avec un remplissage uni">
              <a:extLst>
                <a:ext uri="{FF2B5EF4-FFF2-40B4-BE49-F238E27FC236}">
                  <a16:creationId xmlns:a16="http://schemas.microsoft.com/office/drawing/2014/main" id="{0DCF3787-4B60-FFEF-583E-967E158B6A5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68657" y="6068635"/>
              <a:ext cx="682133" cy="682133"/>
            </a:xfrm>
            <a:prstGeom prst="rect">
              <a:avLst/>
            </a:prstGeom>
            <a:noFill/>
            <a:ln cap="flat">
              <a:noFill/>
            </a:ln>
          </p:spPr>
        </p:pic>
      </p:grpSp>
      <p:pic>
        <p:nvPicPr>
          <p:cNvPr id="29" name="Graphique 28" descr="Travailler à domicile à partir du Wi-Fi personnel avec un remplissage uni">
            <a:extLst>
              <a:ext uri="{FF2B5EF4-FFF2-40B4-BE49-F238E27FC236}">
                <a16:creationId xmlns:a16="http://schemas.microsoft.com/office/drawing/2014/main" id="{9BE871B2-FE7F-6F07-8FF9-BF667D7CCD8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463797" y="6185657"/>
            <a:ext cx="612522" cy="612522"/>
          </a:xfrm>
          <a:prstGeom prst="rect">
            <a:avLst/>
          </a:prstGeom>
        </p:spPr>
      </p:pic>
      <p:pic>
        <p:nvPicPr>
          <p:cNvPr id="30" name="Graphique 8" descr="Puzzle avec un remplissage uni">
            <a:extLst>
              <a:ext uri="{FF2B5EF4-FFF2-40B4-BE49-F238E27FC236}">
                <a16:creationId xmlns:a16="http://schemas.microsoft.com/office/drawing/2014/main" id="{1817F168-DB12-BBE2-9165-87F3FAB855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7582409" y="423165"/>
            <a:ext cx="914400" cy="914400"/>
          </a:xfrm>
          <a:prstGeom prst="rect">
            <a:avLst/>
          </a:prstGeom>
          <a:noFill/>
          <a:ln cap="flat">
            <a:noFill/>
          </a:ln>
        </p:spPr>
      </p:pic>
      <p:sp>
        <p:nvSpPr>
          <p:cNvPr id="22" name="Espace réservé du numéro de diapositive 21">
            <a:extLst>
              <a:ext uri="{FF2B5EF4-FFF2-40B4-BE49-F238E27FC236}">
                <a16:creationId xmlns:a16="http://schemas.microsoft.com/office/drawing/2014/main" id="{4E548B4A-66BB-84A9-5420-34E774767F4A}"/>
              </a:ext>
            </a:extLst>
          </p:cNvPr>
          <p:cNvSpPr>
            <a:spLocks noGrp="1"/>
          </p:cNvSpPr>
          <p:nvPr>
            <p:ph type="sldNum" sz="quarter" idx="12"/>
          </p:nvPr>
        </p:nvSpPr>
        <p:spPr/>
        <p:txBody>
          <a:bodyPr/>
          <a:lstStyle/>
          <a:p>
            <a:fld id="{EC53D11E-AD9D-4196-9BEF-7CB71C413EF1}" type="slidenum">
              <a:rPr lang="fr-FR" smtClean="0"/>
              <a:t>3</a:t>
            </a:fld>
            <a:endParaRPr lang="fr-FR"/>
          </a:p>
        </p:txBody>
      </p:sp>
      <p:pic>
        <p:nvPicPr>
          <p:cNvPr id="23" name="Graphique 22" descr="Quadrirotor avec un remplissage uni">
            <a:extLst>
              <a:ext uri="{FF2B5EF4-FFF2-40B4-BE49-F238E27FC236}">
                <a16:creationId xmlns:a16="http://schemas.microsoft.com/office/drawing/2014/main" id="{7AD59FFD-02B5-F04C-6BF0-1B8A990DBE8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1039648" y="5626924"/>
            <a:ext cx="859060" cy="859060"/>
          </a:xfrm>
          <a:prstGeom prst="rect">
            <a:avLst/>
          </a:prstGeom>
        </p:spPr>
      </p:pic>
      <p:sp>
        <p:nvSpPr>
          <p:cNvPr id="41" name="ZoneTexte 24">
            <a:extLst>
              <a:ext uri="{FF2B5EF4-FFF2-40B4-BE49-F238E27FC236}">
                <a16:creationId xmlns:a16="http://schemas.microsoft.com/office/drawing/2014/main" id="{DCA20DCD-3C65-8041-418E-1CE94FE5A47D}"/>
              </a:ext>
            </a:extLst>
          </p:cNvPr>
          <p:cNvSpPr txBox="1"/>
          <p:nvPr/>
        </p:nvSpPr>
        <p:spPr>
          <a:xfrm>
            <a:off x="6847813" y="2663488"/>
            <a:ext cx="4169048" cy="2369880"/>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000" b="1" dirty="0">
                <a:latin typeface="Agency FB"/>
              </a:rPr>
              <a:t>1 - Présentation du projet</a:t>
            </a:r>
            <a:br>
              <a:rPr lang="fr-FR" sz="2000" b="1" dirty="0">
                <a:latin typeface="Agency FB"/>
              </a:rPr>
            </a:br>
            <a:endParaRPr lang="fr-FR" sz="2000" b="1" dirty="0">
              <a:latin typeface="Agency FB"/>
            </a:endParaRPr>
          </a:p>
          <a:p>
            <a:pPr algn="ctr">
              <a:defRPr sz="1800" b="0" i="0" u="none" strike="noStrike" kern="0" cap="none" spc="0" baseline="0">
                <a:solidFill>
                  <a:srgbClr val="000000"/>
                </a:solidFill>
                <a:uFillTx/>
              </a:defRPr>
            </a:pPr>
            <a:r>
              <a:rPr lang="fr-FR" sz="2000" b="1" dirty="0">
                <a:latin typeface="Agency FB"/>
              </a:rPr>
              <a:t>2 - Travail intensif </a:t>
            </a:r>
          </a:p>
          <a:p>
            <a:pPr algn="ctr">
              <a:defRPr sz="1800" b="0" i="0" u="none" strike="noStrike" kern="0" cap="none" spc="0" baseline="0">
                <a:solidFill>
                  <a:srgbClr val="000000"/>
                </a:solidFill>
                <a:uFillTx/>
              </a:defRPr>
            </a:pPr>
            <a:endParaRPr lang="fr-FR" sz="2000" b="1" dirty="0">
              <a:latin typeface="Agency FB"/>
            </a:endParaRPr>
          </a:p>
          <a:p>
            <a:pPr algn="ctr">
              <a:defRPr sz="1800" b="0" i="0" u="none" strike="noStrike" kern="0" cap="none" spc="0" baseline="0">
                <a:solidFill>
                  <a:srgbClr val="000000"/>
                </a:solidFill>
                <a:uFillTx/>
              </a:defRPr>
            </a:pPr>
            <a:r>
              <a:rPr lang="fr-FR" sz="2000" b="1" dirty="0">
                <a:latin typeface="Agency FB"/>
              </a:rPr>
              <a:t>3 - Documentation</a:t>
            </a:r>
          </a:p>
          <a:p>
            <a:pPr algn="ctr">
              <a:defRPr sz="1800" b="0" i="0" u="none" strike="noStrike" kern="0" cap="none" spc="0" baseline="0">
                <a:solidFill>
                  <a:srgbClr val="000000"/>
                </a:solidFill>
                <a:uFillTx/>
              </a:defRPr>
            </a:pPr>
            <a:endParaRPr lang="fr-FR" sz="2000" b="1" dirty="0">
              <a:latin typeface="Agency FB"/>
            </a:endParaRPr>
          </a:p>
          <a:p>
            <a:pPr algn="ctr">
              <a:defRPr sz="1800" b="0" i="0" u="none" strike="noStrike" kern="0" cap="none" spc="0" baseline="0">
                <a:solidFill>
                  <a:srgbClr val="000000"/>
                </a:solidFill>
                <a:uFillTx/>
              </a:defRPr>
            </a:pPr>
            <a:r>
              <a:rPr lang="fr-FR" sz="2000" b="1" dirty="0">
                <a:latin typeface="Agency FB"/>
              </a:rPr>
              <a:t>4 - Oral  </a:t>
            </a:r>
            <a:r>
              <a:rPr lang="fr-FR" sz="2000" dirty="0">
                <a:latin typeface="Agency FB"/>
              </a:rPr>
              <a:t>(Vendredi après-midi)</a:t>
            </a:r>
          </a:p>
          <a:p>
            <a:pPr algn="ctr">
              <a:defRPr sz="1800" b="0" i="0" u="none" strike="noStrike" kern="0" cap="none" spc="0" baseline="0">
                <a:solidFill>
                  <a:srgbClr val="000000"/>
                </a:solidFill>
                <a:uFillTx/>
              </a:defRPr>
            </a:pPr>
            <a:endParaRPr lang="fr-FR" sz="800" b="1" dirty="0">
              <a:solidFill>
                <a:schemeClr val="bg2"/>
              </a:solidFill>
            </a:endParaRPr>
          </a:p>
        </p:txBody>
      </p:sp>
      <p:sp>
        <p:nvSpPr>
          <p:cNvPr id="2" name="ZoneTexte 24">
            <a:extLst>
              <a:ext uri="{FF2B5EF4-FFF2-40B4-BE49-F238E27FC236}">
                <a16:creationId xmlns:a16="http://schemas.microsoft.com/office/drawing/2014/main" id="{24CEEFD9-8A72-2831-06F6-37E59E8E3D4F}"/>
              </a:ext>
            </a:extLst>
          </p:cNvPr>
          <p:cNvSpPr txBox="1"/>
          <p:nvPr/>
        </p:nvSpPr>
        <p:spPr>
          <a:xfrm>
            <a:off x="3888336" y="423164"/>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algn="ctr">
              <a:defRPr sz="1800" b="0" i="0" u="none" strike="noStrike" kern="0" cap="none" spc="0" baseline="0">
                <a:solidFill>
                  <a:srgbClr val="000000"/>
                </a:solidFill>
                <a:uFillTx/>
              </a:defRPr>
            </a:pPr>
            <a:r>
              <a:rPr lang="fr-FR" sz="2800" b="1" dirty="0">
                <a:latin typeface="Agency FB"/>
              </a:rPr>
              <a:t>La Saône et le Rhône déborde !</a:t>
            </a:r>
          </a:p>
        </p:txBody>
      </p:sp>
      <p:grpSp>
        <p:nvGrpSpPr>
          <p:cNvPr id="32" name="Groupe 31">
            <a:extLst>
              <a:ext uri="{FF2B5EF4-FFF2-40B4-BE49-F238E27FC236}">
                <a16:creationId xmlns:a16="http://schemas.microsoft.com/office/drawing/2014/main" id="{F5EC4FCA-92D7-6F3C-B26E-C8C26E0EF9DD}"/>
              </a:ext>
            </a:extLst>
          </p:cNvPr>
          <p:cNvGrpSpPr/>
          <p:nvPr/>
        </p:nvGrpSpPr>
        <p:grpSpPr>
          <a:xfrm>
            <a:off x="1846737" y="2270244"/>
            <a:ext cx="3780387" cy="3704718"/>
            <a:chOff x="2231776" y="3093461"/>
            <a:chExt cx="3780387" cy="3704718"/>
          </a:xfrm>
        </p:grpSpPr>
        <p:pic>
          <p:nvPicPr>
            <p:cNvPr id="25" name="Graphique 24" descr="Utilisateur avec un remplissage uni">
              <a:extLst>
                <a:ext uri="{FF2B5EF4-FFF2-40B4-BE49-F238E27FC236}">
                  <a16:creationId xmlns:a16="http://schemas.microsoft.com/office/drawing/2014/main" id="{D2D0B63D-1646-CBFF-CB7E-AFC4340CC7B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205159" y="4935683"/>
              <a:ext cx="1657555" cy="1657555"/>
            </a:xfrm>
            <a:prstGeom prst="rect">
              <a:avLst/>
            </a:prstGeom>
          </p:spPr>
        </p:pic>
        <p:sp>
          <p:nvSpPr>
            <p:cNvPr id="26" name="ZoneTexte 24">
              <a:extLst>
                <a:ext uri="{FF2B5EF4-FFF2-40B4-BE49-F238E27FC236}">
                  <a16:creationId xmlns:a16="http://schemas.microsoft.com/office/drawing/2014/main" id="{9CB88119-CE6D-0491-262B-747887D5D78D}"/>
                </a:ext>
              </a:extLst>
            </p:cNvPr>
            <p:cNvSpPr txBox="1"/>
            <p:nvPr/>
          </p:nvSpPr>
          <p:spPr>
            <a:xfrm>
              <a:off x="4133076" y="6428847"/>
              <a:ext cx="1879087" cy="369332"/>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b="1" dirty="0">
                  <a:latin typeface="Agency FB"/>
                </a:rPr>
                <a:t>Alexandre GIORDANA</a:t>
              </a:r>
            </a:p>
          </p:txBody>
        </p:sp>
        <p:pic>
          <p:nvPicPr>
            <p:cNvPr id="27" name="Graphique 26" descr="Utilisateur avec un remplissage uni">
              <a:extLst>
                <a:ext uri="{FF2B5EF4-FFF2-40B4-BE49-F238E27FC236}">
                  <a16:creationId xmlns:a16="http://schemas.microsoft.com/office/drawing/2014/main" id="{20B4F03C-4913-2CE3-7D7D-6F1DB721C63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122048" y="3093461"/>
              <a:ext cx="1657555" cy="1657555"/>
            </a:xfrm>
            <a:prstGeom prst="rect">
              <a:avLst/>
            </a:prstGeom>
          </p:spPr>
        </p:pic>
        <p:sp>
          <p:nvSpPr>
            <p:cNvPr id="28" name="ZoneTexte 24">
              <a:extLst>
                <a:ext uri="{FF2B5EF4-FFF2-40B4-BE49-F238E27FC236}">
                  <a16:creationId xmlns:a16="http://schemas.microsoft.com/office/drawing/2014/main" id="{2B786B56-7206-ABD4-3D31-FB8A8A7EC9F4}"/>
                </a:ext>
              </a:extLst>
            </p:cNvPr>
            <p:cNvSpPr txBox="1"/>
            <p:nvPr/>
          </p:nvSpPr>
          <p:spPr>
            <a:xfrm>
              <a:off x="4133076" y="4566350"/>
              <a:ext cx="1657555" cy="369332"/>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b="1" dirty="0">
                  <a:latin typeface="Agency FB"/>
                </a:rPr>
                <a:t>Romain GARCIA</a:t>
              </a:r>
            </a:p>
          </p:txBody>
        </p:sp>
        <p:pic>
          <p:nvPicPr>
            <p:cNvPr id="3" name="Graphique 2" descr="Utilisateur avec un remplissage uni">
              <a:extLst>
                <a:ext uri="{FF2B5EF4-FFF2-40B4-BE49-F238E27FC236}">
                  <a16:creationId xmlns:a16="http://schemas.microsoft.com/office/drawing/2014/main" id="{1C8E279E-3790-4110-D91A-2E85B31DE01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31776" y="3093462"/>
              <a:ext cx="1657555" cy="1657555"/>
            </a:xfrm>
            <a:prstGeom prst="rect">
              <a:avLst/>
            </a:prstGeom>
          </p:spPr>
        </p:pic>
        <p:sp>
          <p:nvSpPr>
            <p:cNvPr id="6" name="ZoneTexte 24">
              <a:extLst>
                <a:ext uri="{FF2B5EF4-FFF2-40B4-BE49-F238E27FC236}">
                  <a16:creationId xmlns:a16="http://schemas.microsoft.com/office/drawing/2014/main" id="{948AC9FD-3213-6BE5-3FCB-D593D75E38ED}"/>
                </a:ext>
              </a:extLst>
            </p:cNvPr>
            <p:cNvSpPr txBox="1"/>
            <p:nvPr/>
          </p:nvSpPr>
          <p:spPr>
            <a:xfrm>
              <a:off x="2242804" y="4566351"/>
              <a:ext cx="1657555" cy="369332"/>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b="1" dirty="0">
                  <a:latin typeface="Agency FB"/>
                </a:rPr>
                <a:t>Mathieu LOUVEL</a:t>
              </a:r>
            </a:p>
          </p:txBody>
        </p:sp>
        <p:pic>
          <p:nvPicPr>
            <p:cNvPr id="24" name="Graphique 23" descr="Utilisateur avec un remplissage uni">
              <a:extLst>
                <a:ext uri="{FF2B5EF4-FFF2-40B4-BE49-F238E27FC236}">
                  <a16:creationId xmlns:a16="http://schemas.microsoft.com/office/drawing/2014/main" id="{8032FFCF-2759-C15B-5430-E0D426160F7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242803" y="4935683"/>
              <a:ext cx="1657555" cy="1657555"/>
            </a:xfrm>
            <a:prstGeom prst="rect">
              <a:avLst/>
            </a:prstGeom>
          </p:spPr>
        </p:pic>
        <p:sp>
          <p:nvSpPr>
            <p:cNvPr id="31" name="ZoneTexte 24">
              <a:extLst>
                <a:ext uri="{FF2B5EF4-FFF2-40B4-BE49-F238E27FC236}">
                  <a16:creationId xmlns:a16="http://schemas.microsoft.com/office/drawing/2014/main" id="{2971920C-D0CA-BE75-61A7-2D119E1F75D7}"/>
                </a:ext>
              </a:extLst>
            </p:cNvPr>
            <p:cNvSpPr txBox="1"/>
            <p:nvPr/>
          </p:nvSpPr>
          <p:spPr>
            <a:xfrm>
              <a:off x="2231776" y="6428847"/>
              <a:ext cx="1657555" cy="369332"/>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b="1" dirty="0">
                  <a:latin typeface="Agency FB"/>
                </a:rPr>
                <a:t>Anthony ORQUIN</a:t>
              </a:r>
            </a:p>
          </p:txBody>
        </p:sp>
      </p:grpSp>
    </p:spTree>
    <p:extLst>
      <p:ext uri="{BB962C8B-B14F-4D97-AF65-F5344CB8AC3E}">
        <p14:creationId xmlns:p14="http://schemas.microsoft.com/office/powerpoint/2010/main" val="1664810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1910E-47F5-6923-D9B2-B156DE6B8A3D}"/>
            </a:ext>
          </a:extLst>
        </p:cNvPr>
        <p:cNvGrpSpPr/>
        <p:nvPr/>
      </p:nvGrpSpPr>
      <p:grpSpPr>
        <a:xfrm>
          <a:off x="0" y="0"/>
          <a:ext cx="0" cy="0"/>
          <a:chOff x="0" y="0"/>
          <a:chExt cx="0" cy="0"/>
        </a:xfrm>
      </p:grpSpPr>
      <p:sp>
        <p:nvSpPr>
          <p:cNvPr id="4" name="Cadre 17">
            <a:extLst>
              <a:ext uri="{FF2B5EF4-FFF2-40B4-BE49-F238E27FC236}">
                <a16:creationId xmlns:a16="http://schemas.microsoft.com/office/drawing/2014/main" id="{5BE28223-C1E6-66AF-5BD8-F56E111D765B}"/>
              </a:ext>
            </a:extLst>
          </p:cNvPr>
          <p:cNvSpPr/>
          <p:nvPr/>
        </p:nvSpPr>
        <p:spPr>
          <a:xfrm>
            <a:off x="0" y="0"/>
            <a:ext cx="12191996" cy="6858000"/>
          </a:xfrm>
          <a:custGeom>
            <a:avLst/>
            <a:gdLst>
              <a:gd name="f0" fmla="val w"/>
              <a:gd name="f1" fmla="val h"/>
              <a:gd name="f2" fmla="val ss"/>
              <a:gd name="f3" fmla="val 0"/>
              <a:gd name="f4" fmla="val 285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6 1 100000"/>
              <a:gd name="f28" fmla="+- f18 0 f27"/>
              <a:gd name="f29" fmla="+- f19 0 f27"/>
              <a:gd name="f30" fmla="*/ f27 f15 1"/>
              <a:gd name="f31" fmla="*/ f28 f15 1"/>
              <a:gd name="f32" fmla="*/ f29 f15 1"/>
            </a:gdLst>
            <a:ahLst/>
            <a:cxnLst>
              <a:cxn ang="3cd4">
                <a:pos x="hc" y="t"/>
              </a:cxn>
              <a:cxn ang="0">
                <a:pos x="r" y="vc"/>
              </a:cxn>
              <a:cxn ang="cd4">
                <a:pos x="hc" y="b"/>
              </a:cxn>
              <a:cxn ang="cd2">
                <a:pos x="l" y="vc"/>
              </a:cxn>
            </a:cxnLst>
            <a:rect l="f30" t="f30" r="f31" b="f32"/>
            <a:pathLst>
              <a:path>
                <a:moveTo>
                  <a:pt x="f20" y="f20"/>
                </a:moveTo>
                <a:lnTo>
                  <a:pt x="f23" y="f20"/>
                </a:lnTo>
                <a:lnTo>
                  <a:pt x="f23" y="f24"/>
                </a:lnTo>
                <a:lnTo>
                  <a:pt x="f20" y="f24"/>
                </a:lnTo>
                <a:close/>
                <a:moveTo>
                  <a:pt x="f30" y="f30"/>
                </a:moveTo>
                <a:lnTo>
                  <a:pt x="f30" y="f32"/>
                </a:lnTo>
                <a:lnTo>
                  <a:pt x="f31" y="f32"/>
                </a:lnTo>
                <a:lnTo>
                  <a:pt x="f31" y="f30"/>
                </a:lnTo>
                <a:close/>
              </a:path>
            </a:pathLst>
          </a:custGeom>
          <a:solidFill>
            <a:srgbClr val="F2F2F2"/>
          </a:solidFill>
          <a:ln w="12701" cap="flat">
            <a:solidFill>
              <a:srgbClr val="F2F2F2"/>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Rectangle 15">
            <a:extLst>
              <a:ext uri="{FF2B5EF4-FFF2-40B4-BE49-F238E27FC236}">
                <a16:creationId xmlns:a16="http://schemas.microsoft.com/office/drawing/2014/main" id="{B92FA075-F344-6FA8-D0E6-E9BCE137727A}"/>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6" name="Graphique 8" descr="Puzzle avec un remplissage uni">
            <a:extLst>
              <a:ext uri="{FF2B5EF4-FFF2-40B4-BE49-F238E27FC236}">
                <a16:creationId xmlns:a16="http://schemas.microsoft.com/office/drawing/2014/main" id="{9A4FB86E-774E-92EF-9C9E-0A6F1DBDC0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2338239" y="1094207"/>
            <a:ext cx="914400" cy="914400"/>
          </a:xfrm>
          <a:prstGeom prst="rect">
            <a:avLst/>
          </a:prstGeom>
          <a:noFill/>
          <a:ln cap="flat">
            <a:noFill/>
          </a:ln>
        </p:spPr>
      </p:pic>
      <p:pic>
        <p:nvPicPr>
          <p:cNvPr id="7" name="Graphique 28" descr="Règle triangulaire avec un remplissage uni">
            <a:extLst>
              <a:ext uri="{FF2B5EF4-FFF2-40B4-BE49-F238E27FC236}">
                <a16:creationId xmlns:a16="http://schemas.microsoft.com/office/drawing/2014/main" id="{C3D3E251-A51E-5378-D050-665C581657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4952509"/>
            <a:ext cx="1905490" cy="1905490"/>
          </a:xfrm>
          <a:prstGeom prst="rect">
            <a:avLst/>
          </a:prstGeom>
          <a:noFill/>
          <a:ln cap="flat">
            <a:noFill/>
          </a:ln>
        </p:spPr>
      </p:pic>
      <p:pic>
        <p:nvPicPr>
          <p:cNvPr id="8" name="Graphique 22" descr="Nombre d'or avec un remplissage uni">
            <a:extLst>
              <a:ext uri="{FF2B5EF4-FFF2-40B4-BE49-F238E27FC236}">
                <a16:creationId xmlns:a16="http://schemas.microsoft.com/office/drawing/2014/main" id="{D6EF3A44-0D9F-27F9-A704-306F1D5A4C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39463" y="-342406"/>
            <a:ext cx="2204408" cy="2204408"/>
          </a:xfrm>
          <a:prstGeom prst="rect">
            <a:avLst/>
          </a:prstGeom>
          <a:noFill/>
          <a:ln cap="flat">
            <a:noFill/>
          </a:ln>
        </p:spPr>
      </p:pic>
      <p:sp>
        <p:nvSpPr>
          <p:cNvPr id="3" name="Espace réservé du numéro de diapositive 2">
            <a:extLst>
              <a:ext uri="{FF2B5EF4-FFF2-40B4-BE49-F238E27FC236}">
                <a16:creationId xmlns:a16="http://schemas.microsoft.com/office/drawing/2014/main" id="{5A9BC2A2-2C80-F45F-84F7-660B81BDFA45}"/>
              </a:ext>
            </a:extLst>
          </p:cNvPr>
          <p:cNvSpPr>
            <a:spLocks noGrp="1"/>
          </p:cNvSpPr>
          <p:nvPr>
            <p:ph type="sldNum" sz="quarter" idx="12"/>
          </p:nvPr>
        </p:nvSpPr>
        <p:spPr/>
        <p:txBody>
          <a:bodyPr/>
          <a:lstStyle/>
          <a:p>
            <a:fld id="{EC53D11E-AD9D-4196-9BEF-7CB71C413EF1}" type="slidenum">
              <a:rPr lang="fr-FR" smtClean="0"/>
              <a:t>4</a:t>
            </a:fld>
            <a:endParaRPr lang="fr-FR"/>
          </a:p>
        </p:txBody>
      </p:sp>
      <p:sp>
        <p:nvSpPr>
          <p:cNvPr id="12" name="ZoneTexte 24">
            <a:extLst>
              <a:ext uri="{FF2B5EF4-FFF2-40B4-BE49-F238E27FC236}">
                <a16:creationId xmlns:a16="http://schemas.microsoft.com/office/drawing/2014/main" id="{1E77844C-BA16-E0F3-A91F-906C3F65CB3B}"/>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a:solidFill>
                  <a:srgbClr val="000000"/>
                </a:solidFill>
                <a:uFillTx/>
                <a:latin typeface="Agency FB" pitchFamily="34"/>
              </a:rPr>
              <a:t>Les teams</a:t>
            </a:r>
          </a:p>
        </p:txBody>
      </p:sp>
      <p:grpSp>
        <p:nvGrpSpPr>
          <p:cNvPr id="11" name="Groupe 10">
            <a:extLst>
              <a:ext uri="{FF2B5EF4-FFF2-40B4-BE49-F238E27FC236}">
                <a16:creationId xmlns:a16="http://schemas.microsoft.com/office/drawing/2014/main" id="{1DE6DDD8-8FEF-AD92-905F-FAD11FB4780E}"/>
              </a:ext>
            </a:extLst>
          </p:cNvPr>
          <p:cNvGrpSpPr/>
          <p:nvPr/>
        </p:nvGrpSpPr>
        <p:grpSpPr>
          <a:xfrm>
            <a:off x="2795439" y="2158761"/>
            <a:ext cx="6843093" cy="1265542"/>
            <a:chOff x="2721367" y="2708098"/>
            <a:chExt cx="6843093" cy="1265542"/>
          </a:xfrm>
        </p:grpSpPr>
        <p:pic>
          <p:nvPicPr>
            <p:cNvPr id="14" name="Graphique 13" descr="Utilisateur avec un remplissage uni">
              <a:extLst>
                <a:ext uri="{FF2B5EF4-FFF2-40B4-BE49-F238E27FC236}">
                  <a16:creationId xmlns:a16="http://schemas.microsoft.com/office/drawing/2014/main" id="{6CF4020A-5736-9555-2E4D-BB686E940F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1916" y="2708098"/>
              <a:ext cx="914400" cy="914400"/>
            </a:xfrm>
            <a:prstGeom prst="rect">
              <a:avLst/>
            </a:prstGeom>
          </p:spPr>
        </p:pic>
        <p:pic>
          <p:nvPicPr>
            <p:cNvPr id="15" name="Graphique 14" descr="Utilisateur avec un remplissage uni">
              <a:extLst>
                <a:ext uri="{FF2B5EF4-FFF2-40B4-BE49-F238E27FC236}">
                  <a16:creationId xmlns:a16="http://schemas.microsoft.com/office/drawing/2014/main" id="{FC2B1B48-E814-71A1-DED0-A123CEF84F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95987" y="2708098"/>
              <a:ext cx="914400" cy="914400"/>
            </a:xfrm>
            <a:prstGeom prst="rect">
              <a:avLst/>
            </a:prstGeom>
          </p:spPr>
        </p:pic>
        <p:pic>
          <p:nvPicPr>
            <p:cNvPr id="19" name="Graphique 18" descr="Utilisateur avec un remplissage uni">
              <a:extLst>
                <a:ext uri="{FF2B5EF4-FFF2-40B4-BE49-F238E27FC236}">
                  <a16:creationId xmlns:a16="http://schemas.microsoft.com/office/drawing/2014/main" id="{AEB062C0-A38D-E3F1-50FF-A467068A11E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34455" y="2708098"/>
              <a:ext cx="914400" cy="914400"/>
            </a:xfrm>
            <a:prstGeom prst="rect">
              <a:avLst/>
            </a:prstGeom>
          </p:spPr>
        </p:pic>
        <p:pic>
          <p:nvPicPr>
            <p:cNvPr id="9" name="Graphique 8" descr="Utilisateur avec un remplissage uni">
              <a:extLst>
                <a:ext uri="{FF2B5EF4-FFF2-40B4-BE49-F238E27FC236}">
                  <a16:creationId xmlns:a16="http://schemas.microsoft.com/office/drawing/2014/main" id="{BC3A9F27-8E41-C214-26E1-D35C95FC13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06784" y="2708098"/>
              <a:ext cx="914400" cy="914400"/>
            </a:xfrm>
            <a:prstGeom prst="rect">
              <a:avLst/>
            </a:prstGeom>
          </p:spPr>
        </p:pic>
        <p:sp>
          <p:nvSpPr>
            <p:cNvPr id="2" name="ZoneTexte 24">
              <a:extLst>
                <a:ext uri="{FF2B5EF4-FFF2-40B4-BE49-F238E27FC236}">
                  <a16:creationId xmlns:a16="http://schemas.microsoft.com/office/drawing/2014/main" id="{026F2A85-3FC8-C51C-DA52-2B86841D650C}"/>
                </a:ext>
              </a:extLst>
            </p:cNvPr>
            <p:cNvSpPr txBox="1"/>
            <p:nvPr/>
          </p:nvSpPr>
          <p:spPr>
            <a:xfrm>
              <a:off x="2721367" y="3573530"/>
              <a:ext cx="1663639" cy="400110"/>
            </a:xfrm>
            <a:prstGeom prst="rect">
              <a:avLst/>
            </a:prstGeom>
            <a:noFill/>
            <a:ln cap="flat">
              <a:noFill/>
            </a:ln>
          </p:spPr>
          <p:txBody>
            <a:bodyPr vert="horz" wrap="square" lIns="91440" tIns="45720" rIns="91440" bIns="45720" anchor="t" anchorCtr="1" compatLnSpc="1">
              <a:spAutoFit/>
            </a:bodyPr>
            <a:lstStyle/>
            <a:p>
              <a:pPr>
                <a:defRPr sz="1800" b="0" i="0" u="none" strike="noStrike" kern="0" cap="none" spc="0" baseline="0">
                  <a:solidFill>
                    <a:srgbClr val="000000"/>
                  </a:solidFill>
                  <a:uFillTx/>
                </a:defRPr>
              </a:pPr>
              <a:r>
                <a:rPr lang="fr-FR" sz="2000" b="1" dirty="0" err="1">
                  <a:latin typeface="Agency FB"/>
                </a:rPr>
                <a:t>Developpement</a:t>
              </a:r>
              <a:endParaRPr lang="fr-FR" sz="2000" b="1" dirty="0">
                <a:latin typeface="Agency FB"/>
              </a:endParaRPr>
            </a:p>
          </p:txBody>
        </p:sp>
        <p:sp>
          <p:nvSpPr>
            <p:cNvPr id="16" name="ZoneTexte 24">
              <a:extLst>
                <a:ext uri="{FF2B5EF4-FFF2-40B4-BE49-F238E27FC236}">
                  <a16:creationId xmlns:a16="http://schemas.microsoft.com/office/drawing/2014/main" id="{30D9CAC9-92FC-9E50-AB40-7E453DDD0E0D}"/>
                </a:ext>
              </a:extLst>
            </p:cNvPr>
            <p:cNvSpPr txBox="1"/>
            <p:nvPr/>
          </p:nvSpPr>
          <p:spPr>
            <a:xfrm>
              <a:off x="4310772" y="3564794"/>
              <a:ext cx="1804576" cy="400110"/>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000" b="1" dirty="0">
                  <a:latin typeface="Agency FB"/>
                </a:rPr>
                <a:t>Infrastructure</a:t>
              </a:r>
            </a:p>
          </p:txBody>
        </p:sp>
        <p:sp>
          <p:nvSpPr>
            <p:cNvPr id="17" name="ZoneTexte 24">
              <a:extLst>
                <a:ext uri="{FF2B5EF4-FFF2-40B4-BE49-F238E27FC236}">
                  <a16:creationId xmlns:a16="http://schemas.microsoft.com/office/drawing/2014/main" id="{47A0CFAC-657F-EB43-4F5C-9E192E4EDE41}"/>
                </a:ext>
              </a:extLst>
            </p:cNvPr>
            <p:cNvSpPr txBox="1"/>
            <p:nvPr/>
          </p:nvSpPr>
          <p:spPr>
            <a:xfrm>
              <a:off x="5937128" y="3564794"/>
              <a:ext cx="1804576" cy="400110"/>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000" b="1" dirty="0">
                  <a:latin typeface="Agency FB"/>
                </a:rPr>
                <a:t>Data &amp; IA</a:t>
              </a:r>
            </a:p>
          </p:txBody>
        </p:sp>
        <p:sp>
          <p:nvSpPr>
            <p:cNvPr id="18" name="ZoneTexte 24">
              <a:extLst>
                <a:ext uri="{FF2B5EF4-FFF2-40B4-BE49-F238E27FC236}">
                  <a16:creationId xmlns:a16="http://schemas.microsoft.com/office/drawing/2014/main" id="{1D5D9938-7105-F1C0-9DBE-F1D41CC3674E}"/>
                </a:ext>
              </a:extLst>
            </p:cNvPr>
            <p:cNvSpPr txBox="1"/>
            <p:nvPr/>
          </p:nvSpPr>
          <p:spPr>
            <a:xfrm>
              <a:off x="7759884" y="3564794"/>
              <a:ext cx="1804576" cy="400110"/>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000" b="1" dirty="0">
                  <a:latin typeface="Agency FB"/>
                </a:rPr>
                <a:t>Cybersécurité</a:t>
              </a:r>
            </a:p>
          </p:txBody>
        </p:sp>
      </p:grpSp>
      <p:sp>
        <p:nvSpPr>
          <p:cNvPr id="10" name="ZoneTexte 9">
            <a:extLst>
              <a:ext uri="{FF2B5EF4-FFF2-40B4-BE49-F238E27FC236}">
                <a16:creationId xmlns:a16="http://schemas.microsoft.com/office/drawing/2014/main" id="{1188A5E6-175A-EEAF-1E49-CEAA31234DA1}"/>
              </a:ext>
            </a:extLst>
          </p:cNvPr>
          <p:cNvSpPr txBox="1"/>
          <p:nvPr/>
        </p:nvSpPr>
        <p:spPr>
          <a:xfrm>
            <a:off x="2795439" y="4000296"/>
            <a:ext cx="8769076" cy="2031325"/>
          </a:xfrm>
          <a:prstGeom prst="rect">
            <a:avLst/>
          </a:prstGeom>
          <a:noFill/>
        </p:spPr>
        <p:txBody>
          <a:bodyPr wrap="square" rtlCol="0">
            <a:spAutoFit/>
          </a:bodyPr>
          <a:lstStyle/>
          <a:p>
            <a:r>
              <a:rPr lang="fr-FR" dirty="0"/>
              <a:t>Des équipes mixant les élèves de B1, B2 et B3 ainsi que toutes les spécialités pour un projet commun en totale coopération.</a:t>
            </a:r>
            <a:br>
              <a:rPr lang="fr-FR" dirty="0"/>
            </a:br>
            <a:br>
              <a:rPr lang="fr-FR" dirty="0"/>
            </a:br>
            <a:r>
              <a:rPr lang="fr-FR" dirty="0"/>
              <a:t>Vous travaillerez en équipe au sein desquelles toutes les spécialités seront représentées, vous devrez donc vous répartir les rôles pour chaque mission en fonction de vos spécialités mais aussi travailler en fonction de ce que vous aurez à fournir aux membres de votre équipe des autres spécialités.</a:t>
            </a:r>
          </a:p>
        </p:txBody>
      </p:sp>
    </p:spTree>
    <p:extLst>
      <p:ext uri="{BB962C8B-B14F-4D97-AF65-F5344CB8AC3E}">
        <p14:creationId xmlns:p14="http://schemas.microsoft.com/office/powerpoint/2010/main" val="147203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dre 17">
            <a:extLst>
              <a:ext uri="{FF2B5EF4-FFF2-40B4-BE49-F238E27FC236}">
                <a16:creationId xmlns:a16="http://schemas.microsoft.com/office/drawing/2014/main" id="{0E2877E3-9BDD-417D-C8F9-65F823110087}"/>
              </a:ext>
            </a:extLst>
          </p:cNvPr>
          <p:cNvSpPr/>
          <p:nvPr/>
        </p:nvSpPr>
        <p:spPr>
          <a:xfrm>
            <a:off x="0" y="0"/>
            <a:ext cx="12191996" cy="6858000"/>
          </a:xfrm>
          <a:custGeom>
            <a:avLst/>
            <a:gdLst>
              <a:gd name="f0" fmla="val w"/>
              <a:gd name="f1" fmla="val h"/>
              <a:gd name="f2" fmla="val ss"/>
              <a:gd name="f3" fmla="val 0"/>
              <a:gd name="f4" fmla="val 2850"/>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8 f15 1"/>
              <a:gd name="f24" fmla="*/ f19 f15 1"/>
              <a:gd name="f25" fmla="min f22 f21"/>
              <a:gd name="f26" fmla="*/ f25 f4 1"/>
              <a:gd name="f27" fmla="*/ f26 1 100000"/>
              <a:gd name="f28" fmla="+- f18 0 f27"/>
              <a:gd name="f29" fmla="+- f19 0 f27"/>
              <a:gd name="f30" fmla="*/ f27 f15 1"/>
              <a:gd name="f31" fmla="*/ f28 f15 1"/>
              <a:gd name="f32" fmla="*/ f29 f15 1"/>
            </a:gdLst>
            <a:ahLst/>
            <a:cxnLst>
              <a:cxn ang="3cd4">
                <a:pos x="hc" y="t"/>
              </a:cxn>
              <a:cxn ang="0">
                <a:pos x="r" y="vc"/>
              </a:cxn>
              <a:cxn ang="cd4">
                <a:pos x="hc" y="b"/>
              </a:cxn>
              <a:cxn ang="cd2">
                <a:pos x="l" y="vc"/>
              </a:cxn>
            </a:cxnLst>
            <a:rect l="f30" t="f30" r="f31" b="f32"/>
            <a:pathLst>
              <a:path>
                <a:moveTo>
                  <a:pt x="f20" y="f20"/>
                </a:moveTo>
                <a:lnTo>
                  <a:pt x="f23" y="f20"/>
                </a:lnTo>
                <a:lnTo>
                  <a:pt x="f23" y="f24"/>
                </a:lnTo>
                <a:lnTo>
                  <a:pt x="f20" y="f24"/>
                </a:lnTo>
                <a:close/>
                <a:moveTo>
                  <a:pt x="f30" y="f30"/>
                </a:moveTo>
                <a:lnTo>
                  <a:pt x="f30" y="f32"/>
                </a:lnTo>
                <a:lnTo>
                  <a:pt x="f31" y="f32"/>
                </a:lnTo>
                <a:lnTo>
                  <a:pt x="f31" y="f30"/>
                </a:lnTo>
                <a:close/>
              </a:path>
            </a:pathLst>
          </a:custGeom>
          <a:solidFill>
            <a:srgbClr val="F2F2F2"/>
          </a:solidFill>
          <a:ln w="12701" cap="flat">
            <a:solidFill>
              <a:srgbClr val="F2F2F2"/>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5" name="Rectangle 15">
            <a:extLst>
              <a:ext uri="{FF2B5EF4-FFF2-40B4-BE49-F238E27FC236}">
                <a16:creationId xmlns:a16="http://schemas.microsoft.com/office/drawing/2014/main" id="{B608B6D8-D47E-523A-97DE-23D45B3B3E78}"/>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6" name="Graphique 8" descr="Puzzle avec un remplissage uni">
            <a:extLst>
              <a:ext uri="{FF2B5EF4-FFF2-40B4-BE49-F238E27FC236}">
                <a16:creationId xmlns:a16="http://schemas.microsoft.com/office/drawing/2014/main" id="{7D789ECC-99FC-0FBD-0330-23808BCFF4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2338239" y="1094207"/>
            <a:ext cx="914400" cy="914400"/>
          </a:xfrm>
          <a:prstGeom prst="rect">
            <a:avLst/>
          </a:prstGeom>
          <a:noFill/>
          <a:ln cap="flat">
            <a:noFill/>
          </a:ln>
        </p:spPr>
      </p:pic>
      <p:pic>
        <p:nvPicPr>
          <p:cNvPr id="7" name="Graphique 28" descr="Règle triangulaire avec un remplissage uni">
            <a:extLst>
              <a:ext uri="{FF2B5EF4-FFF2-40B4-BE49-F238E27FC236}">
                <a16:creationId xmlns:a16="http://schemas.microsoft.com/office/drawing/2014/main" id="{886734C3-344D-268B-E6D8-4FDCDA2966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4952509"/>
            <a:ext cx="1905490" cy="1905490"/>
          </a:xfrm>
          <a:prstGeom prst="rect">
            <a:avLst/>
          </a:prstGeom>
          <a:noFill/>
          <a:ln cap="flat">
            <a:noFill/>
          </a:ln>
        </p:spPr>
      </p:pic>
      <p:pic>
        <p:nvPicPr>
          <p:cNvPr id="8" name="Graphique 22" descr="Nombre d'or avec un remplissage uni">
            <a:extLst>
              <a:ext uri="{FF2B5EF4-FFF2-40B4-BE49-F238E27FC236}">
                <a16:creationId xmlns:a16="http://schemas.microsoft.com/office/drawing/2014/main" id="{EDE082DB-581C-BCE7-E67C-79AB98B4A8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39463" y="-342406"/>
            <a:ext cx="2204408" cy="2204408"/>
          </a:xfrm>
          <a:prstGeom prst="rect">
            <a:avLst/>
          </a:prstGeom>
          <a:noFill/>
          <a:ln cap="flat">
            <a:noFill/>
          </a:ln>
        </p:spPr>
      </p:pic>
      <p:sp>
        <p:nvSpPr>
          <p:cNvPr id="3" name="Espace réservé du numéro de diapositive 2">
            <a:extLst>
              <a:ext uri="{FF2B5EF4-FFF2-40B4-BE49-F238E27FC236}">
                <a16:creationId xmlns:a16="http://schemas.microsoft.com/office/drawing/2014/main" id="{89C4B76A-23FA-6DA4-2EE0-DB005DF5BFB8}"/>
              </a:ext>
            </a:extLst>
          </p:cNvPr>
          <p:cNvSpPr>
            <a:spLocks noGrp="1"/>
          </p:cNvSpPr>
          <p:nvPr>
            <p:ph type="sldNum" sz="quarter" idx="12"/>
          </p:nvPr>
        </p:nvSpPr>
        <p:spPr/>
        <p:txBody>
          <a:bodyPr/>
          <a:lstStyle/>
          <a:p>
            <a:fld id="{EC53D11E-AD9D-4196-9BEF-7CB71C413EF1}" type="slidenum">
              <a:rPr lang="fr-FR" smtClean="0"/>
              <a:t>5</a:t>
            </a:fld>
            <a:endParaRPr lang="fr-FR"/>
          </a:p>
        </p:txBody>
      </p:sp>
      <p:sp>
        <p:nvSpPr>
          <p:cNvPr id="12" name="ZoneTexte 24">
            <a:extLst>
              <a:ext uri="{FF2B5EF4-FFF2-40B4-BE49-F238E27FC236}">
                <a16:creationId xmlns:a16="http://schemas.microsoft.com/office/drawing/2014/main" id="{52C88E3F-3053-FE87-E987-FF25C4C7880A}"/>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a:solidFill>
                  <a:srgbClr val="000000"/>
                </a:solidFill>
                <a:uFillTx/>
                <a:latin typeface="Agency FB" pitchFamily="34"/>
              </a:rPr>
              <a:t>Les teams</a:t>
            </a:r>
          </a:p>
        </p:txBody>
      </p:sp>
      <p:pic>
        <p:nvPicPr>
          <p:cNvPr id="13" name="Graphique 12" descr="Utilisateur avec un remplissage uni">
            <a:extLst>
              <a:ext uri="{FF2B5EF4-FFF2-40B4-BE49-F238E27FC236}">
                <a16:creationId xmlns:a16="http://schemas.microsoft.com/office/drawing/2014/main" id="{FF7A725D-9A92-A004-0F59-2C7FE8E575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14863" y="2819891"/>
            <a:ext cx="914400" cy="914400"/>
          </a:xfrm>
          <a:prstGeom prst="rect">
            <a:avLst/>
          </a:prstGeom>
        </p:spPr>
      </p:pic>
      <p:pic>
        <p:nvPicPr>
          <p:cNvPr id="14" name="Graphique 13" descr="Utilisateur avec un remplissage uni">
            <a:extLst>
              <a:ext uri="{FF2B5EF4-FFF2-40B4-BE49-F238E27FC236}">
                <a16:creationId xmlns:a16="http://schemas.microsoft.com/office/drawing/2014/main" id="{983FF8A8-CE31-45BA-62D9-B9FA433FD3F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42695" y="3766636"/>
            <a:ext cx="914400" cy="914400"/>
          </a:xfrm>
          <a:prstGeom prst="rect">
            <a:avLst/>
          </a:prstGeom>
        </p:spPr>
      </p:pic>
      <p:pic>
        <p:nvPicPr>
          <p:cNvPr id="15" name="Graphique 14" descr="Utilisateur avec un remplissage uni">
            <a:extLst>
              <a:ext uri="{FF2B5EF4-FFF2-40B4-BE49-F238E27FC236}">
                <a16:creationId xmlns:a16="http://schemas.microsoft.com/office/drawing/2014/main" id="{6693DB50-6A0D-5C9B-4D58-57F06505EB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437205" y="2819891"/>
            <a:ext cx="914400" cy="914400"/>
          </a:xfrm>
          <a:prstGeom prst="rect">
            <a:avLst/>
          </a:prstGeom>
        </p:spPr>
      </p:pic>
      <p:pic>
        <p:nvPicPr>
          <p:cNvPr id="19" name="Graphique 18" descr="Utilisateur avec un remplissage uni">
            <a:extLst>
              <a:ext uri="{FF2B5EF4-FFF2-40B4-BE49-F238E27FC236}">
                <a16:creationId xmlns:a16="http://schemas.microsoft.com/office/drawing/2014/main" id="{956236A2-2448-CB8D-DE7F-8E54608837F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10550" y="3758870"/>
            <a:ext cx="914400" cy="914400"/>
          </a:xfrm>
          <a:prstGeom prst="rect">
            <a:avLst/>
          </a:prstGeom>
        </p:spPr>
      </p:pic>
      <p:pic>
        <p:nvPicPr>
          <p:cNvPr id="9" name="Graphique 8" descr="Utilisateur avec un remplissage uni">
            <a:extLst>
              <a:ext uri="{FF2B5EF4-FFF2-40B4-BE49-F238E27FC236}">
                <a16:creationId xmlns:a16="http://schemas.microsoft.com/office/drawing/2014/main" id="{2399D527-E819-B54A-7A81-D155BFB4C3D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50513" y="2819891"/>
            <a:ext cx="914400" cy="914400"/>
          </a:xfrm>
          <a:prstGeom prst="rect">
            <a:avLst/>
          </a:prstGeom>
        </p:spPr>
      </p:pic>
      <p:pic>
        <p:nvPicPr>
          <p:cNvPr id="10" name="Graphique 9" descr="Utilisateur avec un remplissage uni">
            <a:extLst>
              <a:ext uri="{FF2B5EF4-FFF2-40B4-BE49-F238E27FC236}">
                <a16:creationId xmlns:a16="http://schemas.microsoft.com/office/drawing/2014/main" id="{B55262F8-98B3-15D4-360A-4AAF9B1BE85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42695" y="1905491"/>
            <a:ext cx="914400" cy="914400"/>
          </a:xfrm>
          <a:prstGeom prst="rect">
            <a:avLst/>
          </a:prstGeom>
        </p:spPr>
      </p:pic>
      <p:pic>
        <p:nvPicPr>
          <p:cNvPr id="11" name="Graphique 10" descr="Utilisateur avec un remplissage uni">
            <a:extLst>
              <a:ext uri="{FF2B5EF4-FFF2-40B4-BE49-F238E27FC236}">
                <a16:creationId xmlns:a16="http://schemas.microsoft.com/office/drawing/2014/main" id="{504FAA95-5734-7328-89A5-E721420B4D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110550" y="1905491"/>
            <a:ext cx="914400" cy="914400"/>
          </a:xfrm>
          <a:prstGeom prst="rect">
            <a:avLst/>
          </a:prstGeom>
        </p:spPr>
      </p:pic>
      <p:pic>
        <p:nvPicPr>
          <p:cNvPr id="20" name="Graphique 19" descr="Couronne avec un remplissage uni">
            <a:extLst>
              <a:ext uri="{FF2B5EF4-FFF2-40B4-BE49-F238E27FC236}">
                <a16:creationId xmlns:a16="http://schemas.microsoft.com/office/drawing/2014/main" id="{C872B239-6385-C3E3-F221-A3876549146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74499" y="2522327"/>
            <a:ext cx="595128" cy="595128"/>
          </a:xfrm>
          <a:prstGeom prst="rect">
            <a:avLst/>
          </a:prstGeom>
        </p:spPr>
      </p:pic>
      <p:sp>
        <p:nvSpPr>
          <p:cNvPr id="41" name="ZoneTexte 24">
            <a:extLst>
              <a:ext uri="{FF2B5EF4-FFF2-40B4-BE49-F238E27FC236}">
                <a16:creationId xmlns:a16="http://schemas.microsoft.com/office/drawing/2014/main" id="{BE6D1CD5-FB0B-8E0C-51EE-10408829CC79}"/>
              </a:ext>
            </a:extLst>
          </p:cNvPr>
          <p:cNvSpPr txBox="1"/>
          <p:nvPr/>
        </p:nvSpPr>
        <p:spPr>
          <a:xfrm>
            <a:off x="768947" y="4713382"/>
            <a:ext cx="4115349" cy="1261884"/>
          </a:xfrm>
          <a:prstGeom prst="rect">
            <a:avLst/>
          </a:prstGeom>
          <a:noFill/>
          <a:ln cap="flat">
            <a:noFill/>
          </a:ln>
        </p:spPr>
        <p:txBody>
          <a:bodyPr vert="horz" wrap="square" lIns="91440" tIns="45720" rIns="91440" bIns="45720" anchor="t" anchorCtr="1" compatLnSpc="1">
            <a:spAutoFit/>
          </a:bodyPr>
          <a:lstStyle/>
          <a:p>
            <a:pPr algn="ctr">
              <a:defRPr sz="1800" b="0" i="0" u="none" strike="noStrike" kern="0" cap="none" spc="0" baseline="0">
                <a:solidFill>
                  <a:srgbClr val="000000"/>
                </a:solidFill>
                <a:uFillTx/>
              </a:defRPr>
            </a:pPr>
            <a:r>
              <a:rPr lang="fr-FR" sz="2000" b="1" dirty="0">
                <a:latin typeface="Agency FB"/>
              </a:rPr>
              <a:t>Missions du chef d’équipe :</a:t>
            </a:r>
          </a:p>
          <a:p>
            <a:pPr>
              <a:defRPr sz="1800" b="0" i="0" u="none" strike="noStrike" kern="0" cap="none" spc="0" baseline="0">
                <a:solidFill>
                  <a:srgbClr val="000000"/>
                </a:solidFill>
                <a:uFillTx/>
              </a:defRPr>
            </a:pPr>
            <a:r>
              <a:rPr lang="fr-FR" sz="1600" dirty="0">
                <a:latin typeface="Agency FB"/>
              </a:rPr>
              <a:t>Dépôt des documents : </a:t>
            </a:r>
            <a:r>
              <a:rPr lang="fr-FR" sz="1600" i="1" dirty="0">
                <a:latin typeface="Agency FB"/>
              </a:rPr>
              <a:t>archi, algorigramme, code</a:t>
            </a:r>
          </a:p>
          <a:p>
            <a:pPr>
              <a:defRPr sz="1800" b="0" i="0" u="none" strike="noStrike" kern="0" cap="none" spc="0" baseline="0">
                <a:solidFill>
                  <a:srgbClr val="000000"/>
                </a:solidFill>
                <a:uFillTx/>
              </a:defRPr>
            </a:pPr>
            <a:r>
              <a:rPr lang="fr-FR" sz="1600" dirty="0">
                <a:latin typeface="Agency FB"/>
              </a:rPr>
              <a:t>Gestion &amp; attribution des tâches</a:t>
            </a:r>
          </a:p>
          <a:p>
            <a:pPr>
              <a:defRPr sz="1800" b="0" i="0" u="none" strike="noStrike" kern="0" cap="none" spc="0" baseline="0">
                <a:solidFill>
                  <a:srgbClr val="000000"/>
                </a:solidFill>
                <a:uFillTx/>
              </a:defRPr>
            </a:pPr>
            <a:r>
              <a:rPr lang="fr-FR" sz="1600" dirty="0">
                <a:latin typeface="Agency FB"/>
              </a:rPr>
              <a:t>Gestion du temps/matériel </a:t>
            </a:r>
          </a:p>
          <a:p>
            <a:pPr algn="ctr">
              <a:defRPr sz="1800" b="0" i="0" u="none" strike="noStrike" kern="0" cap="none" spc="0" baseline="0">
                <a:solidFill>
                  <a:srgbClr val="000000"/>
                </a:solidFill>
                <a:uFillTx/>
              </a:defRPr>
            </a:pPr>
            <a:endParaRPr lang="fr-FR" sz="800" b="1" dirty="0">
              <a:solidFill>
                <a:schemeClr val="bg2"/>
              </a:solidFill>
            </a:endParaRPr>
          </a:p>
        </p:txBody>
      </p:sp>
      <p:sp>
        <p:nvSpPr>
          <p:cNvPr id="2" name="ZoneTexte 1">
            <a:extLst>
              <a:ext uri="{FF2B5EF4-FFF2-40B4-BE49-F238E27FC236}">
                <a16:creationId xmlns:a16="http://schemas.microsoft.com/office/drawing/2014/main" id="{57C35F3E-0FDF-CEF7-21F2-6B66F0826A93}"/>
              </a:ext>
            </a:extLst>
          </p:cNvPr>
          <p:cNvSpPr txBox="1"/>
          <p:nvPr/>
        </p:nvSpPr>
        <p:spPr>
          <a:xfrm>
            <a:off x="6143096" y="2819891"/>
            <a:ext cx="4898571" cy="2031325"/>
          </a:xfrm>
          <a:prstGeom prst="rect">
            <a:avLst/>
          </a:prstGeom>
          <a:noFill/>
        </p:spPr>
        <p:txBody>
          <a:bodyPr wrap="square" rtlCol="0">
            <a:spAutoFit/>
          </a:bodyPr>
          <a:lstStyle/>
          <a:p>
            <a:r>
              <a:rPr lang="fr-FR" dirty="0"/>
              <a:t>Les équipes ont été définies en avance et vous trouverez dans la page Moodle un fichier Excel avec l’ensemble des équipes.</a:t>
            </a:r>
            <a:br>
              <a:rPr lang="fr-FR" dirty="0"/>
            </a:br>
            <a:br>
              <a:rPr lang="fr-FR" dirty="0"/>
            </a:br>
            <a:r>
              <a:rPr lang="fr-FR" dirty="0"/>
              <a:t>Votre premier travail sera de nommer un chef d’équipe puis de définir ensemble les rôles et responsabilités de chaque membre de l’équipe.</a:t>
            </a:r>
          </a:p>
        </p:txBody>
      </p:sp>
    </p:spTree>
    <p:extLst>
      <p:ext uri="{BB962C8B-B14F-4D97-AF65-F5344CB8AC3E}">
        <p14:creationId xmlns:p14="http://schemas.microsoft.com/office/powerpoint/2010/main" val="27547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A373E4A8-C57C-223B-1340-29AF56173112}"/>
              </a:ext>
            </a:extLst>
          </p:cNvPr>
          <p:cNvSpPr/>
          <p:nvPr/>
        </p:nvSpPr>
        <p:spPr>
          <a:xfrm>
            <a:off x="0" y="6377940"/>
            <a:ext cx="12191996" cy="48006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C0D262BB-8A76-C215-D1BD-05F60245460C}"/>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7" name="Graphique 8" descr="Puzzle avec un remplissage uni">
            <a:extLst>
              <a:ext uri="{FF2B5EF4-FFF2-40B4-BE49-F238E27FC236}">
                <a16:creationId xmlns:a16="http://schemas.microsoft.com/office/drawing/2014/main" id="{89A07698-BE13-DBA8-A53C-5338E0A2A6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4">
            <a:off x="2338239" y="1094207"/>
            <a:ext cx="914400" cy="914400"/>
          </a:xfrm>
          <a:prstGeom prst="rect">
            <a:avLst/>
          </a:prstGeom>
          <a:noFill/>
          <a:ln cap="flat">
            <a:noFill/>
          </a:ln>
        </p:spPr>
      </p:pic>
      <p:grpSp>
        <p:nvGrpSpPr>
          <p:cNvPr id="8" name="Groupe 43">
            <a:extLst>
              <a:ext uri="{FF2B5EF4-FFF2-40B4-BE49-F238E27FC236}">
                <a16:creationId xmlns:a16="http://schemas.microsoft.com/office/drawing/2014/main" id="{F4770664-A9AA-FE3C-8CA7-B844EE2E0A98}"/>
              </a:ext>
            </a:extLst>
          </p:cNvPr>
          <p:cNvGrpSpPr/>
          <p:nvPr/>
        </p:nvGrpSpPr>
        <p:grpSpPr>
          <a:xfrm>
            <a:off x="4035521" y="6068635"/>
            <a:ext cx="4120945" cy="682133"/>
            <a:chOff x="4035521" y="6068635"/>
            <a:chExt cx="4120945" cy="682133"/>
          </a:xfrm>
        </p:grpSpPr>
        <p:pic>
          <p:nvPicPr>
            <p:cNvPr id="9" name="Graphique 33" descr="Forme pyramidale avec un remplissage uni">
              <a:extLst>
                <a:ext uri="{FF2B5EF4-FFF2-40B4-BE49-F238E27FC236}">
                  <a16:creationId xmlns:a16="http://schemas.microsoft.com/office/drawing/2014/main" id="{E091E3AA-EB7C-04E2-E078-BFD2AE029B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3554" y="6068635"/>
              <a:ext cx="682133" cy="682133"/>
            </a:xfrm>
            <a:prstGeom prst="rect">
              <a:avLst/>
            </a:prstGeom>
            <a:noFill/>
            <a:ln cap="flat">
              <a:noFill/>
            </a:ln>
          </p:spPr>
        </p:pic>
        <p:pic>
          <p:nvPicPr>
            <p:cNvPr id="10" name="Graphique 35" descr="Cube avec un remplissage uni">
              <a:extLst>
                <a:ext uri="{FF2B5EF4-FFF2-40B4-BE49-F238E27FC236}">
                  <a16:creationId xmlns:a16="http://schemas.microsoft.com/office/drawing/2014/main" id="{B5658FF0-C272-52C9-FEF8-93B64A4AE9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9729" y="6068635"/>
              <a:ext cx="682133" cy="682133"/>
            </a:xfrm>
            <a:prstGeom prst="rect">
              <a:avLst/>
            </a:prstGeom>
            <a:noFill/>
            <a:ln cap="flat">
              <a:noFill/>
            </a:ln>
          </p:spPr>
        </p:pic>
        <p:pic>
          <p:nvPicPr>
            <p:cNvPr id="11" name="Graphique 37" descr="Prisme rectangulaire avec un remplissage uni">
              <a:extLst>
                <a:ext uri="{FF2B5EF4-FFF2-40B4-BE49-F238E27FC236}">
                  <a16:creationId xmlns:a16="http://schemas.microsoft.com/office/drawing/2014/main" id="{FD8D9308-9BAB-7709-AB9E-7642356AFB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4333" y="6068635"/>
              <a:ext cx="682133" cy="682133"/>
            </a:xfrm>
            <a:prstGeom prst="rect">
              <a:avLst/>
            </a:prstGeom>
            <a:noFill/>
            <a:ln cap="flat">
              <a:noFill/>
            </a:ln>
          </p:spPr>
        </p:pic>
        <p:pic>
          <p:nvPicPr>
            <p:cNvPr id="12" name="Graphique 40" descr="Cône avec un remplissage uni">
              <a:extLst>
                <a:ext uri="{FF2B5EF4-FFF2-40B4-BE49-F238E27FC236}">
                  <a16:creationId xmlns:a16="http://schemas.microsoft.com/office/drawing/2014/main" id="{45D53C19-B554-053C-85EA-63B678D1FCC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88411" y="6068635"/>
              <a:ext cx="682133" cy="682133"/>
            </a:xfrm>
            <a:prstGeom prst="rect">
              <a:avLst/>
            </a:prstGeom>
            <a:noFill/>
            <a:ln cap="flat">
              <a:noFill/>
            </a:ln>
          </p:spPr>
        </p:pic>
        <p:pic>
          <p:nvPicPr>
            <p:cNvPr id="13" name="Graphique 41" descr="Sphère avec un remplissage uni">
              <a:extLst>
                <a:ext uri="{FF2B5EF4-FFF2-40B4-BE49-F238E27FC236}">
                  <a16:creationId xmlns:a16="http://schemas.microsoft.com/office/drawing/2014/main" id="{15D85A0E-5C47-4BE5-A3F1-63D06AA10B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35521" y="6068635"/>
              <a:ext cx="682133" cy="682133"/>
            </a:xfrm>
            <a:prstGeom prst="rect">
              <a:avLst/>
            </a:prstGeom>
            <a:noFill/>
            <a:ln cap="flat">
              <a:noFill/>
            </a:ln>
          </p:spPr>
        </p:pic>
        <p:pic>
          <p:nvPicPr>
            <p:cNvPr id="14" name="Graphique 42" descr="Cylindre avec un remplissage uni">
              <a:extLst>
                <a:ext uri="{FF2B5EF4-FFF2-40B4-BE49-F238E27FC236}">
                  <a16:creationId xmlns:a16="http://schemas.microsoft.com/office/drawing/2014/main" id="{DF0CD9CB-B969-6557-198D-A701C4330A2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5242" y="6068635"/>
              <a:ext cx="682133" cy="682133"/>
            </a:xfrm>
            <a:prstGeom prst="rect">
              <a:avLst/>
            </a:prstGeom>
            <a:noFill/>
            <a:ln cap="flat">
              <a:noFill/>
            </a:ln>
          </p:spPr>
        </p:pic>
      </p:grpSp>
      <p:grpSp>
        <p:nvGrpSpPr>
          <p:cNvPr id="15" name="Groupe 43">
            <a:extLst>
              <a:ext uri="{FF2B5EF4-FFF2-40B4-BE49-F238E27FC236}">
                <a16:creationId xmlns:a16="http://schemas.microsoft.com/office/drawing/2014/main" id="{0A8285B9-6C18-8156-4471-854F75B4E124}"/>
              </a:ext>
            </a:extLst>
          </p:cNvPr>
          <p:cNvGrpSpPr/>
          <p:nvPr/>
        </p:nvGrpSpPr>
        <p:grpSpPr>
          <a:xfrm>
            <a:off x="8188936" y="6068635"/>
            <a:ext cx="4120945" cy="682133"/>
            <a:chOff x="8188936" y="6068635"/>
            <a:chExt cx="4120945" cy="682133"/>
          </a:xfrm>
        </p:grpSpPr>
        <p:pic>
          <p:nvPicPr>
            <p:cNvPr id="16" name="Graphique 33" descr="Forme pyramidale avec un remplissage uni">
              <a:extLst>
                <a:ext uri="{FF2B5EF4-FFF2-40B4-BE49-F238E27FC236}">
                  <a16:creationId xmlns:a16="http://schemas.microsoft.com/office/drawing/2014/main" id="{06C2C4BE-A197-90DB-598D-D6C352A11B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6969" y="6068635"/>
              <a:ext cx="682133" cy="682133"/>
            </a:xfrm>
            <a:prstGeom prst="rect">
              <a:avLst/>
            </a:prstGeom>
            <a:noFill/>
            <a:ln cap="flat">
              <a:noFill/>
            </a:ln>
          </p:spPr>
        </p:pic>
        <p:pic>
          <p:nvPicPr>
            <p:cNvPr id="17" name="Graphique 35" descr="Cube avec un remplissage uni">
              <a:extLst>
                <a:ext uri="{FF2B5EF4-FFF2-40B4-BE49-F238E27FC236}">
                  <a16:creationId xmlns:a16="http://schemas.microsoft.com/office/drawing/2014/main" id="{3234085E-2FEA-CF47-5A93-2CABF8C964D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3144" y="6068635"/>
              <a:ext cx="682133" cy="682133"/>
            </a:xfrm>
            <a:prstGeom prst="rect">
              <a:avLst/>
            </a:prstGeom>
            <a:noFill/>
            <a:ln cap="flat">
              <a:noFill/>
            </a:ln>
          </p:spPr>
        </p:pic>
        <p:pic>
          <p:nvPicPr>
            <p:cNvPr id="18" name="Graphique 37" descr="Prisme rectangulaire avec un remplissage uni">
              <a:extLst>
                <a:ext uri="{FF2B5EF4-FFF2-40B4-BE49-F238E27FC236}">
                  <a16:creationId xmlns:a16="http://schemas.microsoft.com/office/drawing/2014/main" id="{46C89053-F000-97C6-2E02-AEAEE645864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7748" y="6068635"/>
              <a:ext cx="682133" cy="682133"/>
            </a:xfrm>
            <a:prstGeom prst="rect">
              <a:avLst/>
            </a:prstGeom>
            <a:noFill/>
            <a:ln cap="flat">
              <a:noFill/>
            </a:ln>
          </p:spPr>
        </p:pic>
        <p:pic>
          <p:nvPicPr>
            <p:cNvPr id="19" name="Graphique 40" descr="Cône avec un remplissage uni">
              <a:extLst>
                <a:ext uri="{FF2B5EF4-FFF2-40B4-BE49-F238E27FC236}">
                  <a16:creationId xmlns:a16="http://schemas.microsoft.com/office/drawing/2014/main" id="{1156802B-C492-A108-7CEB-28A956AAC38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41826" y="6068635"/>
              <a:ext cx="682133" cy="682133"/>
            </a:xfrm>
            <a:prstGeom prst="rect">
              <a:avLst/>
            </a:prstGeom>
            <a:noFill/>
            <a:ln cap="flat">
              <a:noFill/>
            </a:ln>
          </p:spPr>
        </p:pic>
        <p:pic>
          <p:nvPicPr>
            <p:cNvPr id="20" name="Graphique 41" descr="Sphère avec un remplissage uni">
              <a:extLst>
                <a:ext uri="{FF2B5EF4-FFF2-40B4-BE49-F238E27FC236}">
                  <a16:creationId xmlns:a16="http://schemas.microsoft.com/office/drawing/2014/main" id="{1C224898-7DDE-C77E-E57C-02F7781257E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88936" y="6068635"/>
              <a:ext cx="682133" cy="682133"/>
            </a:xfrm>
            <a:prstGeom prst="rect">
              <a:avLst/>
            </a:prstGeom>
            <a:noFill/>
            <a:ln cap="flat">
              <a:noFill/>
            </a:ln>
          </p:spPr>
        </p:pic>
        <p:pic>
          <p:nvPicPr>
            <p:cNvPr id="21" name="Graphique 42" descr="Cylindre avec un remplissage uni">
              <a:extLst>
                <a:ext uri="{FF2B5EF4-FFF2-40B4-BE49-F238E27FC236}">
                  <a16:creationId xmlns:a16="http://schemas.microsoft.com/office/drawing/2014/main" id="{480E5EDB-C127-1C79-9B66-47B2D958E7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68657" y="6068635"/>
              <a:ext cx="682133" cy="682133"/>
            </a:xfrm>
            <a:prstGeom prst="rect">
              <a:avLst/>
            </a:prstGeom>
            <a:noFill/>
            <a:ln cap="flat">
              <a:noFill/>
            </a:ln>
          </p:spPr>
        </p:pic>
      </p:grpSp>
      <p:grpSp>
        <p:nvGrpSpPr>
          <p:cNvPr id="22" name="Groupe 43">
            <a:extLst>
              <a:ext uri="{FF2B5EF4-FFF2-40B4-BE49-F238E27FC236}">
                <a16:creationId xmlns:a16="http://schemas.microsoft.com/office/drawing/2014/main" id="{7F1BA472-7C25-488E-BD11-33929692E5CD}"/>
              </a:ext>
            </a:extLst>
          </p:cNvPr>
          <p:cNvGrpSpPr/>
          <p:nvPr/>
        </p:nvGrpSpPr>
        <p:grpSpPr>
          <a:xfrm>
            <a:off x="-117884" y="6068635"/>
            <a:ext cx="4120944" cy="682133"/>
            <a:chOff x="-117884" y="6068635"/>
            <a:chExt cx="4120944" cy="682133"/>
          </a:xfrm>
        </p:grpSpPr>
        <p:pic>
          <p:nvPicPr>
            <p:cNvPr id="23" name="Graphique 33" descr="Forme pyramidale avec un remplissage uni">
              <a:extLst>
                <a:ext uri="{FF2B5EF4-FFF2-40B4-BE49-F238E27FC236}">
                  <a16:creationId xmlns:a16="http://schemas.microsoft.com/office/drawing/2014/main" id="{5D5A31E7-0ADF-AFD9-EA28-D5152B8F68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148" y="6068635"/>
              <a:ext cx="682133" cy="682133"/>
            </a:xfrm>
            <a:prstGeom prst="rect">
              <a:avLst/>
            </a:prstGeom>
            <a:noFill/>
            <a:ln cap="flat">
              <a:noFill/>
            </a:ln>
          </p:spPr>
        </p:pic>
        <p:pic>
          <p:nvPicPr>
            <p:cNvPr id="24" name="Graphique 35" descr="Cube avec un remplissage uni">
              <a:extLst>
                <a:ext uri="{FF2B5EF4-FFF2-40B4-BE49-F238E27FC236}">
                  <a16:creationId xmlns:a16="http://schemas.microsoft.com/office/drawing/2014/main" id="{C23E51AC-2600-95B1-5161-7A5A13E116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06323" y="6068635"/>
              <a:ext cx="682133" cy="682133"/>
            </a:xfrm>
            <a:prstGeom prst="rect">
              <a:avLst/>
            </a:prstGeom>
            <a:noFill/>
            <a:ln cap="flat">
              <a:noFill/>
            </a:ln>
          </p:spPr>
        </p:pic>
        <p:pic>
          <p:nvPicPr>
            <p:cNvPr id="25" name="Graphique 37" descr="Prisme rectangulaire avec un remplissage uni">
              <a:extLst>
                <a:ext uri="{FF2B5EF4-FFF2-40B4-BE49-F238E27FC236}">
                  <a16:creationId xmlns:a16="http://schemas.microsoft.com/office/drawing/2014/main" id="{6E013330-FA70-D274-7DB0-D7413AFF4A5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20927" y="6068635"/>
              <a:ext cx="682133" cy="682133"/>
            </a:xfrm>
            <a:prstGeom prst="rect">
              <a:avLst/>
            </a:prstGeom>
            <a:noFill/>
            <a:ln cap="flat">
              <a:noFill/>
            </a:ln>
          </p:spPr>
        </p:pic>
        <p:pic>
          <p:nvPicPr>
            <p:cNvPr id="26" name="Graphique 40" descr="Cône avec un remplissage uni">
              <a:extLst>
                <a:ext uri="{FF2B5EF4-FFF2-40B4-BE49-F238E27FC236}">
                  <a16:creationId xmlns:a16="http://schemas.microsoft.com/office/drawing/2014/main" id="{C66BAAC4-DB33-FE91-6EC2-4AACFD4A59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5005" y="6068635"/>
              <a:ext cx="682133" cy="682133"/>
            </a:xfrm>
            <a:prstGeom prst="rect">
              <a:avLst/>
            </a:prstGeom>
            <a:noFill/>
            <a:ln cap="flat">
              <a:noFill/>
            </a:ln>
          </p:spPr>
        </p:pic>
        <p:pic>
          <p:nvPicPr>
            <p:cNvPr id="27" name="Graphique 41" descr="Sphère avec un remplissage uni">
              <a:extLst>
                <a:ext uri="{FF2B5EF4-FFF2-40B4-BE49-F238E27FC236}">
                  <a16:creationId xmlns:a16="http://schemas.microsoft.com/office/drawing/2014/main" id="{25E26AB9-B1BA-A812-5A39-0ECB53244B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7884" y="6068635"/>
              <a:ext cx="682133" cy="682133"/>
            </a:xfrm>
            <a:prstGeom prst="rect">
              <a:avLst/>
            </a:prstGeom>
            <a:noFill/>
            <a:ln cap="flat">
              <a:noFill/>
            </a:ln>
          </p:spPr>
        </p:pic>
        <p:pic>
          <p:nvPicPr>
            <p:cNvPr id="28" name="Graphique 42" descr="Cylindre avec un remplissage uni">
              <a:extLst>
                <a:ext uri="{FF2B5EF4-FFF2-40B4-BE49-F238E27FC236}">
                  <a16:creationId xmlns:a16="http://schemas.microsoft.com/office/drawing/2014/main" id="{9869F0EA-6790-5799-36D0-7A46B7D472A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61836" y="6068635"/>
              <a:ext cx="682133" cy="682133"/>
            </a:xfrm>
            <a:prstGeom prst="rect">
              <a:avLst/>
            </a:prstGeom>
            <a:noFill/>
            <a:ln cap="flat">
              <a:noFill/>
            </a:ln>
          </p:spPr>
        </p:pic>
      </p:grpSp>
      <p:sp>
        <p:nvSpPr>
          <p:cNvPr id="3" name="Espace réservé du numéro de diapositive 2">
            <a:extLst>
              <a:ext uri="{FF2B5EF4-FFF2-40B4-BE49-F238E27FC236}">
                <a16:creationId xmlns:a16="http://schemas.microsoft.com/office/drawing/2014/main" id="{3FB98E15-83D8-F0C5-C991-AC78F12B197D}"/>
              </a:ext>
            </a:extLst>
          </p:cNvPr>
          <p:cNvSpPr>
            <a:spLocks noGrp="1"/>
          </p:cNvSpPr>
          <p:nvPr>
            <p:ph type="sldNum" sz="quarter" idx="12"/>
          </p:nvPr>
        </p:nvSpPr>
        <p:spPr/>
        <p:txBody>
          <a:bodyPr/>
          <a:lstStyle/>
          <a:p>
            <a:fld id="{EC53D11E-AD9D-4196-9BEF-7CB71C413EF1}" type="slidenum">
              <a:rPr lang="fr-FR" smtClean="0"/>
              <a:t>6</a:t>
            </a:fld>
            <a:endParaRPr lang="fr-FR"/>
          </a:p>
        </p:txBody>
      </p:sp>
      <p:sp>
        <p:nvSpPr>
          <p:cNvPr id="29" name="ZoneTexte 24">
            <a:extLst>
              <a:ext uri="{FF2B5EF4-FFF2-40B4-BE49-F238E27FC236}">
                <a16:creationId xmlns:a16="http://schemas.microsoft.com/office/drawing/2014/main" id="{000CBBC0-E62C-7A62-D5BB-D7E1ABCD6D7A}"/>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a:solidFill>
                  <a:srgbClr val="000000"/>
                </a:solidFill>
                <a:uFillTx/>
                <a:latin typeface="Agency FB" pitchFamily="34"/>
              </a:rPr>
              <a:t>Vos missions</a:t>
            </a:r>
          </a:p>
        </p:txBody>
      </p:sp>
      <p:sp>
        <p:nvSpPr>
          <p:cNvPr id="30" name="ZoneTexte 24">
            <a:extLst>
              <a:ext uri="{FF2B5EF4-FFF2-40B4-BE49-F238E27FC236}">
                <a16:creationId xmlns:a16="http://schemas.microsoft.com/office/drawing/2014/main" id="{C60E170A-DD23-56FF-8489-622E1A9F5595}"/>
              </a:ext>
            </a:extLst>
          </p:cNvPr>
          <p:cNvSpPr txBox="1"/>
          <p:nvPr/>
        </p:nvSpPr>
        <p:spPr>
          <a:xfrm>
            <a:off x="698719" y="2519298"/>
            <a:ext cx="5397281" cy="3477875"/>
          </a:xfrm>
          <a:prstGeom prst="rect">
            <a:avLst/>
          </a:prstGeom>
          <a:noFill/>
          <a:ln cap="flat">
            <a:noFill/>
          </a:ln>
        </p:spPr>
        <p:txBody>
          <a:bodyPr vert="horz" wrap="square" lIns="91440" tIns="45720" rIns="91440" bIns="45720" numCol="1" anchor="t" anchorCtr="1" compatLnSpc="1">
            <a:spAutoFit/>
          </a:bodyPr>
          <a:lstStyle/>
          <a:p>
            <a:pPr>
              <a:defRPr sz="1800" b="0" i="0" u="none" strike="noStrike" kern="0" cap="none" spc="0" baseline="0">
                <a:solidFill>
                  <a:srgbClr val="000000"/>
                </a:solidFill>
                <a:uFillTx/>
              </a:defRPr>
            </a:pPr>
            <a:r>
              <a:rPr lang="fr-FR" sz="2000" dirty="0">
                <a:latin typeface="Agency FB"/>
              </a:rPr>
              <a:t>• Création d’un site pour avertir la population des catastrophes.</a:t>
            </a:r>
          </a:p>
          <a:p>
            <a:pPr>
              <a:defRPr sz="1800" b="0" i="0" u="none" strike="noStrike" kern="0" cap="none" spc="0" baseline="0">
                <a:solidFill>
                  <a:srgbClr val="000000"/>
                </a:solidFill>
                <a:uFillTx/>
              </a:defRPr>
            </a:pPr>
            <a:r>
              <a:rPr lang="fr-FR" sz="2000" dirty="0">
                <a:latin typeface="Agency FB"/>
              </a:rPr>
              <a:t>• Stockage du site sur un serveur (cloud avec vos comptes étudiants AWS ou Azure ou VM en local …)</a:t>
            </a:r>
          </a:p>
          <a:p>
            <a:pPr>
              <a:defRPr sz="1800" b="0" i="0" u="none" strike="noStrike" kern="0" cap="none" spc="0" baseline="0">
                <a:solidFill>
                  <a:srgbClr val="000000"/>
                </a:solidFill>
                <a:uFillTx/>
              </a:defRPr>
            </a:pPr>
            <a:endParaRPr lang="fr-FR" sz="2000" dirty="0">
              <a:latin typeface="Agency FB"/>
            </a:endParaRPr>
          </a:p>
          <a:p>
            <a:pPr>
              <a:defRPr sz="1800" b="0" i="0" u="none" strike="noStrike" kern="0" cap="none" spc="0" baseline="0">
                <a:solidFill>
                  <a:srgbClr val="000000"/>
                </a:solidFill>
                <a:uFillTx/>
              </a:defRPr>
            </a:pPr>
            <a:r>
              <a:rPr lang="fr-FR" sz="2000" dirty="0">
                <a:latin typeface="Agency FB"/>
              </a:rPr>
              <a:t>Contenu du site (valeurs arbitraires) : </a:t>
            </a:r>
          </a:p>
          <a:p>
            <a:pPr marL="342900" indent="-342900">
              <a:buFontTx/>
              <a:buChar char="-"/>
              <a:defRPr sz="1800" b="0" i="0" u="none" strike="noStrike" kern="0" cap="none" spc="0" baseline="0">
                <a:solidFill>
                  <a:srgbClr val="000000"/>
                </a:solidFill>
                <a:uFillTx/>
              </a:defRPr>
            </a:pPr>
            <a:r>
              <a:rPr lang="fr-FR" sz="2000" dirty="0">
                <a:latin typeface="Agency FB"/>
              </a:rPr>
              <a:t>Information en temps réel de ce qui se passe dans chaque zone sensible</a:t>
            </a:r>
          </a:p>
          <a:p>
            <a:pPr marL="342900" indent="-342900">
              <a:buFontTx/>
              <a:buChar char="-"/>
              <a:defRPr sz="1800" b="0" i="0" u="none" strike="noStrike" kern="0" cap="none" spc="0" baseline="0">
                <a:solidFill>
                  <a:srgbClr val="000000"/>
                </a:solidFill>
                <a:uFillTx/>
              </a:defRPr>
            </a:pPr>
            <a:r>
              <a:rPr lang="fr-FR" sz="2000" dirty="0">
                <a:latin typeface="Agency FB"/>
              </a:rPr>
              <a:t>Chat local</a:t>
            </a:r>
          </a:p>
          <a:p>
            <a:pPr marL="342900" indent="-342900">
              <a:buFontTx/>
              <a:buChar char="-"/>
              <a:defRPr sz="1800" b="0" i="0" u="none" strike="noStrike" kern="0" cap="none" spc="0" baseline="0">
                <a:solidFill>
                  <a:srgbClr val="000000"/>
                </a:solidFill>
                <a:uFillTx/>
              </a:defRPr>
            </a:pPr>
            <a:r>
              <a:rPr lang="fr-FR" sz="2000" dirty="0">
                <a:latin typeface="Agency FB"/>
              </a:rPr>
              <a:t>Proposition d’activité (ex: surf dans des zones inondées)</a:t>
            </a:r>
          </a:p>
          <a:p>
            <a:pPr>
              <a:defRPr sz="1800" b="0" i="0" u="none" strike="noStrike" kern="0" cap="none" spc="0" baseline="0">
                <a:solidFill>
                  <a:srgbClr val="000000"/>
                </a:solidFill>
                <a:uFillTx/>
              </a:defRPr>
            </a:pPr>
            <a:endParaRPr lang="fr-FR" sz="2000" dirty="0">
              <a:latin typeface="Agency FB"/>
            </a:endParaRPr>
          </a:p>
          <a:p>
            <a:pPr>
              <a:defRPr sz="1800" b="0" i="0" u="none" strike="noStrike" kern="0" cap="none" spc="0" baseline="0">
                <a:solidFill>
                  <a:srgbClr val="000000"/>
                </a:solidFill>
                <a:uFillTx/>
              </a:defRPr>
            </a:pPr>
            <a:r>
              <a:rPr lang="fr-FR" sz="2000" dirty="0">
                <a:latin typeface="Agency FB"/>
              </a:rPr>
              <a:t>+ </a:t>
            </a:r>
            <a:r>
              <a:rPr lang="fr-FR" sz="2000" dirty="0" err="1">
                <a:latin typeface="Agency FB"/>
              </a:rPr>
              <a:t>features</a:t>
            </a:r>
            <a:r>
              <a:rPr lang="fr-FR" sz="2000" dirty="0">
                <a:latin typeface="Agency FB"/>
              </a:rPr>
              <a:t> aux choix (Innovez, démarquez-vous !!!)</a:t>
            </a:r>
          </a:p>
        </p:txBody>
      </p:sp>
      <p:sp>
        <p:nvSpPr>
          <p:cNvPr id="31" name="ZoneTexte 24">
            <a:extLst>
              <a:ext uri="{FF2B5EF4-FFF2-40B4-BE49-F238E27FC236}">
                <a16:creationId xmlns:a16="http://schemas.microsoft.com/office/drawing/2014/main" id="{9BBF64F8-F703-DE40-1C5B-BC8C64F06606}"/>
              </a:ext>
            </a:extLst>
          </p:cNvPr>
          <p:cNvSpPr txBox="1"/>
          <p:nvPr/>
        </p:nvSpPr>
        <p:spPr>
          <a:xfrm>
            <a:off x="6248868" y="2509770"/>
            <a:ext cx="5244415" cy="2554545"/>
          </a:xfrm>
          <a:prstGeom prst="rect">
            <a:avLst/>
          </a:prstGeom>
          <a:noFill/>
          <a:ln cap="flat">
            <a:noFill/>
          </a:ln>
        </p:spPr>
        <p:txBody>
          <a:bodyPr vert="horz" wrap="square" lIns="91440" tIns="45720" rIns="91440" bIns="45720" numCol="1" anchor="t" anchorCtr="1" compatLnSpc="1">
            <a:spAutoFit/>
          </a:bodyPr>
          <a:lstStyle/>
          <a:p>
            <a:pPr>
              <a:defRPr sz="1800" b="0" i="0" u="none" strike="noStrike" kern="0" cap="none" spc="0" baseline="0">
                <a:solidFill>
                  <a:srgbClr val="000000"/>
                </a:solidFill>
                <a:uFillTx/>
              </a:defRPr>
            </a:pPr>
            <a:r>
              <a:rPr lang="fr-FR" sz="2000" dirty="0">
                <a:latin typeface="Agency FB"/>
              </a:rPr>
              <a:t>• Création d’une infrastructure qui garanti la disponibilité du site web</a:t>
            </a:r>
          </a:p>
          <a:p>
            <a:pPr>
              <a:defRPr sz="1800" b="0" i="0" u="none" strike="noStrike" kern="0" cap="none" spc="0" baseline="0">
                <a:solidFill>
                  <a:srgbClr val="000000"/>
                </a:solidFill>
                <a:uFillTx/>
              </a:defRPr>
            </a:pPr>
            <a:r>
              <a:rPr lang="fr-FR" sz="2000" dirty="0">
                <a:latin typeface="Agency FB"/>
              </a:rPr>
              <a:t>• Renforcement d’OS</a:t>
            </a:r>
          </a:p>
          <a:p>
            <a:pPr>
              <a:defRPr sz="1800" b="0" i="0" u="none" strike="noStrike" kern="0" cap="none" spc="0" baseline="0">
                <a:solidFill>
                  <a:srgbClr val="000000"/>
                </a:solidFill>
                <a:uFillTx/>
              </a:defRPr>
            </a:pPr>
            <a:r>
              <a:rPr lang="fr-FR" sz="2000" dirty="0">
                <a:latin typeface="Agency FB"/>
              </a:rPr>
              <a:t>• Mise en place d’un Proxy</a:t>
            </a:r>
          </a:p>
          <a:p>
            <a:pPr>
              <a:defRPr sz="1800" b="0" i="0" u="none" strike="noStrike" kern="0" cap="none" spc="0" baseline="0">
                <a:solidFill>
                  <a:srgbClr val="000000"/>
                </a:solidFill>
                <a:uFillTx/>
              </a:defRPr>
            </a:pPr>
            <a:r>
              <a:rPr lang="fr-FR" sz="2000" dirty="0">
                <a:latin typeface="Agency FB"/>
              </a:rPr>
              <a:t>• Mise en place d’un système de monitoring</a:t>
            </a:r>
          </a:p>
          <a:p>
            <a:pPr>
              <a:defRPr sz="1800" b="0" i="0" u="none" strike="noStrike" kern="0" cap="none" spc="0" baseline="0">
                <a:solidFill>
                  <a:srgbClr val="000000"/>
                </a:solidFill>
                <a:uFillTx/>
              </a:defRPr>
            </a:pPr>
            <a:endParaRPr lang="fr-FR" sz="2000" dirty="0">
              <a:latin typeface="Agency FB"/>
            </a:endParaRPr>
          </a:p>
          <a:p>
            <a:pPr>
              <a:defRPr sz="1800" b="0" i="0" u="none" strike="noStrike" kern="0" cap="none" spc="0" baseline="0">
                <a:solidFill>
                  <a:srgbClr val="000000"/>
                </a:solidFill>
                <a:uFillTx/>
              </a:defRPr>
            </a:pPr>
            <a:r>
              <a:rPr lang="fr-FR" sz="2000" dirty="0">
                <a:latin typeface="Agency FB"/>
              </a:rPr>
              <a:t>• Audit de sécurité de l’infrastructure et du site Web</a:t>
            </a:r>
          </a:p>
          <a:p>
            <a:pPr>
              <a:defRPr sz="1800" b="0" i="0" u="none" strike="noStrike" kern="0" cap="none" spc="0" baseline="0">
                <a:solidFill>
                  <a:srgbClr val="000000"/>
                </a:solidFill>
                <a:uFillTx/>
              </a:defRPr>
            </a:pPr>
            <a:r>
              <a:rPr lang="fr-FR" sz="2000" dirty="0">
                <a:latin typeface="Agency FB"/>
              </a:rPr>
              <a:t>• Démonstration du niveau de sécurité </a:t>
            </a:r>
          </a:p>
        </p:txBody>
      </p:sp>
      <p:sp>
        <p:nvSpPr>
          <p:cNvPr id="2" name="ZoneTexte 1">
            <a:extLst>
              <a:ext uri="{FF2B5EF4-FFF2-40B4-BE49-F238E27FC236}">
                <a16:creationId xmlns:a16="http://schemas.microsoft.com/office/drawing/2014/main" id="{8C28A862-5EC5-95B1-9E54-FE228EE09701}"/>
              </a:ext>
            </a:extLst>
          </p:cNvPr>
          <p:cNvSpPr txBox="1"/>
          <p:nvPr/>
        </p:nvSpPr>
        <p:spPr>
          <a:xfrm>
            <a:off x="600148" y="1995314"/>
            <a:ext cx="2258458" cy="369332"/>
          </a:xfrm>
          <a:prstGeom prst="rect">
            <a:avLst/>
          </a:prstGeom>
          <a:noFill/>
        </p:spPr>
        <p:txBody>
          <a:bodyPr wrap="square" rtlCol="0">
            <a:spAutoFit/>
          </a:bodyPr>
          <a:lstStyle/>
          <a:p>
            <a:r>
              <a:rPr lang="fr-FR" b="1" dirty="0" err="1"/>
              <a:t>Developpement</a:t>
            </a:r>
            <a:endParaRPr lang="fr-FR" b="1" dirty="0"/>
          </a:p>
        </p:txBody>
      </p:sp>
      <p:sp>
        <p:nvSpPr>
          <p:cNvPr id="6" name="ZoneTexte 5">
            <a:extLst>
              <a:ext uri="{FF2B5EF4-FFF2-40B4-BE49-F238E27FC236}">
                <a16:creationId xmlns:a16="http://schemas.microsoft.com/office/drawing/2014/main" id="{F91ED27E-215A-33E3-FD7F-17AD0AD0539A}"/>
              </a:ext>
            </a:extLst>
          </p:cNvPr>
          <p:cNvSpPr txBox="1"/>
          <p:nvPr/>
        </p:nvSpPr>
        <p:spPr>
          <a:xfrm>
            <a:off x="6170543" y="1993238"/>
            <a:ext cx="3579385" cy="369332"/>
          </a:xfrm>
          <a:prstGeom prst="rect">
            <a:avLst/>
          </a:prstGeom>
          <a:noFill/>
        </p:spPr>
        <p:txBody>
          <a:bodyPr wrap="square" rtlCol="0">
            <a:spAutoFit/>
          </a:bodyPr>
          <a:lstStyle/>
          <a:p>
            <a:r>
              <a:rPr lang="fr-FR" b="1" dirty="0"/>
              <a:t>Infrastructure et Cybersécurité</a:t>
            </a:r>
          </a:p>
        </p:txBody>
      </p:sp>
    </p:spTree>
    <p:extLst>
      <p:ext uri="{BB962C8B-B14F-4D97-AF65-F5344CB8AC3E}">
        <p14:creationId xmlns:p14="http://schemas.microsoft.com/office/powerpoint/2010/main" val="352374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8211D-59EE-4BD6-290B-4DDB0260B52A}"/>
            </a:ext>
          </a:extLst>
        </p:cNvPr>
        <p:cNvGrpSpPr/>
        <p:nvPr/>
      </p:nvGrpSpPr>
      <p:grpSpPr>
        <a:xfrm>
          <a:off x="0" y="0"/>
          <a:ext cx="0" cy="0"/>
          <a:chOff x="0" y="0"/>
          <a:chExt cx="0" cy="0"/>
        </a:xfrm>
      </p:grpSpPr>
      <p:sp>
        <p:nvSpPr>
          <p:cNvPr id="4" name="Rectangle 13">
            <a:extLst>
              <a:ext uri="{FF2B5EF4-FFF2-40B4-BE49-F238E27FC236}">
                <a16:creationId xmlns:a16="http://schemas.microsoft.com/office/drawing/2014/main" id="{ABA1399D-C73D-FC7C-E756-AE79F6B10A70}"/>
              </a:ext>
            </a:extLst>
          </p:cNvPr>
          <p:cNvSpPr/>
          <p:nvPr/>
        </p:nvSpPr>
        <p:spPr>
          <a:xfrm>
            <a:off x="0" y="6377940"/>
            <a:ext cx="12191996" cy="48006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01EE4883-22B7-8C41-7546-E2585E79E900}"/>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7" name="Graphique 8" descr="Puzzle avec un remplissage uni">
            <a:extLst>
              <a:ext uri="{FF2B5EF4-FFF2-40B4-BE49-F238E27FC236}">
                <a16:creationId xmlns:a16="http://schemas.microsoft.com/office/drawing/2014/main" id="{DF6565BB-B81C-5E1D-CF63-4D2265F77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4">
            <a:off x="2338239" y="1094207"/>
            <a:ext cx="914400" cy="914400"/>
          </a:xfrm>
          <a:prstGeom prst="rect">
            <a:avLst/>
          </a:prstGeom>
          <a:noFill/>
          <a:ln cap="flat">
            <a:noFill/>
          </a:ln>
        </p:spPr>
      </p:pic>
      <p:grpSp>
        <p:nvGrpSpPr>
          <p:cNvPr id="8" name="Groupe 43">
            <a:extLst>
              <a:ext uri="{FF2B5EF4-FFF2-40B4-BE49-F238E27FC236}">
                <a16:creationId xmlns:a16="http://schemas.microsoft.com/office/drawing/2014/main" id="{B0B39E21-9915-F29E-FEB8-55EE04B8FBCE}"/>
              </a:ext>
            </a:extLst>
          </p:cNvPr>
          <p:cNvGrpSpPr/>
          <p:nvPr/>
        </p:nvGrpSpPr>
        <p:grpSpPr>
          <a:xfrm>
            <a:off x="4035521" y="6068635"/>
            <a:ext cx="4120945" cy="682133"/>
            <a:chOff x="4035521" y="6068635"/>
            <a:chExt cx="4120945" cy="682133"/>
          </a:xfrm>
        </p:grpSpPr>
        <p:pic>
          <p:nvPicPr>
            <p:cNvPr id="9" name="Graphique 33" descr="Forme pyramidale avec un remplissage uni">
              <a:extLst>
                <a:ext uri="{FF2B5EF4-FFF2-40B4-BE49-F238E27FC236}">
                  <a16:creationId xmlns:a16="http://schemas.microsoft.com/office/drawing/2014/main" id="{03445E1C-CADA-E530-55A8-4282A9BB09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3554" y="6068635"/>
              <a:ext cx="682133" cy="682133"/>
            </a:xfrm>
            <a:prstGeom prst="rect">
              <a:avLst/>
            </a:prstGeom>
            <a:noFill/>
            <a:ln cap="flat">
              <a:noFill/>
            </a:ln>
          </p:spPr>
        </p:pic>
        <p:pic>
          <p:nvPicPr>
            <p:cNvPr id="10" name="Graphique 35" descr="Cube avec un remplissage uni">
              <a:extLst>
                <a:ext uri="{FF2B5EF4-FFF2-40B4-BE49-F238E27FC236}">
                  <a16:creationId xmlns:a16="http://schemas.microsoft.com/office/drawing/2014/main" id="{0FBB37D8-FE8C-92FA-0D87-E83AFEAEF4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9729" y="6068635"/>
              <a:ext cx="682133" cy="682133"/>
            </a:xfrm>
            <a:prstGeom prst="rect">
              <a:avLst/>
            </a:prstGeom>
            <a:noFill/>
            <a:ln cap="flat">
              <a:noFill/>
            </a:ln>
          </p:spPr>
        </p:pic>
        <p:pic>
          <p:nvPicPr>
            <p:cNvPr id="11" name="Graphique 37" descr="Prisme rectangulaire avec un remplissage uni">
              <a:extLst>
                <a:ext uri="{FF2B5EF4-FFF2-40B4-BE49-F238E27FC236}">
                  <a16:creationId xmlns:a16="http://schemas.microsoft.com/office/drawing/2014/main" id="{5E930C96-8C5B-42C3-B036-522FAD2086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4333" y="6068635"/>
              <a:ext cx="682133" cy="682133"/>
            </a:xfrm>
            <a:prstGeom prst="rect">
              <a:avLst/>
            </a:prstGeom>
            <a:noFill/>
            <a:ln cap="flat">
              <a:noFill/>
            </a:ln>
          </p:spPr>
        </p:pic>
        <p:pic>
          <p:nvPicPr>
            <p:cNvPr id="12" name="Graphique 40" descr="Cône avec un remplissage uni">
              <a:extLst>
                <a:ext uri="{FF2B5EF4-FFF2-40B4-BE49-F238E27FC236}">
                  <a16:creationId xmlns:a16="http://schemas.microsoft.com/office/drawing/2014/main" id="{EBF43A58-422C-DB32-F86D-7789DB3E1A4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88411" y="6068635"/>
              <a:ext cx="682133" cy="682133"/>
            </a:xfrm>
            <a:prstGeom prst="rect">
              <a:avLst/>
            </a:prstGeom>
            <a:noFill/>
            <a:ln cap="flat">
              <a:noFill/>
            </a:ln>
          </p:spPr>
        </p:pic>
        <p:pic>
          <p:nvPicPr>
            <p:cNvPr id="13" name="Graphique 41" descr="Sphère avec un remplissage uni">
              <a:extLst>
                <a:ext uri="{FF2B5EF4-FFF2-40B4-BE49-F238E27FC236}">
                  <a16:creationId xmlns:a16="http://schemas.microsoft.com/office/drawing/2014/main" id="{927D5C2F-9462-0E22-611E-3E933271DF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35521" y="6068635"/>
              <a:ext cx="682133" cy="682133"/>
            </a:xfrm>
            <a:prstGeom prst="rect">
              <a:avLst/>
            </a:prstGeom>
            <a:noFill/>
            <a:ln cap="flat">
              <a:noFill/>
            </a:ln>
          </p:spPr>
        </p:pic>
        <p:pic>
          <p:nvPicPr>
            <p:cNvPr id="14" name="Graphique 42" descr="Cylindre avec un remplissage uni">
              <a:extLst>
                <a:ext uri="{FF2B5EF4-FFF2-40B4-BE49-F238E27FC236}">
                  <a16:creationId xmlns:a16="http://schemas.microsoft.com/office/drawing/2014/main" id="{7CFBCBA8-EF9F-2D92-F4DA-DCA525C50EC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5242" y="6068635"/>
              <a:ext cx="682133" cy="682133"/>
            </a:xfrm>
            <a:prstGeom prst="rect">
              <a:avLst/>
            </a:prstGeom>
            <a:noFill/>
            <a:ln cap="flat">
              <a:noFill/>
            </a:ln>
          </p:spPr>
        </p:pic>
      </p:grpSp>
      <p:grpSp>
        <p:nvGrpSpPr>
          <p:cNvPr id="15" name="Groupe 43">
            <a:extLst>
              <a:ext uri="{FF2B5EF4-FFF2-40B4-BE49-F238E27FC236}">
                <a16:creationId xmlns:a16="http://schemas.microsoft.com/office/drawing/2014/main" id="{BDEA4F8F-14B4-C11F-8B6E-12F3CED8BA0E}"/>
              </a:ext>
            </a:extLst>
          </p:cNvPr>
          <p:cNvGrpSpPr/>
          <p:nvPr/>
        </p:nvGrpSpPr>
        <p:grpSpPr>
          <a:xfrm>
            <a:off x="8188936" y="6068635"/>
            <a:ext cx="4120945" cy="682133"/>
            <a:chOff x="8188936" y="6068635"/>
            <a:chExt cx="4120945" cy="682133"/>
          </a:xfrm>
        </p:grpSpPr>
        <p:pic>
          <p:nvPicPr>
            <p:cNvPr id="16" name="Graphique 33" descr="Forme pyramidale avec un remplissage uni">
              <a:extLst>
                <a:ext uri="{FF2B5EF4-FFF2-40B4-BE49-F238E27FC236}">
                  <a16:creationId xmlns:a16="http://schemas.microsoft.com/office/drawing/2014/main" id="{B24C244E-EFD7-0855-3223-EFD44A3ECC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6969" y="6068635"/>
              <a:ext cx="682133" cy="682133"/>
            </a:xfrm>
            <a:prstGeom prst="rect">
              <a:avLst/>
            </a:prstGeom>
            <a:noFill/>
            <a:ln cap="flat">
              <a:noFill/>
            </a:ln>
          </p:spPr>
        </p:pic>
        <p:pic>
          <p:nvPicPr>
            <p:cNvPr id="17" name="Graphique 35" descr="Cube avec un remplissage uni">
              <a:extLst>
                <a:ext uri="{FF2B5EF4-FFF2-40B4-BE49-F238E27FC236}">
                  <a16:creationId xmlns:a16="http://schemas.microsoft.com/office/drawing/2014/main" id="{58806DD9-7C88-CC62-BF62-A49611C6AF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3144" y="6068635"/>
              <a:ext cx="682133" cy="682133"/>
            </a:xfrm>
            <a:prstGeom prst="rect">
              <a:avLst/>
            </a:prstGeom>
            <a:noFill/>
            <a:ln cap="flat">
              <a:noFill/>
            </a:ln>
          </p:spPr>
        </p:pic>
        <p:pic>
          <p:nvPicPr>
            <p:cNvPr id="18" name="Graphique 37" descr="Prisme rectangulaire avec un remplissage uni">
              <a:extLst>
                <a:ext uri="{FF2B5EF4-FFF2-40B4-BE49-F238E27FC236}">
                  <a16:creationId xmlns:a16="http://schemas.microsoft.com/office/drawing/2014/main" id="{42A95DDA-2ECF-A880-68E0-32242C1302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7748" y="6068635"/>
              <a:ext cx="682133" cy="682133"/>
            </a:xfrm>
            <a:prstGeom prst="rect">
              <a:avLst/>
            </a:prstGeom>
            <a:noFill/>
            <a:ln cap="flat">
              <a:noFill/>
            </a:ln>
          </p:spPr>
        </p:pic>
        <p:pic>
          <p:nvPicPr>
            <p:cNvPr id="19" name="Graphique 40" descr="Cône avec un remplissage uni">
              <a:extLst>
                <a:ext uri="{FF2B5EF4-FFF2-40B4-BE49-F238E27FC236}">
                  <a16:creationId xmlns:a16="http://schemas.microsoft.com/office/drawing/2014/main" id="{99288AD7-46F8-19C3-5C07-D41CE60F8F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41826" y="6068635"/>
              <a:ext cx="682133" cy="682133"/>
            </a:xfrm>
            <a:prstGeom prst="rect">
              <a:avLst/>
            </a:prstGeom>
            <a:noFill/>
            <a:ln cap="flat">
              <a:noFill/>
            </a:ln>
          </p:spPr>
        </p:pic>
        <p:pic>
          <p:nvPicPr>
            <p:cNvPr id="20" name="Graphique 41" descr="Sphère avec un remplissage uni">
              <a:extLst>
                <a:ext uri="{FF2B5EF4-FFF2-40B4-BE49-F238E27FC236}">
                  <a16:creationId xmlns:a16="http://schemas.microsoft.com/office/drawing/2014/main" id="{E6533F93-0E8C-DA9D-FCAA-4A6D0DCF94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88936" y="6068635"/>
              <a:ext cx="682133" cy="682133"/>
            </a:xfrm>
            <a:prstGeom prst="rect">
              <a:avLst/>
            </a:prstGeom>
            <a:noFill/>
            <a:ln cap="flat">
              <a:noFill/>
            </a:ln>
          </p:spPr>
        </p:pic>
        <p:pic>
          <p:nvPicPr>
            <p:cNvPr id="21" name="Graphique 42" descr="Cylindre avec un remplissage uni">
              <a:extLst>
                <a:ext uri="{FF2B5EF4-FFF2-40B4-BE49-F238E27FC236}">
                  <a16:creationId xmlns:a16="http://schemas.microsoft.com/office/drawing/2014/main" id="{41436F29-967F-ACE7-B6F5-A94E14A825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68657" y="6068635"/>
              <a:ext cx="682133" cy="682133"/>
            </a:xfrm>
            <a:prstGeom prst="rect">
              <a:avLst/>
            </a:prstGeom>
            <a:noFill/>
            <a:ln cap="flat">
              <a:noFill/>
            </a:ln>
          </p:spPr>
        </p:pic>
      </p:grpSp>
      <p:grpSp>
        <p:nvGrpSpPr>
          <p:cNvPr id="22" name="Groupe 43">
            <a:extLst>
              <a:ext uri="{FF2B5EF4-FFF2-40B4-BE49-F238E27FC236}">
                <a16:creationId xmlns:a16="http://schemas.microsoft.com/office/drawing/2014/main" id="{5E6D3C78-5A34-2DDB-E860-E7E7852102D9}"/>
              </a:ext>
            </a:extLst>
          </p:cNvPr>
          <p:cNvGrpSpPr/>
          <p:nvPr/>
        </p:nvGrpSpPr>
        <p:grpSpPr>
          <a:xfrm>
            <a:off x="-117884" y="6068635"/>
            <a:ext cx="4120944" cy="682133"/>
            <a:chOff x="-117884" y="6068635"/>
            <a:chExt cx="4120944" cy="682133"/>
          </a:xfrm>
        </p:grpSpPr>
        <p:pic>
          <p:nvPicPr>
            <p:cNvPr id="23" name="Graphique 33" descr="Forme pyramidale avec un remplissage uni">
              <a:extLst>
                <a:ext uri="{FF2B5EF4-FFF2-40B4-BE49-F238E27FC236}">
                  <a16:creationId xmlns:a16="http://schemas.microsoft.com/office/drawing/2014/main" id="{EAFC32BC-29F2-A193-F095-C605AF5B64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148" y="6068635"/>
              <a:ext cx="682133" cy="682133"/>
            </a:xfrm>
            <a:prstGeom prst="rect">
              <a:avLst/>
            </a:prstGeom>
            <a:noFill/>
            <a:ln cap="flat">
              <a:noFill/>
            </a:ln>
          </p:spPr>
        </p:pic>
        <p:pic>
          <p:nvPicPr>
            <p:cNvPr id="24" name="Graphique 35" descr="Cube avec un remplissage uni">
              <a:extLst>
                <a:ext uri="{FF2B5EF4-FFF2-40B4-BE49-F238E27FC236}">
                  <a16:creationId xmlns:a16="http://schemas.microsoft.com/office/drawing/2014/main" id="{0C5756B9-8F17-24EE-065A-255602B0B8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06323" y="6068635"/>
              <a:ext cx="682133" cy="682133"/>
            </a:xfrm>
            <a:prstGeom prst="rect">
              <a:avLst/>
            </a:prstGeom>
            <a:noFill/>
            <a:ln cap="flat">
              <a:noFill/>
            </a:ln>
          </p:spPr>
        </p:pic>
        <p:pic>
          <p:nvPicPr>
            <p:cNvPr id="25" name="Graphique 37" descr="Prisme rectangulaire avec un remplissage uni">
              <a:extLst>
                <a:ext uri="{FF2B5EF4-FFF2-40B4-BE49-F238E27FC236}">
                  <a16:creationId xmlns:a16="http://schemas.microsoft.com/office/drawing/2014/main" id="{A440ECBC-EC1B-86FE-7455-92B0ED0558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20927" y="6068635"/>
              <a:ext cx="682133" cy="682133"/>
            </a:xfrm>
            <a:prstGeom prst="rect">
              <a:avLst/>
            </a:prstGeom>
            <a:noFill/>
            <a:ln cap="flat">
              <a:noFill/>
            </a:ln>
          </p:spPr>
        </p:pic>
        <p:pic>
          <p:nvPicPr>
            <p:cNvPr id="26" name="Graphique 40" descr="Cône avec un remplissage uni">
              <a:extLst>
                <a:ext uri="{FF2B5EF4-FFF2-40B4-BE49-F238E27FC236}">
                  <a16:creationId xmlns:a16="http://schemas.microsoft.com/office/drawing/2014/main" id="{DB13B374-A88E-D525-28CC-A19DBDF3E90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5005" y="6068635"/>
              <a:ext cx="682133" cy="682133"/>
            </a:xfrm>
            <a:prstGeom prst="rect">
              <a:avLst/>
            </a:prstGeom>
            <a:noFill/>
            <a:ln cap="flat">
              <a:noFill/>
            </a:ln>
          </p:spPr>
        </p:pic>
        <p:pic>
          <p:nvPicPr>
            <p:cNvPr id="27" name="Graphique 41" descr="Sphère avec un remplissage uni">
              <a:extLst>
                <a:ext uri="{FF2B5EF4-FFF2-40B4-BE49-F238E27FC236}">
                  <a16:creationId xmlns:a16="http://schemas.microsoft.com/office/drawing/2014/main" id="{E74614C4-603A-F848-8C4E-8ABD0F7A5CC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7884" y="6068635"/>
              <a:ext cx="682133" cy="682133"/>
            </a:xfrm>
            <a:prstGeom prst="rect">
              <a:avLst/>
            </a:prstGeom>
            <a:noFill/>
            <a:ln cap="flat">
              <a:noFill/>
            </a:ln>
          </p:spPr>
        </p:pic>
        <p:pic>
          <p:nvPicPr>
            <p:cNvPr id="28" name="Graphique 42" descr="Cylindre avec un remplissage uni">
              <a:extLst>
                <a:ext uri="{FF2B5EF4-FFF2-40B4-BE49-F238E27FC236}">
                  <a16:creationId xmlns:a16="http://schemas.microsoft.com/office/drawing/2014/main" id="{4E2DC3AD-23AE-439B-0568-FCF52F82E44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61836" y="6068635"/>
              <a:ext cx="682133" cy="682133"/>
            </a:xfrm>
            <a:prstGeom prst="rect">
              <a:avLst/>
            </a:prstGeom>
            <a:noFill/>
            <a:ln cap="flat">
              <a:noFill/>
            </a:ln>
          </p:spPr>
        </p:pic>
      </p:grpSp>
      <p:sp>
        <p:nvSpPr>
          <p:cNvPr id="3" name="Espace réservé du numéro de diapositive 2">
            <a:extLst>
              <a:ext uri="{FF2B5EF4-FFF2-40B4-BE49-F238E27FC236}">
                <a16:creationId xmlns:a16="http://schemas.microsoft.com/office/drawing/2014/main" id="{07851056-F06D-30F2-AFF7-029607EAA0DB}"/>
              </a:ext>
            </a:extLst>
          </p:cNvPr>
          <p:cNvSpPr>
            <a:spLocks noGrp="1"/>
          </p:cNvSpPr>
          <p:nvPr>
            <p:ph type="sldNum" sz="quarter" idx="12"/>
          </p:nvPr>
        </p:nvSpPr>
        <p:spPr/>
        <p:txBody>
          <a:bodyPr/>
          <a:lstStyle/>
          <a:p>
            <a:fld id="{EC53D11E-AD9D-4196-9BEF-7CB71C413EF1}" type="slidenum">
              <a:rPr lang="fr-FR" smtClean="0"/>
              <a:t>7</a:t>
            </a:fld>
            <a:endParaRPr lang="fr-FR"/>
          </a:p>
        </p:txBody>
      </p:sp>
      <p:sp>
        <p:nvSpPr>
          <p:cNvPr id="29" name="ZoneTexte 24">
            <a:extLst>
              <a:ext uri="{FF2B5EF4-FFF2-40B4-BE49-F238E27FC236}">
                <a16:creationId xmlns:a16="http://schemas.microsoft.com/office/drawing/2014/main" id="{E7037673-99E5-85CF-EC93-E71EAED9FEAA}"/>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a:solidFill>
                  <a:srgbClr val="000000"/>
                </a:solidFill>
                <a:uFillTx/>
                <a:latin typeface="Agency FB" pitchFamily="34"/>
              </a:rPr>
              <a:t>Vos missions</a:t>
            </a:r>
          </a:p>
        </p:txBody>
      </p:sp>
      <p:sp>
        <p:nvSpPr>
          <p:cNvPr id="30" name="ZoneTexte 24">
            <a:extLst>
              <a:ext uri="{FF2B5EF4-FFF2-40B4-BE49-F238E27FC236}">
                <a16:creationId xmlns:a16="http://schemas.microsoft.com/office/drawing/2014/main" id="{960C86DB-B81D-8989-CB69-19741D785437}"/>
              </a:ext>
            </a:extLst>
          </p:cNvPr>
          <p:cNvSpPr txBox="1"/>
          <p:nvPr/>
        </p:nvSpPr>
        <p:spPr>
          <a:xfrm>
            <a:off x="698719" y="2519298"/>
            <a:ext cx="5244415" cy="1938992"/>
          </a:xfrm>
          <a:prstGeom prst="rect">
            <a:avLst/>
          </a:prstGeom>
          <a:noFill/>
          <a:ln cap="flat">
            <a:noFill/>
          </a:ln>
        </p:spPr>
        <p:txBody>
          <a:bodyPr vert="horz" wrap="square" lIns="91440" tIns="45720" rIns="91440" bIns="45720" numCol="1" anchor="t" anchorCtr="1" compatLnSpc="1">
            <a:spAutoFit/>
          </a:bodyPr>
          <a:lstStyle/>
          <a:p>
            <a:pPr>
              <a:defRPr sz="1800" b="0" i="0" u="none" strike="noStrike" kern="0" cap="none" spc="0" baseline="0">
                <a:solidFill>
                  <a:srgbClr val="000000"/>
                </a:solidFill>
                <a:uFillTx/>
              </a:defRPr>
            </a:pPr>
            <a:r>
              <a:rPr lang="fr-FR" sz="2000" dirty="0">
                <a:latin typeface="Agency FB"/>
              </a:rPr>
              <a:t>• Nettoyer et normaliser les datas déjà fournies.</a:t>
            </a:r>
          </a:p>
          <a:p>
            <a:pPr>
              <a:defRPr sz="1800" b="0" i="0" u="none" strike="noStrike" kern="0" cap="none" spc="0" baseline="0">
                <a:solidFill>
                  <a:srgbClr val="000000"/>
                </a:solidFill>
                <a:uFillTx/>
              </a:defRPr>
            </a:pPr>
            <a:r>
              <a:rPr lang="fr-FR" sz="2000" dirty="0">
                <a:latin typeface="Agency FB"/>
              </a:rPr>
              <a:t>• Création d’un modèle permettant de prédire les catastrophes climatiques par jour </a:t>
            </a:r>
            <a:r>
              <a:rPr lang="fr-FR" sz="2000" b="1" dirty="0">
                <a:latin typeface="Agency FB"/>
              </a:rPr>
              <a:t>ET</a:t>
            </a:r>
            <a:r>
              <a:rPr lang="fr-FR" sz="2000" dirty="0">
                <a:latin typeface="Agency FB"/>
              </a:rPr>
              <a:t> par zone.</a:t>
            </a:r>
          </a:p>
          <a:p>
            <a:pPr>
              <a:defRPr sz="1800" b="0" i="0" u="none" strike="noStrike" kern="0" cap="none" spc="0" baseline="0">
                <a:solidFill>
                  <a:srgbClr val="000000"/>
                </a:solidFill>
                <a:uFillTx/>
              </a:defRPr>
            </a:pPr>
            <a:r>
              <a:rPr lang="fr-FR" sz="2000" dirty="0">
                <a:latin typeface="Agency FB"/>
              </a:rPr>
              <a:t>• Évaluer les performances du modèle</a:t>
            </a:r>
          </a:p>
          <a:p>
            <a:pPr>
              <a:defRPr sz="1800" b="0" i="0" u="none" strike="noStrike" kern="0" cap="none" spc="0" baseline="0">
                <a:solidFill>
                  <a:srgbClr val="000000"/>
                </a:solidFill>
                <a:uFillTx/>
              </a:defRPr>
            </a:pPr>
            <a:r>
              <a:rPr lang="fr-FR" sz="2000" dirty="0">
                <a:latin typeface="Agency FB"/>
              </a:rPr>
              <a:t>• Intégration des datas dans un modèle graphique au choix.</a:t>
            </a:r>
          </a:p>
          <a:p>
            <a:pPr>
              <a:defRPr sz="1800" b="0" i="0" u="none" strike="noStrike" kern="0" cap="none" spc="0" baseline="0">
                <a:solidFill>
                  <a:srgbClr val="000000"/>
                </a:solidFill>
                <a:uFillTx/>
              </a:defRPr>
            </a:pPr>
            <a:endParaRPr lang="fr-FR" sz="2000" dirty="0">
              <a:latin typeface="Agency FB"/>
            </a:endParaRPr>
          </a:p>
        </p:txBody>
      </p:sp>
      <p:sp>
        <p:nvSpPr>
          <p:cNvPr id="31" name="ZoneTexte 24">
            <a:extLst>
              <a:ext uri="{FF2B5EF4-FFF2-40B4-BE49-F238E27FC236}">
                <a16:creationId xmlns:a16="http://schemas.microsoft.com/office/drawing/2014/main" id="{86140E44-B3C6-BE91-7021-241578945C40}"/>
              </a:ext>
            </a:extLst>
          </p:cNvPr>
          <p:cNvSpPr txBox="1"/>
          <p:nvPr/>
        </p:nvSpPr>
        <p:spPr>
          <a:xfrm>
            <a:off x="6248868" y="2509770"/>
            <a:ext cx="5244415" cy="3170099"/>
          </a:xfrm>
          <a:prstGeom prst="rect">
            <a:avLst/>
          </a:prstGeom>
          <a:noFill/>
          <a:ln cap="flat">
            <a:noFill/>
          </a:ln>
        </p:spPr>
        <p:txBody>
          <a:bodyPr vert="horz" wrap="square" lIns="91440" tIns="45720" rIns="91440" bIns="45720" numCol="1" anchor="t" anchorCtr="1" compatLnSpc="1">
            <a:spAutoFit/>
          </a:bodyPr>
          <a:lstStyle/>
          <a:p>
            <a:pPr>
              <a:defRPr sz="1800" b="0" i="0" u="none" strike="noStrike" kern="0" cap="none" spc="0" baseline="0">
                <a:solidFill>
                  <a:srgbClr val="000000"/>
                </a:solidFill>
                <a:uFillTx/>
              </a:defRPr>
            </a:pPr>
            <a:r>
              <a:rPr lang="fr-FR" sz="2000" dirty="0">
                <a:latin typeface="Agency FB"/>
              </a:rPr>
              <a:t>• Mise en place de capteurs permettant de mesurer la présence ou l’arrivée de catastrophe.</a:t>
            </a:r>
            <a:br>
              <a:rPr lang="fr-FR" sz="2000" dirty="0">
                <a:latin typeface="Agency FB"/>
              </a:rPr>
            </a:br>
            <a:r>
              <a:rPr lang="fr-FR" sz="2000" dirty="0">
                <a:latin typeface="Agency FB"/>
              </a:rPr>
              <a:t>Préconisations: Utilisez un simulateur comme MQTT</a:t>
            </a:r>
          </a:p>
          <a:p>
            <a:pPr>
              <a:defRPr sz="1800" b="0" i="0" u="none" strike="noStrike" kern="0" cap="none" spc="0" baseline="0">
                <a:solidFill>
                  <a:srgbClr val="000000"/>
                </a:solidFill>
                <a:uFillTx/>
              </a:defRPr>
            </a:pPr>
            <a:r>
              <a:rPr lang="fr-FR" sz="2000" dirty="0">
                <a:latin typeface="Agency FB"/>
              </a:rPr>
              <a:t>• Mise en place d’une communication permettant de centraliser les données</a:t>
            </a:r>
            <a:br>
              <a:rPr lang="fr-FR" sz="2000" dirty="0">
                <a:latin typeface="Agency FB"/>
              </a:rPr>
            </a:br>
            <a:endParaRPr lang="fr-FR" sz="2000" i="1" dirty="0">
              <a:latin typeface="Agency FB"/>
            </a:endParaRPr>
          </a:p>
          <a:p>
            <a:pPr>
              <a:defRPr sz="1800" b="0" i="0" u="none" strike="noStrike" kern="0" cap="none" spc="0" baseline="0">
                <a:solidFill>
                  <a:srgbClr val="000000"/>
                </a:solidFill>
                <a:uFillTx/>
              </a:defRPr>
            </a:pPr>
            <a:r>
              <a:rPr lang="fr-FR" sz="2000" i="1" dirty="0">
                <a:latin typeface="Agency FB"/>
              </a:rPr>
              <a:t>Optionnel : Ajout d’un capteur/actionneur permettant de s’adapter à d’autres évènements potentiels</a:t>
            </a:r>
          </a:p>
          <a:p>
            <a:pPr>
              <a:defRPr sz="1800" b="0" i="0" u="none" strike="noStrike" kern="0" cap="none" spc="0" baseline="0">
                <a:solidFill>
                  <a:srgbClr val="000000"/>
                </a:solidFill>
                <a:uFillTx/>
              </a:defRPr>
            </a:pPr>
            <a:endParaRPr lang="fr-FR" sz="2000" i="1" dirty="0">
              <a:latin typeface="Agency FB"/>
            </a:endParaRPr>
          </a:p>
          <a:p>
            <a:pPr>
              <a:defRPr sz="1800" b="0" i="0" u="none" strike="noStrike" kern="0" cap="none" spc="0" baseline="0">
                <a:solidFill>
                  <a:srgbClr val="000000"/>
                </a:solidFill>
                <a:uFillTx/>
              </a:defRPr>
            </a:pPr>
            <a:endParaRPr lang="fr-FR" sz="2000" i="1" dirty="0">
              <a:latin typeface="Agency FB"/>
            </a:endParaRPr>
          </a:p>
        </p:txBody>
      </p:sp>
      <p:sp>
        <p:nvSpPr>
          <p:cNvPr id="2" name="ZoneTexte 1">
            <a:extLst>
              <a:ext uri="{FF2B5EF4-FFF2-40B4-BE49-F238E27FC236}">
                <a16:creationId xmlns:a16="http://schemas.microsoft.com/office/drawing/2014/main" id="{16D189D5-5602-7912-E14F-727BC632B05D}"/>
              </a:ext>
            </a:extLst>
          </p:cNvPr>
          <p:cNvSpPr txBox="1"/>
          <p:nvPr/>
        </p:nvSpPr>
        <p:spPr>
          <a:xfrm>
            <a:off x="600148" y="1995314"/>
            <a:ext cx="2258458" cy="369332"/>
          </a:xfrm>
          <a:prstGeom prst="rect">
            <a:avLst/>
          </a:prstGeom>
          <a:noFill/>
        </p:spPr>
        <p:txBody>
          <a:bodyPr wrap="square" rtlCol="0">
            <a:spAutoFit/>
          </a:bodyPr>
          <a:lstStyle/>
          <a:p>
            <a:r>
              <a:rPr lang="fr-FR" b="1" dirty="0"/>
              <a:t>DATA</a:t>
            </a:r>
          </a:p>
        </p:txBody>
      </p:sp>
      <p:sp>
        <p:nvSpPr>
          <p:cNvPr id="6" name="ZoneTexte 5">
            <a:extLst>
              <a:ext uri="{FF2B5EF4-FFF2-40B4-BE49-F238E27FC236}">
                <a16:creationId xmlns:a16="http://schemas.microsoft.com/office/drawing/2014/main" id="{18AA7A66-7927-0CBA-316F-505DC0798137}"/>
              </a:ext>
            </a:extLst>
          </p:cNvPr>
          <p:cNvSpPr txBox="1"/>
          <p:nvPr/>
        </p:nvSpPr>
        <p:spPr>
          <a:xfrm>
            <a:off x="6170544" y="1995314"/>
            <a:ext cx="2258458" cy="369332"/>
          </a:xfrm>
          <a:prstGeom prst="rect">
            <a:avLst/>
          </a:prstGeom>
          <a:noFill/>
        </p:spPr>
        <p:txBody>
          <a:bodyPr wrap="square" rtlCol="0">
            <a:spAutoFit/>
          </a:bodyPr>
          <a:lstStyle/>
          <a:p>
            <a:r>
              <a:rPr lang="fr-FR" b="1" dirty="0"/>
              <a:t>IOT</a:t>
            </a:r>
          </a:p>
        </p:txBody>
      </p:sp>
    </p:spTree>
    <p:extLst>
      <p:ext uri="{BB962C8B-B14F-4D97-AF65-F5344CB8AC3E}">
        <p14:creationId xmlns:p14="http://schemas.microsoft.com/office/powerpoint/2010/main" val="257756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C0195-A59E-0839-CBC2-D9404E1425A7}"/>
            </a:ext>
          </a:extLst>
        </p:cNvPr>
        <p:cNvGrpSpPr/>
        <p:nvPr/>
      </p:nvGrpSpPr>
      <p:grpSpPr>
        <a:xfrm>
          <a:off x="0" y="0"/>
          <a:ext cx="0" cy="0"/>
          <a:chOff x="0" y="0"/>
          <a:chExt cx="0" cy="0"/>
        </a:xfrm>
      </p:grpSpPr>
      <p:sp>
        <p:nvSpPr>
          <p:cNvPr id="4" name="Rectangle 13">
            <a:extLst>
              <a:ext uri="{FF2B5EF4-FFF2-40B4-BE49-F238E27FC236}">
                <a16:creationId xmlns:a16="http://schemas.microsoft.com/office/drawing/2014/main" id="{BC1CF786-1289-3B60-56EC-0E66FC2FBFCC}"/>
              </a:ext>
            </a:extLst>
          </p:cNvPr>
          <p:cNvSpPr/>
          <p:nvPr/>
        </p:nvSpPr>
        <p:spPr>
          <a:xfrm>
            <a:off x="0" y="6377940"/>
            <a:ext cx="12191996" cy="48006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001EF841-FB81-9F11-027D-D6574DA71669}"/>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p:txBody>
      </p:sp>
      <p:pic>
        <p:nvPicPr>
          <p:cNvPr id="7" name="Graphique 8" descr="Puzzle avec un remplissage uni">
            <a:extLst>
              <a:ext uri="{FF2B5EF4-FFF2-40B4-BE49-F238E27FC236}">
                <a16:creationId xmlns:a16="http://schemas.microsoft.com/office/drawing/2014/main" id="{BDEB55B2-7F20-032C-990B-03DFA3800B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4">
            <a:off x="2338239" y="1094207"/>
            <a:ext cx="914400" cy="914400"/>
          </a:xfrm>
          <a:prstGeom prst="rect">
            <a:avLst/>
          </a:prstGeom>
          <a:noFill/>
          <a:ln cap="flat">
            <a:noFill/>
          </a:ln>
        </p:spPr>
      </p:pic>
      <p:grpSp>
        <p:nvGrpSpPr>
          <p:cNvPr id="8" name="Groupe 43">
            <a:extLst>
              <a:ext uri="{FF2B5EF4-FFF2-40B4-BE49-F238E27FC236}">
                <a16:creationId xmlns:a16="http://schemas.microsoft.com/office/drawing/2014/main" id="{DEBA256E-0EB9-D1EF-78BB-B165A660CEC2}"/>
              </a:ext>
            </a:extLst>
          </p:cNvPr>
          <p:cNvGrpSpPr/>
          <p:nvPr/>
        </p:nvGrpSpPr>
        <p:grpSpPr>
          <a:xfrm>
            <a:off x="4035521" y="6068635"/>
            <a:ext cx="4120945" cy="682133"/>
            <a:chOff x="4035521" y="6068635"/>
            <a:chExt cx="4120945" cy="682133"/>
          </a:xfrm>
        </p:grpSpPr>
        <p:pic>
          <p:nvPicPr>
            <p:cNvPr id="9" name="Graphique 33" descr="Forme pyramidale avec un remplissage uni">
              <a:extLst>
                <a:ext uri="{FF2B5EF4-FFF2-40B4-BE49-F238E27FC236}">
                  <a16:creationId xmlns:a16="http://schemas.microsoft.com/office/drawing/2014/main" id="{420D59B3-4F6F-A50B-2B7E-4EEB767F23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3554" y="6068635"/>
              <a:ext cx="682133" cy="682133"/>
            </a:xfrm>
            <a:prstGeom prst="rect">
              <a:avLst/>
            </a:prstGeom>
            <a:noFill/>
            <a:ln cap="flat">
              <a:noFill/>
            </a:ln>
          </p:spPr>
        </p:pic>
        <p:pic>
          <p:nvPicPr>
            <p:cNvPr id="10" name="Graphique 35" descr="Cube avec un remplissage uni">
              <a:extLst>
                <a:ext uri="{FF2B5EF4-FFF2-40B4-BE49-F238E27FC236}">
                  <a16:creationId xmlns:a16="http://schemas.microsoft.com/office/drawing/2014/main" id="{6C0CE602-1D95-5384-ADE0-625D8AFF3E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9729" y="6068635"/>
              <a:ext cx="682133" cy="682133"/>
            </a:xfrm>
            <a:prstGeom prst="rect">
              <a:avLst/>
            </a:prstGeom>
            <a:noFill/>
            <a:ln cap="flat">
              <a:noFill/>
            </a:ln>
          </p:spPr>
        </p:pic>
        <p:pic>
          <p:nvPicPr>
            <p:cNvPr id="11" name="Graphique 37" descr="Prisme rectangulaire avec un remplissage uni">
              <a:extLst>
                <a:ext uri="{FF2B5EF4-FFF2-40B4-BE49-F238E27FC236}">
                  <a16:creationId xmlns:a16="http://schemas.microsoft.com/office/drawing/2014/main" id="{C0586018-1AC0-93BE-DFC2-45B54300FC9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4333" y="6068635"/>
              <a:ext cx="682133" cy="682133"/>
            </a:xfrm>
            <a:prstGeom prst="rect">
              <a:avLst/>
            </a:prstGeom>
            <a:noFill/>
            <a:ln cap="flat">
              <a:noFill/>
            </a:ln>
          </p:spPr>
        </p:pic>
        <p:pic>
          <p:nvPicPr>
            <p:cNvPr id="12" name="Graphique 40" descr="Cône avec un remplissage uni">
              <a:extLst>
                <a:ext uri="{FF2B5EF4-FFF2-40B4-BE49-F238E27FC236}">
                  <a16:creationId xmlns:a16="http://schemas.microsoft.com/office/drawing/2014/main" id="{12D8055B-A9A0-B985-728B-22B20123E4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88411" y="6068635"/>
              <a:ext cx="682133" cy="682133"/>
            </a:xfrm>
            <a:prstGeom prst="rect">
              <a:avLst/>
            </a:prstGeom>
            <a:noFill/>
            <a:ln cap="flat">
              <a:noFill/>
            </a:ln>
          </p:spPr>
        </p:pic>
        <p:pic>
          <p:nvPicPr>
            <p:cNvPr id="13" name="Graphique 41" descr="Sphère avec un remplissage uni">
              <a:extLst>
                <a:ext uri="{FF2B5EF4-FFF2-40B4-BE49-F238E27FC236}">
                  <a16:creationId xmlns:a16="http://schemas.microsoft.com/office/drawing/2014/main" id="{BB6BCF37-015A-4288-76E2-EC16BC0570C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035521" y="6068635"/>
              <a:ext cx="682133" cy="682133"/>
            </a:xfrm>
            <a:prstGeom prst="rect">
              <a:avLst/>
            </a:prstGeom>
            <a:noFill/>
            <a:ln cap="flat">
              <a:noFill/>
            </a:ln>
          </p:spPr>
        </p:pic>
        <p:pic>
          <p:nvPicPr>
            <p:cNvPr id="14" name="Graphique 42" descr="Cylindre avec un remplissage uni">
              <a:extLst>
                <a:ext uri="{FF2B5EF4-FFF2-40B4-BE49-F238E27FC236}">
                  <a16:creationId xmlns:a16="http://schemas.microsoft.com/office/drawing/2014/main" id="{1CA259A6-9BD6-5F62-1529-158E669C02E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115242" y="6068635"/>
              <a:ext cx="682133" cy="682133"/>
            </a:xfrm>
            <a:prstGeom prst="rect">
              <a:avLst/>
            </a:prstGeom>
            <a:noFill/>
            <a:ln cap="flat">
              <a:noFill/>
            </a:ln>
          </p:spPr>
        </p:pic>
      </p:grpSp>
      <p:grpSp>
        <p:nvGrpSpPr>
          <p:cNvPr id="15" name="Groupe 43">
            <a:extLst>
              <a:ext uri="{FF2B5EF4-FFF2-40B4-BE49-F238E27FC236}">
                <a16:creationId xmlns:a16="http://schemas.microsoft.com/office/drawing/2014/main" id="{AA2D5026-B8EC-4C6F-5722-0C3C787045EA}"/>
              </a:ext>
            </a:extLst>
          </p:cNvPr>
          <p:cNvGrpSpPr/>
          <p:nvPr/>
        </p:nvGrpSpPr>
        <p:grpSpPr>
          <a:xfrm>
            <a:off x="8188936" y="6068635"/>
            <a:ext cx="4120945" cy="682133"/>
            <a:chOff x="8188936" y="6068635"/>
            <a:chExt cx="4120945" cy="682133"/>
          </a:xfrm>
        </p:grpSpPr>
        <p:pic>
          <p:nvPicPr>
            <p:cNvPr id="16" name="Graphique 33" descr="Forme pyramidale avec un remplissage uni">
              <a:extLst>
                <a:ext uri="{FF2B5EF4-FFF2-40B4-BE49-F238E27FC236}">
                  <a16:creationId xmlns:a16="http://schemas.microsoft.com/office/drawing/2014/main" id="{D9080864-8310-0E99-7FE0-3416F32DFF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06969" y="6068635"/>
              <a:ext cx="682133" cy="682133"/>
            </a:xfrm>
            <a:prstGeom prst="rect">
              <a:avLst/>
            </a:prstGeom>
            <a:noFill/>
            <a:ln cap="flat">
              <a:noFill/>
            </a:ln>
          </p:spPr>
        </p:pic>
        <p:pic>
          <p:nvPicPr>
            <p:cNvPr id="17" name="Graphique 35" descr="Cube avec un remplissage uni">
              <a:extLst>
                <a:ext uri="{FF2B5EF4-FFF2-40B4-BE49-F238E27FC236}">
                  <a16:creationId xmlns:a16="http://schemas.microsoft.com/office/drawing/2014/main" id="{2841253B-51C2-60D9-D77D-FCF046A993B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13144" y="6068635"/>
              <a:ext cx="682133" cy="682133"/>
            </a:xfrm>
            <a:prstGeom prst="rect">
              <a:avLst/>
            </a:prstGeom>
            <a:noFill/>
            <a:ln cap="flat">
              <a:noFill/>
            </a:ln>
          </p:spPr>
        </p:pic>
        <p:pic>
          <p:nvPicPr>
            <p:cNvPr id="18" name="Graphique 37" descr="Prisme rectangulaire avec un remplissage uni">
              <a:extLst>
                <a:ext uri="{FF2B5EF4-FFF2-40B4-BE49-F238E27FC236}">
                  <a16:creationId xmlns:a16="http://schemas.microsoft.com/office/drawing/2014/main" id="{D227CA94-0FC6-7F07-05B4-EDEF4817F3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627748" y="6068635"/>
              <a:ext cx="682133" cy="682133"/>
            </a:xfrm>
            <a:prstGeom prst="rect">
              <a:avLst/>
            </a:prstGeom>
            <a:noFill/>
            <a:ln cap="flat">
              <a:noFill/>
            </a:ln>
          </p:spPr>
        </p:pic>
        <p:pic>
          <p:nvPicPr>
            <p:cNvPr id="19" name="Graphique 40" descr="Cône avec un remplissage uni">
              <a:extLst>
                <a:ext uri="{FF2B5EF4-FFF2-40B4-BE49-F238E27FC236}">
                  <a16:creationId xmlns:a16="http://schemas.microsoft.com/office/drawing/2014/main" id="{1F80A42B-AB33-464D-C774-9A997FE9F93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641826" y="6068635"/>
              <a:ext cx="682133" cy="682133"/>
            </a:xfrm>
            <a:prstGeom prst="rect">
              <a:avLst/>
            </a:prstGeom>
            <a:noFill/>
            <a:ln cap="flat">
              <a:noFill/>
            </a:ln>
          </p:spPr>
        </p:pic>
        <p:pic>
          <p:nvPicPr>
            <p:cNvPr id="20" name="Graphique 41" descr="Sphère avec un remplissage uni">
              <a:extLst>
                <a:ext uri="{FF2B5EF4-FFF2-40B4-BE49-F238E27FC236}">
                  <a16:creationId xmlns:a16="http://schemas.microsoft.com/office/drawing/2014/main" id="{DE043674-EFEA-2991-D240-BE64A643F8D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88936" y="6068635"/>
              <a:ext cx="682133" cy="682133"/>
            </a:xfrm>
            <a:prstGeom prst="rect">
              <a:avLst/>
            </a:prstGeom>
            <a:noFill/>
            <a:ln cap="flat">
              <a:noFill/>
            </a:ln>
          </p:spPr>
        </p:pic>
        <p:pic>
          <p:nvPicPr>
            <p:cNvPr id="21" name="Graphique 42" descr="Cylindre avec un remplissage uni">
              <a:extLst>
                <a:ext uri="{FF2B5EF4-FFF2-40B4-BE49-F238E27FC236}">
                  <a16:creationId xmlns:a16="http://schemas.microsoft.com/office/drawing/2014/main" id="{9771FB1F-CA41-AA57-EF59-746FDF18C29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268657" y="6068635"/>
              <a:ext cx="682133" cy="682133"/>
            </a:xfrm>
            <a:prstGeom prst="rect">
              <a:avLst/>
            </a:prstGeom>
            <a:noFill/>
            <a:ln cap="flat">
              <a:noFill/>
            </a:ln>
          </p:spPr>
        </p:pic>
      </p:grpSp>
      <p:grpSp>
        <p:nvGrpSpPr>
          <p:cNvPr id="22" name="Groupe 43">
            <a:extLst>
              <a:ext uri="{FF2B5EF4-FFF2-40B4-BE49-F238E27FC236}">
                <a16:creationId xmlns:a16="http://schemas.microsoft.com/office/drawing/2014/main" id="{89B31D5F-C201-42E7-4C19-BF90840004F5}"/>
              </a:ext>
            </a:extLst>
          </p:cNvPr>
          <p:cNvGrpSpPr/>
          <p:nvPr/>
        </p:nvGrpSpPr>
        <p:grpSpPr>
          <a:xfrm>
            <a:off x="-117884" y="6068635"/>
            <a:ext cx="4120944" cy="682133"/>
            <a:chOff x="-117884" y="6068635"/>
            <a:chExt cx="4120944" cy="682133"/>
          </a:xfrm>
        </p:grpSpPr>
        <p:pic>
          <p:nvPicPr>
            <p:cNvPr id="23" name="Graphique 33" descr="Forme pyramidale avec un remplissage uni">
              <a:extLst>
                <a:ext uri="{FF2B5EF4-FFF2-40B4-BE49-F238E27FC236}">
                  <a16:creationId xmlns:a16="http://schemas.microsoft.com/office/drawing/2014/main" id="{6E19E2C1-DF55-0828-61CC-36A0460887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148" y="6068635"/>
              <a:ext cx="682133" cy="682133"/>
            </a:xfrm>
            <a:prstGeom prst="rect">
              <a:avLst/>
            </a:prstGeom>
            <a:noFill/>
            <a:ln cap="flat">
              <a:noFill/>
            </a:ln>
          </p:spPr>
        </p:pic>
        <p:pic>
          <p:nvPicPr>
            <p:cNvPr id="24" name="Graphique 35" descr="Cube avec un remplissage uni">
              <a:extLst>
                <a:ext uri="{FF2B5EF4-FFF2-40B4-BE49-F238E27FC236}">
                  <a16:creationId xmlns:a16="http://schemas.microsoft.com/office/drawing/2014/main" id="{F1F47DDD-4A13-99D5-C3B0-812C88B366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06323" y="6068635"/>
              <a:ext cx="682133" cy="682133"/>
            </a:xfrm>
            <a:prstGeom prst="rect">
              <a:avLst/>
            </a:prstGeom>
            <a:noFill/>
            <a:ln cap="flat">
              <a:noFill/>
            </a:ln>
          </p:spPr>
        </p:pic>
        <p:pic>
          <p:nvPicPr>
            <p:cNvPr id="25" name="Graphique 37" descr="Prisme rectangulaire avec un remplissage uni">
              <a:extLst>
                <a:ext uri="{FF2B5EF4-FFF2-40B4-BE49-F238E27FC236}">
                  <a16:creationId xmlns:a16="http://schemas.microsoft.com/office/drawing/2014/main" id="{975B10CD-098B-1E45-C9AB-A3A45C4FB8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20927" y="6068635"/>
              <a:ext cx="682133" cy="682133"/>
            </a:xfrm>
            <a:prstGeom prst="rect">
              <a:avLst/>
            </a:prstGeom>
            <a:noFill/>
            <a:ln cap="flat">
              <a:noFill/>
            </a:ln>
          </p:spPr>
        </p:pic>
        <p:pic>
          <p:nvPicPr>
            <p:cNvPr id="26" name="Graphique 40" descr="Cône avec un remplissage uni">
              <a:extLst>
                <a:ext uri="{FF2B5EF4-FFF2-40B4-BE49-F238E27FC236}">
                  <a16:creationId xmlns:a16="http://schemas.microsoft.com/office/drawing/2014/main" id="{5BBCB2E9-AE13-CC55-C889-6F861816023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35005" y="6068635"/>
              <a:ext cx="682133" cy="682133"/>
            </a:xfrm>
            <a:prstGeom prst="rect">
              <a:avLst/>
            </a:prstGeom>
            <a:noFill/>
            <a:ln cap="flat">
              <a:noFill/>
            </a:ln>
          </p:spPr>
        </p:pic>
        <p:pic>
          <p:nvPicPr>
            <p:cNvPr id="27" name="Graphique 41" descr="Sphère avec un remplissage uni">
              <a:extLst>
                <a:ext uri="{FF2B5EF4-FFF2-40B4-BE49-F238E27FC236}">
                  <a16:creationId xmlns:a16="http://schemas.microsoft.com/office/drawing/2014/main" id="{F9F8DDE8-775E-6C2F-FC0E-C85D30E2FFB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7884" y="6068635"/>
              <a:ext cx="682133" cy="682133"/>
            </a:xfrm>
            <a:prstGeom prst="rect">
              <a:avLst/>
            </a:prstGeom>
            <a:noFill/>
            <a:ln cap="flat">
              <a:noFill/>
            </a:ln>
          </p:spPr>
        </p:pic>
        <p:pic>
          <p:nvPicPr>
            <p:cNvPr id="28" name="Graphique 42" descr="Cylindre avec un remplissage uni">
              <a:extLst>
                <a:ext uri="{FF2B5EF4-FFF2-40B4-BE49-F238E27FC236}">
                  <a16:creationId xmlns:a16="http://schemas.microsoft.com/office/drawing/2014/main" id="{448CB621-19D9-311A-634A-E4CAE2508D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961836" y="6068635"/>
              <a:ext cx="682133" cy="682133"/>
            </a:xfrm>
            <a:prstGeom prst="rect">
              <a:avLst/>
            </a:prstGeom>
            <a:noFill/>
            <a:ln cap="flat">
              <a:noFill/>
            </a:ln>
          </p:spPr>
        </p:pic>
      </p:grpSp>
      <p:sp>
        <p:nvSpPr>
          <p:cNvPr id="3" name="Espace réservé du numéro de diapositive 2">
            <a:extLst>
              <a:ext uri="{FF2B5EF4-FFF2-40B4-BE49-F238E27FC236}">
                <a16:creationId xmlns:a16="http://schemas.microsoft.com/office/drawing/2014/main" id="{1EEE3E90-A161-CD8A-BFDF-97CBD8E6541E}"/>
              </a:ext>
            </a:extLst>
          </p:cNvPr>
          <p:cNvSpPr>
            <a:spLocks noGrp="1"/>
          </p:cNvSpPr>
          <p:nvPr>
            <p:ph type="sldNum" sz="quarter" idx="12"/>
          </p:nvPr>
        </p:nvSpPr>
        <p:spPr/>
        <p:txBody>
          <a:bodyPr/>
          <a:lstStyle/>
          <a:p>
            <a:fld id="{EC53D11E-AD9D-4196-9BEF-7CB71C413EF1}" type="slidenum">
              <a:rPr lang="fr-FR" smtClean="0"/>
              <a:t>8</a:t>
            </a:fld>
            <a:endParaRPr lang="fr-FR"/>
          </a:p>
        </p:txBody>
      </p:sp>
      <p:sp>
        <p:nvSpPr>
          <p:cNvPr id="29" name="ZoneTexte 24">
            <a:extLst>
              <a:ext uri="{FF2B5EF4-FFF2-40B4-BE49-F238E27FC236}">
                <a16:creationId xmlns:a16="http://schemas.microsoft.com/office/drawing/2014/main" id="{A15FB94E-BDBD-68C5-BDE5-E4F296CC15B2}"/>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i="0" u="none" strike="noStrike" kern="1200" cap="none" spc="0" baseline="0" dirty="0">
                <a:solidFill>
                  <a:srgbClr val="000000"/>
                </a:solidFill>
                <a:uFillTx/>
                <a:latin typeface="Agency FB" pitchFamily="34"/>
              </a:rPr>
              <a:t>Vos missions</a:t>
            </a:r>
          </a:p>
        </p:txBody>
      </p:sp>
      <p:graphicFrame>
        <p:nvGraphicFramePr>
          <p:cNvPr id="32" name="Tableau 31">
            <a:extLst>
              <a:ext uri="{FF2B5EF4-FFF2-40B4-BE49-F238E27FC236}">
                <a16:creationId xmlns:a16="http://schemas.microsoft.com/office/drawing/2014/main" id="{465FA025-F679-0180-1AC4-DA8B56920D59}"/>
              </a:ext>
            </a:extLst>
          </p:cNvPr>
          <p:cNvGraphicFramePr>
            <a:graphicFrameLocks noGrp="1"/>
          </p:cNvGraphicFramePr>
          <p:nvPr>
            <p:extLst>
              <p:ext uri="{D42A27DB-BD31-4B8C-83A1-F6EECF244321}">
                <p14:modId xmlns:p14="http://schemas.microsoft.com/office/powerpoint/2010/main" val="3325860328"/>
              </p:ext>
            </p:extLst>
          </p:nvPr>
        </p:nvGraphicFramePr>
        <p:xfrm>
          <a:off x="6170544" y="2050861"/>
          <a:ext cx="3778212" cy="2756277"/>
        </p:xfrm>
        <a:graphic>
          <a:graphicData uri="http://schemas.openxmlformats.org/drawingml/2006/table">
            <a:tbl>
              <a:tblPr firstRow="1" bandRow="1">
                <a:tableStyleId>{5940675A-B579-460E-94D1-54222C63F5DA}</a:tableStyleId>
              </a:tblPr>
              <a:tblGrid>
                <a:gridCol w="944553">
                  <a:extLst>
                    <a:ext uri="{9D8B030D-6E8A-4147-A177-3AD203B41FA5}">
                      <a16:colId xmlns:a16="http://schemas.microsoft.com/office/drawing/2014/main" val="3222744091"/>
                    </a:ext>
                  </a:extLst>
                </a:gridCol>
                <a:gridCol w="944553">
                  <a:extLst>
                    <a:ext uri="{9D8B030D-6E8A-4147-A177-3AD203B41FA5}">
                      <a16:colId xmlns:a16="http://schemas.microsoft.com/office/drawing/2014/main" val="606914910"/>
                    </a:ext>
                  </a:extLst>
                </a:gridCol>
                <a:gridCol w="944553">
                  <a:extLst>
                    <a:ext uri="{9D8B030D-6E8A-4147-A177-3AD203B41FA5}">
                      <a16:colId xmlns:a16="http://schemas.microsoft.com/office/drawing/2014/main" val="227639033"/>
                    </a:ext>
                  </a:extLst>
                </a:gridCol>
                <a:gridCol w="944553">
                  <a:extLst>
                    <a:ext uri="{9D8B030D-6E8A-4147-A177-3AD203B41FA5}">
                      <a16:colId xmlns:a16="http://schemas.microsoft.com/office/drawing/2014/main" val="1349092894"/>
                    </a:ext>
                  </a:extLst>
                </a:gridCol>
              </a:tblGrid>
              <a:tr h="918759">
                <a:tc>
                  <a:txBody>
                    <a:bodyPr/>
                    <a:lstStyle/>
                    <a:p>
                      <a:pPr lvl="0" algn="ctr"/>
                      <a:r>
                        <a:rPr lang="fr-FR" sz="1400" dirty="0">
                          <a:latin typeface="Agency FB" panose="020B0503020202020204" pitchFamily="34" charset="0"/>
                        </a:rPr>
                        <a:t>Catastrophe</a:t>
                      </a:r>
                    </a:p>
                  </a:txBody>
                  <a:tcPr anchor="ctr"/>
                </a:tc>
                <a:tc>
                  <a:txBody>
                    <a:bodyPr/>
                    <a:lstStyle/>
                    <a:p>
                      <a:pPr algn="ctr"/>
                      <a:r>
                        <a:rPr lang="fr-FR" sz="1400" dirty="0">
                          <a:latin typeface="Agency FB" panose="020B0503020202020204" pitchFamily="34" charset="0"/>
                        </a:rPr>
                        <a:t>Zone 1 (orange)</a:t>
                      </a:r>
                    </a:p>
                  </a:txBody>
                  <a:tcPr anchor="ctr"/>
                </a:tc>
                <a:tc>
                  <a:txBody>
                    <a:bodyPr/>
                    <a:lstStyle/>
                    <a:p>
                      <a:pPr algn="ctr"/>
                      <a:r>
                        <a:rPr lang="fr-FR" sz="1400" dirty="0">
                          <a:latin typeface="Agency FB" panose="020B0503020202020204" pitchFamily="34" charset="0"/>
                        </a:rPr>
                        <a:t>Zone 2 (verte)</a:t>
                      </a:r>
                    </a:p>
                  </a:txBody>
                  <a:tcPr anchor="ctr"/>
                </a:tc>
                <a:tc>
                  <a:txBody>
                    <a:bodyPr/>
                    <a:lstStyle/>
                    <a:p>
                      <a:pPr algn="ctr"/>
                      <a:r>
                        <a:rPr lang="fr-FR" sz="1400" dirty="0">
                          <a:latin typeface="Agency FB" panose="020B0503020202020204" pitchFamily="34" charset="0"/>
                        </a:rPr>
                        <a:t>Zone 3 (bleue)</a:t>
                      </a:r>
                    </a:p>
                  </a:txBody>
                  <a:tcPr anchor="ctr"/>
                </a:tc>
                <a:extLst>
                  <a:ext uri="{0D108BD9-81ED-4DB2-BD59-A6C34878D82A}">
                    <a16:rowId xmlns:a16="http://schemas.microsoft.com/office/drawing/2014/main" val="1507032704"/>
                  </a:ext>
                </a:extLst>
              </a:tr>
              <a:tr h="918759">
                <a:tc>
                  <a:txBody>
                    <a:bodyPr/>
                    <a:lstStyle/>
                    <a:p>
                      <a:pPr algn="ctr"/>
                      <a:r>
                        <a:rPr lang="fr-FR" sz="1400" dirty="0">
                          <a:latin typeface="Agency FB" panose="020B0503020202020204" pitchFamily="34" charset="0"/>
                        </a:rPr>
                        <a:t>Séisme</a:t>
                      </a:r>
                    </a:p>
                  </a:txBody>
                  <a:tcPr anchor="ctr"/>
                </a:tc>
                <a:tc>
                  <a:txBody>
                    <a:bodyPr/>
                    <a:lstStyle/>
                    <a:p>
                      <a:pPr algn="ctr"/>
                      <a:r>
                        <a:rPr lang="fr-FR" sz="1400" dirty="0">
                          <a:latin typeface="Agency FB" panose="020B0503020202020204" pitchFamily="34" charset="0"/>
                        </a:rPr>
                        <a:t>x</a:t>
                      </a:r>
                    </a:p>
                  </a:txBody>
                  <a:tcPr anchor="ctr"/>
                </a:tc>
                <a:tc>
                  <a:txBody>
                    <a:bodyPr/>
                    <a:lstStyle/>
                    <a:p>
                      <a:pPr algn="ctr"/>
                      <a:r>
                        <a:rPr lang="fr-FR" sz="1400" dirty="0">
                          <a:latin typeface="Agency FB" panose="020B0503020202020204" pitchFamily="34" charset="0"/>
                        </a:rPr>
                        <a:t>x</a:t>
                      </a:r>
                    </a:p>
                  </a:txBody>
                  <a:tcPr anchor="ctr"/>
                </a:tc>
                <a:tc>
                  <a:txBody>
                    <a:bodyPr/>
                    <a:lstStyle/>
                    <a:p>
                      <a:pPr algn="ctr"/>
                      <a:endParaRPr lang="fr-FR" sz="1400" dirty="0">
                        <a:latin typeface="Agency FB" panose="020B0503020202020204" pitchFamily="34" charset="0"/>
                      </a:endParaRPr>
                    </a:p>
                  </a:txBody>
                  <a:tcPr anchor="ctr"/>
                </a:tc>
                <a:extLst>
                  <a:ext uri="{0D108BD9-81ED-4DB2-BD59-A6C34878D82A}">
                    <a16:rowId xmlns:a16="http://schemas.microsoft.com/office/drawing/2014/main" val="3177662306"/>
                  </a:ext>
                </a:extLst>
              </a:tr>
              <a:tr h="918759">
                <a:tc>
                  <a:txBody>
                    <a:bodyPr/>
                    <a:lstStyle/>
                    <a:p>
                      <a:pPr algn="ctr"/>
                      <a:r>
                        <a:rPr lang="fr-FR" sz="1400" dirty="0">
                          <a:latin typeface="Agency FB" panose="020B0503020202020204" pitchFamily="34" charset="0"/>
                        </a:rPr>
                        <a:t>Inondations</a:t>
                      </a:r>
                    </a:p>
                  </a:txBody>
                  <a:tcPr anchor="ctr"/>
                </a:tc>
                <a:tc>
                  <a:txBody>
                    <a:bodyPr/>
                    <a:lstStyle/>
                    <a:p>
                      <a:pPr algn="ctr"/>
                      <a:endParaRPr lang="fr-FR" sz="1400" dirty="0">
                        <a:latin typeface="Agency FB" panose="020B0503020202020204" pitchFamily="34" charset="0"/>
                      </a:endParaRPr>
                    </a:p>
                  </a:txBody>
                  <a:tcPr anchor="ctr"/>
                </a:tc>
                <a:tc>
                  <a:txBody>
                    <a:bodyPr/>
                    <a:lstStyle/>
                    <a:p>
                      <a:pPr algn="ctr"/>
                      <a:r>
                        <a:rPr lang="fr-FR" sz="1400" dirty="0">
                          <a:latin typeface="Agency FB" panose="020B0503020202020204" pitchFamily="34" charset="0"/>
                        </a:rPr>
                        <a:t>x</a:t>
                      </a:r>
                    </a:p>
                  </a:txBody>
                  <a:tcPr anchor="ctr"/>
                </a:tc>
                <a:tc>
                  <a:txBody>
                    <a:bodyPr/>
                    <a:lstStyle/>
                    <a:p>
                      <a:pPr algn="ctr"/>
                      <a:r>
                        <a:rPr lang="fr-FR" sz="1400" dirty="0">
                          <a:latin typeface="Agency FB" panose="020B0503020202020204" pitchFamily="34" charset="0"/>
                        </a:rPr>
                        <a:t>x</a:t>
                      </a:r>
                    </a:p>
                  </a:txBody>
                  <a:tcPr anchor="ctr"/>
                </a:tc>
                <a:extLst>
                  <a:ext uri="{0D108BD9-81ED-4DB2-BD59-A6C34878D82A}">
                    <a16:rowId xmlns:a16="http://schemas.microsoft.com/office/drawing/2014/main" val="3769799067"/>
                  </a:ext>
                </a:extLst>
              </a:tr>
            </a:tbl>
          </a:graphicData>
        </a:graphic>
      </p:graphicFrame>
      <p:pic>
        <p:nvPicPr>
          <p:cNvPr id="6" name="Image 5">
            <a:extLst>
              <a:ext uri="{FF2B5EF4-FFF2-40B4-BE49-F238E27FC236}">
                <a16:creationId xmlns:a16="http://schemas.microsoft.com/office/drawing/2014/main" id="{54BBD252-ACAD-ED80-C1F1-76FF6AF8B685}"/>
              </a:ext>
            </a:extLst>
          </p:cNvPr>
          <p:cNvPicPr>
            <a:picLocks noChangeAspect="1"/>
          </p:cNvPicPr>
          <p:nvPr/>
        </p:nvPicPr>
        <p:blipFill>
          <a:blip r:embed="rId17"/>
          <a:stretch>
            <a:fillRect/>
          </a:stretch>
        </p:blipFill>
        <p:spPr>
          <a:xfrm>
            <a:off x="1676071" y="2050861"/>
            <a:ext cx="3501548" cy="3823892"/>
          </a:xfrm>
          <a:prstGeom prst="rect">
            <a:avLst/>
          </a:prstGeom>
        </p:spPr>
      </p:pic>
    </p:spTree>
    <p:extLst>
      <p:ext uri="{BB962C8B-B14F-4D97-AF65-F5344CB8AC3E}">
        <p14:creationId xmlns:p14="http://schemas.microsoft.com/office/powerpoint/2010/main" val="228204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9C44B04-0152-96EA-480F-634B16795604}"/>
              </a:ext>
            </a:extLst>
          </p:cNvPr>
          <p:cNvSpPr/>
          <p:nvPr/>
        </p:nvSpPr>
        <p:spPr>
          <a:xfrm>
            <a:off x="0" y="0"/>
            <a:ext cx="2728688" cy="6858000"/>
          </a:xfrm>
          <a:prstGeom prst="rect">
            <a:avLst/>
          </a:prstGeom>
          <a:solidFill>
            <a:srgbClr val="F2F2F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15">
            <a:extLst>
              <a:ext uri="{FF2B5EF4-FFF2-40B4-BE49-F238E27FC236}">
                <a16:creationId xmlns:a16="http://schemas.microsoft.com/office/drawing/2014/main" id="{D724164F-0E01-E033-09DC-CDF36CE268C6}"/>
              </a:ext>
            </a:extLst>
          </p:cNvPr>
          <p:cNvSpPr/>
          <p:nvPr/>
        </p:nvSpPr>
        <p:spPr>
          <a:xfrm>
            <a:off x="0" y="187534"/>
            <a:ext cx="4115293" cy="1313297"/>
          </a:xfrm>
          <a:prstGeom prst="rect">
            <a:avLst/>
          </a:prstGeom>
          <a:solidFill>
            <a:srgbClr val="FFC000"/>
          </a:solidFill>
          <a:ln w="6345" cap="flat">
            <a:no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6" name="ZoneTexte 24">
            <a:extLst>
              <a:ext uri="{FF2B5EF4-FFF2-40B4-BE49-F238E27FC236}">
                <a16:creationId xmlns:a16="http://schemas.microsoft.com/office/drawing/2014/main" id="{27444CA0-37B5-2605-4BE3-F2DB0FAD2775}"/>
              </a:ext>
            </a:extLst>
          </p:cNvPr>
          <p:cNvSpPr txBox="1"/>
          <p:nvPr/>
        </p:nvSpPr>
        <p:spPr>
          <a:xfrm>
            <a:off x="0" y="173141"/>
            <a:ext cx="4115293" cy="89255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400" b="1" i="0" u="none" strike="noStrike" kern="1200" cap="none" spc="0" baseline="0" dirty="0">
              <a:solidFill>
                <a:srgbClr val="000000"/>
              </a:solidFill>
              <a:uFillTx/>
              <a:latin typeface="Agency FB" pitchFamily="34"/>
            </a:endParaRP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800" b="1" dirty="0">
                <a:solidFill>
                  <a:srgbClr val="000000"/>
                </a:solidFill>
                <a:latin typeface="Agency FB" pitchFamily="34"/>
              </a:rPr>
              <a:t>Grille de notation</a:t>
            </a:r>
            <a:endParaRPr lang="fr-FR" sz="2800" b="1" i="0" u="none" strike="noStrike" kern="1200" cap="none" spc="0" baseline="0" dirty="0">
              <a:solidFill>
                <a:srgbClr val="000000"/>
              </a:solidFill>
              <a:uFillTx/>
              <a:latin typeface="Agency FB" pitchFamily="34"/>
            </a:endParaRPr>
          </a:p>
        </p:txBody>
      </p:sp>
      <p:pic>
        <p:nvPicPr>
          <p:cNvPr id="7" name="Graphique 8" descr="Puzzle avec un remplissage uni">
            <a:extLst>
              <a:ext uri="{FF2B5EF4-FFF2-40B4-BE49-F238E27FC236}">
                <a16:creationId xmlns:a16="http://schemas.microsoft.com/office/drawing/2014/main" id="{1AE6AA40-997F-F2CD-B6AE-733CA6886A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4">
            <a:off x="2338239" y="1094207"/>
            <a:ext cx="914400" cy="914400"/>
          </a:xfrm>
          <a:prstGeom prst="rect">
            <a:avLst/>
          </a:prstGeom>
          <a:noFill/>
          <a:ln cap="flat">
            <a:noFill/>
          </a:ln>
        </p:spPr>
      </p:pic>
      <p:pic>
        <p:nvPicPr>
          <p:cNvPr id="8" name="Graphique 30" descr="Cône avec un remplissage uni">
            <a:extLst>
              <a:ext uri="{FF2B5EF4-FFF2-40B4-BE49-F238E27FC236}">
                <a16:creationId xmlns:a16="http://schemas.microsoft.com/office/drawing/2014/main" id="{85B5407B-B6FA-1B29-C34F-BF0D4D0624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745" y="5374898"/>
            <a:ext cx="1497494" cy="1497494"/>
          </a:xfrm>
          <a:prstGeom prst="rect">
            <a:avLst/>
          </a:prstGeom>
          <a:noFill/>
          <a:ln cap="flat">
            <a:noFill/>
          </a:ln>
        </p:spPr>
      </p:pic>
      <p:pic>
        <p:nvPicPr>
          <p:cNvPr id="9" name="Graphique 31" descr="Cylindre avec un remplissage uni">
            <a:extLst>
              <a:ext uri="{FF2B5EF4-FFF2-40B4-BE49-F238E27FC236}">
                <a16:creationId xmlns:a16="http://schemas.microsoft.com/office/drawing/2014/main" id="{B78B6387-F1DA-8E41-261F-8798FFA691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5473" y="4998878"/>
            <a:ext cx="1497494" cy="1497494"/>
          </a:xfrm>
          <a:prstGeom prst="rect">
            <a:avLst/>
          </a:prstGeom>
          <a:noFill/>
          <a:ln cap="flat">
            <a:noFill/>
          </a:ln>
        </p:spPr>
      </p:pic>
      <p:pic>
        <p:nvPicPr>
          <p:cNvPr id="10" name="Graphique 32" descr="Sphère avec un remplissage uni">
            <a:extLst>
              <a:ext uri="{FF2B5EF4-FFF2-40B4-BE49-F238E27FC236}">
                <a16:creationId xmlns:a16="http://schemas.microsoft.com/office/drawing/2014/main" id="{BB5A26E1-35E9-2E11-A368-549CCEEBE9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2165" y="4241874"/>
            <a:ext cx="1236104" cy="1236104"/>
          </a:xfrm>
          <a:prstGeom prst="rect">
            <a:avLst/>
          </a:prstGeom>
          <a:noFill/>
          <a:ln cap="flat">
            <a:noFill/>
          </a:ln>
        </p:spPr>
      </p:pic>
      <p:sp>
        <p:nvSpPr>
          <p:cNvPr id="3" name="Espace réservé du numéro de diapositive 2">
            <a:extLst>
              <a:ext uri="{FF2B5EF4-FFF2-40B4-BE49-F238E27FC236}">
                <a16:creationId xmlns:a16="http://schemas.microsoft.com/office/drawing/2014/main" id="{3A73F3ED-C988-17DC-5EE8-3429278C8D52}"/>
              </a:ext>
            </a:extLst>
          </p:cNvPr>
          <p:cNvSpPr>
            <a:spLocks noGrp="1"/>
          </p:cNvSpPr>
          <p:nvPr>
            <p:ph type="sldNum" sz="quarter" idx="12"/>
          </p:nvPr>
        </p:nvSpPr>
        <p:spPr/>
        <p:txBody>
          <a:bodyPr/>
          <a:lstStyle/>
          <a:p>
            <a:fld id="{EC53D11E-AD9D-4196-9BEF-7CB71C413EF1}" type="slidenum">
              <a:rPr lang="fr-FR" smtClean="0"/>
              <a:t>9</a:t>
            </a:fld>
            <a:endParaRPr lang="fr-FR"/>
          </a:p>
        </p:txBody>
      </p:sp>
      <p:sp>
        <p:nvSpPr>
          <p:cNvPr id="12" name="ZoneTexte 24">
            <a:extLst>
              <a:ext uri="{FF2B5EF4-FFF2-40B4-BE49-F238E27FC236}">
                <a16:creationId xmlns:a16="http://schemas.microsoft.com/office/drawing/2014/main" id="{704CDBDC-35B0-3A47-C916-6580802B2F45}"/>
              </a:ext>
            </a:extLst>
          </p:cNvPr>
          <p:cNvSpPr txBox="1"/>
          <p:nvPr/>
        </p:nvSpPr>
        <p:spPr>
          <a:xfrm>
            <a:off x="-693303" y="1938352"/>
            <a:ext cx="4115293" cy="46166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1" i="0" u="none" strike="noStrike" kern="1200" cap="none" spc="0" baseline="0" dirty="0">
                <a:solidFill>
                  <a:schemeClr val="bg2">
                    <a:lumMod val="90000"/>
                  </a:schemeClr>
                </a:solidFill>
                <a:uFillTx/>
                <a:latin typeface="Agency FB" pitchFamily="34"/>
              </a:rPr>
              <a:t>Notation par étudiant</a:t>
            </a:r>
            <a:endParaRPr lang="fr-FR" sz="2800" b="1" i="0" u="none" strike="noStrike" kern="1200" cap="none" spc="0" baseline="0" dirty="0">
              <a:solidFill>
                <a:schemeClr val="bg2">
                  <a:lumMod val="90000"/>
                </a:schemeClr>
              </a:solidFill>
              <a:uFillTx/>
              <a:latin typeface="Agency FB" pitchFamily="34"/>
            </a:endParaRPr>
          </a:p>
        </p:txBody>
      </p:sp>
      <p:sp>
        <p:nvSpPr>
          <p:cNvPr id="13" name="ZoneTexte 24">
            <a:extLst>
              <a:ext uri="{FF2B5EF4-FFF2-40B4-BE49-F238E27FC236}">
                <a16:creationId xmlns:a16="http://schemas.microsoft.com/office/drawing/2014/main" id="{03E78FD8-5E38-B754-7EC5-0BAAC9DF8AEC}"/>
              </a:ext>
            </a:extLst>
          </p:cNvPr>
          <p:cNvSpPr txBox="1"/>
          <p:nvPr/>
        </p:nvSpPr>
        <p:spPr>
          <a:xfrm>
            <a:off x="3178984" y="1654197"/>
            <a:ext cx="3083572" cy="4093428"/>
          </a:xfrm>
          <a:prstGeom prst="rect">
            <a:avLst/>
          </a:prstGeom>
          <a:noFill/>
          <a:ln cap="flat">
            <a:noFill/>
          </a:ln>
        </p:spPr>
        <p:txBody>
          <a:bodyPr vert="horz" wrap="square" lIns="91440" tIns="45720" rIns="91440" bIns="45720" anchor="t" anchorCtr="1" compatLnSpc="1">
            <a:spAutoFit/>
          </a:bodyPr>
          <a:lstStyle/>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0" u="none" strike="noStrike" kern="1200" cap="none" spc="0" baseline="0" dirty="0">
                <a:uFillTx/>
                <a:latin typeface="Agency FB" pitchFamily="34"/>
              </a:rPr>
              <a:t>Oral de présentation :</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dirty="0">
              <a:latin typeface="Agency FB" pitchFamily="34"/>
            </a:endParaRP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- 10 minutes de présentation</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- 5 minutes de questions</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Présentation des membres du  groupe et leurs missions</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Présentation des outils</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Présentation du matériel</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dirty="0">
                <a:latin typeface="Agency FB" pitchFamily="34"/>
              </a:rPr>
              <a:t>- Présentation des difficultés et facilité</a:t>
            </a:r>
            <a:br>
              <a:rPr lang="fr-FR" sz="2000" dirty="0">
                <a:latin typeface="Agency FB" pitchFamily="34"/>
              </a:rPr>
            </a:br>
            <a:r>
              <a:rPr lang="fr-FR" sz="2000" dirty="0">
                <a:latin typeface="Agency FB" pitchFamily="34"/>
              </a:rPr>
              <a:t>- Ressenti personnel sur le projet</a:t>
            </a: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2000" dirty="0">
              <a:latin typeface="Agency FB" pitchFamily="34"/>
            </a:endParaRPr>
          </a:p>
          <a:p>
            <a:pPr marL="0" marR="0" lvl="0" indent="0"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000" b="1" i="1" dirty="0">
                <a:latin typeface="Agency FB" pitchFamily="34"/>
              </a:rPr>
              <a:t>Support qualitatif obligatoire</a:t>
            </a:r>
          </a:p>
        </p:txBody>
      </p:sp>
      <p:pic>
        <p:nvPicPr>
          <p:cNvPr id="14" name="Image 13">
            <a:extLst>
              <a:ext uri="{FF2B5EF4-FFF2-40B4-BE49-F238E27FC236}">
                <a16:creationId xmlns:a16="http://schemas.microsoft.com/office/drawing/2014/main" id="{C17D3637-AC49-23E8-C65D-F4DAC8A0ADC2}"/>
              </a:ext>
            </a:extLst>
          </p:cNvPr>
          <p:cNvPicPr>
            <a:picLocks noChangeAspect="1"/>
          </p:cNvPicPr>
          <p:nvPr/>
        </p:nvPicPr>
        <p:blipFill>
          <a:blip r:embed="rId10"/>
          <a:stretch>
            <a:fillRect/>
          </a:stretch>
        </p:blipFill>
        <p:spPr>
          <a:xfrm>
            <a:off x="6322314" y="1551407"/>
            <a:ext cx="5658504" cy="4705143"/>
          </a:xfrm>
          <a:prstGeom prst="rect">
            <a:avLst/>
          </a:prstGeom>
        </p:spPr>
      </p:pic>
    </p:spTree>
    <p:extLst>
      <p:ext uri="{BB962C8B-B14F-4D97-AF65-F5344CB8AC3E}">
        <p14:creationId xmlns:p14="http://schemas.microsoft.com/office/powerpoint/2010/main" val="20483614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10938</TotalTime>
  <Words>587</Words>
  <Application>Microsoft Macintosh PowerPoint</Application>
  <PresentationFormat>Grand écran</PresentationFormat>
  <Paragraphs>106</Paragraphs>
  <Slides>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Agency FB</vt:lpstr>
      <vt:lpstr>Aptos</vt:lpstr>
      <vt:lpstr>Aptos Display</vt:lpstr>
      <vt:lpstr>Arial</vt:lpstr>
      <vt:lpstr>Calibri</vt:lpstr>
      <vt:lpstr>Thème Office</vt:lpstr>
      <vt:lpstr>798+120/</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ORQUIN Anthony</dc:creator>
  <cp:lastModifiedBy>Yohann ROYER</cp:lastModifiedBy>
  <cp:revision>60</cp:revision>
  <dcterms:created xsi:type="dcterms:W3CDTF">2024-01-22T11:56:36Z</dcterms:created>
  <dcterms:modified xsi:type="dcterms:W3CDTF">2025-05-14T11:46:05Z</dcterms:modified>
</cp:coreProperties>
</file>