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gif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developers.google.com/speed/pagespeed/insights/" TargetMode="External"/><Relationship Id="rId4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webpagetest.org/" TargetMode="External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LOADING...</a:t>
            </a:r>
          </a:p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Delivering apps at the speed of light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HTTP in action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96112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50" y="0"/>
            <a:ext cx="82269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Keep alive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296112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Slow start and congestion control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920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Decreasing files number</a:t>
            </a:r>
          </a:p>
        </p:txBody>
      </p:sp>
      <p:sp>
        <p:nvSpPr>
          <p:cNvPr id="116" name="Shape 11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Because of congestion control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ru"/>
              <a:t>Concat JS and CSS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Because it is important</a:t>
            </a:r>
          </a:p>
          <a:p>
            <a:pPr rtl="0" algn="l">
              <a:spcBef>
                <a:spcPts val="0"/>
              </a:spcBef>
              <a:buNone/>
            </a:pPr>
            <a:r>
              <a:rPr lang="ru"/>
              <a:t>to have less files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000" y="668825"/>
            <a:ext cx="1280199" cy="380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Do image sprites</a:t>
            </a:r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Because it is important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to have less files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775" y="1311037"/>
            <a:ext cx="2521424" cy="252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Decreasing traffic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Ofcourse we should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It is important to have less traffic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432800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ru"/>
              <a:t>Enable GZIP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-80% to text files</a:t>
            </a:r>
          </a:p>
          <a:p>
            <a:pPr algn="l">
              <a:spcBef>
                <a:spcPts val="0"/>
              </a:spcBef>
              <a:buNone/>
            </a:pPr>
            <a:r>
              <a:rPr lang="ru"/>
              <a:t>-20% to page size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13525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-196820"/>
            <a:ext cx="8229600" cy="1169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/>
              <a:t>Average web site constantly growth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920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Set caching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headers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Up to -100%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Expires (how long is active)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/>
              <a:t>Last-Modified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944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Minify JS</a:t>
            </a:r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-60%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944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Minify CSS</a:t>
            </a:r>
          </a:p>
        </p:txBody>
      </p:sp>
      <p:sp>
        <p:nvSpPr>
          <p:cNvPr id="169" name="Shape 16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-10%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944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Minify HTML</a:t>
            </a:r>
          </a:p>
        </p:txBody>
      </p:sp>
      <p:sp>
        <p:nvSpPr>
          <p:cNvPr id="176" name="Shape 17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-5%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944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Minify images</a:t>
            </a:r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-10% and progressive JPEGs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800" y="94405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Loading order</a:t>
            </a:r>
          </a:p>
        </p:txBody>
      </p:sp>
      <p:sp>
        <p:nvSpPr>
          <p:cNvPr id="190" name="Shape 19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Because JS and CSS loading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slows your down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CSS locks render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when loading</a:t>
            </a:r>
          </a:p>
        </p:txBody>
      </p:sp>
      <p:sp>
        <p:nvSpPr>
          <p:cNvPr id="196" name="Shape 196"/>
          <p:cNvSpPr txBox="1"/>
          <p:nvPr>
            <p:ph idx="1" type="subTitle"/>
          </p:nvPr>
        </p:nvSpPr>
        <p:spPr>
          <a:xfrm>
            <a:off x="685800" y="2840049"/>
            <a:ext cx="8042999" cy="832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Insert CSS into header of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the page to prevent waiting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for it when the rest is done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425" y="1225187"/>
            <a:ext cx="2079774" cy="26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JS locks parsing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when loading</a:t>
            </a:r>
          </a:p>
        </p:txBody>
      </p:sp>
      <p:sp>
        <p:nvSpPr>
          <p:cNvPr id="203" name="Shape 20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Insert JS into the bottom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of the page to prevent parsing lock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425" y="1225187"/>
            <a:ext cx="2079774" cy="269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CSS = TOP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JS = BOTTOM</a:t>
            </a:r>
          </a:p>
        </p:txBody>
      </p:sp>
      <p:sp>
        <p:nvSpPr>
          <p:cNvPr id="210" name="Shape 2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But sometimes we do not need to load everything for minimal viable experience to start...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ctrTitle"/>
          </p:nvPr>
        </p:nvSpPr>
        <p:spPr>
          <a:xfrm>
            <a:off x="685800" y="1202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Critical path</a:t>
            </a:r>
          </a:p>
        </p:txBody>
      </p:sp>
      <p:sp>
        <p:nvSpPr>
          <p:cNvPr id="216" name="Shape 216"/>
          <p:cNvSpPr txBox="1"/>
          <p:nvPr>
            <p:ph idx="1" type="subTitle"/>
          </p:nvPr>
        </p:nvSpPr>
        <p:spPr>
          <a:xfrm>
            <a:off x="685800" y="2459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First deliver things that </a:t>
            </a:r>
          </a:p>
          <a:p>
            <a:pPr rtl="0" algn="l">
              <a:spcBef>
                <a:spcPts val="0"/>
              </a:spcBef>
              <a:buNone/>
            </a:pPr>
            <a:r>
              <a:rPr lang="ru"/>
              <a:t>user need first (MVX)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in order to decrease TTI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296" y="1394021"/>
            <a:ext cx="2819900" cy="235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7 seconds to load</a:t>
            </a:r>
          </a:p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Is it a lot?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The return of server rendering</a:t>
            </a:r>
          </a:p>
        </p:txBody>
      </p:sp>
      <p:sp>
        <p:nvSpPr>
          <p:cNvPr id="223" name="Shape 22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And the start of isomorphic JavaScript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SPA renders on client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ru"/>
              <a:t>Loading HTML/JS/CSS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ru"/>
              <a:t>Initializing application logic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ru"/>
              <a:t>Loading application data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ru"/>
              <a:t>Rendering</a:t>
            </a: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50" y="1450625"/>
            <a:ext cx="2242250" cy="22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SPA renders on server</a:t>
            </a:r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ru"/>
              <a:t>Loading HTML/JS/CSS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ru"/>
              <a:t>Rendering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50" y="1450625"/>
            <a:ext cx="2242250" cy="22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685800" y="21167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Server rendering is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cool but expensive</a:t>
            </a:r>
          </a:p>
        </p:txBody>
      </p:sp>
      <p:sp>
        <p:nvSpPr>
          <p:cNvPr id="243" name="Shape 243"/>
          <p:cNvSpPr txBox="1"/>
          <p:nvPr>
            <p:ph idx="1" type="subTitle"/>
          </p:nvPr>
        </p:nvSpPr>
        <p:spPr>
          <a:xfrm>
            <a:off x="685800" y="33734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Let`s consider inline data delivery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706712"/>
            <a:ext cx="1730074" cy="173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ctrTitle"/>
          </p:nvPr>
        </p:nvSpPr>
        <p:spPr>
          <a:xfrm>
            <a:off x="685800" y="19918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0" lang="ru" sz="3000">
                <a:highlight>
                  <a:srgbClr val="FFFFFF"/>
                </a:highlight>
              </a:rPr>
              <a:t>window.MyApp.inlineData = {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0" lang="ru" sz="3000">
                <a:highlight>
                  <a:srgbClr val="FFFFFF"/>
                </a:highlight>
              </a:rPr>
              <a:t>   </a:t>
            </a:r>
            <a:r>
              <a:rPr b="0" i="1" lang="ru" sz="3000">
                <a:solidFill>
                  <a:srgbClr val="808080"/>
                </a:solidFill>
                <a:highlight>
                  <a:srgbClr val="FFFFFF"/>
                </a:highlight>
              </a:rPr>
              <a:t>//Server generated JSON goes here</a:t>
            </a:r>
          </a:p>
          <a:p>
            <a:pPr lvl="0" algn="l">
              <a:spcBef>
                <a:spcPts val="0"/>
              </a:spcBef>
              <a:buNone/>
            </a:pPr>
            <a:r>
              <a:rPr b="0" lang="ru" sz="3000">
                <a:highlight>
                  <a:srgbClr val="FFFFFF"/>
                </a:highlight>
              </a:rPr>
              <a:t>};</a:t>
            </a:r>
          </a:p>
        </p:txBody>
      </p:sp>
      <p:sp>
        <p:nvSpPr>
          <p:cNvPr id="250" name="Shape 25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457200" y="212237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SPA renders on client, data inlined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ru"/>
              <a:t>Loading HTML/JS/CSS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ru"/>
              <a:t>Initializing application logic</a:t>
            </a:r>
          </a:p>
          <a:p>
            <a:pPr indent="-228600" lvl="0" marL="457200" rtl="0" algn="l">
              <a:spcBef>
                <a:spcPts val="0"/>
              </a:spcBef>
              <a:buAutoNum type="arabicPeriod"/>
            </a:pPr>
            <a:r>
              <a:rPr lang="ru"/>
              <a:t>Rendering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Because actually data loading</a:t>
            </a:r>
          </a:p>
          <a:p>
            <a:pPr lvl="0" rtl="0">
              <a:spcBef>
                <a:spcPts val="0"/>
              </a:spcBef>
              <a:buNone/>
            </a:pPr>
            <a:r>
              <a:rPr lang="ru">
                <a:solidFill>
                  <a:schemeClr val="dk2"/>
                </a:solidFill>
              </a:rPr>
              <a:t>takes long and inlining JSON is cheap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50" y="1450625"/>
            <a:ext cx="2242250" cy="22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7" y="0"/>
            <a:ext cx="83183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Two approaches of server rendering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Create HTML with NodeJS</a:t>
            </a:r>
          </a:p>
        </p:txBody>
      </p:sp>
      <p:sp>
        <p:nvSpPr>
          <p:cNvPr id="269" name="Shape 26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Create HTML by rendering client - side code in headless browser, PhantomJS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HTTP 2 strength</a:t>
            </a:r>
          </a:p>
        </p:txBody>
      </p:sp>
      <p:sp>
        <p:nvSpPr>
          <p:cNvPr id="275" name="Shape 27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Using single connection </a:t>
            </a:r>
          </a:p>
          <a:p>
            <a:pPr rtl="0" algn="l">
              <a:spcBef>
                <a:spcPts val="0"/>
              </a:spcBef>
              <a:buNone/>
            </a:pPr>
            <a:r>
              <a:rPr lang="ru"/>
              <a:t>for multiple files (multiplexing)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We do not need to concat anymore!</a:t>
            </a:r>
          </a:p>
        </p:txBody>
      </p:sp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8225" y="1974875"/>
            <a:ext cx="1649975" cy="16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HTTP 2 weakness</a:t>
            </a:r>
          </a:p>
        </p:txBody>
      </p:sp>
      <p:sp>
        <p:nvSpPr>
          <p:cNvPr id="282" name="Shape 28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Needs secure connection, </a:t>
            </a:r>
          </a:p>
          <a:p>
            <a:pPr rtl="0" algn="l">
              <a:spcBef>
                <a:spcPts val="0"/>
              </a:spcBef>
              <a:buNone/>
            </a:pPr>
            <a:r>
              <a:rPr lang="ru"/>
              <a:t>needsmore resources,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just got server support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950" y="1925471"/>
            <a:ext cx="1606675" cy="1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Delay perception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&lt; 100 msec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100-300 msec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300 - 1000 msec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1+ sec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10+ sec</a:t>
            </a:r>
          </a:p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Instant response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Small delay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System works</a:t>
            </a:r>
          </a:p>
          <a:p>
            <a:pPr rtl="0">
              <a:spcBef>
                <a:spcPts val="0"/>
              </a:spcBef>
              <a:buNone/>
            </a:pPr>
            <a:r>
              <a:rPr lang="ru"/>
              <a:t>Switching task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Cancelling operation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Check list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Concat JS and CSS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Use image sprites and progressive JPEGs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Minify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Place CSS at top and JS at bottom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Enable caching headers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Enable GZIP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Do not use redirects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Check list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Use CDNs to place data closer to clients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Use server rendering or data inlining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Separate critical path if JS or CSS is larger than 15 Kb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Eat less cookies, they are being sent to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Try prefetching and service worker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ctrTitle"/>
          </p:nvPr>
        </p:nvSpPr>
        <p:spPr>
          <a:xfrm>
            <a:off x="685800" y="1991829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Nice tool for lazy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people</a:t>
            </a:r>
          </a:p>
        </p:txBody>
      </p:sp>
      <p:sp>
        <p:nvSpPr>
          <p:cNvPr id="301" name="Shape 301"/>
          <p:cNvSpPr txBox="1"/>
          <p:nvPr>
            <p:ph idx="1" type="subTitle"/>
          </p:nvPr>
        </p:nvSpPr>
        <p:spPr>
          <a:xfrm>
            <a:off x="685800" y="3151614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developers.google.com/speed/pagespeed/insights/</a:t>
            </a:r>
          </a:p>
        </p:txBody>
      </p:sp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425" y="1071862"/>
            <a:ext cx="2079774" cy="20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ctrTitle"/>
          </p:nvPr>
        </p:nvSpPr>
        <p:spPr>
          <a:xfrm>
            <a:off x="685800" y="1991829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l">
              <a:spcBef>
                <a:spcPts val="0"/>
              </a:spcBef>
              <a:buNone/>
            </a:pPr>
            <a:r>
              <a:rPr lang="ru"/>
              <a:t>Nice tool for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diving into details</a:t>
            </a:r>
          </a:p>
        </p:txBody>
      </p:sp>
      <p:sp>
        <p:nvSpPr>
          <p:cNvPr id="308" name="Shape 308"/>
          <p:cNvSpPr txBox="1"/>
          <p:nvPr>
            <p:ph idx="1" type="subTitle"/>
          </p:nvPr>
        </p:nvSpPr>
        <p:spPr>
          <a:xfrm>
            <a:off x="685800" y="3151614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 sz="2400" u="sng">
                <a:solidFill>
                  <a:schemeClr val="hlink"/>
                </a:solidFill>
                <a:hlinkClick r:id="rId3"/>
              </a:rPr>
              <a:t>webpagetest.org</a:t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425" y="1071862"/>
            <a:ext cx="2079774" cy="20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89575"/>
            <a:ext cx="8229600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ru"/>
              <a:t>Feel happy on desktop</a:t>
            </a:r>
          </a:p>
          <a:p>
            <a:pPr algn="ctr">
              <a:spcBef>
                <a:spcPts val="0"/>
              </a:spcBef>
              <a:buNone/>
            </a:pPr>
            <a:r>
              <a:rPr lang="ru"/>
              <a:t>so why to optimize?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392075"/>
            <a:ext cx="57150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ru"/>
              <a:t>Everybody can wait, they said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47% expect for page to be loaded in 2 seconds;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57% will cancel loading after 3 seconds loading;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ru" sz="2400"/>
              <a:t>75% will never visit page which was responding for 4 seconds and more;</a:t>
            </a:r>
          </a:p>
          <a:p>
            <a:pPr indent="-381000" lvl="0" marL="457200">
              <a:spcBef>
                <a:spcPts val="0"/>
              </a:spcBef>
              <a:buSzPct val="100000"/>
              <a:buChar char="●"/>
            </a:pPr>
            <a:r>
              <a:rPr lang="ru" sz="2400"/>
              <a:t>Google recommends to optimize pages in order to have less than 1 seconds loading time on broadband connection.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Optimizing loading speed is a wrong definition</a:t>
            </a:r>
          </a:p>
        </p:txBody>
      </p:sp>
      <p:sp>
        <p:nvSpPr>
          <p:cNvPr id="71" name="Shape 7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Why?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5835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Minimal Viable eXperience (MVX) 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Time to interact (TTI)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Amount of network traffic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Number of requests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ru"/>
              <a:t>Size of Critical Path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ru"/>
              <a:t>Rendering minimal UI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How HTTP works?</a:t>
            </a:r>
          </a:p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ru"/>
              <a:t>Because engineer should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ru"/>
              <a:t>know how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174" y="1352549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