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gif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ru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coding.smashingmagazine.com/2012/06/12/javascript-profiling-chrome-developer-tool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hyperlink" Target="https://docs.google.com/presentation/d/1wUVmf78gG-ra5aOxvTfYdiLkdGaR9OhXRnOlIcEmu2s/pub?start=false&amp;loop=false&amp;delayms=3000#slide=id.g1d65bdf6_0_0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8.png"/><Relationship Id="rId4" Type="http://schemas.openxmlformats.org/officeDocument/2006/relationships/image" Target="../media/image0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0"/>
            <a:ext cx="9429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FFF2CC"/>
                </a:solidFill>
              </a:rPr>
              <a:t>Memory consumption. Garbage collector.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Deeper in the shadows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4222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Exemption of allocated memory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275" y="1631950"/>
            <a:ext cx="47434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1729950" y="525150"/>
            <a:ext cx="59313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ru" sz="4800">
                <a:solidFill>
                  <a:schemeClr val="dk1"/>
                </a:solidFill>
              </a:rPr>
              <a:t>Everyday practices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37075" y="1563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ru">
                <a:solidFill>
                  <a:srgbClr val="B45F06"/>
                </a:solidFill>
              </a:rPr>
              <a:t>function getPos(elem) {</a:t>
            </a:r>
            <a:br>
              <a:rPr i="1" lang="ru">
                <a:solidFill>
                  <a:srgbClr val="B45F06"/>
                </a:solidFill>
              </a:rPr>
            </a:br>
            <a:r>
              <a:rPr i="1" lang="ru">
                <a:solidFill>
                  <a:srgbClr val="B45F06"/>
                </a:solidFill>
              </a:rPr>
              <a:t>    var rect = elem.getBoundingClientRect();</a:t>
            </a:r>
            <a:br>
              <a:rPr i="1" lang="ru">
                <a:solidFill>
                  <a:srgbClr val="B45F06"/>
                </a:solidFill>
              </a:rPr>
            </a:br>
            <a:r>
              <a:rPr i="1" lang="ru">
                <a:solidFill>
                  <a:srgbClr val="B45F06"/>
                </a:solidFill>
              </a:rPr>
              <a:t>    return {</a:t>
            </a:r>
            <a:br>
              <a:rPr i="1" lang="ru">
                <a:solidFill>
                  <a:srgbClr val="B45F06"/>
                </a:solidFill>
              </a:rPr>
            </a:br>
            <a:r>
              <a:rPr i="1" lang="ru">
                <a:solidFill>
                  <a:srgbClr val="B45F06"/>
                </a:solidFill>
              </a:rPr>
              <a:t>        x: rect.left,</a:t>
            </a:r>
            <a:br>
              <a:rPr i="1" lang="ru">
                <a:solidFill>
                  <a:srgbClr val="B45F06"/>
                </a:solidFill>
              </a:rPr>
            </a:br>
            <a:r>
              <a:rPr i="1" lang="ru">
                <a:solidFill>
                  <a:srgbClr val="B45F06"/>
                </a:solidFill>
              </a:rPr>
              <a:t>        y: rect.top</a:t>
            </a:r>
            <a:br>
              <a:rPr i="1" lang="ru">
                <a:solidFill>
                  <a:srgbClr val="B45F06"/>
                </a:solidFill>
              </a:rPr>
            </a:br>
            <a:r>
              <a:rPr i="1" lang="ru">
                <a:solidFill>
                  <a:srgbClr val="B45F06"/>
                </a:solidFill>
              </a:rPr>
              <a:t>    };</a:t>
            </a:r>
            <a:br>
              <a:rPr i="1" lang="ru">
                <a:solidFill>
                  <a:srgbClr val="B45F06"/>
                </a:solidFill>
              </a:rPr>
            </a:br>
            <a:r>
              <a:rPr i="1" lang="ru">
                <a:solidFill>
                  <a:srgbClr val="B45F06"/>
                </a:solidFill>
              </a:rPr>
              <a:t>}</a:t>
            </a:r>
            <a:br>
              <a:rPr i="1" lang="ru">
                <a:solidFill>
                  <a:srgbClr val="B45F06"/>
                </a:solidFill>
              </a:rPr>
            </a:br>
            <a:r>
              <a:rPr i="1" lang="ru">
                <a:solidFill>
                  <a:srgbClr val="B45F06"/>
                </a:solidFill>
              </a:rPr>
              <a:t>var pos = getPos(elem1);</a:t>
            </a:r>
            <a:br>
              <a:rPr i="1" lang="ru">
                <a:solidFill>
                  <a:srgbClr val="B45F06"/>
                </a:solidFill>
              </a:rPr>
            </a:br>
            <a:r>
              <a:rPr i="1" lang="ru">
                <a:solidFill>
                  <a:srgbClr val="B45F06"/>
                </a:solidFill>
              </a:rPr>
              <a:t>elem2.style.left = pos.x + 'px';</a:t>
            </a:r>
            <a:br>
              <a:rPr i="1" lang="ru">
                <a:solidFill>
                  <a:srgbClr val="B45F06"/>
                </a:solidFill>
              </a:rPr>
            </a:br>
            <a:r>
              <a:rPr i="1" lang="ru">
                <a:solidFill>
                  <a:srgbClr val="B45F06"/>
                </a:solidFill>
              </a:rPr>
              <a:t>elem2.style.top = pos.y + 'px';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5248200" y="1563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>
                <a:solidFill>
                  <a:srgbClr val="1155CC"/>
                </a:solidFill>
              </a:rPr>
              <a:t>var _posObj = {};</a:t>
            </a:r>
            <a:br>
              <a:rPr i="1" lang="ru">
                <a:solidFill>
                  <a:srgbClr val="1155CC"/>
                </a:solidFill>
              </a:rPr>
            </a:br>
            <a:r>
              <a:rPr i="1" lang="ru">
                <a:solidFill>
                  <a:srgbClr val="1155CC"/>
                </a:solidFill>
              </a:rPr>
              <a:t>function getPos(elem) {</a:t>
            </a:r>
            <a:br>
              <a:rPr i="1" lang="ru">
                <a:solidFill>
                  <a:srgbClr val="1155CC"/>
                </a:solidFill>
              </a:rPr>
            </a:br>
            <a:r>
              <a:rPr i="1" lang="ru">
                <a:solidFill>
                  <a:srgbClr val="1155CC"/>
                </a:solidFill>
              </a:rPr>
              <a:t>    var rect = elem.getBoundingClientRect();</a:t>
            </a:r>
            <a:br>
              <a:rPr i="1" lang="ru">
                <a:solidFill>
                  <a:srgbClr val="1155CC"/>
                </a:solidFill>
              </a:rPr>
            </a:br>
            <a:r>
              <a:rPr i="1" lang="ru">
                <a:solidFill>
                  <a:srgbClr val="1155CC"/>
                </a:solidFill>
              </a:rPr>
              <a:t>    _posObj.x = rect.left;</a:t>
            </a:r>
            <a:br>
              <a:rPr i="1" lang="ru">
                <a:solidFill>
                  <a:srgbClr val="1155CC"/>
                </a:solidFill>
              </a:rPr>
            </a:br>
            <a:r>
              <a:rPr i="1" lang="ru">
                <a:solidFill>
                  <a:srgbClr val="1155CC"/>
                </a:solidFill>
              </a:rPr>
              <a:t>    _posObj.y = rect.top;</a:t>
            </a:r>
            <a:br>
              <a:rPr i="1" lang="ru">
                <a:solidFill>
                  <a:srgbClr val="1155CC"/>
                </a:solidFill>
              </a:rPr>
            </a:br>
            <a:r>
              <a:rPr i="1" lang="ru">
                <a:solidFill>
                  <a:srgbClr val="1155CC"/>
                </a:solidFill>
              </a:rPr>
              <a:t>    return _posObj;</a:t>
            </a:r>
            <a:br>
              <a:rPr i="1" lang="ru">
                <a:solidFill>
                  <a:srgbClr val="1155CC"/>
                </a:solidFill>
              </a:rPr>
            </a:br>
            <a:r>
              <a:rPr i="1" lang="ru">
                <a:solidFill>
                  <a:srgbClr val="1155CC"/>
                </a:solidFill>
              </a:rPr>
              <a:t>}</a:t>
            </a:r>
            <a:br>
              <a:rPr i="1" lang="ru">
                <a:solidFill>
                  <a:srgbClr val="1155CC"/>
                </a:solidFill>
              </a:rPr>
            </a:br>
            <a:r>
              <a:rPr i="1" lang="ru">
                <a:solidFill>
                  <a:srgbClr val="1155CC"/>
                </a:solidFill>
              </a:rPr>
              <a:t>var pos = getPos(elem1);</a:t>
            </a:r>
            <a:br>
              <a:rPr i="1" lang="ru">
                <a:solidFill>
                  <a:srgbClr val="1155CC"/>
                </a:solidFill>
              </a:rPr>
            </a:br>
            <a:r>
              <a:rPr i="1" lang="ru">
                <a:solidFill>
                  <a:srgbClr val="1155CC"/>
                </a:solidFill>
              </a:rPr>
              <a:t>elem2.style.left = pos.x + 'px';</a:t>
            </a:r>
            <a:br>
              <a:rPr i="1" lang="ru">
                <a:solidFill>
                  <a:srgbClr val="1155CC"/>
                </a:solidFill>
              </a:rPr>
            </a:br>
            <a:r>
              <a:rPr i="1" lang="ru">
                <a:solidFill>
                  <a:srgbClr val="1155CC"/>
                </a:solidFill>
              </a:rPr>
              <a:t>elem2.style.top = pos.y + 'px';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1729950" y="525150"/>
            <a:ext cx="59313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4800">
                <a:solidFill>
                  <a:schemeClr val="dk1"/>
                </a:solidFill>
              </a:rPr>
              <a:t>Everyday practices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947350" y="14086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ru">
                <a:solidFill>
                  <a:srgbClr val="B45F06"/>
                </a:solidFill>
              </a:rPr>
              <a:t>var arr = [[1, 2], [3, 4]];</a:t>
            </a:r>
            <a:br>
              <a:rPr i="1" lang="ru">
                <a:solidFill>
                  <a:srgbClr val="B45F06"/>
                </a:solidFill>
              </a:rPr>
            </a:br>
            <a:r>
              <a:rPr i="1" lang="ru">
                <a:solidFill>
                  <a:srgbClr val="B45F06"/>
                </a:solidFill>
              </a:rPr>
              <a:t>arr.forEach(function (a) {</a:t>
            </a:r>
            <a:br>
              <a:rPr i="1" lang="ru">
                <a:solidFill>
                  <a:srgbClr val="B45F06"/>
                </a:solidFill>
              </a:rPr>
            </a:br>
            <a:r>
              <a:rPr i="1" lang="ru">
                <a:solidFill>
                  <a:srgbClr val="B45F06"/>
                </a:solidFill>
              </a:rPr>
              <a:t>    a.forEach(function (b) {</a:t>
            </a:r>
            <a:br>
              <a:rPr i="1" lang="ru">
                <a:solidFill>
                  <a:srgbClr val="B45F06"/>
                </a:solidFill>
              </a:rPr>
            </a:br>
            <a:r>
              <a:rPr i="1" lang="ru">
                <a:solidFill>
                  <a:srgbClr val="B45F06"/>
                </a:solidFill>
              </a:rPr>
              <a:t>        console.log(b);</a:t>
            </a:r>
            <a:br>
              <a:rPr i="1" lang="ru">
                <a:solidFill>
                  <a:srgbClr val="B45F06"/>
                </a:solidFill>
              </a:rPr>
            </a:br>
            <a:r>
              <a:rPr i="1" lang="ru">
                <a:solidFill>
                  <a:srgbClr val="B45F06"/>
                </a:solidFill>
              </a:rPr>
              <a:t>    });</a:t>
            </a:r>
            <a:br>
              <a:rPr i="1" lang="ru">
                <a:solidFill>
                  <a:srgbClr val="B45F06"/>
                </a:solidFill>
              </a:rPr>
            </a:br>
            <a:r>
              <a:rPr i="1" lang="ru">
                <a:solidFill>
                  <a:srgbClr val="B45F06"/>
                </a:solidFill>
              </a:rPr>
              <a:t>});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499925" y="1563125"/>
            <a:ext cx="4427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>
                <a:solidFill>
                  <a:srgbClr val="0000FF"/>
                </a:solidFill>
              </a:rPr>
              <a:t>var arr = [[1, 2], [3, 4]];</a:t>
            </a:r>
            <a:br>
              <a:rPr i="1" lang="ru">
                <a:solidFill>
                  <a:srgbClr val="0000FF"/>
                </a:solidFill>
              </a:rPr>
            </a:br>
            <a:r>
              <a:rPr i="1" lang="ru">
                <a:solidFill>
                  <a:srgbClr val="0000FF"/>
                </a:solidFill>
              </a:rPr>
              <a:t>for (var i = 0, il = arr.length; i &lt; il; i++) {</a:t>
            </a:r>
            <a:br>
              <a:rPr i="1" lang="ru">
                <a:solidFill>
                  <a:srgbClr val="0000FF"/>
                </a:solidFill>
              </a:rPr>
            </a:br>
            <a:r>
              <a:rPr i="1" lang="ru">
                <a:solidFill>
                  <a:srgbClr val="0000FF"/>
                </a:solidFill>
              </a:rPr>
              <a:t>    for (var j = 0, a = arr[i], jl = a.length; j &lt; jl; j++) {</a:t>
            </a:r>
            <a:br>
              <a:rPr i="1" lang="ru">
                <a:solidFill>
                  <a:srgbClr val="0000FF"/>
                </a:solidFill>
              </a:rPr>
            </a:br>
            <a:r>
              <a:rPr i="1" lang="ru">
                <a:solidFill>
                  <a:srgbClr val="0000FF"/>
                </a:solidFill>
              </a:rPr>
              <a:t>        console.log(a[j]);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>
                <a:solidFill>
                  <a:srgbClr val="0000FF"/>
                </a:solidFill>
              </a:rPr>
              <a:t>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>
                <a:solidFill>
                  <a:srgbClr val="0000FF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1155CC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1729950" y="525150"/>
            <a:ext cx="59313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4800">
                <a:solidFill>
                  <a:schemeClr val="dk1"/>
                </a:solidFill>
              </a:rPr>
              <a:t>Everyday practices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50950" y="1596075"/>
            <a:ext cx="80421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ru" sz="2400"/>
              <a:t>Try to use variables inside functions, instead of "unlinking"</a:t>
            </a:r>
          </a:p>
          <a:p>
            <a:pPr algn="ctr">
              <a:spcBef>
                <a:spcPts val="0"/>
              </a:spcBef>
              <a:buNone/>
            </a:pPr>
            <a:r>
              <a:rPr lang="ru" sz="2400"/>
              <a:t>Null instead of delete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379825" y="2347750"/>
            <a:ext cx="3285000" cy="160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 sz="2400">
                <a:solidFill>
                  <a:srgbClr val="FF9900"/>
                </a:solidFill>
              </a:rPr>
              <a:t>var o = {x: 1};</a:t>
            </a:r>
            <a:br>
              <a:rPr i="1" lang="ru" sz="2400">
                <a:solidFill>
                  <a:srgbClr val="FF9900"/>
                </a:solidFill>
              </a:rPr>
            </a:br>
            <a:r>
              <a:rPr i="1" lang="ru" sz="2400">
                <a:solidFill>
                  <a:srgbClr val="FF9900"/>
                </a:solidFill>
              </a:rPr>
              <a:t>delete o.x; // true</a:t>
            </a:r>
            <a:br>
              <a:rPr i="1" lang="ru" sz="2400">
                <a:solidFill>
                  <a:srgbClr val="FF9900"/>
                </a:solidFill>
              </a:rPr>
            </a:br>
            <a:r>
              <a:rPr i="1" lang="ru" sz="2400">
                <a:solidFill>
                  <a:srgbClr val="FF9900"/>
                </a:solidFill>
              </a:rPr>
              <a:t>o.x; // undefined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5218650" y="2057425"/>
            <a:ext cx="3000000" cy="23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ru" sz="2400">
                <a:solidFill>
                  <a:srgbClr val="1155CC"/>
                </a:solidFill>
              </a:rPr>
              <a:t>var o = {x: 1};</a:t>
            </a:r>
            <a:br>
              <a:rPr i="1" lang="ru" sz="2400">
                <a:solidFill>
                  <a:srgbClr val="1155CC"/>
                </a:solidFill>
              </a:rPr>
            </a:br>
            <a:r>
              <a:rPr i="1" lang="ru" sz="2400">
                <a:solidFill>
                  <a:srgbClr val="1155CC"/>
                </a:solidFill>
              </a:rPr>
              <a:t>o = null;</a:t>
            </a:r>
            <a:br>
              <a:rPr i="1" lang="ru" sz="2400">
                <a:solidFill>
                  <a:srgbClr val="1155CC"/>
                </a:solidFill>
              </a:rPr>
            </a:br>
            <a:r>
              <a:rPr i="1" lang="ru" sz="2400">
                <a:solidFill>
                  <a:srgbClr val="1155CC"/>
                </a:solidFill>
              </a:rPr>
              <a:t>o; // null</a:t>
            </a:r>
            <a:br>
              <a:rPr i="1" lang="ru" sz="2400">
                <a:solidFill>
                  <a:srgbClr val="1155CC"/>
                </a:solidFill>
              </a:rPr>
            </a:br>
            <a:r>
              <a:rPr i="1" lang="ru" sz="2400">
                <a:solidFill>
                  <a:srgbClr val="1155CC"/>
                </a:solidFill>
              </a:rPr>
              <a:t>o.x // TypeError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018250" y="4324850"/>
            <a:ext cx="5107499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2400">
                <a:solidFill>
                  <a:srgbClr val="999999"/>
                </a:solidFill>
              </a:rPr>
              <a:t>global variables are not collected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1729950" y="525150"/>
            <a:ext cx="59313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4800">
                <a:solidFill>
                  <a:schemeClr val="dk1"/>
                </a:solidFill>
              </a:rPr>
              <a:t>Everyday practices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550950" y="2419850"/>
            <a:ext cx="80421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ru" sz="3600">
                <a:solidFill>
                  <a:srgbClr val="CC0000"/>
                </a:solidFill>
              </a:rPr>
              <a:t>Remove listeners!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ru" sz="3600">
                <a:solidFill>
                  <a:srgbClr val="CC0000"/>
                </a:solidFill>
              </a:rPr>
              <a:t>Not only from DOM!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998850" y="525150"/>
            <a:ext cx="7362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4800">
                <a:solidFill>
                  <a:schemeClr val="dk1"/>
                </a:solidFill>
              </a:rPr>
              <a:t>Small recommendations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998850" y="1688750"/>
            <a:ext cx="6991800" cy="273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ru" sz="2400"/>
              <a:t>Clear local cache if you use it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ru" sz="2400"/>
              <a:t>If you need a list of items of the same type, use array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ru" sz="2400"/>
              <a:t>Track closures</a:t>
            </a:r>
          </a:p>
          <a:p>
            <a:pPr indent="-381000" lvl="0" marL="457200" rtl="0">
              <a:spcBef>
                <a:spcPts val="0"/>
              </a:spcBef>
              <a:buClr>
                <a:srgbClr val="CC0000"/>
              </a:buClr>
              <a:buSzPct val="100000"/>
              <a:buChar char="●"/>
            </a:pPr>
            <a:r>
              <a:rPr lang="ru" sz="2400">
                <a:solidFill>
                  <a:srgbClr val="CC0000"/>
                </a:solidFill>
              </a:rPr>
              <a:t>Beware of traps associated with performance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ctrTitle"/>
          </p:nvPr>
        </p:nvSpPr>
        <p:spPr>
          <a:xfrm>
            <a:off x="685800" y="-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Troubles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369" y="1159800"/>
            <a:ext cx="5687268" cy="398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685800" y="-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Problems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325" y="1159800"/>
            <a:ext cx="6255360" cy="39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713925" y="-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Comparison</a:t>
            </a:r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713925" y="1159785"/>
            <a:ext cx="7772400" cy="398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 algn="l">
              <a:lnSpc>
                <a:spcPct val="180000"/>
              </a:lnSpc>
              <a:spcBef>
                <a:spcPts val="2400"/>
              </a:spcBef>
              <a:spcAft>
                <a:spcPts val="2400"/>
              </a:spcAft>
              <a:buClr>
                <a:srgbClr val="777777"/>
              </a:buClr>
              <a:buSzPct val="100000"/>
              <a:buAutoNum type="arabicPeriod"/>
            </a:pPr>
            <a:r>
              <a:rPr lang="ru" sz="1800">
                <a:solidFill>
                  <a:srgbClr val="777777"/>
                </a:solidFill>
              </a:rPr>
              <a:t>Take a heap snapshot before performing an operation;</a:t>
            </a:r>
          </a:p>
          <a:p>
            <a:pPr indent="-342900" lvl="0" marL="457200" rtl="0" algn="l">
              <a:lnSpc>
                <a:spcPct val="180000"/>
              </a:lnSpc>
              <a:spcBef>
                <a:spcPts val="2400"/>
              </a:spcBef>
              <a:spcAft>
                <a:spcPts val="2400"/>
              </a:spcAft>
              <a:buClr>
                <a:srgbClr val="777777"/>
              </a:buClr>
              <a:buSzPct val="100000"/>
              <a:buAutoNum type="arabicPeriod"/>
            </a:pPr>
            <a:r>
              <a:rPr lang="ru" sz="1800">
                <a:solidFill>
                  <a:srgbClr val="777777"/>
                </a:solidFill>
              </a:rPr>
              <a:t>Perform an operation (interact with a page in some way that you believe to be causing a leak);</a:t>
            </a:r>
          </a:p>
          <a:p>
            <a:pPr indent="-342900" lvl="0" marL="457200" rtl="0" algn="l">
              <a:lnSpc>
                <a:spcPct val="180000"/>
              </a:lnSpc>
              <a:spcBef>
                <a:spcPts val="2400"/>
              </a:spcBef>
              <a:spcAft>
                <a:spcPts val="2400"/>
              </a:spcAft>
              <a:buClr>
                <a:srgbClr val="777777"/>
              </a:buClr>
              <a:buSzPct val="100000"/>
              <a:buAutoNum type="arabicPeriod"/>
            </a:pPr>
            <a:r>
              <a:rPr lang="ru" sz="1800">
                <a:solidFill>
                  <a:srgbClr val="777777"/>
                </a:solidFill>
              </a:rPr>
              <a:t>Perform a reverse operation (do the opposite interaction and repeat it a few times);</a:t>
            </a:r>
          </a:p>
          <a:p>
            <a:pPr indent="-342900" lvl="0" marL="457200" rtl="0" algn="l">
              <a:lnSpc>
                <a:spcPct val="180000"/>
              </a:lnSpc>
              <a:spcBef>
                <a:spcPts val="2400"/>
              </a:spcBef>
              <a:spcAft>
                <a:spcPts val="2400"/>
              </a:spcAft>
              <a:buClr>
                <a:srgbClr val="777777"/>
              </a:buClr>
              <a:buSzPct val="100000"/>
              <a:buAutoNum type="arabicPeriod"/>
            </a:pPr>
            <a:r>
              <a:rPr lang="ru" sz="1800">
                <a:solidFill>
                  <a:srgbClr val="777777"/>
                </a:solidFill>
              </a:rPr>
              <a:t>Take a second heap snapshot and change the view of this one to Comparison, comparing it to snapshot 1.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323325" y="403650"/>
            <a:ext cx="8423099" cy="64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4800"/>
              <a:t>Profiling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747075" y="4438125"/>
            <a:ext cx="4324799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100" u="sng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JavaScript Profiling With The Chrome Developer Tools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024650" y="1245175"/>
            <a:ext cx="75014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ru" sz="2400"/>
              <a:t>cache a snapshot of timeline for critical places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ru" sz="2400"/>
              <a:t>identify the bottlenecks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ru" sz="2400"/>
              <a:t>isolate and optimize them in a controlled environment outside of your application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ru" sz="2400"/>
              <a:t>start with the slowest things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ru" sz="2400"/>
              <a:t>check the results on different computers and different browsers; eliminate distortions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ctrTitle"/>
          </p:nvPr>
        </p:nvSpPr>
        <p:spPr>
          <a:xfrm>
            <a:off x="685800" y="1234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Do You see something strange?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900" y="3002500"/>
            <a:ext cx="5943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323325" y="403650"/>
            <a:ext cx="8423099" cy="64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4800"/>
              <a:t>3 snapshots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210" y="1191450"/>
            <a:ext cx="6000389" cy="37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7140050" y="4396950"/>
            <a:ext cx="18741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100" u="sng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“3 snapshot” technique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323325" y="403650"/>
            <a:ext cx="8423099" cy="64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4800"/>
              <a:t>Static memory allocation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475" y="1830850"/>
            <a:ext cx="5943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0475" y="3280725"/>
            <a:ext cx="59436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323325" y="403650"/>
            <a:ext cx="8423099" cy="64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4800"/>
              <a:t>Static memory allocation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659100" y="1596075"/>
            <a:ext cx="78257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ru" sz="2400"/>
              <a:t>Measure and determine of the maximum number of active objects of each type required for the entire range of application scenarios.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ru" sz="2400"/>
              <a:t>Migrate code so that the maximum number of objects is assigned in advance, and then perform a manual call and release, instead of creating them in the normal case</a:t>
            </a:r>
            <a:r>
              <a:rPr lang="ru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360450" y="259500"/>
            <a:ext cx="8423099" cy="64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4800"/>
              <a:t>Object Pool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12850" y="1534300"/>
            <a:ext cx="4901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function Pool(Constructor, count) {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var objects = {}, quantity = 0, freeObjects = [], usedObjects = [];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function create(id) {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var obj;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obj = new Constructor();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obj.release = function () {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var i;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freeObjects.push(id);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// remove id from used array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i = usedObjects.indexOf(id);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usedObjects[i] = usedObjects[usedObjects.length - 1];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usedObjects.length -= 1;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};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objects[id] = obj;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return id;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}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function allocate(count) {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var i, l;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for (i = 0, l = count; i &lt; l; i += 1) {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create(i);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quantity += 1;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freeObjects.push(i);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}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}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5758125" y="15343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this.get = function () {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var id;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if (freeObjects.length &gt; 0) {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id = freeObjects.pop();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} else {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id = create(quantity);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quantity += 1;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}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usedObjects.push(id);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return objects[id];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};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this.heap = objects;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this.usedIDs = usedObjects;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allocate(count);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463425" y="341875"/>
            <a:ext cx="8423099" cy="64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4800"/>
              <a:t>So what?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978225" y="2230400"/>
            <a:ext cx="7393499" cy="535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ru" sz="2400"/>
              <a:t>Measure. </a:t>
            </a:r>
            <a:r>
              <a:rPr lang="ru" sz="2400">
                <a:solidFill>
                  <a:srgbClr val="222222"/>
                </a:solidFill>
                <a:highlight>
                  <a:srgbClr val="FFFFFF"/>
                </a:highlight>
              </a:rPr>
              <a:t>Understand</a:t>
            </a:r>
            <a:r>
              <a:rPr lang="ru" sz="2400"/>
              <a:t>. Correct. Repeat.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algn="ctr">
              <a:spcBef>
                <a:spcPts val="0"/>
              </a:spcBef>
              <a:buNone/>
            </a:pPr>
            <a:r>
              <a:rPr lang="ru" sz="2400"/>
              <a:t>&amp;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lang="ru" sz="2400">
                <a:solidFill>
                  <a:schemeClr val="dk1"/>
                </a:solidFill>
              </a:rPr>
              <a:t>Optimization vs Refactoring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ctrTitle"/>
          </p:nvPr>
        </p:nvSpPr>
        <p:spPr>
          <a:xfrm>
            <a:off x="685800" y="-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Checklist</a:t>
            </a:r>
          </a:p>
        </p:txBody>
      </p:sp>
      <p:sp>
        <p:nvSpPr>
          <p:cNvPr id="186" name="Shape 186"/>
          <p:cNvSpPr txBox="1"/>
          <p:nvPr>
            <p:ph idx="1" type="subTitle"/>
          </p:nvPr>
        </p:nvSpPr>
        <p:spPr>
          <a:xfrm>
            <a:off x="685800" y="1487263"/>
            <a:ext cx="7772400" cy="338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ru" sz="1400"/>
              <a:t>Track memory allocation.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ru" sz="1400"/>
              <a:t>Try to use variables inside function, instead of “unlinking”. Don't use </a:t>
            </a:r>
            <a:r>
              <a:rPr b="1" lang="ru" sz="1400"/>
              <a:t>delete</a:t>
            </a:r>
            <a:r>
              <a:rPr lang="ru" sz="1400"/>
              <a:t>.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ru" sz="1400"/>
              <a:t>Don't use </a:t>
            </a:r>
            <a:r>
              <a:rPr b="1" lang="ru" sz="1400"/>
              <a:t>window</a:t>
            </a:r>
            <a:r>
              <a:rPr lang="ru" sz="1400"/>
              <a:t> as the global scope - it isn't cleared by </a:t>
            </a:r>
            <a:r>
              <a:rPr i="1" lang="ru" sz="1400"/>
              <a:t>Garbage Collector</a:t>
            </a:r>
            <a:r>
              <a:rPr lang="ru" sz="1400"/>
              <a:t>.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ru" sz="1400"/>
              <a:t>Don't forget to remove event handlers.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ru" sz="1400"/>
              <a:t>If you use local cache, take care of clearing it up.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ru" sz="1400"/>
              <a:t>If you want to use a set of numbers or a list of same-type objects, use an </a:t>
            </a:r>
            <a:r>
              <a:rPr b="1" lang="ru" sz="1400"/>
              <a:t>array</a:t>
            </a:r>
            <a:r>
              <a:rPr lang="ru" sz="1400"/>
              <a:t>.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ru" sz="1400"/>
              <a:t>Track closures and values that are returned from functions.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ru" sz="1400"/>
              <a:t>Beware of performance-related traps.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ru" sz="1400"/>
              <a:t>Start using the technique of static memory allocation.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ru" sz="1400"/>
              <a:t>Track memory leaks; this is especially acute for single-page apps. You may use the technique of 3 snapshots for that purpose.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685800" y="103491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Just One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3002525"/>
            <a:ext cx="5943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Memory specific in JS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322525"/>
            <a:ext cx="59436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Memory lifecycle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Memory allocation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Use (reading-writing variables)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Exemption of allocated memory when it is no longer necessary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-196820"/>
            <a:ext cx="8229600" cy="116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Memory allocation by initialization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i="1" lang="ru" sz="1400"/>
              <a:t>var n = 123; // memory allocation for number</a:t>
            </a:r>
            <a:br>
              <a:rPr i="1" lang="ru" sz="1400"/>
            </a:br>
            <a:r>
              <a:rPr i="1" lang="ru" sz="1400"/>
              <a:t>var s = "azerty"; // memory allocation for string type</a:t>
            </a:r>
            <a:br>
              <a:rPr i="1" lang="ru" sz="1400"/>
            </a:br>
            <a:r>
              <a:rPr i="1" lang="ru" sz="1400"/>
              <a:t>var o = {</a:t>
            </a:r>
            <a:br>
              <a:rPr i="1" lang="ru" sz="1400"/>
            </a:br>
            <a:r>
              <a:rPr i="1" lang="ru" sz="1400"/>
              <a:t>    a: 1,</a:t>
            </a:r>
            <a:br>
              <a:rPr i="1" lang="ru" sz="1400"/>
            </a:br>
            <a:r>
              <a:rPr i="1" lang="ru" sz="1400"/>
              <a:t>    b: null</a:t>
            </a:r>
            <a:br>
              <a:rPr i="1" lang="ru" sz="1400"/>
            </a:br>
            <a:r>
              <a:rPr i="1" lang="ru" sz="1400"/>
              <a:t>}; // memory allocation for object and all nested variables</a:t>
            </a:r>
            <a:br>
              <a:rPr i="1" lang="ru" sz="1400"/>
            </a:br>
            <a:r>
              <a:rPr i="1" lang="ru" sz="1400"/>
              <a:t>var a = [1, null, "abra"]; // (like object) memory allocation for array and inner items</a:t>
            </a:r>
            <a:br>
              <a:rPr i="1" lang="ru" sz="1400"/>
            </a:br>
            <a:r>
              <a:rPr i="1" lang="ru" sz="1400"/>
              <a:t>function f(a) {</a:t>
            </a:r>
            <a:br>
              <a:rPr i="1" lang="ru" sz="1400"/>
            </a:br>
            <a:r>
              <a:rPr i="1" lang="ru" sz="1400"/>
              <a:t>    return a + 2;</a:t>
            </a:r>
            <a:br>
              <a:rPr i="1" lang="ru" sz="1400"/>
            </a:br>
            <a:r>
              <a:rPr i="1" lang="ru" sz="1400"/>
              <a:t>} // for function, because it is called as an object</a:t>
            </a:r>
            <a:br>
              <a:rPr i="1" lang="ru" sz="1400"/>
            </a:br>
            <a:r>
              <a:rPr i="1" lang="ru" sz="1400"/>
              <a:t>// this is also memory allocation - anonymous function</a:t>
            </a:r>
            <a:br>
              <a:rPr i="1" lang="ru" sz="1400"/>
            </a:br>
            <a:r>
              <a:rPr i="1" lang="ru" sz="1400"/>
              <a:t>someElement.addEventListener('click', function () {</a:t>
            </a:r>
            <a:br>
              <a:rPr i="1" lang="ru" sz="1400"/>
            </a:br>
            <a:r>
              <a:rPr i="1" lang="ru" sz="1400"/>
              <a:t>    someElement.style.backgroundColor = 'blue';</a:t>
            </a:r>
            <a:br>
              <a:rPr i="1" lang="ru" sz="1400"/>
            </a:br>
            <a:r>
              <a:rPr i="1" lang="ru" sz="1400"/>
              <a:t>},  false);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348929"/>
            <a:ext cx="8229600" cy="116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Memory allocation by calling the function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729950"/>
            <a:ext cx="8229600" cy="319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 sz="1400"/>
              <a:t>var d = new Date();</a:t>
            </a:r>
            <a:br>
              <a:rPr i="1" lang="ru" sz="1400"/>
            </a:br>
            <a:r>
              <a:rPr i="1" lang="ru" sz="1400"/>
              <a:t>var e = document.createElement('div'); // memory allocation for DOM object</a:t>
            </a:r>
            <a:br>
              <a:rPr i="1" lang="ru" sz="1400"/>
            </a:br>
            <a:r>
              <a:rPr i="1" lang="ru" sz="1400"/>
              <a:t>//Some methods allocate memory for new values or objects:</a:t>
            </a:r>
            <a:br>
              <a:rPr i="1" lang="ru" sz="1400"/>
            </a:br>
            <a:r>
              <a:rPr i="1" lang="ru" sz="1400"/>
              <a:t>var s = "azerty";</a:t>
            </a:r>
            <a:br>
              <a:rPr i="1" lang="ru" sz="1400"/>
            </a:br>
            <a:r>
              <a:rPr i="1" lang="ru" sz="1400"/>
              <a:t>var s2 = s.substr(0, 3); // s2 is a new object of string type</a:t>
            </a:r>
            <a:br>
              <a:rPr i="1" lang="ru" sz="1400"/>
            </a:br>
            <a:br>
              <a:rPr i="1" lang="ru" sz="1400"/>
            </a:br>
            <a:r>
              <a:rPr i="1" lang="ru" sz="1400"/>
              <a:t>var a = ["ouais ouais", "nan nan"];</a:t>
            </a:r>
            <a:br>
              <a:rPr i="1" lang="ru" sz="1400"/>
            </a:br>
            <a:r>
              <a:rPr i="1" lang="ru" sz="1400"/>
              <a:t>var a2 = ["generation", "nan nan"];</a:t>
            </a:r>
            <a:br>
              <a:rPr i="1" lang="ru" sz="1400"/>
            </a:br>
            <a:r>
              <a:rPr i="1" lang="ru" sz="1400"/>
              <a:t>var a3 = a.concat(a2); // a new array with 4 elements by concatenating elements 'a' and 'a2'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685800" y="481546"/>
            <a:ext cx="7772400" cy="682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Memory use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685800" y="1905000"/>
            <a:ext cx="77724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3600">
                <a:solidFill>
                  <a:schemeClr val="dk1"/>
                </a:solidFill>
              </a:rPr>
              <a:t>reading-writing variables is no magic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Exemption of allocated memory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6215399" cy="3320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The problem of garbage collection has no clear algorithmic solutions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503" y="1202675"/>
            <a:ext cx="1739375" cy="273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