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Rendering and animation performance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The road to “WOW!”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85800" y="3036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644250" y="18927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Flow model is used.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Lower elements often don’t affect upper elements.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Sometimes you need more than one pass (table, float ...).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Layout process is recursive.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Reflow is called for each layer separately (top, left, width, height).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685800" y="1956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 types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685800" y="18956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Initial - during the first pass of tree hierarchy during visualization.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Incremental - in case of any change in the tree frame.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Resize - if you change the size of the boundaries of the region containing the frame-based structure.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StyleChange - only in cases where the change came with the document styles that require a full crawl of hierarchy tree frames.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Dirty - if purification bits are set for the container frame, which indicate that this frame is a child in layouting process.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13257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can be async &amp; sync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 pattern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685800" y="11145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lnSpc>
                <a:spcPct val="144642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</a:rPr>
              <a:t>Parent renderer determines its own width.</a:t>
            </a:r>
          </a:p>
          <a:p>
            <a:pPr indent="-342900" lvl="0" marL="457200" rtl="0" algn="l">
              <a:lnSpc>
                <a:spcPct val="144642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</a:rPr>
              <a:t>Parent goes over children and:</a:t>
            </a:r>
          </a:p>
          <a:p>
            <a:pPr indent="-342900" lvl="1" marL="9144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</a:rPr>
              <a:t>Place the child renderer (sets its x and y).</a:t>
            </a:r>
          </a:p>
          <a:p>
            <a:pPr indent="-342900" lvl="1" marL="9144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</a:rPr>
              <a:t>Calls child layout if needed–they are dirty or we are in a global layout, or for some other reason–which calculates the child's height.</a:t>
            </a:r>
          </a:p>
          <a:p>
            <a:pPr indent="-342900" lvl="0" marL="457200" rtl="0" algn="l">
              <a:lnSpc>
                <a:spcPct val="144642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</a:rPr>
              <a:t>Parent uses children's accumulative heights and the heights of margins and padding to set its own height–this will be used by the parent renderer's parent.</a:t>
            </a:r>
          </a:p>
          <a:p>
            <a:pPr indent="-342900" lvl="0" marL="457200" rtl="0" algn="l">
              <a:lnSpc>
                <a:spcPct val="144642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ct val="100000"/>
              <a:buAutoNum type="arabicPeriod"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</a:rPr>
              <a:t>Sets its dirty bit to false.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 in picture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1357250"/>
            <a:ext cx="31051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 tips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378350" y="12529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Be careful with properties that may cause reflow, use cached values.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Gather them in one place in the JS code; it allows the browser to perform these operations in batch mode.</a:t>
            </a:r>
          </a:p>
          <a:p>
            <a:pPr indent="-342900" lvl="0" marL="45720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If you have frequently changing data, make them a separate layer - for example, by using position: absolute;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78350" y="3523175"/>
            <a:ext cx="4500900" cy="112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FF9900"/>
                </a:solidFill>
              </a:rPr>
              <a:t>var</a:t>
            </a:r>
            <a:r>
              <a:rPr b="1" i="1" lang="ru">
                <a:solidFill>
                  <a:srgbClr val="FF9900"/>
                </a:solidFill>
              </a:rPr>
              <a:t> </a:t>
            </a:r>
            <a:r>
              <a:rPr i="1" lang="ru">
                <a:solidFill>
                  <a:srgbClr val="FF9900"/>
                </a:solidFill>
              </a:rPr>
              <a:t>el = document.getElementById('sample');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FF9900"/>
                </a:solidFill>
              </a:rPr>
              <a:t>el.style.width = (el.offsetWidth + 10) + 'px';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FF9900"/>
                </a:solidFill>
              </a:rPr>
              <a:t>el.style.height = (el.offsetHeight + 10) + 'px';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287625" y="3289275"/>
            <a:ext cx="4636800" cy="180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var</a:t>
            </a:r>
            <a:r>
              <a:rPr b="1" i="1" lang="ru">
                <a:solidFill>
                  <a:srgbClr val="0000FF"/>
                </a:solidFill>
              </a:rPr>
              <a:t> </a:t>
            </a:r>
            <a:r>
              <a:rPr i="1" lang="ru">
                <a:solidFill>
                  <a:srgbClr val="0000FF"/>
                </a:solidFill>
              </a:rPr>
              <a:t>el = document.getElementById('sample');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var</a:t>
            </a:r>
            <a:r>
              <a:rPr b="1" i="1" lang="ru">
                <a:solidFill>
                  <a:srgbClr val="0000FF"/>
                </a:solidFill>
              </a:rPr>
              <a:t> </a:t>
            </a:r>
            <a:r>
              <a:rPr i="1" lang="ru">
                <a:solidFill>
                  <a:srgbClr val="0000FF"/>
                </a:solidFill>
              </a:rPr>
              <a:t>w = el.offsetWidth, h = el.offsetHeight;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el.style.width = (w + 10) + 'px';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el.style.height = (h + 10) + 'px';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Reflow hints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528100" y="1325452"/>
            <a:ext cx="7772400" cy="29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050">
                <a:solidFill>
                  <a:srgbClr val="333333"/>
                </a:solidFill>
                <a:highlight>
                  <a:srgbClr val="FEFDFA"/>
                </a:highlight>
              </a:rPr>
              <a:t>Element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FEFDFA"/>
                </a:highlight>
                <a:latin typeface="Georgia"/>
                <a:ea typeface="Georgia"/>
                <a:cs typeface="Georgia"/>
                <a:sym typeface="Georgia"/>
              </a:rPr>
              <a:t>clientHeight, clientLeft, clientTop, clientWidth, focus(), getBoundingClientRect(), getClientRects(), innerText, offsetHeight, offsetLeft, offsetParent, offsetTop, offsetWidth, outerText, scrollByLines(), scrollByPages(), scrollHeight, scrollIntoView(), scrollIntoViewIfNeeded(), scrollLeft, scrollTop, scrollWidth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050">
                <a:solidFill>
                  <a:srgbClr val="333333"/>
                </a:solidFill>
                <a:highlight>
                  <a:srgbClr val="FEFDFA"/>
                </a:highlight>
              </a:rPr>
              <a:t>Frame, Image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FEFDFA"/>
                </a:highlight>
                <a:latin typeface="Georgia"/>
                <a:ea typeface="Georgia"/>
                <a:cs typeface="Georgia"/>
                <a:sym typeface="Georgia"/>
              </a:rPr>
              <a:t>height, width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050">
                <a:solidFill>
                  <a:srgbClr val="333333"/>
                </a:solidFill>
                <a:highlight>
                  <a:srgbClr val="FEFDFA"/>
                </a:highlight>
              </a:rPr>
              <a:t>Range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FEFDFA"/>
                </a:highlight>
                <a:latin typeface="Georgia"/>
                <a:ea typeface="Georgia"/>
                <a:cs typeface="Georgia"/>
                <a:sym typeface="Georgia"/>
              </a:rPr>
              <a:t>getBoundingClientRect(), getClientRects()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050">
                <a:solidFill>
                  <a:srgbClr val="333333"/>
                </a:solidFill>
                <a:highlight>
                  <a:srgbClr val="FEFDFA"/>
                </a:highlight>
              </a:rPr>
              <a:t>SVGLocatable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FEFDFA"/>
                </a:highlight>
                <a:latin typeface="Georgia"/>
                <a:ea typeface="Georgia"/>
                <a:cs typeface="Georgia"/>
                <a:sym typeface="Georgia"/>
              </a:rPr>
              <a:t>computeCTM(), getBBox()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050">
                <a:solidFill>
                  <a:srgbClr val="333333"/>
                </a:solidFill>
                <a:highlight>
                  <a:srgbClr val="FEFDFA"/>
                </a:highlight>
              </a:rPr>
              <a:t>SVGTextContent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FEFDFA"/>
                </a:highlight>
                <a:latin typeface="Georgia"/>
                <a:ea typeface="Georgia"/>
                <a:cs typeface="Georgia"/>
                <a:sym typeface="Georgia"/>
              </a:rPr>
              <a:t>getCharNumAtPosition(), getComputedTextLength(), getEndPositionOfChar(), getExtentOfChar(), getNumberOfChars(), getRotationOfChar(), getStartPositionOfChar(), getSubStringLength(), selectSubString()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050">
                <a:solidFill>
                  <a:srgbClr val="333333"/>
                </a:solidFill>
                <a:highlight>
                  <a:srgbClr val="FEFDFA"/>
                </a:highlight>
              </a:rPr>
              <a:t>SVGUse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FEFDFA"/>
                </a:highlight>
                <a:latin typeface="Georgia"/>
                <a:ea typeface="Georgia"/>
                <a:cs typeface="Georgia"/>
                <a:sym typeface="Georgia"/>
              </a:rPr>
              <a:t>instanceRoot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050">
                <a:solidFill>
                  <a:srgbClr val="333333"/>
                </a:solidFill>
                <a:highlight>
                  <a:srgbClr val="FEFDFA"/>
                </a:highlight>
              </a:rPr>
              <a:t>window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FEFDFA"/>
                </a:highlight>
                <a:latin typeface="Georgia"/>
                <a:ea typeface="Georgia"/>
                <a:cs typeface="Georgia"/>
                <a:sym typeface="Georgia"/>
              </a:rPr>
              <a:t>getComputedStyle(), scrollBy(), scrollTo(), scrollX, scrollY, webkitConvertPointFromNodeToPage(), webkitConvertPointFromPageToNode()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060625" y="623725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WebKit main flow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820400"/>
            <a:ext cx="5943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685800" y="876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Hardware rendering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685800" y="1313938"/>
            <a:ext cx="7772400" cy="33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Layer has a 3D perspective transform or CSS properties.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Layer uses &lt;video&gt;, for video decode acceleration.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Layer uses &lt;canvas&gt; element.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Layer is used for plugins, such as Flash, Java Applet or Silverlight.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Layer uses CSS animations for its opacity or uses WebKit animated transformation.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Layer uses CSS filters.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Layer has a descendant that is accelerated and is transferred to GPU. Render layer contains an "accelerated" child which is not a separate layer!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Layer has a lower relative Z-index, which has a composite (located in GPU) layer (in other words, the layer overlaps the GPU layer)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851975" y="1956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Hardware vs Software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685800" y="1518863"/>
            <a:ext cx="7772400" cy="34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3600">
                <a:solidFill>
                  <a:schemeClr val="dk1"/>
                </a:solidFill>
                <a:highlight>
                  <a:srgbClr val="FFFFFF"/>
                </a:highlight>
              </a:rPr>
              <a:t>via calls to the platform-specific 3D APIs (D3D on Windows; GL everywhere else)</a:t>
            </a:r>
          </a:p>
          <a:p>
            <a:pPr rtl="0">
              <a:spcBef>
                <a:spcPts val="0"/>
              </a:spcBef>
              <a:buNone/>
            </a:pPr>
            <a:r>
              <a:rPr lang="ru" sz="3600">
                <a:solidFill>
                  <a:srgbClr val="666666"/>
                </a:solidFill>
                <a:highlight>
                  <a:srgbClr val="FFFFFF"/>
                </a:highlight>
              </a:rPr>
              <a:t>vs</a:t>
            </a:r>
          </a:p>
          <a:p>
            <a:pPr>
              <a:spcBef>
                <a:spcPts val="0"/>
              </a:spcBef>
              <a:buNone/>
            </a:pPr>
            <a:r>
              <a:rPr lang="ru" sz="3600">
                <a:solidFill>
                  <a:schemeClr val="dk1"/>
                </a:solidFill>
                <a:highlight>
                  <a:srgbClr val="FFFFFF"/>
                </a:highlight>
              </a:rPr>
              <a:t>via </a:t>
            </a:r>
            <a:r>
              <a:rPr lang="ru" sz="3600">
                <a:solidFill>
                  <a:schemeClr val="dk1"/>
                </a:solidFill>
              </a:rPr>
              <a:t>Skia calls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075" y="2536912"/>
            <a:ext cx="29527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2310000" y="1649575"/>
            <a:ext cx="4320899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ru" sz="4800"/>
              <a:t>DOM is slow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671050" y="53723"/>
            <a:ext cx="7772400" cy="10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Layers &amp; Rendering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25" y="1162875"/>
            <a:ext cx="6129074" cy="38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685800" y="7156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Hardware acceleration problems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77300" y="1875450"/>
            <a:ext cx="8256299" cy="279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ru" sz="1800"/>
              <a:t>CPU operates with DOM-objects, while GPU operates textures.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ru" sz="1800"/>
              <a:t>Transition CPU → GPU always takes time.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ru" sz="1800"/>
              <a:t>When going to GPU, there is always a separate repaint.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ru" sz="1800"/>
              <a:t>Increased memory consumption.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ru" sz="1800"/>
              <a:t>You can "accidentally" transfer unnecessary elements</a:t>
            </a:r>
            <a:r>
              <a:rPr lang="ru" sz="1800">
                <a:solidFill>
                  <a:schemeClr val="dk1"/>
                </a:solidFill>
              </a:rPr>
              <a:t> to the GPU.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ru" sz="1800"/>
              <a:t>You cannot speed up everything for the third reason.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562475" y="917147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Animation Performance Tips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685800" y="2009125"/>
            <a:ext cx="7772400" cy="220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Animate elements with position: absolute (as the individual layers).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Use GPU-animation.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Be sure that you transferred animated layers to GPU before animation (translate3d (0,0,0) and translateZ (0)).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Try to use CSS Transitions / Animations.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Do not transfer from CPU to GPU inside a layer.</a:t>
            </a:r>
          </a:p>
          <a:p>
            <a:pPr indent="-3429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1800">
                <a:solidFill>
                  <a:srgbClr val="000000"/>
                </a:solidFill>
              </a:rPr>
              <a:t>Keep as few elements as possible in the DOM tree.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685800" y="1126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Repaint</a:t>
            </a:r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there is global and incremental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The sequence of drawing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685800" y="17681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ru">
                <a:solidFill>
                  <a:srgbClr val="000000"/>
                </a:solidFill>
              </a:rPr>
              <a:t>Background color of the element.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ru">
                <a:solidFill>
                  <a:srgbClr val="000000"/>
                </a:solidFill>
              </a:rPr>
              <a:t>Background image.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ru">
                <a:solidFill>
                  <a:srgbClr val="000000"/>
                </a:solidFill>
              </a:rPr>
              <a:t>Border of the element.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ru">
                <a:solidFill>
                  <a:srgbClr val="000000"/>
                </a:solidFill>
              </a:rPr>
              <a:t>Its children.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ru">
                <a:solidFill>
                  <a:srgbClr val="000000"/>
                </a:solidFill>
              </a:rPr>
              <a:t>Circuit of the element.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685800" y="3406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Browsers are smart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685800" y="21793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if you have dynamic changes.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685800" y="-1"/>
            <a:ext cx="7772400" cy="94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Use simple styles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50" y="1050300"/>
            <a:ext cx="4872274" cy="3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6240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Don’t rescale image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225" y="1159800"/>
            <a:ext cx="59436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685800" y="7492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Optimization criteria of repaint</a:t>
            </a:r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624025" y="22823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ru">
                <a:solidFill>
                  <a:srgbClr val="000000"/>
                </a:solidFill>
              </a:rPr>
              <a:t>Redrawing area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ru">
                <a:solidFill>
                  <a:srgbClr val="000000"/>
                </a:solidFill>
              </a:rPr>
              <a:t>Number of redraws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ru">
                <a:solidFill>
                  <a:srgbClr val="000000"/>
                </a:solidFill>
              </a:rPr>
              <a:t>Time when it occurs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Tools</a:t>
            </a:r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685800" y="14293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Show paint rectangles.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Show composited layer borders.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Show FPS meter.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Enable continuous page repainting.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Show potential scroll bottlenecks.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1060625" y="623725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WebKit main flow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820400"/>
            <a:ext cx="5943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What to do</a:t>
            </a: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624025" y="18103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ru">
                <a:solidFill>
                  <a:srgbClr val="000000"/>
                </a:solidFill>
              </a:rPr>
              <a:t>Minimize redraw of the </a:t>
            </a:r>
            <a:r>
              <a:rPr lang="ru">
                <a:solidFill>
                  <a:schemeClr val="dk1"/>
                </a:solidFill>
              </a:rPr>
              <a:t>page </a:t>
            </a:r>
            <a:r>
              <a:rPr lang="ru">
                <a:solidFill>
                  <a:srgbClr val="000000"/>
                </a:solidFill>
              </a:rPr>
              <a:t>parts.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ru">
                <a:solidFill>
                  <a:srgbClr val="000000"/>
                </a:solidFill>
              </a:rPr>
              <a:t>Track FPS.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ru">
                <a:solidFill>
                  <a:srgbClr val="000000"/>
                </a:solidFill>
              </a:rPr>
              <a:t>Minimize the number of redraws.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New..</a:t>
            </a:r>
          </a:p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624025" y="18103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ru">
                <a:solidFill>
                  <a:srgbClr val="000000"/>
                </a:solidFill>
              </a:rPr>
              <a:t>Virtual DOM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ru">
                <a:solidFill>
                  <a:srgbClr val="000000"/>
                </a:solidFill>
              </a:rPr>
              <a:t>Incremental DOM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Checklist</a:t>
            </a:r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685800" y="1159785"/>
            <a:ext cx="7772400" cy="398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Remember that </a:t>
            </a:r>
            <a:r>
              <a:rPr b="1" lang="ru" sz="1400"/>
              <a:t>reflow</a:t>
            </a:r>
            <a:r>
              <a:rPr lang="ru" sz="1400"/>
              <a:t> and </a:t>
            </a:r>
            <a:r>
              <a:rPr b="1" lang="ru" sz="1400"/>
              <a:t>rendering</a:t>
            </a:r>
            <a:r>
              <a:rPr lang="ru" sz="1400"/>
              <a:t> are one of the heaviest operations in the browser.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Keep </a:t>
            </a:r>
            <a:r>
              <a:rPr b="1" lang="ru" sz="1400"/>
              <a:t>DOM</a:t>
            </a:r>
            <a:r>
              <a:rPr lang="ru" sz="1400"/>
              <a:t> as little as you can.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Try to make a separate render layer for frequently changing data.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Animate elements with </a:t>
            </a:r>
            <a:r>
              <a:rPr b="1" lang="ru" sz="1400"/>
              <a:t>position: absolute</a:t>
            </a:r>
            <a:r>
              <a:rPr lang="ru" sz="1400"/>
              <a:t> (separate layers).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Use </a:t>
            </a:r>
            <a:r>
              <a:rPr b="1" lang="ru" sz="1400"/>
              <a:t>GPU</a:t>
            </a:r>
            <a:r>
              <a:rPr lang="ru" sz="1400"/>
              <a:t> for animation.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Move animated layers to </a:t>
            </a:r>
            <a:r>
              <a:rPr b="1" lang="ru" sz="1400"/>
              <a:t>GPU</a:t>
            </a:r>
            <a:r>
              <a:rPr lang="ru" sz="1400"/>
              <a:t> (</a:t>
            </a:r>
            <a:r>
              <a:rPr b="1" lang="ru" sz="1400"/>
              <a:t>translate3d(0,0,0)</a:t>
            </a:r>
            <a:r>
              <a:rPr lang="ru" sz="1400"/>
              <a:t> and </a:t>
            </a:r>
            <a:r>
              <a:rPr b="1" lang="ru" sz="1400"/>
              <a:t>translateZ(0)</a:t>
            </a:r>
            <a:r>
              <a:rPr lang="ru" sz="1400"/>
              <a:t>) beforehand; and don't change the content during the animation.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Try to use CSS Transitions/Animations.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Don't create </a:t>
            </a:r>
            <a:r>
              <a:rPr b="1" lang="ru" sz="1400"/>
              <a:t>CPU</a:t>
            </a:r>
            <a:r>
              <a:rPr lang="ru" sz="1400"/>
              <a:t> animations inside the </a:t>
            </a:r>
            <a:r>
              <a:rPr b="1" lang="ru" sz="1400"/>
              <a:t>GPU</a:t>
            </a:r>
            <a:r>
              <a:rPr lang="ru" sz="1400"/>
              <a:t> layer.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Gather operations with </a:t>
            </a:r>
            <a:r>
              <a:rPr b="1" lang="ru" sz="1400"/>
              <a:t>DOM</a:t>
            </a:r>
            <a:r>
              <a:rPr lang="ru" sz="1400"/>
              <a:t> in one place.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Cache the data received from </a:t>
            </a:r>
            <a:r>
              <a:rPr b="1" lang="ru" sz="1400"/>
              <a:t>DOM</a:t>
            </a:r>
            <a:r>
              <a:rPr lang="ru" sz="1400"/>
              <a:t>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Use CSS styles without shades and semitransparencies, if possible.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ru" sz="1400"/>
              <a:t>If possible, don't change image sizes.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1060625" y="417250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Try to make light DOM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86600" y="1563850"/>
            <a:ext cx="895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Make your application markup as simple as posible.</a:t>
            </a:r>
          </a:p>
          <a:p>
            <a:pPr indent="-2286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Use classic patterns for represent a large number of "heavy" visual information.</a:t>
            </a:r>
          </a:p>
          <a:p>
            <a:pPr indent="-2286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Create page content from templates.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870150" y="417250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Or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073400"/>
            <a:ext cx="42862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1060625" y="623725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WebKit main flow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820400"/>
            <a:ext cx="5943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675" y="2089350"/>
            <a:ext cx="59436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1060625" y="623725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  <a:highlight>
                  <a:srgbClr val="FFFFFF"/>
                </a:highlight>
              </a:rPr>
              <a:t>The Compositing Forest (Chrome)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1060625" y="623725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  <a:highlight>
                  <a:srgbClr val="FFFFFF"/>
                </a:highlight>
              </a:rPr>
              <a:t>Render Object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187" y="2036337"/>
            <a:ext cx="61817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911050" y="332900"/>
            <a:ext cx="7403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  <a:highlight>
                  <a:srgbClr val="FFFFFF"/>
                </a:highlight>
              </a:rPr>
              <a:t> Criteria of creation of render layer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86600" y="1977325"/>
            <a:ext cx="895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It's the root object for the page.</a:t>
            </a:r>
          </a:p>
          <a:p>
            <a:pPr indent="-2286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It has explicit CSS position properties (relative, absolute, etc.).</a:t>
            </a:r>
          </a:p>
          <a:p>
            <a:pPr indent="-2286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It is transparent.</a:t>
            </a:r>
          </a:p>
          <a:p>
            <a:pPr indent="-2286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It has an overflow, an alpha mask, or a reflection.</a:t>
            </a:r>
            <a:r>
              <a:rPr lang="ru" sz="1800">
                <a:solidFill>
                  <a:schemeClr val="dk1"/>
                </a:solidFill>
              </a:rPr>
              <a:t>	</a:t>
            </a:r>
          </a:p>
          <a:p>
            <a:pPr indent="-2286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It has CSS filters.</a:t>
            </a:r>
          </a:p>
          <a:p>
            <a:pPr indent="-2286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It corresponds to &lt;canvas&gt; element that has a 3D (WebGL) context or an 	accelerated 2D context.</a:t>
            </a:r>
          </a:p>
          <a:p>
            <a:pPr indent="-228600" lvl="0" marL="457200" rtl="0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It corresponds to a &lt;video&gt; element.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