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0651C3A-4460-11DB-9652-00E08161165F}"/>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 name="Shape 33"/>
        <p:cNvGrpSpPr/>
        <p:nvPr/>
      </p:nvGrpSpPr>
      <p:grpSpPr>
        <a:xfrm>
          <a:off x="0" y="0"/>
          <a:ext cx="0" cy="0"/>
          <a:chOff x="0" y="0"/>
          <a:chExt cx="0" cy="0"/>
        </a:xfrm>
      </p:grpSpPr>
      <p:sp>
        <p:nvSpPr>
          <p:cNvPr id="34" name="Shape 3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5" name="Shape 3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 name="Shape 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 name="Shape 1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9" name="Shape 11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1" name="Shape 13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8" name="Shape 1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8" name="Shape 148"/>
        <p:cNvGrpSpPr/>
        <p:nvPr/>
      </p:nvGrpSpPr>
      <p:grpSpPr>
        <a:xfrm>
          <a:off x="0" y="0"/>
          <a:ext cx="0" cy="0"/>
          <a:chOff x="0" y="0"/>
          <a:chExt cx="0" cy="0"/>
        </a:xfrm>
      </p:grpSpPr>
      <p:sp>
        <p:nvSpPr>
          <p:cNvPr id="149" name="Shape 14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0" name="Shape 1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4" name="Shape 174"/>
        <p:cNvGrpSpPr/>
        <p:nvPr/>
      </p:nvGrpSpPr>
      <p:grpSpPr>
        <a:xfrm>
          <a:off x="0" y="0"/>
          <a:ext cx="0" cy="0"/>
          <a:chOff x="0" y="0"/>
          <a:chExt cx="0" cy="0"/>
        </a:xfrm>
      </p:grpSpPr>
      <p:sp>
        <p:nvSpPr>
          <p:cNvPr id="175" name="Shape 1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76" name="Shape 17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9" name="Shape 18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381187" y="685800"/>
            <a:ext cx="6096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type="ctrTitle"/>
          </p:nvPr>
        </p:nvSpPr>
        <p:spPr>
          <a:xfrm>
            <a:off x="685800" y="1583342"/>
            <a:ext cx="7772400" cy="1159856"/>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10" name="Shape 10"/>
          <p:cNvSpPr txBox="1"/>
          <p:nvPr>
            <p:ph idx="1" type="subTitle"/>
          </p:nvPr>
        </p:nvSpPr>
        <p:spPr>
          <a:xfrm>
            <a:off x="685800" y="2840053"/>
            <a:ext cx="7772400" cy="784737"/>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
        <p:nvSpPr>
          <p:cNvPr id="11" name="Shape 11"/>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2" name="Shape 12"/>
        <p:cNvGrpSpPr/>
        <p:nvPr/>
      </p:nvGrpSpPr>
      <p:grpSpPr>
        <a:xfrm>
          <a:off x="0" y="0"/>
          <a:ext cx="0" cy="0"/>
          <a:chOff x="0" y="0"/>
          <a:chExt cx="0" cy="0"/>
        </a:xfrm>
      </p:grpSpPr>
      <p:sp>
        <p:nvSpPr>
          <p:cNvPr id="13" name="Shape 13"/>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4" name="Shape 14"/>
          <p:cNvSpPr txBox="1"/>
          <p:nvPr>
            <p:ph idx="1" type="body"/>
          </p:nvPr>
        </p:nvSpPr>
        <p:spPr>
          <a:xfrm>
            <a:off x="457200" y="1200150"/>
            <a:ext cx="8229600"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6" name="Shape 16"/>
        <p:cNvGrpSpPr/>
        <p:nvPr/>
      </p:nvGrpSpPr>
      <p:grpSpPr>
        <a:xfrm>
          <a:off x="0" y="0"/>
          <a:ext cx="0" cy="0"/>
          <a:chOff x="0" y="0"/>
          <a:chExt cx="0" cy="0"/>
        </a:xfrm>
      </p:grpSpPr>
      <p:sp>
        <p:nvSpPr>
          <p:cNvPr id="17" name="Shape 17"/>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2" type="body"/>
          </p:nvPr>
        </p:nvSpPr>
        <p:spPr>
          <a:xfrm>
            <a:off x="4692273" y="1200150"/>
            <a:ext cx="3994525" cy="372568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0" name="Shape 20"/>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1" name="Shape 21"/>
        <p:cNvGrpSpPr/>
        <p:nvPr/>
      </p:nvGrpSpPr>
      <p:grpSpPr>
        <a:xfrm>
          <a:off x="0" y="0"/>
          <a:ext cx="0" cy="0"/>
          <a:chOff x="0" y="0"/>
          <a:chExt cx="0" cy="0"/>
        </a:xfrm>
      </p:grpSpPr>
      <p:sp>
        <p:nvSpPr>
          <p:cNvPr id="22" name="Shape 22"/>
          <p:cNvSpPr txBox="1"/>
          <p:nvPr>
            <p:ph type="title"/>
          </p:nvPr>
        </p:nvSpPr>
        <p:spPr>
          <a:xfrm>
            <a:off x="457200" y="205978"/>
            <a:ext cx="8229600" cy="85725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3" name="Shape 23"/>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4" name="Shape 24"/>
        <p:cNvGrpSpPr/>
        <p:nvPr/>
      </p:nvGrpSpPr>
      <p:grpSpPr>
        <a:xfrm>
          <a:off x="0" y="0"/>
          <a:ext cx="0" cy="0"/>
          <a:chOff x="0" y="0"/>
          <a:chExt cx="0" cy="0"/>
        </a:xfrm>
      </p:grpSpPr>
      <p:sp>
        <p:nvSpPr>
          <p:cNvPr id="25" name="Shape 25"/>
          <p:cNvSpPr txBox="1"/>
          <p:nvPr>
            <p:ph idx="1" type="body"/>
          </p:nvPr>
        </p:nvSpPr>
        <p:spPr>
          <a:xfrm>
            <a:off x="457200" y="4406309"/>
            <a:ext cx="8229600" cy="519520"/>
          </a:xfrm>
          <a:prstGeom prst="rect">
            <a:avLst/>
          </a:prstGeom>
        </p:spPr>
        <p:txBody>
          <a:bodyPr anchorCtr="0" anchor="t" bIns="91425" lIns="91425" rIns="91425" tIns="91425"/>
          <a:lstStyle>
            <a:lvl1pPr algn="ctr">
              <a:spcBef>
                <a:spcPts val="360"/>
              </a:spcBef>
              <a:buSzPct val="100000"/>
              <a:buNone/>
              <a:defRPr sz="1800"/>
            </a:lvl1pPr>
          </a:lstStyle>
          <a:p/>
        </p:txBody>
      </p:sp>
      <p:sp>
        <p:nvSpPr>
          <p:cNvPr id="26" name="Shape 26"/>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7" name="Shape 27"/>
        <p:cNvGrpSpPr/>
        <p:nvPr/>
      </p:nvGrpSpPr>
      <p:grpSpPr>
        <a:xfrm>
          <a:off x="0" y="0"/>
          <a:ext cx="0" cy="0"/>
          <a:chOff x="0" y="0"/>
          <a:chExt cx="0" cy="0"/>
        </a:xfrm>
      </p:grpSpPr>
      <p:sp>
        <p:nvSpPr>
          <p:cNvPr id="28" name="Shape 28"/>
          <p:cNvSpPr txBox="1"/>
          <p:nvPr>
            <p:ph idx="12" type="sldNum"/>
          </p:nvPr>
        </p:nvSpPr>
        <p:spPr>
          <a:xfrm>
            <a:off x="8556791" y="4749850"/>
            <a:ext cx="548699" cy="393524"/>
          </a:xfrm>
          <a:prstGeom prst="rect">
            <a:avLst/>
          </a:prstGeom>
        </p:spPr>
        <p:txBody>
          <a:bodyPr anchorCtr="0" anchor="ctr" bIns="91425" lIns="91425" rIns="91425" tIns="91425">
            <a:noAutofit/>
          </a:bodyPr>
          <a:lstStyle/>
          <a:p>
            <a:pPr>
              <a:spcBef>
                <a:spcPts val="0"/>
              </a:spcBef>
              <a:buNone/>
            </a:pPr>
            <a:fld id="{00000000-1234-1234-1234-123412341234}" type="slidenum">
              <a:rPr lang="ru"/>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00.gif"/><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blipFill>
          <a:blip r:embed="rId1">
            <a:alphaModFix/>
          </a:blip>
          <a:stretch>
            <a:fillRect/>
          </a:stretch>
        </a:blip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05978"/>
            <a:ext cx="8229600" cy="857250"/>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200150"/>
            <a:ext cx="8229600" cy="372568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4749850"/>
            <a:ext cx="548699" cy="393524"/>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ru"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0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0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chrome.google.com/webstore/detail/webgl-inspector/ogkcjmbhnfmlnielkjhedpcjomeaghda?hl=e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04.png"/><Relationship Id="rId4" Type="http://schemas.openxmlformats.org/officeDocument/2006/relationships/hyperlink" Target="http://htmlg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04.png"/><Relationship Id="rId4" Type="http://schemas.openxmlformats.org/officeDocument/2006/relationships/hyperlink" Target="http://htmlgl.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0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 name="Shape 29"/>
        <p:cNvGrpSpPr/>
        <p:nvPr/>
      </p:nvGrpSpPr>
      <p:grpSpPr>
        <a:xfrm>
          <a:off x="0" y="0"/>
          <a:ext cx="0" cy="0"/>
          <a:chOff x="0" y="0"/>
          <a:chExt cx="0" cy="0"/>
        </a:xfrm>
      </p:grpSpPr>
      <p:pic>
        <p:nvPicPr>
          <p:cNvPr id="30" name="Shape 30"/>
          <p:cNvPicPr preferRelativeResize="0"/>
          <p:nvPr/>
        </p:nvPicPr>
        <p:blipFill>
          <a:blip r:embed="rId3">
            <a:alphaModFix/>
          </a:blip>
          <a:stretch>
            <a:fillRect/>
          </a:stretch>
        </p:blipFill>
        <p:spPr>
          <a:xfrm>
            <a:off x="-76200" y="0"/>
            <a:ext cx="9429725" cy="5143500"/>
          </a:xfrm>
          <a:prstGeom prst="rect">
            <a:avLst/>
          </a:prstGeom>
          <a:noFill/>
          <a:ln>
            <a:noFill/>
          </a:ln>
        </p:spPr>
      </p:pic>
      <p:sp>
        <p:nvSpPr>
          <p:cNvPr id="31" name="Shape 31"/>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ru">
                <a:solidFill>
                  <a:srgbClr val="FFF2CC"/>
                </a:solidFill>
              </a:rPr>
              <a:t>Alternative rendering</a:t>
            </a:r>
          </a:p>
        </p:txBody>
      </p:sp>
      <p:sp>
        <p:nvSpPr>
          <p:cNvPr id="32" name="Shape 32"/>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ru">
                <a:solidFill>
                  <a:srgbClr val="FFFFFF"/>
                </a:solidFill>
              </a:rPr>
              <a:t>Canvas, WebGL, SVG</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93" name="Shape 93"/>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a:p>
            <a:pPr indent="-228600" lvl="0" marL="457200" rtl="0">
              <a:spcBef>
                <a:spcPts val="0"/>
              </a:spcBef>
              <a:buClr>
                <a:srgbClr val="000000"/>
              </a:buClr>
            </a:pPr>
            <a:r>
              <a:rPr lang="ru">
                <a:solidFill>
                  <a:srgbClr val="000000"/>
                </a:solidFill>
              </a:rPr>
              <a:t>Calc. styles</a:t>
            </a:r>
          </a:p>
          <a:p>
            <a:pPr indent="-228600" lvl="0" marL="457200" rtl="0">
              <a:spcBef>
                <a:spcPts val="0"/>
              </a:spcBef>
              <a:buClr>
                <a:srgbClr val="000000"/>
              </a:buClr>
            </a:pPr>
            <a:r>
              <a:rPr lang="ru">
                <a:solidFill>
                  <a:srgbClr val="000000"/>
                </a:solidFill>
              </a:rPr>
              <a:t>Calc. position</a:t>
            </a:r>
          </a:p>
          <a:p>
            <a:pPr indent="-228600" lvl="0" marL="457200" rtl="0">
              <a:spcBef>
                <a:spcPts val="0"/>
              </a:spcBef>
              <a:buClr>
                <a:srgbClr val="000000"/>
              </a:buClr>
            </a:pPr>
            <a:r>
              <a:rPr lang="ru">
                <a:solidFill>
                  <a:srgbClr val="000000"/>
                </a:solidFill>
              </a:rPr>
              <a:t>Display image</a:t>
            </a:r>
          </a:p>
          <a:p>
            <a:pPr lvl="0" rtl="0" algn="ctr">
              <a:spcBef>
                <a:spcPts val="0"/>
              </a:spcBef>
              <a:buNone/>
            </a:pPr>
            <a:r>
              <a:t/>
            </a:r>
            <a:endParaRPr b="1"/>
          </a:p>
        </p:txBody>
      </p:sp>
      <p:sp>
        <p:nvSpPr>
          <p:cNvPr id="94" name="Shape 94"/>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100" name="Shape 100"/>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a:p>
            <a:pPr indent="-228600" lvl="0" marL="457200" rtl="0">
              <a:spcBef>
                <a:spcPts val="0"/>
              </a:spcBef>
              <a:buClr>
                <a:srgbClr val="000000"/>
              </a:buClr>
            </a:pPr>
            <a:r>
              <a:rPr lang="ru">
                <a:solidFill>
                  <a:srgbClr val="000000"/>
                </a:solidFill>
              </a:rPr>
              <a:t>Calc. styles</a:t>
            </a:r>
          </a:p>
          <a:p>
            <a:pPr indent="-228600" lvl="0" marL="457200" rtl="0">
              <a:spcBef>
                <a:spcPts val="0"/>
              </a:spcBef>
              <a:buClr>
                <a:srgbClr val="000000"/>
              </a:buClr>
            </a:pPr>
            <a:r>
              <a:rPr lang="ru">
                <a:solidFill>
                  <a:srgbClr val="000000"/>
                </a:solidFill>
              </a:rPr>
              <a:t>Calc. position</a:t>
            </a:r>
          </a:p>
          <a:p>
            <a:pPr indent="-228600" lvl="0" marL="457200" rtl="0">
              <a:spcBef>
                <a:spcPts val="0"/>
              </a:spcBef>
              <a:buClr>
                <a:srgbClr val="000000"/>
              </a:buClr>
            </a:pPr>
            <a:r>
              <a:rPr lang="ru">
                <a:solidFill>
                  <a:srgbClr val="000000"/>
                </a:solidFill>
              </a:rPr>
              <a:t>Display image</a:t>
            </a:r>
          </a:p>
          <a:p>
            <a:pPr lvl="0" rtl="0" algn="ctr">
              <a:spcBef>
                <a:spcPts val="0"/>
              </a:spcBef>
              <a:buNone/>
            </a:pPr>
            <a:r>
              <a:t/>
            </a:r>
            <a:endParaRPr b="1"/>
          </a:p>
        </p:txBody>
      </p:sp>
      <p:sp>
        <p:nvSpPr>
          <p:cNvPr id="101" name="Shape 101"/>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a:p>
            <a:pPr indent="-228600" lvl="0" marL="457200" rtl="0">
              <a:spcBef>
                <a:spcPts val="0"/>
              </a:spcBef>
              <a:buClr>
                <a:srgbClr val="000000"/>
              </a:buClr>
            </a:pPr>
            <a:r>
              <a:rPr lang="ru">
                <a:solidFill>
                  <a:srgbClr val="000000"/>
                </a:solidFill>
              </a:rPr>
              <a:t>Load file</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107" name="Shape 107"/>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a:p>
            <a:pPr indent="-228600" lvl="0" marL="457200" rtl="0">
              <a:spcBef>
                <a:spcPts val="0"/>
              </a:spcBef>
              <a:buClr>
                <a:srgbClr val="000000"/>
              </a:buClr>
            </a:pPr>
            <a:r>
              <a:rPr lang="ru">
                <a:solidFill>
                  <a:srgbClr val="000000"/>
                </a:solidFill>
              </a:rPr>
              <a:t>Calc. styles</a:t>
            </a:r>
          </a:p>
          <a:p>
            <a:pPr indent="-228600" lvl="0" marL="457200" rtl="0">
              <a:spcBef>
                <a:spcPts val="0"/>
              </a:spcBef>
              <a:buClr>
                <a:srgbClr val="000000"/>
              </a:buClr>
            </a:pPr>
            <a:r>
              <a:rPr lang="ru">
                <a:solidFill>
                  <a:srgbClr val="000000"/>
                </a:solidFill>
              </a:rPr>
              <a:t>Calc. position</a:t>
            </a:r>
          </a:p>
          <a:p>
            <a:pPr indent="-228600" lvl="0" marL="457200" rtl="0">
              <a:spcBef>
                <a:spcPts val="0"/>
              </a:spcBef>
              <a:buClr>
                <a:srgbClr val="000000"/>
              </a:buClr>
            </a:pPr>
            <a:r>
              <a:rPr lang="ru">
                <a:solidFill>
                  <a:srgbClr val="000000"/>
                </a:solidFill>
              </a:rPr>
              <a:t>Display image</a:t>
            </a:r>
          </a:p>
          <a:p>
            <a:pPr lvl="0" rtl="0" algn="ctr">
              <a:spcBef>
                <a:spcPts val="0"/>
              </a:spcBef>
              <a:buNone/>
            </a:pPr>
            <a:r>
              <a:t/>
            </a:r>
            <a:endParaRPr b="1"/>
          </a:p>
        </p:txBody>
      </p:sp>
      <p:sp>
        <p:nvSpPr>
          <p:cNvPr id="108" name="Shape 108"/>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ctx.drawImage</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DOM is hardly predictable</a:t>
            </a:r>
          </a:p>
        </p:txBody>
      </p:sp>
      <p:sp>
        <p:nvSpPr>
          <p:cNvPr id="114" name="Shape 114"/>
          <p:cNvSpPr txBox="1"/>
          <p:nvPr>
            <p:ph idx="1" type="body"/>
          </p:nvPr>
        </p:nvSpPr>
        <p:spPr>
          <a:xfrm>
            <a:off x="457200" y="1200150"/>
            <a:ext cx="3994500" cy="3725699"/>
          </a:xfrm>
          <a:prstGeom prst="rect">
            <a:avLst/>
          </a:prstGeom>
        </p:spPr>
        <p:txBody>
          <a:bodyPr anchorCtr="0" anchor="t" bIns="91425" lIns="91425" rIns="91425" tIns="91425">
            <a:noAutofit/>
          </a:bodyPr>
          <a:lstStyle/>
          <a:p>
            <a:pPr rtl="0">
              <a:spcBef>
                <a:spcPts val="0"/>
              </a:spcBef>
              <a:buNone/>
            </a:pPr>
            <a:r>
              <a:rPr lang="ru"/>
              <a:t>&lt; 100 msec</a:t>
            </a:r>
          </a:p>
          <a:p>
            <a:pPr rtl="0">
              <a:spcBef>
                <a:spcPts val="0"/>
              </a:spcBef>
              <a:buNone/>
            </a:pPr>
            <a:r>
              <a:rPr lang="ru"/>
              <a:t>100-300 msec</a:t>
            </a:r>
          </a:p>
          <a:p>
            <a:pPr rtl="0">
              <a:spcBef>
                <a:spcPts val="0"/>
              </a:spcBef>
              <a:buNone/>
            </a:pPr>
            <a:r>
              <a:rPr lang="ru"/>
              <a:t>300 - 1000 msec</a:t>
            </a:r>
          </a:p>
          <a:p>
            <a:pPr rtl="0">
              <a:spcBef>
                <a:spcPts val="0"/>
              </a:spcBef>
              <a:buNone/>
            </a:pPr>
            <a:r>
              <a:rPr lang="ru"/>
              <a:t>1+ sec</a:t>
            </a:r>
          </a:p>
          <a:p>
            <a:pPr>
              <a:spcBef>
                <a:spcPts val="0"/>
              </a:spcBef>
              <a:buNone/>
            </a:pPr>
            <a:r>
              <a:rPr lang="ru"/>
              <a:t>10+ sec</a:t>
            </a:r>
          </a:p>
        </p:txBody>
      </p:sp>
      <p:sp>
        <p:nvSpPr>
          <p:cNvPr id="115" name="Shape 115"/>
          <p:cNvSpPr txBox="1"/>
          <p:nvPr>
            <p:ph idx="2" type="body"/>
          </p:nvPr>
        </p:nvSpPr>
        <p:spPr>
          <a:xfrm>
            <a:off x="4692273" y="1200150"/>
            <a:ext cx="3994500" cy="3725699"/>
          </a:xfrm>
          <a:prstGeom prst="rect">
            <a:avLst/>
          </a:prstGeom>
        </p:spPr>
        <p:txBody>
          <a:bodyPr anchorCtr="0" anchor="t" bIns="91425" lIns="91425" rIns="91425" tIns="91425">
            <a:noAutofit/>
          </a:bodyPr>
          <a:lstStyle/>
          <a:p>
            <a:pPr rtl="0">
              <a:spcBef>
                <a:spcPts val="0"/>
              </a:spcBef>
              <a:buNone/>
            </a:pPr>
            <a:r>
              <a:rPr lang="ru"/>
              <a:t>Instant response</a:t>
            </a:r>
          </a:p>
          <a:p>
            <a:pPr rtl="0">
              <a:spcBef>
                <a:spcPts val="0"/>
              </a:spcBef>
              <a:buNone/>
            </a:pPr>
            <a:r>
              <a:rPr lang="ru"/>
              <a:t>Small delay</a:t>
            </a:r>
          </a:p>
          <a:p>
            <a:pPr rtl="0">
              <a:spcBef>
                <a:spcPts val="0"/>
              </a:spcBef>
              <a:buNone/>
            </a:pPr>
            <a:r>
              <a:rPr lang="ru"/>
              <a:t>System works</a:t>
            </a:r>
          </a:p>
          <a:p>
            <a:pPr rtl="0">
              <a:spcBef>
                <a:spcPts val="0"/>
              </a:spcBef>
              <a:buNone/>
            </a:pPr>
            <a:r>
              <a:rPr lang="ru"/>
              <a:t>Switching task</a:t>
            </a:r>
          </a:p>
          <a:p>
            <a:pPr>
              <a:spcBef>
                <a:spcPts val="0"/>
              </a:spcBef>
              <a:buNone/>
            </a:pPr>
            <a:r>
              <a:rPr lang="ru"/>
              <a:t>Cancelling operation</a:t>
            </a:r>
          </a:p>
        </p:txBody>
      </p:sp>
      <p:pic>
        <p:nvPicPr>
          <p:cNvPr id="116" name="Shape 116"/>
          <p:cNvPicPr preferRelativeResize="0"/>
          <p:nvPr/>
        </p:nvPicPr>
        <p:blipFill>
          <a:blip r:embed="rId3">
            <a:alphaModFix/>
          </a:blip>
          <a:stretch>
            <a:fillRect/>
          </a:stretch>
        </p:blipFill>
        <p:spPr>
          <a:xfrm>
            <a:off x="123051" y="1314950"/>
            <a:ext cx="8897889" cy="3693001"/>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457200" y="342753"/>
            <a:ext cx="8229600" cy="857400"/>
          </a:xfrm>
          <a:prstGeom prst="rect">
            <a:avLst/>
          </a:prstGeom>
        </p:spPr>
        <p:txBody>
          <a:bodyPr anchorCtr="0" anchor="b" bIns="91425" lIns="91425" rIns="91425" tIns="91425">
            <a:noAutofit/>
          </a:bodyPr>
          <a:lstStyle/>
          <a:p>
            <a:pPr>
              <a:spcBef>
                <a:spcPts val="0"/>
              </a:spcBef>
              <a:buNone/>
            </a:pPr>
            <a:r>
              <a:rPr lang="ru"/>
              <a:t>When to use?</a:t>
            </a:r>
          </a:p>
        </p:txBody>
      </p:sp>
      <p:sp>
        <p:nvSpPr>
          <p:cNvPr id="122" name="Shape 122"/>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A lot of animated objects</a:t>
            </a:r>
          </a:p>
          <a:p>
            <a:pPr indent="-228600" lvl="0" marL="457200" rtl="0">
              <a:spcBef>
                <a:spcPts val="0"/>
              </a:spcBef>
              <a:buAutoNum type="arabicPeriod"/>
            </a:pPr>
            <a:r>
              <a:rPr lang="ru"/>
              <a:t>Dynamicly changing shapes</a:t>
            </a:r>
          </a:p>
          <a:p>
            <a:pPr indent="-228600" lvl="0" marL="457200" rtl="0">
              <a:spcBef>
                <a:spcPts val="0"/>
              </a:spcBef>
              <a:buAutoNum type="arabicPeriod"/>
            </a:pPr>
            <a:r>
              <a:rPr lang="ru"/>
              <a:t>Need highly consistent browser behaviour</a:t>
            </a:r>
          </a:p>
          <a:p>
            <a:pPr indent="-228600" lvl="0" marL="457200">
              <a:spcBef>
                <a:spcPts val="0"/>
              </a:spcBef>
              <a:buAutoNum type="arabicPeriod"/>
            </a:pPr>
            <a:r>
              <a:rPr lang="ru"/>
              <a:t>Solution should be easy to maintain and widely compatible</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Tricks</a:t>
            </a:r>
          </a:p>
        </p:txBody>
      </p:sp>
      <p:sp>
        <p:nvSpPr>
          <p:cNvPr id="128" name="Shape 128"/>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Smaller means faster (width, height)</a:t>
            </a:r>
          </a:p>
          <a:p>
            <a:pPr indent="-228600" lvl="0" marL="457200" rtl="0">
              <a:spcBef>
                <a:spcPts val="0"/>
              </a:spcBef>
              <a:buAutoNum type="arabicPeriod"/>
            </a:pPr>
            <a:r>
              <a:rPr lang="ru"/>
              <a:t>Rounded coordinates for drawing</a:t>
            </a:r>
          </a:p>
          <a:p>
            <a:pPr indent="-228600" lvl="0" marL="457200" rtl="0">
              <a:spcBef>
                <a:spcPts val="0"/>
              </a:spcBef>
              <a:buAutoNum type="arabicPeriod"/>
            </a:pPr>
            <a:r>
              <a:rPr lang="ru"/>
              <a:t>Draw from another canvas, not image</a:t>
            </a:r>
          </a:p>
          <a:p>
            <a:pPr indent="-228600" lvl="0" marL="457200" rtl="0">
              <a:spcBef>
                <a:spcPts val="0"/>
              </a:spcBef>
              <a:buAutoNum type="arabicPeriod"/>
            </a:pPr>
            <a:r>
              <a:rPr lang="ru"/>
              <a:t>Use RAF and decrease framerate if needed (skip some frames)</a:t>
            </a:r>
          </a:p>
          <a:p>
            <a:pPr indent="-228600" lvl="0" marL="457200" rtl="0">
              <a:spcBef>
                <a:spcPts val="0"/>
              </a:spcBef>
              <a:buAutoNum type="arabicPeriod"/>
            </a:pPr>
            <a:r>
              <a:rPr lang="ru"/>
              <a:t>Use few canvases if have content partially changing</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WebGL</a:t>
            </a:r>
          </a:p>
        </p:txBody>
      </p:sp>
      <p:sp>
        <p:nvSpPr>
          <p:cNvPr id="134" name="Shape 134"/>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Fast, amazing and hard to use</a:t>
            </a:r>
          </a:p>
        </p:txBody>
      </p:sp>
      <p:pic>
        <p:nvPicPr>
          <p:cNvPr id="135" name="Shape 135"/>
          <p:cNvPicPr preferRelativeResize="0"/>
          <p:nvPr/>
        </p:nvPicPr>
        <p:blipFill>
          <a:blip r:embed="rId3">
            <a:alphaModFix/>
          </a:blip>
          <a:stretch>
            <a:fillRect/>
          </a:stretch>
        </p:blipFill>
        <p:spPr>
          <a:xfrm>
            <a:off x="6328850" y="1507075"/>
            <a:ext cx="2129350" cy="2129350"/>
          </a:xfrm>
          <a:prstGeom prst="rect">
            <a:avLst/>
          </a:prstGeom>
          <a:noFill/>
          <a:ln>
            <a:noFill/>
          </a:ln>
        </p:spPr>
      </p:pic>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WebGL: Good parts</a:t>
            </a:r>
          </a:p>
        </p:txBody>
      </p:sp>
      <p:sp>
        <p:nvSpPr>
          <p:cNvPr id="141" name="Shape 141"/>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You may utilize GPU in the best way</a:t>
            </a:r>
          </a:p>
          <a:p>
            <a:pPr indent="-228600" lvl="0" marL="457200" rtl="0">
              <a:spcBef>
                <a:spcPts val="0"/>
              </a:spcBef>
              <a:buAutoNum type="arabicPeriod"/>
            </a:pPr>
            <a:r>
              <a:rPr lang="ru"/>
              <a:t>After you sent shaders and buffers to GPU you do not use JS anymore and it makes rendering incredibly fast</a:t>
            </a:r>
          </a:p>
          <a:p>
            <a:pPr indent="-228600" lvl="0" marL="457200" rtl="0">
              <a:spcBef>
                <a:spcPts val="0"/>
              </a:spcBef>
              <a:buAutoNum type="arabicPeriod"/>
            </a:pPr>
            <a:r>
              <a:rPr lang="ru"/>
              <a:t>WebGL calls are inspectable with vast see of optimizations and workarounds possible</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When to use?</a:t>
            </a:r>
          </a:p>
        </p:txBody>
      </p:sp>
      <p:sp>
        <p:nvSpPr>
          <p:cNvPr id="147" name="Shape 147"/>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A lot of animated objects</a:t>
            </a:r>
          </a:p>
          <a:p>
            <a:pPr indent="-228600" lvl="0" marL="457200" rtl="0">
              <a:spcBef>
                <a:spcPts val="0"/>
              </a:spcBef>
              <a:buAutoNum type="arabicPeriod"/>
            </a:pPr>
            <a:r>
              <a:rPr lang="ru"/>
              <a:t>Need highest performance possible</a:t>
            </a:r>
          </a:p>
          <a:p>
            <a:pPr indent="-228600" lvl="0" marL="457200" rtl="0">
              <a:spcBef>
                <a:spcPts val="0"/>
              </a:spcBef>
              <a:buAutoNum type="arabicPeriod"/>
            </a:pPr>
            <a:r>
              <a:rPr lang="ru"/>
              <a:t>Have high budget and modern hardware</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1" name="Shape 151"/>
        <p:cNvGrpSpPr/>
        <p:nvPr/>
      </p:nvGrpSpPr>
      <p:grpSpPr>
        <a:xfrm>
          <a:off x="0" y="0"/>
          <a:ext cx="0" cy="0"/>
          <a:chOff x="0" y="0"/>
          <a:chExt cx="0" cy="0"/>
        </a:xfrm>
      </p:grpSpPr>
      <p:sp>
        <p:nvSpPr>
          <p:cNvPr id="152" name="Shape 152"/>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Tricks</a:t>
            </a:r>
          </a:p>
        </p:txBody>
      </p:sp>
      <p:sp>
        <p:nvSpPr>
          <p:cNvPr id="153" name="Shape 153"/>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Debug WebGL calls with </a:t>
            </a:r>
            <a:r>
              <a:rPr lang="ru" u="sng">
                <a:solidFill>
                  <a:schemeClr val="hlink"/>
                </a:solidFill>
                <a:hlinkClick r:id="rId3"/>
              </a:rPr>
              <a:t>WebGL inspector</a:t>
            </a:r>
          </a:p>
          <a:p>
            <a:pPr indent="-228600" lvl="0" marL="457200" rtl="0">
              <a:spcBef>
                <a:spcPts val="0"/>
              </a:spcBef>
              <a:buAutoNum type="arabicPeriod"/>
            </a:pPr>
            <a:r>
              <a:rPr lang="ru"/>
              <a:t>Check your drivers, are they bottleneck?</a:t>
            </a:r>
          </a:p>
          <a:p>
            <a:pPr indent="-228600" lvl="0" marL="457200" rtl="0">
              <a:spcBef>
                <a:spcPts val="0"/>
              </a:spcBef>
              <a:buAutoNum type="arabicPeriod"/>
            </a:pPr>
            <a:r>
              <a:rPr lang="ru"/>
              <a:t>Use engines (Pixi, Cocos2d, Three)</a:t>
            </a:r>
          </a:p>
          <a:p>
            <a:pPr indent="-228600" lvl="0" marL="457200" rtl="0">
              <a:spcBef>
                <a:spcPts val="0"/>
              </a:spcBef>
              <a:buAutoNum type="arabicPeriod"/>
            </a:pPr>
            <a:r>
              <a:rPr lang="ru"/>
              <a:t>Move to declarative engine (HTML-GL)</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 name="Shape 36"/>
        <p:cNvGrpSpPr/>
        <p:nvPr/>
      </p:nvGrpSpPr>
      <p:grpSpPr>
        <a:xfrm>
          <a:off x="0" y="0"/>
          <a:ext cx="0" cy="0"/>
          <a:chOff x="0" y="0"/>
          <a:chExt cx="0" cy="0"/>
        </a:xfrm>
      </p:grpSpPr>
      <p:sp>
        <p:nvSpPr>
          <p:cNvPr id="37" name="Shape 37"/>
          <p:cNvSpPr txBox="1"/>
          <p:nvPr>
            <p:ph type="ctrTitle"/>
          </p:nvPr>
        </p:nvSpPr>
        <p:spPr>
          <a:xfrm>
            <a:off x="685800" y="1583342"/>
            <a:ext cx="7772400" cy="1159799"/>
          </a:xfrm>
          <a:prstGeom prst="rect">
            <a:avLst/>
          </a:prstGeom>
        </p:spPr>
        <p:txBody>
          <a:bodyPr anchorCtr="0" anchor="b" bIns="91425" lIns="91425" rIns="91425" tIns="91425">
            <a:noAutofit/>
          </a:bodyPr>
          <a:lstStyle/>
          <a:p>
            <a:pPr>
              <a:spcBef>
                <a:spcPts val="0"/>
              </a:spcBef>
              <a:buNone/>
            </a:pPr>
            <a:r>
              <a:rPr lang="ru"/>
              <a:t>Why not DOM ?</a:t>
            </a:r>
          </a:p>
        </p:txBody>
      </p:sp>
      <p:sp>
        <p:nvSpPr>
          <p:cNvPr id="38" name="Shape 38"/>
          <p:cNvSpPr txBox="1"/>
          <p:nvPr>
            <p:ph idx="1" type="subTitle"/>
          </p:nvPr>
        </p:nvSpPr>
        <p:spPr>
          <a:xfrm>
            <a:off x="685800" y="2840053"/>
            <a:ext cx="7772400" cy="784799"/>
          </a:xfrm>
          <a:prstGeom prst="rect">
            <a:avLst/>
          </a:prstGeom>
        </p:spPr>
        <p:txBody>
          <a:bodyPr anchorCtr="0" anchor="t" bIns="91425" lIns="91425" rIns="91425" tIns="91425">
            <a:noAutofit/>
          </a:bodyPr>
          <a:lstStyle/>
          <a:p>
            <a:pPr>
              <a:spcBef>
                <a:spcPts val="0"/>
              </a:spcBef>
              <a:buNone/>
            </a:pPr>
            <a:r>
              <a:rPr lang="ru"/>
              <a:t>It is slow since is a quite complex model</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WebGL: Bad parts</a:t>
            </a:r>
          </a:p>
        </p:txBody>
      </p:sp>
      <p:sp>
        <p:nvSpPr>
          <p:cNvPr id="159" name="Shape 159"/>
          <p:cNvSpPr txBox="1"/>
          <p:nvPr>
            <p:ph idx="1" type="body"/>
          </p:nvPr>
        </p:nvSpPr>
        <p:spPr>
          <a:xfrm>
            <a:off x="457200" y="1200150"/>
            <a:ext cx="3994500" cy="3725699"/>
          </a:xfrm>
          <a:prstGeom prst="rect">
            <a:avLst/>
          </a:prstGeom>
        </p:spPr>
        <p:txBody>
          <a:bodyPr anchorCtr="0" anchor="t" bIns="91425" lIns="91425" rIns="91425" tIns="91425">
            <a:noAutofit/>
          </a:bodyPr>
          <a:lstStyle/>
          <a:p>
            <a:pPr rtl="0" algn="ctr">
              <a:spcBef>
                <a:spcPts val="0"/>
              </a:spcBef>
              <a:buNone/>
            </a:pPr>
            <a:r>
              <a:rPr b="1" lang="ru"/>
              <a:t>DOM</a:t>
            </a:r>
          </a:p>
          <a:p>
            <a:pPr rtl="0">
              <a:spcBef>
                <a:spcPts val="0"/>
              </a:spcBef>
              <a:buNone/>
            </a:pPr>
            <a:r>
              <a:rPr lang="ru" sz="1800">
                <a:latin typeface="Georgia"/>
                <a:ea typeface="Georgia"/>
                <a:cs typeface="Georgia"/>
                <a:sym typeface="Georgia"/>
              </a:rPr>
              <a:t>&lt;img src=”back.png”&gt;</a:t>
            </a:r>
          </a:p>
          <a:p>
            <a:pPr algn="ctr">
              <a:spcBef>
                <a:spcPts val="0"/>
              </a:spcBef>
              <a:buNone/>
            </a:pPr>
            <a:r>
              <a:t/>
            </a:r>
            <a:endParaRPr b="1"/>
          </a:p>
        </p:txBody>
      </p:sp>
      <p:sp>
        <p:nvSpPr>
          <p:cNvPr id="160" name="Shape 160"/>
          <p:cNvSpPr txBox="1"/>
          <p:nvPr>
            <p:ph idx="2" type="body"/>
          </p:nvPr>
        </p:nvSpPr>
        <p:spPr>
          <a:xfrm>
            <a:off x="4692273" y="1200150"/>
            <a:ext cx="3994500" cy="3725699"/>
          </a:xfrm>
          <a:prstGeom prst="rect">
            <a:avLst/>
          </a:prstGeom>
        </p:spPr>
        <p:txBody>
          <a:bodyPr anchorCtr="0" anchor="t" bIns="91425" lIns="91425" rIns="91425" tIns="91425">
            <a:noAutofit/>
          </a:bodyPr>
          <a:lstStyle/>
          <a:p>
            <a:pPr rtl="0" algn="ctr">
              <a:spcBef>
                <a:spcPts val="0"/>
              </a:spcBef>
              <a:buNone/>
            </a:pPr>
            <a:r>
              <a:rPr b="1" lang="ru"/>
              <a:t>WebGL (three.js)</a:t>
            </a:r>
          </a:p>
          <a:p>
            <a:pPr lvl="0" rtl="0">
              <a:spcBef>
                <a:spcPts val="0"/>
              </a:spcBef>
              <a:buNone/>
            </a:pPr>
            <a:r>
              <a:t/>
            </a:r>
            <a:endParaRPr sz="1000"/>
          </a:p>
          <a:p>
            <a:pPr lvl="0" rtl="0">
              <a:spcBef>
                <a:spcPts val="0"/>
              </a:spcBef>
              <a:buClr>
                <a:schemeClr val="dk1"/>
              </a:buClr>
              <a:buSzPct val="110000"/>
              <a:buFont typeface="Arial"/>
              <a:buNone/>
            </a:pPr>
            <a:r>
              <a:rPr lang="ru" sz="1000"/>
              <a:t>var renderer = new THREE.WebGLRenderer();</a:t>
            </a:r>
          </a:p>
          <a:p>
            <a:pPr lvl="0" rtl="0">
              <a:spcBef>
                <a:spcPts val="0"/>
              </a:spcBef>
              <a:buClr>
                <a:schemeClr val="dk1"/>
              </a:buClr>
              <a:buSzPct val="110000"/>
              <a:buFont typeface="Arial"/>
              <a:buNone/>
            </a:pPr>
            <a:r>
              <a:rPr lang="ru" sz="1000"/>
              <a:t>renderer.setSize(window.innerWidth, window.innerHeight);</a:t>
            </a:r>
          </a:p>
          <a:p>
            <a:pPr lvl="0" rtl="0">
              <a:spcBef>
                <a:spcPts val="0"/>
              </a:spcBef>
              <a:buClr>
                <a:schemeClr val="dk1"/>
              </a:buClr>
              <a:buSzPct val="110000"/>
              <a:buFont typeface="Arial"/>
              <a:buNone/>
            </a:pPr>
            <a:r>
              <a:rPr lang="ru" sz="1000"/>
              <a:t>document.body.appendChild(renderer.domElement);</a:t>
            </a:r>
          </a:p>
          <a:p>
            <a:pPr lvl="0" rtl="0">
              <a:spcBef>
                <a:spcPts val="0"/>
              </a:spcBef>
              <a:buClr>
                <a:schemeClr val="dk1"/>
              </a:buClr>
              <a:buSzPct val="110000"/>
              <a:buFont typeface="Arial"/>
              <a:buNone/>
            </a:pPr>
            <a:r>
              <a:rPr lang="ru" sz="1000"/>
              <a:t>var camera = new THREE.PerspectiveCamera(45, window.innerWidth / window.innerHeight, 1, 1000);</a:t>
            </a:r>
          </a:p>
          <a:p>
            <a:pPr lvl="0" rtl="0">
              <a:spcBef>
                <a:spcPts val="0"/>
              </a:spcBef>
              <a:buClr>
                <a:schemeClr val="dk1"/>
              </a:buClr>
              <a:buSzPct val="110000"/>
              <a:buFont typeface="Arial"/>
              <a:buNone/>
            </a:pPr>
            <a:r>
              <a:rPr lang="ru" sz="1000"/>
              <a:t>camera.position.z = 500;</a:t>
            </a:r>
          </a:p>
          <a:p>
            <a:pPr lvl="0" rtl="0">
              <a:spcBef>
                <a:spcPts val="0"/>
              </a:spcBef>
              <a:buClr>
                <a:schemeClr val="dk1"/>
              </a:buClr>
              <a:buSzPct val="110000"/>
              <a:buFont typeface="Arial"/>
              <a:buNone/>
            </a:pPr>
            <a:r>
              <a:rPr lang="ru" sz="1000"/>
              <a:t>var scene = new THREE.Scene();</a:t>
            </a:r>
          </a:p>
          <a:p>
            <a:pPr lvl="0" rtl="0">
              <a:spcBef>
                <a:spcPts val="0"/>
              </a:spcBef>
              <a:buClr>
                <a:schemeClr val="dk1"/>
              </a:buClr>
              <a:buSzPct val="110000"/>
              <a:buFont typeface="Arial"/>
              <a:buNone/>
            </a:pPr>
            <a:r>
              <a:rPr lang="ru" sz="1000"/>
              <a:t>var material = new THREE.MeshLambertMaterial({</a:t>
            </a:r>
          </a:p>
          <a:p>
            <a:pPr lvl="0" rtl="0">
              <a:spcBef>
                <a:spcPts val="0"/>
              </a:spcBef>
              <a:buClr>
                <a:schemeClr val="dk1"/>
              </a:buClr>
              <a:buSzPct val="110000"/>
              <a:buFont typeface="Arial"/>
              <a:buNone/>
            </a:pPr>
            <a:r>
              <a:rPr lang="ru" sz="1000"/>
              <a:t>  map: THREE.ImageUtils.loadTexture('http://www.html5canvastutorials.com/demos/assets/crate.jpg')});</a:t>
            </a:r>
          </a:p>
          <a:p>
            <a:pPr lvl="0" rtl="0">
              <a:spcBef>
                <a:spcPts val="0"/>
              </a:spcBef>
              <a:buClr>
                <a:schemeClr val="dk1"/>
              </a:buClr>
              <a:buSzPct val="110000"/>
              <a:buFont typeface="Arial"/>
              <a:buNone/>
            </a:pPr>
            <a:r>
              <a:rPr lang="ru" sz="1000"/>
              <a:t>var plain = new THREE.Mesh(new THREE.Plain(200, 200), material);</a:t>
            </a:r>
          </a:p>
          <a:p>
            <a:pPr lvl="0">
              <a:spcBef>
                <a:spcPts val="0"/>
              </a:spcBef>
              <a:buClr>
                <a:schemeClr val="dk1"/>
              </a:buClr>
              <a:buSzPct val="110000"/>
              <a:buFont typeface="Arial"/>
              <a:buNone/>
            </a:pPr>
            <a:r>
              <a:rPr lang="ru" sz="1000"/>
              <a:t>scene.add(plain);</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pic>
        <p:nvPicPr>
          <p:cNvPr id="165" name="Shape 165"/>
          <p:cNvPicPr preferRelativeResize="0"/>
          <p:nvPr/>
        </p:nvPicPr>
        <p:blipFill>
          <a:blip r:embed="rId3">
            <a:alphaModFix/>
          </a:blip>
          <a:stretch>
            <a:fillRect/>
          </a:stretch>
        </p:blipFill>
        <p:spPr>
          <a:xfrm>
            <a:off x="1119187" y="1504950"/>
            <a:ext cx="6905625" cy="1219200"/>
          </a:xfrm>
          <a:prstGeom prst="rect">
            <a:avLst/>
          </a:prstGeom>
          <a:noFill/>
          <a:ln>
            <a:noFill/>
          </a:ln>
        </p:spPr>
      </p:pic>
      <p:sp>
        <p:nvSpPr>
          <p:cNvPr id="166" name="Shape 166"/>
          <p:cNvSpPr txBox="1"/>
          <p:nvPr/>
        </p:nvSpPr>
        <p:spPr>
          <a:xfrm>
            <a:off x="1119162" y="3171150"/>
            <a:ext cx="6905699" cy="378900"/>
          </a:xfrm>
          <a:prstGeom prst="rect">
            <a:avLst/>
          </a:prstGeom>
          <a:noFill/>
          <a:ln>
            <a:noFill/>
          </a:ln>
        </p:spPr>
        <p:txBody>
          <a:bodyPr anchorCtr="0" anchor="t" bIns="91425" lIns="91425" rIns="91425" tIns="91425">
            <a:noAutofit/>
          </a:bodyPr>
          <a:lstStyle/>
          <a:p>
            <a:pPr lvl="0" rtl="0" algn="ctr">
              <a:spcBef>
                <a:spcPts val="0"/>
              </a:spcBef>
              <a:buNone/>
            </a:pPr>
            <a:r>
              <a:rPr lang="ru" sz="3000" u="sng">
                <a:solidFill>
                  <a:schemeClr val="hlink"/>
                </a:solidFill>
                <a:hlinkClick r:id="rId4"/>
              </a:rPr>
              <a:t>htmlgl.com</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t>Why HTML-GL?</a:t>
            </a:r>
          </a:p>
        </p:txBody>
      </p:sp>
      <p:sp>
        <p:nvSpPr>
          <p:cNvPr id="172" name="Shape 172"/>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a:t>
            </a:r>
          </a:p>
          <a:p>
            <a:pPr lvl="0" rtl="0">
              <a:spcBef>
                <a:spcPts val="0"/>
              </a:spcBef>
              <a:buNone/>
            </a:pPr>
            <a:r>
              <a:rPr lang="ru" sz="1800">
                <a:latin typeface="Georgia"/>
                <a:ea typeface="Georgia"/>
                <a:cs typeface="Georgia"/>
                <a:sym typeface="Georgia"/>
              </a:rPr>
              <a:t>&lt;img src=”back.png”&gt;</a:t>
            </a:r>
          </a:p>
          <a:p>
            <a:pPr lvl="0" rtl="0" algn="ctr">
              <a:spcBef>
                <a:spcPts val="0"/>
              </a:spcBef>
              <a:buNone/>
            </a:pPr>
            <a:r>
              <a:t/>
            </a:r>
            <a:endParaRPr b="1"/>
          </a:p>
        </p:txBody>
      </p:sp>
      <p:sp>
        <p:nvSpPr>
          <p:cNvPr id="173" name="Shape 173"/>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HTML-GL</a:t>
            </a:r>
          </a:p>
          <a:p>
            <a:pPr lvl="0" rtl="0">
              <a:spcBef>
                <a:spcPts val="0"/>
              </a:spcBef>
              <a:buNone/>
            </a:pPr>
            <a:r>
              <a:rPr lang="ru" sz="1800">
                <a:latin typeface="Georgia"/>
                <a:ea typeface="Georgia"/>
                <a:cs typeface="Georgia"/>
                <a:sym typeface="Georgia"/>
              </a:rPr>
              <a:t>&lt;html-gl&gt;</a:t>
            </a:r>
          </a:p>
          <a:p>
            <a:pPr indent="457200" lvl="0" rtl="0">
              <a:spcBef>
                <a:spcPts val="0"/>
              </a:spcBef>
              <a:buNone/>
            </a:pPr>
            <a:r>
              <a:rPr lang="ru" sz="1800">
                <a:latin typeface="Georgia"/>
                <a:ea typeface="Georgia"/>
                <a:cs typeface="Georgia"/>
                <a:sym typeface="Georgia"/>
              </a:rPr>
              <a:t>&lt;img src=”back.png”&gt;</a:t>
            </a:r>
          </a:p>
          <a:p>
            <a:pPr indent="0" lvl="0" marL="0" rtl="0">
              <a:spcBef>
                <a:spcPts val="0"/>
              </a:spcBef>
              <a:buNone/>
            </a:pPr>
            <a:r>
              <a:rPr lang="ru" sz="1800">
                <a:latin typeface="Georgia"/>
                <a:ea typeface="Georgia"/>
                <a:cs typeface="Georgia"/>
                <a:sym typeface="Georgia"/>
              </a:rPr>
              <a:t>&lt;/html-gl&gt;</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7" name="Shape 177"/>
        <p:cNvGrpSpPr/>
        <p:nvPr/>
      </p:nvGrpSpPr>
      <p:grpSpPr>
        <a:xfrm>
          <a:off x="0" y="0"/>
          <a:ext cx="0" cy="0"/>
          <a:chOff x="0" y="0"/>
          <a:chExt cx="0" cy="0"/>
        </a:xfrm>
      </p:grpSpPr>
      <p:pic>
        <p:nvPicPr>
          <p:cNvPr id="178" name="Shape 178"/>
          <p:cNvPicPr preferRelativeResize="0"/>
          <p:nvPr/>
        </p:nvPicPr>
        <p:blipFill>
          <a:blip r:embed="rId3">
            <a:alphaModFix/>
          </a:blip>
          <a:stretch>
            <a:fillRect/>
          </a:stretch>
        </p:blipFill>
        <p:spPr>
          <a:xfrm>
            <a:off x="1119187" y="1504950"/>
            <a:ext cx="6905625" cy="1219200"/>
          </a:xfrm>
          <a:prstGeom prst="rect">
            <a:avLst/>
          </a:prstGeom>
          <a:noFill/>
          <a:ln>
            <a:noFill/>
          </a:ln>
        </p:spPr>
      </p:pic>
      <p:sp>
        <p:nvSpPr>
          <p:cNvPr id="179" name="Shape 179"/>
          <p:cNvSpPr txBox="1"/>
          <p:nvPr/>
        </p:nvSpPr>
        <p:spPr>
          <a:xfrm>
            <a:off x="1119162" y="3171150"/>
            <a:ext cx="6905699" cy="378900"/>
          </a:xfrm>
          <a:prstGeom prst="rect">
            <a:avLst/>
          </a:prstGeom>
          <a:noFill/>
          <a:ln>
            <a:noFill/>
          </a:ln>
        </p:spPr>
        <p:txBody>
          <a:bodyPr anchorCtr="0" anchor="t" bIns="91425" lIns="91425" rIns="91425" tIns="91425">
            <a:noAutofit/>
          </a:bodyPr>
          <a:lstStyle/>
          <a:p>
            <a:pPr algn="ctr">
              <a:spcBef>
                <a:spcPts val="0"/>
              </a:spcBef>
              <a:buNone/>
            </a:pPr>
            <a:r>
              <a:rPr lang="ru" sz="3000" u="sng">
                <a:solidFill>
                  <a:schemeClr val="hlink"/>
                </a:solidFill>
                <a:hlinkClick r:id="rId4"/>
              </a:rPr>
              <a:t>htmlgl.com</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SVG</a:t>
            </a:r>
          </a:p>
        </p:txBody>
      </p:sp>
      <p:sp>
        <p:nvSpPr>
          <p:cNvPr id="185" name="Shape 185"/>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No speed improvement</a:t>
            </a:r>
          </a:p>
        </p:txBody>
      </p:sp>
      <p:pic>
        <p:nvPicPr>
          <p:cNvPr id="186" name="Shape 186"/>
          <p:cNvPicPr preferRelativeResize="0"/>
          <p:nvPr/>
        </p:nvPicPr>
        <p:blipFill>
          <a:blip r:embed="rId3">
            <a:alphaModFix/>
          </a:blip>
          <a:stretch>
            <a:fillRect/>
          </a:stretch>
        </p:blipFill>
        <p:spPr>
          <a:xfrm>
            <a:off x="6214200" y="1449750"/>
            <a:ext cx="2244000" cy="2244000"/>
          </a:xfrm>
          <a:prstGeom prst="rect">
            <a:avLst/>
          </a:prstGeom>
          <a:noFill/>
          <a:ln>
            <a:noFill/>
          </a:ln>
        </p:spPr>
      </p:pic>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When to use?</a:t>
            </a:r>
          </a:p>
        </p:txBody>
      </p:sp>
      <p:sp>
        <p:nvSpPr>
          <p:cNvPr id="192" name="Shape 192"/>
          <p:cNvSpPr txBox="1"/>
          <p:nvPr>
            <p:ph idx="1" type="body"/>
          </p:nvPr>
        </p:nvSpPr>
        <p:spPr>
          <a:xfrm>
            <a:off x="457200" y="1200150"/>
            <a:ext cx="8229600" cy="3725699"/>
          </a:xfrm>
          <a:prstGeom prst="rect">
            <a:avLst/>
          </a:prstGeom>
        </p:spPr>
        <p:txBody>
          <a:bodyPr anchorCtr="0" anchor="ctr" bIns="91425" lIns="91425" rIns="91425" tIns="91425">
            <a:noAutofit/>
          </a:bodyPr>
          <a:lstStyle/>
          <a:p>
            <a:pPr indent="-228600" lvl="0" marL="457200" rtl="0">
              <a:spcBef>
                <a:spcPts val="0"/>
              </a:spcBef>
              <a:buAutoNum type="arabicPeriod"/>
            </a:pPr>
            <a:r>
              <a:rPr lang="ru"/>
              <a:t>Need vector shapes animated and scalable interface elements</a:t>
            </a:r>
          </a:p>
          <a:p>
            <a:pPr indent="-228600" lvl="0" marL="457200" rtl="0">
              <a:spcBef>
                <a:spcPts val="0"/>
              </a:spcBef>
              <a:buAutoNum type="arabicPeriod"/>
            </a:pPr>
            <a:r>
              <a:rPr lang="ru"/>
              <a:t>Do not care about FPS too much</a:t>
            </a:r>
          </a:p>
          <a:p>
            <a:pPr indent="-228600" lvl="0" marL="457200" rtl="0">
              <a:spcBef>
                <a:spcPts val="0"/>
              </a:spcBef>
              <a:buAutoNum type="arabicPeriod"/>
            </a:pPr>
            <a:r>
              <a:rPr lang="ru"/>
              <a:t>Have browsers supporting SVG</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342753"/>
            <a:ext cx="8229600" cy="857400"/>
          </a:xfrm>
          <a:prstGeom prst="rect">
            <a:avLst/>
          </a:prstGeom>
        </p:spPr>
        <p:txBody>
          <a:bodyPr anchorCtr="0" anchor="b" bIns="91425" lIns="91425" rIns="91425" tIns="91425">
            <a:noAutofit/>
          </a:bodyPr>
          <a:lstStyle/>
          <a:p>
            <a:pPr lvl="0" rtl="0">
              <a:spcBef>
                <a:spcPts val="0"/>
              </a:spcBef>
              <a:buNone/>
            </a:pPr>
            <a:r>
              <a:rPr lang="ru"/>
              <a:t>Trick</a:t>
            </a:r>
          </a:p>
        </p:txBody>
      </p:sp>
      <p:sp>
        <p:nvSpPr>
          <p:cNvPr id="198" name="Shape 198"/>
          <p:cNvSpPr txBox="1"/>
          <p:nvPr>
            <p:ph idx="1" type="body"/>
          </p:nvPr>
        </p:nvSpPr>
        <p:spPr>
          <a:xfrm>
            <a:off x="457200" y="1200150"/>
            <a:ext cx="8229600" cy="3725699"/>
          </a:xfrm>
          <a:prstGeom prst="rect">
            <a:avLst/>
          </a:prstGeom>
        </p:spPr>
        <p:txBody>
          <a:bodyPr anchorCtr="0" anchor="ctr" bIns="91425" lIns="91425" rIns="91425" tIns="91425">
            <a:noAutofit/>
          </a:bodyPr>
          <a:lstStyle/>
          <a:p>
            <a:pPr lvl="0" rtl="0">
              <a:spcBef>
                <a:spcPts val="0"/>
              </a:spcBef>
              <a:buNone/>
            </a:pPr>
            <a:r>
              <a:rPr lang="ru"/>
              <a:t>SVG layer is not hardware accelerates and causes repaints when something is moved, but you may wrap it with GPU accelerated element and apply transformations on that element instead of SVG</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05978"/>
            <a:ext cx="8229600" cy="857400"/>
          </a:xfrm>
          <a:prstGeom prst="rect">
            <a:avLst/>
          </a:prstGeom>
        </p:spPr>
        <p:txBody>
          <a:bodyPr anchorCtr="0" anchor="b" bIns="91425" lIns="91425" rIns="91425" tIns="91425">
            <a:noAutofit/>
          </a:bodyPr>
          <a:lstStyle/>
          <a:p>
            <a:pPr algn="ctr">
              <a:spcBef>
                <a:spcPts val="0"/>
              </a:spcBef>
              <a:buNone/>
            </a:pPr>
            <a:r>
              <a:rPr lang="ru"/>
              <a:t>Declarative wins but...</a:t>
            </a:r>
          </a:p>
        </p:txBody>
      </p:sp>
      <p:sp>
        <p:nvSpPr>
          <p:cNvPr id="204" name="Shape 204"/>
          <p:cNvSpPr txBox="1"/>
          <p:nvPr>
            <p:ph idx="1" type="body"/>
          </p:nvPr>
        </p:nvSpPr>
        <p:spPr>
          <a:xfrm>
            <a:off x="457200" y="1200150"/>
            <a:ext cx="8229600" cy="3725699"/>
          </a:xfrm>
          <a:prstGeom prst="rect">
            <a:avLst/>
          </a:prstGeom>
        </p:spPr>
        <p:txBody>
          <a:bodyPr anchorCtr="0" anchor="t" bIns="91425" lIns="91425" rIns="91425" tIns="91425">
            <a:noAutofit/>
          </a:bodyPr>
          <a:lstStyle/>
          <a:p>
            <a:pPr rtl="0" algn="ctr">
              <a:spcBef>
                <a:spcPts val="0"/>
              </a:spcBef>
              <a:buNone/>
            </a:pPr>
            <a:r>
              <a:t/>
            </a:r>
            <a:endParaRPr/>
          </a:p>
          <a:p>
            <a:pPr rtl="0" algn="ctr">
              <a:spcBef>
                <a:spcPts val="0"/>
              </a:spcBef>
              <a:buNone/>
            </a:pPr>
            <a:r>
              <a:rPr lang="ru"/>
              <a:t>SVG - not accelerated</a:t>
            </a:r>
          </a:p>
          <a:p>
            <a:pPr rtl="0" algn="ctr">
              <a:spcBef>
                <a:spcPts val="0"/>
              </a:spcBef>
              <a:buNone/>
            </a:pPr>
            <a:r>
              <a:rPr lang="ru"/>
              <a:t>React-canvas, ReactPixi - not exactly HTML, requires React</a:t>
            </a:r>
          </a:p>
          <a:p>
            <a:pPr algn="ctr">
              <a:spcBef>
                <a:spcPts val="0"/>
              </a:spcBef>
              <a:buNone/>
            </a:pPr>
            <a:r>
              <a:rPr lang="ru"/>
              <a:t>HTML-GL - sending textures to GPU takes time</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ctrTitle"/>
          </p:nvPr>
        </p:nvSpPr>
        <p:spPr>
          <a:xfrm>
            <a:off x="685800" y="1583342"/>
            <a:ext cx="7772400" cy="1159799"/>
          </a:xfrm>
          <a:prstGeom prst="rect">
            <a:avLst/>
          </a:prstGeom>
        </p:spPr>
        <p:txBody>
          <a:bodyPr anchorCtr="0" anchor="b" bIns="91425" lIns="91425" rIns="91425" tIns="91425">
            <a:noAutofit/>
          </a:bodyPr>
          <a:lstStyle/>
          <a:p>
            <a:pPr lvl="0" rtl="0" algn="l">
              <a:spcBef>
                <a:spcPts val="0"/>
              </a:spcBef>
              <a:buNone/>
            </a:pPr>
            <a:r>
              <a:rPr lang="ru"/>
              <a:t>Canvas</a:t>
            </a:r>
          </a:p>
        </p:txBody>
      </p:sp>
      <p:sp>
        <p:nvSpPr>
          <p:cNvPr id="44" name="Shape 44"/>
          <p:cNvSpPr txBox="1"/>
          <p:nvPr>
            <p:ph idx="1" type="subTitle"/>
          </p:nvPr>
        </p:nvSpPr>
        <p:spPr>
          <a:xfrm>
            <a:off x="685800" y="2840053"/>
            <a:ext cx="7772400" cy="784799"/>
          </a:xfrm>
          <a:prstGeom prst="rect">
            <a:avLst/>
          </a:prstGeom>
        </p:spPr>
        <p:txBody>
          <a:bodyPr anchorCtr="0" anchor="t" bIns="91425" lIns="91425" rIns="91425" tIns="91425">
            <a:noAutofit/>
          </a:bodyPr>
          <a:lstStyle/>
          <a:p>
            <a:pPr lvl="0" rtl="0" algn="l">
              <a:spcBef>
                <a:spcPts val="0"/>
              </a:spcBef>
              <a:buNone/>
            </a:pPr>
            <a:r>
              <a:rPr lang="ru"/>
              <a:t>Simple and sometimes fast</a:t>
            </a:r>
          </a:p>
        </p:txBody>
      </p:sp>
      <p:pic>
        <p:nvPicPr>
          <p:cNvPr id="45" name="Shape 45"/>
          <p:cNvPicPr preferRelativeResize="0"/>
          <p:nvPr/>
        </p:nvPicPr>
        <p:blipFill>
          <a:blip r:embed="rId3">
            <a:alphaModFix/>
          </a:blip>
          <a:stretch>
            <a:fillRect/>
          </a:stretch>
        </p:blipFill>
        <p:spPr>
          <a:xfrm>
            <a:off x="6385687" y="1507062"/>
            <a:ext cx="2129374" cy="2129374"/>
          </a:xfrm>
          <a:prstGeom prst="rect">
            <a:avLst/>
          </a:prstGeom>
          <a:noFill/>
          <a:ln>
            <a:noFill/>
          </a:ln>
        </p:spPr>
      </p:pic>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51" name="Shape 51"/>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lvl="0" rtl="0" algn="ctr">
              <a:spcBef>
                <a:spcPts val="0"/>
              </a:spcBef>
              <a:buNone/>
            </a:pPr>
            <a:r>
              <a:t/>
            </a:r>
            <a:endParaRPr b="1"/>
          </a:p>
        </p:txBody>
      </p:sp>
      <p:sp>
        <p:nvSpPr>
          <p:cNvPr id="52" name="Shape 52"/>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58" name="Shape 58"/>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lvl="0" rtl="0" algn="ctr">
              <a:spcBef>
                <a:spcPts val="0"/>
              </a:spcBef>
              <a:buNone/>
            </a:pPr>
            <a:r>
              <a:t/>
            </a:r>
            <a:endParaRPr b="1"/>
          </a:p>
        </p:txBody>
      </p:sp>
      <p:sp>
        <p:nvSpPr>
          <p:cNvPr id="59" name="Shape 59"/>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65" name="Shape 65"/>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lvl="0" rtl="0" algn="ctr">
              <a:spcBef>
                <a:spcPts val="0"/>
              </a:spcBef>
              <a:buNone/>
            </a:pPr>
            <a:r>
              <a:t/>
            </a:r>
            <a:endParaRPr b="1"/>
          </a:p>
        </p:txBody>
      </p:sp>
      <p:sp>
        <p:nvSpPr>
          <p:cNvPr id="66" name="Shape 66"/>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72" name="Shape 72"/>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p:txBody>
      </p:sp>
      <p:sp>
        <p:nvSpPr>
          <p:cNvPr id="73" name="Shape 73"/>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79" name="Shape 79"/>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a:p>
            <a:pPr indent="-228600" lvl="0" marL="457200" rtl="0">
              <a:spcBef>
                <a:spcPts val="0"/>
              </a:spcBef>
              <a:buClr>
                <a:srgbClr val="000000"/>
              </a:buClr>
            </a:pPr>
            <a:r>
              <a:rPr lang="ru">
                <a:solidFill>
                  <a:srgbClr val="000000"/>
                </a:solidFill>
              </a:rPr>
              <a:t>Calc. styles</a:t>
            </a:r>
          </a:p>
          <a:p>
            <a:pPr lvl="0" rtl="0" algn="ctr">
              <a:spcBef>
                <a:spcPts val="0"/>
              </a:spcBef>
              <a:buNone/>
            </a:pPr>
            <a:r>
              <a:t/>
            </a:r>
            <a:endParaRPr b="1"/>
          </a:p>
        </p:txBody>
      </p:sp>
      <p:sp>
        <p:nvSpPr>
          <p:cNvPr id="80" name="Shape 80"/>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05978"/>
            <a:ext cx="8229600" cy="857400"/>
          </a:xfrm>
          <a:prstGeom prst="rect">
            <a:avLst/>
          </a:prstGeom>
        </p:spPr>
        <p:txBody>
          <a:bodyPr anchorCtr="0" anchor="b" bIns="91425" lIns="91425" rIns="91425" tIns="91425">
            <a:noAutofit/>
          </a:bodyPr>
          <a:lstStyle/>
          <a:p>
            <a:pPr lvl="0" rtl="0" algn="ctr">
              <a:spcBef>
                <a:spcPts val="0"/>
              </a:spcBef>
              <a:buNone/>
            </a:pPr>
            <a:r>
              <a:rPr lang="ru">
                <a:solidFill>
                  <a:srgbClr val="000000"/>
                </a:solidFill>
              </a:rPr>
              <a:t>Display image: DOM vs Canvas</a:t>
            </a:r>
          </a:p>
        </p:txBody>
      </p:sp>
      <p:sp>
        <p:nvSpPr>
          <p:cNvPr id="86" name="Shape 86"/>
          <p:cNvSpPr txBox="1"/>
          <p:nvPr>
            <p:ph idx="1" type="body"/>
          </p:nvPr>
        </p:nvSpPr>
        <p:spPr>
          <a:xfrm>
            <a:off x="457200" y="1200150"/>
            <a:ext cx="3994500" cy="3725699"/>
          </a:xfrm>
          <a:prstGeom prst="rect">
            <a:avLst/>
          </a:prstGeom>
        </p:spPr>
        <p:txBody>
          <a:bodyPr anchorCtr="0" anchor="t" bIns="91425" lIns="91425" rIns="91425" tIns="91425">
            <a:noAutofit/>
          </a:bodyPr>
          <a:lstStyle/>
          <a:p>
            <a:pPr lvl="0" rtl="0" algn="ctr">
              <a:spcBef>
                <a:spcPts val="0"/>
              </a:spcBef>
              <a:buNone/>
            </a:pPr>
            <a:r>
              <a:rPr b="1" lang="ru"/>
              <a:t>DOM </a:t>
            </a:r>
          </a:p>
          <a:p>
            <a:pPr indent="-228600" lvl="0" marL="457200" rtl="0">
              <a:spcBef>
                <a:spcPts val="0"/>
              </a:spcBef>
              <a:buClr>
                <a:srgbClr val="000000"/>
              </a:buClr>
            </a:pPr>
            <a:r>
              <a:rPr lang="ru">
                <a:solidFill>
                  <a:srgbClr val="000000"/>
                </a:solidFill>
              </a:rPr>
              <a:t>Create IMG tag</a:t>
            </a:r>
          </a:p>
          <a:p>
            <a:pPr indent="-228600" lvl="0" marL="457200" rtl="0">
              <a:spcBef>
                <a:spcPts val="0"/>
              </a:spcBef>
              <a:buClr>
                <a:srgbClr val="000000"/>
              </a:buClr>
            </a:pPr>
            <a:r>
              <a:rPr lang="ru">
                <a:solidFill>
                  <a:srgbClr val="000000"/>
                </a:solidFill>
              </a:rPr>
              <a:t>Load file</a:t>
            </a:r>
          </a:p>
          <a:p>
            <a:pPr indent="-228600" lvl="0" marL="457200" rtl="0">
              <a:spcBef>
                <a:spcPts val="0"/>
              </a:spcBef>
              <a:buClr>
                <a:srgbClr val="000000"/>
              </a:buClr>
            </a:pPr>
            <a:r>
              <a:rPr lang="ru">
                <a:solidFill>
                  <a:srgbClr val="000000"/>
                </a:solidFill>
              </a:rPr>
              <a:t>Append IMG tag</a:t>
            </a:r>
          </a:p>
          <a:p>
            <a:pPr indent="-228600" lvl="0" marL="457200" rtl="0">
              <a:spcBef>
                <a:spcPts val="0"/>
              </a:spcBef>
              <a:buClr>
                <a:srgbClr val="000000"/>
              </a:buClr>
            </a:pPr>
            <a:r>
              <a:rPr lang="ru">
                <a:solidFill>
                  <a:srgbClr val="000000"/>
                </a:solidFill>
              </a:rPr>
              <a:t>Calc. styles</a:t>
            </a:r>
          </a:p>
          <a:p>
            <a:pPr indent="-228600" lvl="0" marL="457200" rtl="0">
              <a:spcBef>
                <a:spcPts val="0"/>
              </a:spcBef>
              <a:buClr>
                <a:srgbClr val="000000"/>
              </a:buClr>
            </a:pPr>
            <a:r>
              <a:rPr lang="ru">
                <a:solidFill>
                  <a:srgbClr val="000000"/>
                </a:solidFill>
              </a:rPr>
              <a:t>Calc. position</a:t>
            </a:r>
          </a:p>
          <a:p>
            <a:pPr lvl="0" rtl="0" algn="ctr">
              <a:spcBef>
                <a:spcPts val="0"/>
              </a:spcBef>
              <a:buNone/>
            </a:pPr>
            <a:r>
              <a:t/>
            </a:r>
            <a:endParaRPr b="1"/>
          </a:p>
        </p:txBody>
      </p:sp>
      <p:sp>
        <p:nvSpPr>
          <p:cNvPr id="87" name="Shape 87"/>
          <p:cNvSpPr txBox="1"/>
          <p:nvPr>
            <p:ph idx="2" type="body"/>
          </p:nvPr>
        </p:nvSpPr>
        <p:spPr>
          <a:xfrm>
            <a:off x="4692273" y="1200150"/>
            <a:ext cx="3994500" cy="3725699"/>
          </a:xfrm>
          <a:prstGeom prst="rect">
            <a:avLst/>
          </a:prstGeom>
        </p:spPr>
        <p:txBody>
          <a:bodyPr anchorCtr="0" anchor="t" bIns="91425" lIns="91425" rIns="91425" tIns="91425">
            <a:noAutofit/>
          </a:bodyPr>
          <a:lstStyle/>
          <a:p>
            <a:pPr lvl="0" rtl="0" algn="ctr">
              <a:spcBef>
                <a:spcPts val="0"/>
              </a:spcBef>
              <a:buNone/>
            </a:pPr>
            <a:r>
              <a:rPr b="1" lang="ru"/>
              <a:t>Canvas</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