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24" Type="http://schemas.openxmlformats.org/officeDocument/2006/relationships/slide" Target="slides/slide19.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0.gif"/><Relationship Id="rId4" Type="http://schemas.openxmlformats.org/officeDocument/2006/relationships/slideLayout" Target="../slideLayouts/slideLayout3.xml"/><Relationship Id="rId3" Type="http://schemas.openxmlformats.org/officeDocument/2006/relationships/slideLayout" Target="../slideLayouts/slideLayout2.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theme" Target="../theme/theme2.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ru"/>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s://chrome.google.com/webstore/detail/webgl-inspector/ogkcjmbhnfmlnielkjhedpcjomeaghda?hl=e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htmlgl.com/" TargetMode="Externa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htmlgl.com/" TargetMode="Externa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76200" y="0"/>
            <a:ext cx="9429725" cy="5143500"/>
          </a:xfrm>
          <a:prstGeom prst="rect">
            <a:avLst/>
          </a:prstGeom>
          <a:noFill/>
          <a:ln>
            <a:noFill/>
          </a:ln>
        </p:spPr>
      </p:pic>
      <p:sp>
        <p:nvSpPr>
          <p:cNvPr id="31" name="Shape 31"/>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ru">
                <a:solidFill>
                  <a:srgbClr val="FFF2CC"/>
                </a:solidFill>
              </a:rPr>
              <a:t>Alternative rendering</a:t>
            </a:r>
          </a:p>
        </p:txBody>
      </p:sp>
      <p:sp>
        <p:nvSpPr>
          <p:cNvPr id="32" name="Shape 32"/>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ru">
                <a:solidFill>
                  <a:srgbClr val="FFFFFF"/>
                </a:solidFill>
              </a:rPr>
              <a:t>Canvas, WebGL, SVG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When to use?</a:t>
            </a:r>
          </a:p>
        </p:txBody>
      </p:sp>
      <p:sp>
        <p:nvSpPr>
          <p:cNvPr id="91" name="Shape 91"/>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A lot of animated objects</a:t>
            </a:r>
          </a:p>
          <a:p>
            <a:pPr indent="-419100" lvl="0" marL="457200" rtl="0">
              <a:spcBef>
                <a:spcPts val="0"/>
              </a:spcBef>
              <a:buClr>
                <a:schemeClr val="dk1"/>
              </a:buClr>
              <a:buSzPct val="100000"/>
              <a:buFont typeface="Arial"/>
              <a:buAutoNum type="arabicPeriod"/>
            </a:pPr>
            <a:r>
              <a:rPr lang="ru"/>
              <a:t>Static shapes or images (textures which do not change with time)</a:t>
            </a:r>
          </a:p>
          <a:p>
            <a:pPr indent="-419100" lvl="0" marL="457200" rtl="0">
              <a:spcBef>
                <a:spcPts val="0"/>
              </a:spcBef>
              <a:buClr>
                <a:schemeClr val="dk1"/>
              </a:buClr>
              <a:buSzPct val="100000"/>
              <a:buFont typeface="Arial"/>
              <a:buAutoNum type="arabicPeriod"/>
            </a:pPr>
            <a:r>
              <a:rPr lang="ru"/>
              <a:t>Need highest performance possible</a:t>
            </a:r>
          </a:p>
          <a:p>
            <a:pPr indent="-419100" lvl="0" marL="457200" rtl="0">
              <a:spcBef>
                <a:spcPts val="0"/>
              </a:spcBef>
              <a:buClr>
                <a:schemeClr val="dk1"/>
              </a:buClr>
              <a:buSzPct val="100000"/>
              <a:buFont typeface="Arial"/>
              <a:buAutoNum type="arabicPeriod"/>
            </a:pPr>
            <a:r>
              <a:rPr lang="ru"/>
              <a:t>Have high budget and modern hardware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Tricks</a:t>
            </a:r>
          </a:p>
        </p:txBody>
      </p:sp>
      <p:sp>
        <p:nvSpPr>
          <p:cNvPr id="97" name="Shape 97"/>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Debug WebGL calls with </a:t>
            </a:r>
            <a:r>
              <a:rPr lang="ru" u="sng">
                <a:solidFill>
                  <a:schemeClr val="hlink"/>
                </a:solidFill>
                <a:hlinkClick r:id="rId3"/>
              </a:rPr>
              <a:t>inspector</a:t>
            </a:r>
          </a:p>
          <a:p>
            <a:pPr indent="-419100" lvl="0" marL="457200" rtl="0">
              <a:spcBef>
                <a:spcPts val="0"/>
              </a:spcBef>
              <a:buClr>
                <a:schemeClr val="dk1"/>
              </a:buClr>
              <a:buSzPct val="100000"/>
              <a:buFont typeface="Arial"/>
              <a:buAutoNum type="arabicPeriod"/>
            </a:pPr>
            <a:r>
              <a:rPr lang="ru"/>
              <a:t>Check your drivers, are they bottleneck?</a:t>
            </a:r>
          </a:p>
          <a:p>
            <a:pPr indent="-419100" lvl="0" marL="457200" rtl="0">
              <a:spcBef>
                <a:spcPts val="0"/>
              </a:spcBef>
              <a:buClr>
                <a:schemeClr val="dk1"/>
              </a:buClr>
              <a:buSzPct val="100000"/>
              <a:buFont typeface="Arial"/>
              <a:buAutoNum type="arabicPeriod"/>
            </a:pPr>
            <a:r>
              <a:rPr lang="ru"/>
              <a:t>Use engines (Pixi, Cocos2d, Three)</a:t>
            </a:r>
          </a:p>
          <a:p>
            <a:pPr indent="-419100" lvl="0" marL="457200" rtl="0">
              <a:spcBef>
                <a:spcPts val="0"/>
              </a:spcBef>
              <a:buClr>
                <a:schemeClr val="dk1"/>
              </a:buClr>
              <a:buSzPct val="100000"/>
              <a:buFont typeface="Arial"/>
              <a:buAutoNum type="arabicPeriod"/>
            </a:pPr>
            <a:r>
              <a:rPr lang="ru"/>
              <a:t>Move to declarative engine (HTML-GL)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WebGL: Bad parts</a:t>
            </a:r>
          </a:p>
        </p:txBody>
      </p:sp>
      <p:sp>
        <p:nvSpPr>
          <p:cNvPr id="103" name="Shape 103"/>
          <p:cNvSpPr txBox="1"/>
          <p:nvPr>
            <p:ph idx="1" type="body"/>
          </p:nvPr>
        </p:nvSpPr>
        <p:spPr>
          <a:xfrm>
            <a:off x="457200" y="1200150"/>
            <a:ext cx="3994500" cy="3725699"/>
          </a:xfrm>
          <a:prstGeom prst="rect">
            <a:avLst/>
          </a:prstGeom>
        </p:spPr>
        <p:txBody>
          <a:bodyPr anchorCtr="0" anchor="t" bIns="91425" lIns="91425" rIns="91425" tIns="91425">
            <a:noAutofit/>
          </a:bodyPr>
          <a:lstStyle/>
          <a:p>
            <a:pPr rtl="0" algn="ctr">
              <a:spcBef>
                <a:spcPts val="0"/>
              </a:spcBef>
              <a:buNone/>
            </a:pPr>
            <a:r>
              <a:rPr b="1" lang="ru"/>
              <a:t>DOM</a:t>
            </a:r>
          </a:p>
          <a:p>
            <a:pPr rtl="0">
              <a:spcBef>
                <a:spcPts val="0"/>
              </a:spcBef>
              <a:buNone/>
            </a:pPr>
            <a:r>
              <a:rPr lang="ru" sz="1800">
                <a:latin typeface="Georgia"/>
                <a:ea typeface="Georgia"/>
                <a:cs typeface="Georgia"/>
                <a:sym typeface="Georgia"/>
              </a:rPr>
              <a:t>&lt;img src=”back.png”&gt;</a:t>
            </a:r>
          </a:p>
          <a:p>
            <a:pPr algn="ctr">
              <a:spcBef>
                <a:spcPts val="0"/>
              </a:spcBef>
              <a:buNone/>
            </a:pPr>
            <a:r>
              <a:t/>
            </a:r>
            <a:endParaRPr b="1"/>
          </a:p>
        </p:txBody>
      </p:sp>
      <p:sp>
        <p:nvSpPr>
          <p:cNvPr id="104" name="Shape 104"/>
          <p:cNvSpPr txBox="1"/>
          <p:nvPr>
            <p:ph idx="2" type="body"/>
          </p:nvPr>
        </p:nvSpPr>
        <p:spPr>
          <a:xfrm>
            <a:off x="4692273" y="1200150"/>
            <a:ext cx="3994500" cy="3725699"/>
          </a:xfrm>
          <a:prstGeom prst="rect">
            <a:avLst/>
          </a:prstGeom>
        </p:spPr>
        <p:txBody>
          <a:bodyPr anchorCtr="0" anchor="t" bIns="91425" lIns="91425" rIns="91425" tIns="91425">
            <a:noAutofit/>
          </a:bodyPr>
          <a:lstStyle/>
          <a:p>
            <a:pPr rtl="0" algn="ctr">
              <a:spcBef>
                <a:spcPts val="0"/>
              </a:spcBef>
              <a:buNone/>
            </a:pPr>
            <a:r>
              <a:rPr b="1" lang="ru"/>
              <a:t>WebGL (three.js)</a:t>
            </a:r>
          </a:p>
          <a:p>
            <a:pPr lvl="0" rtl="0">
              <a:spcBef>
                <a:spcPts val="0"/>
              </a:spcBef>
              <a:buNone/>
            </a:pPr>
            <a:r>
              <a:t/>
            </a:r>
            <a:endParaRPr sz="1000"/>
          </a:p>
          <a:p>
            <a:pPr lvl="0" rtl="0">
              <a:spcBef>
                <a:spcPts val="0"/>
              </a:spcBef>
              <a:buClr>
                <a:schemeClr val="dk1"/>
              </a:buClr>
              <a:buSzPct val="110000"/>
              <a:buFont typeface="Arial"/>
              <a:buNone/>
            </a:pPr>
            <a:r>
              <a:rPr lang="ru" sz="1000"/>
              <a:t>var renderer = new THREE.WebGLRenderer();</a:t>
            </a:r>
          </a:p>
          <a:p>
            <a:pPr lvl="0" rtl="0">
              <a:spcBef>
                <a:spcPts val="0"/>
              </a:spcBef>
              <a:buClr>
                <a:schemeClr val="dk1"/>
              </a:buClr>
              <a:buSzPct val="110000"/>
              <a:buFont typeface="Arial"/>
              <a:buNone/>
            </a:pPr>
            <a:r>
              <a:rPr lang="ru" sz="1000"/>
              <a:t>renderer.setSize(window.innerWidth, window.innerHeight);</a:t>
            </a:r>
          </a:p>
          <a:p>
            <a:pPr lvl="0" rtl="0">
              <a:spcBef>
                <a:spcPts val="0"/>
              </a:spcBef>
              <a:buClr>
                <a:schemeClr val="dk1"/>
              </a:buClr>
              <a:buSzPct val="110000"/>
              <a:buFont typeface="Arial"/>
              <a:buNone/>
            </a:pPr>
            <a:r>
              <a:rPr lang="ru" sz="1000"/>
              <a:t>document.body.appendChild(renderer.domElement);</a:t>
            </a:r>
          </a:p>
          <a:p>
            <a:pPr lvl="0" rtl="0">
              <a:spcBef>
                <a:spcPts val="0"/>
              </a:spcBef>
              <a:buClr>
                <a:schemeClr val="dk1"/>
              </a:buClr>
              <a:buSzPct val="110000"/>
              <a:buFont typeface="Arial"/>
              <a:buNone/>
            </a:pPr>
            <a:r>
              <a:rPr lang="ru" sz="1000"/>
              <a:t>var camera = new THREE.PerspectiveCamera(45, window.innerWidth / window.innerHeight, 1, 1000);</a:t>
            </a:r>
          </a:p>
          <a:p>
            <a:pPr lvl="0" rtl="0">
              <a:spcBef>
                <a:spcPts val="0"/>
              </a:spcBef>
              <a:buClr>
                <a:schemeClr val="dk1"/>
              </a:buClr>
              <a:buSzPct val="110000"/>
              <a:buFont typeface="Arial"/>
              <a:buNone/>
            </a:pPr>
            <a:r>
              <a:rPr lang="ru" sz="1000"/>
              <a:t>camera.position.z = 500;</a:t>
            </a:r>
          </a:p>
          <a:p>
            <a:pPr lvl="0" rtl="0">
              <a:spcBef>
                <a:spcPts val="0"/>
              </a:spcBef>
              <a:buClr>
                <a:schemeClr val="dk1"/>
              </a:buClr>
              <a:buSzPct val="110000"/>
              <a:buFont typeface="Arial"/>
              <a:buNone/>
            </a:pPr>
            <a:r>
              <a:rPr lang="ru" sz="1000"/>
              <a:t>var scene = new THREE.Scene();</a:t>
            </a:r>
          </a:p>
          <a:p>
            <a:pPr lvl="0" rtl="0">
              <a:spcBef>
                <a:spcPts val="0"/>
              </a:spcBef>
              <a:buClr>
                <a:schemeClr val="dk1"/>
              </a:buClr>
              <a:buSzPct val="110000"/>
              <a:buFont typeface="Arial"/>
              <a:buNone/>
            </a:pPr>
            <a:r>
              <a:rPr lang="ru" sz="1000"/>
              <a:t>var material = new THREE.MeshLambertMaterial({</a:t>
            </a:r>
          </a:p>
          <a:p>
            <a:pPr lvl="0" rtl="0">
              <a:spcBef>
                <a:spcPts val="0"/>
              </a:spcBef>
              <a:buClr>
                <a:schemeClr val="dk1"/>
              </a:buClr>
              <a:buSzPct val="110000"/>
              <a:buFont typeface="Arial"/>
              <a:buNone/>
            </a:pPr>
            <a:r>
              <a:rPr lang="ru" sz="1000"/>
              <a:t>  map: THREE.ImageUtils.loadTexture('http://www.html5canvastutorials.com/demos/assets/crate.jpg')});</a:t>
            </a:r>
          </a:p>
          <a:p>
            <a:pPr lvl="0" rtl="0">
              <a:spcBef>
                <a:spcPts val="0"/>
              </a:spcBef>
              <a:buClr>
                <a:schemeClr val="dk1"/>
              </a:buClr>
              <a:buSzPct val="110000"/>
              <a:buFont typeface="Arial"/>
              <a:buNone/>
            </a:pPr>
            <a:r>
              <a:rPr lang="ru" sz="1000"/>
              <a:t>var plain = new THREE.Mesh(new THREE.Plain(200, 200), material);</a:t>
            </a:r>
          </a:p>
          <a:p>
            <a:pPr lvl="0">
              <a:spcBef>
                <a:spcPts val="0"/>
              </a:spcBef>
              <a:buClr>
                <a:schemeClr val="dk1"/>
              </a:buClr>
              <a:buSzPct val="110000"/>
              <a:buFont typeface="Arial"/>
              <a:buNone/>
            </a:pPr>
            <a:r>
              <a:rPr lang="ru" sz="1000"/>
              <a:t>scene.add(plain);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119187" y="1504950"/>
            <a:ext cx="6905625" cy="1219200"/>
          </a:xfrm>
          <a:prstGeom prst="rect">
            <a:avLst/>
          </a:prstGeom>
          <a:noFill/>
          <a:ln>
            <a:noFill/>
          </a:ln>
        </p:spPr>
      </p:pic>
      <p:sp>
        <p:nvSpPr>
          <p:cNvPr id="110" name="Shape 110"/>
          <p:cNvSpPr txBox="1"/>
          <p:nvPr/>
        </p:nvSpPr>
        <p:spPr>
          <a:xfrm>
            <a:off x="1119162" y="3171150"/>
            <a:ext cx="6905699" cy="378900"/>
          </a:xfrm>
          <a:prstGeom prst="rect">
            <a:avLst/>
          </a:prstGeom>
          <a:noFill/>
          <a:ln>
            <a:noFill/>
          </a:ln>
        </p:spPr>
        <p:txBody>
          <a:bodyPr anchorCtr="0" anchor="t" bIns="91425" lIns="91425" rIns="91425" tIns="91425">
            <a:noAutofit/>
          </a:bodyPr>
          <a:lstStyle/>
          <a:p>
            <a:pPr lvl="0" rtl="0" algn="ctr">
              <a:spcBef>
                <a:spcPts val="0"/>
              </a:spcBef>
              <a:buNone/>
            </a:pPr>
            <a:r>
              <a:rPr lang="ru" sz="3000" u="sng">
                <a:solidFill>
                  <a:schemeClr val="hlink"/>
                </a:solidFill>
                <a:hlinkClick r:id="rId4"/>
              </a:rPr>
              <a:t>htmlgl.com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t>Why HTML-GL?</a:t>
            </a:r>
          </a:p>
        </p:txBody>
      </p:sp>
      <p:sp>
        <p:nvSpPr>
          <p:cNvPr id="116" name="Shape 11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a:t>
            </a:r>
          </a:p>
          <a:p>
            <a:pPr lvl="0" rtl="0">
              <a:spcBef>
                <a:spcPts val="0"/>
              </a:spcBef>
              <a:buNone/>
            </a:pPr>
            <a:r>
              <a:rPr lang="ru" sz="1800">
                <a:latin typeface="Georgia"/>
                <a:ea typeface="Georgia"/>
                <a:cs typeface="Georgia"/>
                <a:sym typeface="Georgia"/>
              </a:rPr>
              <a:t>&lt;img src=”back.png”&gt;</a:t>
            </a:r>
          </a:p>
          <a:p>
            <a:pPr lvl="0" rtl="0" algn="ctr">
              <a:spcBef>
                <a:spcPts val="0"/>
              </a:spcBef>
              <a:buNone/>
            </a:pPr>
            <a:r>
              <a:t/>
            </a:r>
            <a:endParaRPr b="1"/>
          </a:p>
        </p:txBody>
      </p:sp>
      <p:sp>
        <p:nvSpPr>
          <p:cNvPr id="117" name="Shape 11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HTML-GL</a:t>
            </a:r>
          </a:p>
          <a:p>
            <a:pPr lvl="0" rtl="0">
              <a:spcBef>
                <a:spcPts val="0"/>
              </a:spcBef>
              <a:buNone/>
            </a:pPr>
            <a:r>
              <a:rPr lang="ru" sz="1800">
                <a:latin typeface="Georgia"/>
                <a:ea typeface="Georgia"/>
                <a:cs typeface="Georgia"/>
                <a:sym typeface="Georgia"/>
              </a:rPr>
              <a:t>&lt;html-gl&gt;</a:t>
            </a:r>
          </a:p>
          <a:p>
            <a:pPr indent="457200" lvl="0" rtl="0">
              <a:spcBef>
                <a:spcPts val="0"/>
              </a:spcBef>
              <a:buNone/>
            </a:pPr>
            <a:r>
              <a:rPr lang="ru" sz="1800">
                <a:latin typeface="Georgia"/>
                <a:ea typeface="Georgia"/>
                <a:cs typeface="Georgia"/>
                <a:sym typeface="Georgia"/>
              </a:rPr>
              <a:t>&lt;img src=”back.png”&gt;</a:t>
            </a:r>
          </a:p>
          <a:p>
            <a:pPr indent="0" lvl="0" marL="0" rtl="0">
              <a:spcBef>
                <a:spcPts val="0"/>
              </a:spcBef>
              <a:buNone/>
            </a:pPr>
            <a:r>
              <a:rPr lang="ru" sz="1800">
                <a:latin typeface="Georgia"/>
                <a:ea typeface="Georgia"/>
                <a:cs typeface="Georgia"/>
                <a:sym typeface="Georgia"/>
              </a:rPr>
              <a:t>&lt;/html-gl&gt;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119187" y="1504950"/>
            <a:ext cx="6905625" cy="1219200"/>
          </a:xfrm>
          <a:prstGeom prst="rect">
            <a:avLst/>
          </a:prstGeom>
          <a:noFill/>
          <a:ln>
            <a:noFill/>
          </a:ln>
        </p:spPr>
      </p:pic>
      <p:sp>
        <p:nvSpPr>
          <p:cNvPr id="123" name="Shape 123"/>
          <p:cNvSpPr txBox="1"/>
          <p:nvPr/>
        </p:nvSpPr>
        <p:spPr>
          <a:xfrm>
            <a:off x="1119162" y="3171150"/>
            <a:ext cx="6905699" cy="378900"/>
          </a:xfrm>
          <a:prstGeom prst="rect">
            <a:avLst/>
          </a:prstGeom>
          <a:noFill/>
          <a:ln>
            <a:noFill/>
          </a:ln>
        </p:spPr>
        <p:txBody>
          <a:bodyPr anchorCtr="0" anchor="t" bIns="91425" lIns="91425" rIns="91425" tIns="91425">
            <a:noAutofit/>
          </a:bodyPr>
          <a:lstStyle/>
          <a:p>
            <a:pPr algn="ctr">
              <a:spcBef>
                <a:spcPts val="0"/>
              </a:spcBef>
              <a:buNone/>
            </a:pPr>
            <a:r>
              <a:rPr lang="ru" sz="3000" u="sng">
                <a:solidFill>
                  <a:schemeClr val="hlink"/>
                </a:solidFill>
                <a:hlinkClick r:id="rId4"/>
              </a:rPr>
              <a:t>htmlgl.com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SVG</a:t>
            </a:r>
          </a:p>
        </p:txBody>
      </p:sp>
      <p:sp>
        <p:nvSpPr>
          <p:cNvPr id="129" name="Shape 129"/>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No speed improvement</a:t>
            </a:r>
          </a:p>
        </p:txBody>
      </p:sp>
      <p:pic>
        <p:nvPicPr>
          <p:cNvPr id="130" name="Shape 130"/>
          <p:cNvPicPr preferRelativeResize="0"/>
          <p:nvPr/>
        </p:nvPicPr>
        <p:blipFill>
          <a:blip r:embed="rId3">
            <a:alphaModFix/>
          </a:blip>
          <a:stretch>
            <a:fillRect/>
          </a:stretch>
        </p:blipFill>
        <p:spPr>
          <a:xfrm>
            <a:off x="6214200" y="1449750"/>
            <a:ext cx="2244000" cy="22440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When to use?</a:t>
            </a:r>
          </a:p>
        </p:txBody>
      </p:sp>
      <p:sp>
        <p:nvSpPr>
          <p:cNvPr id="136" name="Shape 136"/>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Need vector shapes animated and scalable interface elements</a:t>
            </a:r>
          </a:p>
          <a:p>
            <a:pPr indent="-419100" lvl="0" marL="457200" rtl="0">
              <a:spcBef>
                <a:spcPts val="0"/>
              </a:spcBef>
              <a:buClr>
                <a:schemeClr val="dk1"/>
              </a:buClr>
              <a:buSzPct val="100000"/>
              <a:buFont typeface="Arial"/>
              <a:buAutoNum type="arabicPeriod"/>
            </a:pPr>
            <a:r>
              <a:rPr lang="ru"/>
              <a:t>Do not care about FPS too much</a:t>
            </a:r>
          </a:p>
          <a:p>
            <a:pPr indent="-419100" lvl="0" marL="457200" rtl="0">
              <a:spcBef>
                <a:spcPts val="0"/>
              </a:spcBef>
              <a:buClr>
                <a:schemeClr val="dk1"/>
              </a:buClr>
              <a:buSzPct val="100000"/>
              <a:buFont typeface="Arial"/>
              <a:buAutoNum type="arabicPeriod"/>
            </a:pPr>
            <a:r>
              <a:rPr lang="ru"/>
              <a:t>Have browsers supporting SVG</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a:t>
            </a:r>
          </a:p>
        </p:txBody>
      </p:sp>
      <p:sp>
        <p:nvSpPr>
          <p:cNvPr id="142" name="Shape 142"/>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spcBef>
                <a:spcPts val="0"/>
              </a:spcBef>
              <a:buNone/>
            </a:pPr>
            <a:r>
              <a:rPr lang="ru"/>
              <a:t>SVG layer is not hardware accelerates and causes repaints when something is moved, but you may wrap it with GPU accelerated element and apply transformations on that element instead of SVG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Declarative wins but...</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rPr lang="ru"/>
              <a:t>SVG - not accelerated</a:t>
            </a:r>
          </a:p>
          <a:p>
            <a:pPr rtl="0" algn="ctr">
              <a:spcBef>
                <a:spcPts val="0"/>
              </a:spcBef>
              <a:buNone/>
            </a:pPr>
            <a:r>
              <a:rPr lang="ru"/>
              <a:t>React-canvas, ReactPixi - not exactly HTML, requires React</a:t>
            </a:r>
          </a:p>
          <a:p>
            <a:pPr algn="ctr">
              <a:spcBef>
                <a:spcPts val="0"/>
              </a:spcBef>
              <a:buNone/>
            </a:pPr>
            <a:r>
              <a:rPr lang="ru"/>
              <a:t>HTML-GL - sending textures to GPU takes time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ru"/>
              <a:t>Why not DOM ?</a:t>
            </a:r>
          </a:p>
        </p:txBody>
      </p:sp>
      <p:sp>
        <p:nvSpPr>
          <p:cNvPr id="38" name="Shape 38"/>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ru"/>
              <a:t>It is slow since is a quite complex model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44" name="Shape 44"/>
          <p:cNvSpPr txBox="1"/>
          <p:nvPr>
            <p:ph idx="1" type="body"/>
          </p:nvPr>
        </p:nvSpPr>
        <p:spPr>
          <a:xfrm>
            <a:off x="457200" y="1200150"/>
            <a:ext cx="3994500" cy="3725699"/>
          </a:xfrm>
          <a:prstGeom prst="rect">
            <a:avLst/>
          </a:prstGeom>
        </p:spPr>
        <p:txBody>
          <a:bodyPr anchorCtr="0" anchor="t" bIns="91425" lIns="91425" rIns="91425" tIns="91425">
            <a:noAutofit/>
          </a:bodyPr>
          <a:lstStyle/>
          <a:p>
            <a:pPr rtl="0" algn="ctr">
              <a:spcBef>
                <a:spcPts val="0"/>
              </a:spcBef>
              <a:buNone/>
            </a:pPr>
            <a:r>
              <a:rPr b="1" lang="ru"/>
              <a:t>DOM </a:t>
            </a:r>
          </a:p>
          <a:p>
            <a:pPr indent="-419100" lvl="0" marL="457200" rtl="0">
              <a:spcBef>
                <a:spcPts val="0"/>
              </a:spcBef>
              <a:buClr>
                <a:srgbClr val="000000"/>
              </a:buClr>
              <a:buSzPct val="100000"/>
              <a:buFont typeface="Arial"/>
              <a:buChar char="●"/>
            </a:pPr>
            <a:r>
              <a:rPr lang="ru">
                <a:solidFill>
                  <a:srgbClr val="000000"/>
                </a:solidFill>
              </a:rPr>
              <a:t>Create IMG tag</a:t>
            </a:r>
          </a:p>
          <a:p>
            <a:pPr indent="-419100" lvl="0" marL="457200" rtl="0">
              <a:spcBef>
                <a:spcPts val="0"/>
              </a:spcBef>
              <a:buClr>
                <a:srgbClr val="000000"/>
              </a:buClr>
              <a:buSzPct val="100000"/>
              <a:buFont typeface="Arial"/>
              <a:buChar char="●"/>
            </a:pPr>
            <a:r>
              <a:rPr lang="ru">
                <a:solidFill>
                  <a:srgbClr val="000000"/>
                </a:solidFill>
              </a:rPr>
              <a:t>Load file</a:t>
            </a:r>
          </a:p>
          <a:p>
            <a:pPr indent="-419100" lvl="0" marL="457200" rtl="0">
              <a:spcBef>
                <a:spcPts val="0"/>
              </a:spcBef>
              <a:buClr>
                <a:srgbClr val="000000"/>
              </a:buClr>
              <a:buSzPct val="100000"/>
              <a:buFont typeface="Arial"/>
              <a:buChar char="●"/>
            </a:pPr>
            <a:r>
              <a:rPr lang="ru">
                <a:solidFill>
                  <a:srgbClr val="000000"/>
                </a:solidFill>
              </a:rPr>
              <a:t>Append IMG tag</a:t>
            </a:r>
          </a:p>
          <a:p>
            <a:pPr indent="-419100" lvl="0" marL="457200" rtl="0">
              <a:spcBef>
                <a:spcPts val="0"/>
              </a:spcBef>
              <a:buClr>
                <a:srgbClr val="000000"/>
              </a:buClr>
              <a:buSzPct val="100000"/>
              <a:buFont typeface="Arial"/>
              <a:buChar char="●"/>
            </a:pPr>
            <a:r>
              <a:rPr lang="ru">
                <a:solidFill>
                  <a:srgbClr val="000000"/>
                </a:solidFill>
              </a:rPr>
              <a:t>Calc. styles</a:t>
            </a:r>
          </a:p>
          <a:p>
            <a:pPr indent="-419100" lvl="0" marL="457200" rtl="0">
              <a:spcBef>
                <a:spcPts val="0"/>
              </a:spcBef>
              <a:buClr>
                <a:srgbClr val="000000"/>
              </a:buClr>
              <a:buSzPct val="100000"/>
              <a:buFont typeface="Arial"/>
              <a:buChar char="●"/>
            </a:pPr>
            <a:r>
              <a:rPr lang="ru">
                <a:solidFill>
                  <a:srgbClr val="000000"/>
                </a:solidFill>
              </a:rPr>
              <a:t>Calc. position</a:t>
            </a:r>
          </a:p>
          <a:p>
            <a:pPr indent="-419100" lvl="0" marL="457200" rtl="0">
              <a:spcBef>
                <a:spcPts val="0"/>
              </a:spcBef>
              <a:buClr>
                <a:srgbClr val="000000"/>
              </a:buClr>
              <a:buSzPct val="100000"/>
              <a:buFont typeface="Arial"/>
              <a:buChar char="●"/>
            </a:pPr>
            <a:r>
              <a:rPr lang="ru">
                <a:solidFill>
                  <a:srgbClr val="000000"/>
                </a:solidFill>
              </a:rPr>
              <a:t>Display image</a:t>
            </a:r>
          </a:p>
          <a:p>
            <a:pPr lvl="0" rtl="0" algn="ctr">
              <a:spcBef>
                <a:spcPts val="0"/>
              </a:spcBef>
              <a:buNone/>
            </a:pPr>
            <a:r>
              <a:t/>
            </a:r>
            <a:endParaRPr b="1"/>
          </a:p>
        </p:txBody>
      </p:sp>
      <p:sp>
        <p:nvSpPr>
          <p:cNvPr id="45" name="Shape 45"/>
          <p:cNvSpPr txBox="1"/>
          <p:nvPr>
            <p:ph idx="2" type="body"/>
          </p:nvPr>
        </p:nvSpPr>
        <p:spPr>
          <a:xfrm>
            <a:off x="4692273" y="1200150"/>
            <a:ext cx="3994500" cy="3725699"/>
          </a:xfrm>
          <a:prstGeom prst="rect">
            <a:avLst/>
          </a:prstGeom>
        </p:spPr>
        <p:txBody>
          <a:bodyPr anchorCtr="0" anchor="t" bIns="91425" lIns="91425" rIns="91425" tIns="91425">
            <a:noAutofit/>
          </a:bodyPr>
          <a:lstStyle/>
          <a:p>
            <a:pPr rtl="0" algn="ctr">
              <a:spcBef>
                <a:spcPts val="0"/>
              </a:spcBef>
              <a:buNone/>
            </a:pPr>
            <a:r>
              <a:rPr b="1" lang="ru"/>
              <a:t>Canvas</a:t>
            </a:r>
          </a:p>
          <a:p>
            <a:pPr indent="-419100" lvl="0" marL="457200" rtl="0">
              <a:spcBef>
                <a:spcPts val="0"/>
              </a:spcBef>
              <a:buClr>
                <a:srgbClr val="000000"/>
              </a:buClr>
              <a:buSzPct val="100000"/>
              <a:buFont typeface="Arial"/>
              <a:buChar char="●"/>
            </a:pPr>
            <a:r>
              <a:rPr lang="ru">
                <a:solidFill>
                  <a:srgbClr val="000000"/>
                </a:solidFill>
              </a:rPr>
              <a:t>Load file</a:t>
            </a:r>
          </a:p>
          <a:p>
            <a:pPr indent="-419100" lvl="0" marL="457200" rtl="0">
              <a:spcBef>
                <a:spcPts val="0"/>
              </a:spcBef>
              <a:buClr>
                <a:srgbClr val="000000"/>
              </a:buClr>
              <a:buSzPct val="100000"/>
              <a:buFont typeface="Arial"/>
              <a:buChar char="●"/>
            </a:pPr>
            <a:r>
              <a:rPr lang="ru">
                <a:solidFill>
                  <a:srgbClr val="000000"/>
                </a:solidFill>
              </a:rPr>
              <a:t>ctx.drawImage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DOM is hardly predictable</a:t>
            </a:r>
          </a:p>
        </p:txBody>
      </p:sp>
      <p:sp>
        <p:nvSpPr>
          <p:cNvPr id="51" name="Shape 51"/>
          <p:cNvSpPr txBox="1"/>
          <p:nvPr>
            <p:ph idx="1" type="body"/>
          </p:nvPr>
        </p:nvSpPr>
        <p:spPr>
          <a:xfrm>
            <a:off x="457200" y="1200150"/>
            <a:ext cx="3994500" cy="3725699"/>
          </a:xfrm>
          <a:prstGeom prst="rect">
            <a:avLst/>
          </a:prstGeom>
        </p:spPr>
        <p:txBody>
          <a:bodyPr anchorCtr="0" anchor="t" bIns="91425" lIns="91425" rIns="91425" tIns="91425">
            <a:noAutofit/>
          </a:bodyPr>
          <a:lstStyle/>
          <a:p>
            <a:pPr rtl="0">
              <a:spcBef>
                <a:spcPts val="0"/>
              </a:spcBef>
              <a:buNone/>
            </a:pPr>
            <a:r>
              <a:rPr lang="ru"/>
              <a:t>&lt; 100 msec</a:t>
            </a:r>
          </a:p>
          <a:p>
            <a:pPr rtl="0">
              <a:spcBef>
                <a:spcPts val="0"/>
              </a:spcBef>
              <a:buNone/>
            </a:pPr>
            <a:r>
              <a:rPr lang="ru"/>
              <a:t>100-300 msec</a:t>
            </a:r>
          </a:p>
          <a:p>
            <a:pPr rtl="0">
              <a:spcBef>
                <a:spcPts val="0"/>
              </a:spcBef>
              <a:buNone/>
            </a:pPr>
            <a:r>
              <a:rPr lang="ru"/>
              <a:t>300 - 1000 msec</a:t>
            </a:r>
          </a:p>
          <a:p>
            <a:pPr rtl="0">
              <a:spcBef>
                <a:spcPts val="0"/>
              </a:spcBef>
              <a:buNone/>
            </a:pPr>
            <a:r>
              <a:rPr lang="ru"/>
              <a:t>1+ sec</a:t>
            </a:r>
          </a:p>
          <a:p>
            <a:pPr>
              <a:spcBef>
                <a:spcPts val="0"/>
              </a:spcBef>
              <a:buNone/>
            </a:pPr>
            <a:r>
              <a:rPr lang="ru"/>
              <a:t>10+ sec</a:t>
            </a:r>
          </a:p>
        </p:txBody>
      </p:sp>
      <p:sp>
        <p:nvSpPr>
          <p:cNvPr id="52" name="Shape 52"/>
          <p:cNvSpPr txBox="1"/>
          <p:nvPr>
            <p:ph idx="2" type="body"/>
          </p:nvPr>
        </p:nvSpPr>
        <p:spPr>
          <a:xfrm>
            <a:off x="4692273" y="1200150"/>
            <a:ext cx="3994500" cy="3725699"/>
          </a:xfrm>
          <a:prstGeom prst="rect">
            <a:avLst/>
          </a:prstGeom>
        </p:spPr>
        <p:txBody>
          <a:bodyPr anchorCtr="0" anchor="t" bIns="91425" lIns="91425" rIns="91425" tIns="91425">
            <a:noAutofit/>
          </a:bodyPr>
          <a:lstStyle/>
          <a:p>
            <a:pPr rtl="0">
              <a:spcBef>
                <a:spcPts val="0"/>
              </a:spcBef>
              <a:buNone/>
            </a:pPr>
            <a:r>
              <a:rPr lang="ru"/>
              <a:t>Instant response</a:t>
            </a:r>
          </a:p>
          <a:p>
            <a:pPr rtl="0">
              <a:spcBef>
                <a:spcPts val="0"/>
              </a:spcBef>
              <a:buNone/>
            </a:pPr>
            <a:r>
              <a:rPr lang="ru"/>
              <a:t>Small delay</a:t>
            </a:r>
          </a:p>
          <a:p>
            <a:pPr rtl="0">
              <a:spcBef>
                <a:spcPts val="0"/>
              </a:spcBef>
              <a:buNone/>
            </a:pPr>
            <a:r>
              <a:rPr lang="ru"/>
              <a:t>System works</a:t>
            </a:r>
          </a:p>
          <a:p>
            <a:pPr rtl="0">
              <a:spcBef>
                <a:spcPts val="0"/>
              </a:spcBef>
              <a:buNone/>
            </a:pPr>
            <a:r>
              <a:rPr lang="ru"/>
              <a:t>Switching task</a:t>
            </a:r>
          </a:p>
          <a:p>
            <a:pPr>
              <a:spcBef>
                <a:spcPts val="0"/>
              </a:spcBef>
              <a:buNone/>
            </a:pPr>
            <a:r>
              <a:rPr lang="ru"/>
              <a:t>Cancelling operation</a:t>
            </a:r>
          </a:p>
        </p:txBody>
      </p:sp>
      <p:pic>
        <p:nvPicPr>
          <p:cNvPr id="53" name="Shape 53"/>
          <p:cNvPicPr preferRelativeResize="0"/>
          <p:nvPr/>
        </p:nvPicPr>
        <p:blipFill>
          <a:blip r:embed="rId3">
            <a:alphaModFix/>
          </a:blip>
          <a:stretch>
            <a:fillRect/>
          </a:stretch>
        </p:blipFill>
        <p:spPr>
          <a:xfrm>
            <a:off x="123051" y="1314950"/>
            <a:ext cx="8897889" cy="3693001"/>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Canvas</a:t>
            </a:r>
          </a:p>
        </p:txBody>
      </p:sp>
      <p:sp>
        <p:nvSpPr>
          <p:cNvPr id="59" name="Shape 59"/>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Simple and sometimes fast</a:t>
            </a:r>
          </a:p>
        </p:txBody>
      </p:sp>
      <p:pic>
        <p:nvPicPr>
          <p:cNvPr id="60" name="Shape 60"/>
          <p:cNvPicPr preferRelativeResize="0"/>
          <p:nvPr/>
        </p:nvPicPr>
        <p:blipFill>
          <a:blip r:embed="rId3">
            <a:alphaModFix/>
          </a:blip>
          <a:stretch>
            <a:fillRect/>
          </a:stretch>
        </p:blipFill>
        <p:spPr>
          <a:xfrm>
            <a:off x="6385687" y="1507062"/>
            <a:ext cx="2129374" cy="21293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342753"/>
            <a:ext cx="8229600" cy="857400"/>
          </a:xfrm>
          <a:prstGeom prst="rect">
            <a:avLst/>
          </a:prstGeom>
        </p:spPr>
        <p:txBody>
          <a:bodyPr anchorCtr="0" anchor="b" bIns="91425" lIns="91425" rIns="91425" tIns="91425">
            <a:noAutofit/>
          </a:bodyPr>
          <a:lstStyle/>
          <a:p>
            <a:pPr>
              <a:spcBef>
                <a:spcPts val="0"/>
              </a:spcBef>
              <a:buNone/>
            </a:pPr>
            <a:r>
              <a:rPr lang="ru"/>
              <a:t>When to use?</a:t>
            </a:r>
          </a:p>
        </p:txBody>
      </p:sp>
      <p:sp>
        <p:nvSpPr>
          <p:cNvPr id="66" name="Shape 66"/>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A lot of animated objects</a:t>
            </a:r>
          </a:p>
          <a:p>
            <a:pPr indent="-419100" lvl="0" marL="457200" rtl="0">
              <a:spcBef>
                <a:spcPts val="0"/>
              </a:spcBef>
              <a:buClr>
                <a:schemeClr val="dk1"/>
              </a:buClr>
              <a:buSzPct val="100000"/>
              <a:buFont typeface="Arial"/>
              <a:buAutoNum type="arabicPeriod"/>
            </a:pPr>
            <a:r>
              <a:rPr lang="ru"/>
              <a:t>Dynamicly changing shapes</a:t>
            </a:r>
          </a:p>
          <a:p>
            <a:pPr indent="-419100" lvl="0" marL="457200" rtl="0">
              <a:spcBef>
                <a:spcPts val="0"/>
              </a:spcBef>
              <a:buClr>
                <a:schemeClr val="dk1"/>
              </a:buClr>
              <a:buSzPct val="100000"/>
              <a:buFont typeface="Arial"/>
              <a:buAutoNum type="arabicPeriod"/>
            </a:pPr>
            <a:r>
              <a:rPr lang="ru"/>
              <a:t>Need highly consistent browser behaviour</a:t>
            </a:r>
          </a:p>
          <a:p>
            <a:pPr indent="-419100" lvl="0" marL="457200">
              <a:spcBef>
                <a:spcPts val="0"/>
              </a:spcBef>
              <a:buClr>
                <a:schemeClr val="dk1"/>
              </a:buClr>
              <a:buSzPct val="100000"/>
              <a:buFont typeface="Arial"/>
              <a:buAutoNum type="arabicPeriod"/>
            </a:pPr>
            <a:r>
              <a:rPr lang="ru"/>
              <a:t>Solution should be easy to maintain and widely compatible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Tricks</a:t>
            </a:r>
          </a:p>
        </p:txBody>
      </p:sp>
      <p:sp>
        <p:nvSpPr>
          <p:cNvPr id="72" name="Shape 72"/>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Smaller means faster (width, height)</a:t>
            </a:r>
          </a:p>
          <a:p>
            <a:pPr indent="-419100" lvl="0" marL="457200" rtl="0">
              <a:spcBef>
                <a:spcPts val="0"/>
              </a:spcBef>
              <a:buClr>
                <a:schemeClr val="dk1"/>
              </a:buClr>
              <a:buSzPct val="100000"/>
              <a:buFont typeface="Arial"/>
              <a:buAutoNum type="arabicPeriod"/>
            </a:pPr>
            <a:r>
              <a:rPr lang="ru"/>
              <a:t>Rounded coordinates for drawing</a:t>
            </a:r>
          </a:p>
          <a:p>
            <a:pPr indent="-419100" lvl="0" marL="457200" rtl="0">
              <a:spcBef>
                <a:spcPts val="0"/>
              </a:spcBef>
              <a:buClr>
                <a:schemeClr val="dk1"/>
              </a:buClr>
              <a:buSzPct val="100000"/>
              <a:buFont typeface="Arial"/>
              <a:buAutoNum type="arabicPeriod"/>
            </a:pPr>
            <a:r>
              <a:rPr lang="ru"/>
              <a:t>Draw from another canvas, not image</a:t>
            </a:r>
          </a:p>
          <a:p>
            <a:pPr indent="-419100" lvl="0" marL="457200" rtl="0">
              <a:spcBef>
                <a:spcPts val="0"/>
              </a:spcBef>
              <a:buClr>
                <a:schemeClr val="dk1"/>
              </a:buClr>
              <a:buSzPct val="100000"/>
              <a:buFont typeface="Arial"/>
              <a:buAutoNum type="arabicPeriod"/>
            </a:pPr>
            <a:r>
              <a:rPr lang="ru"/>
              <a:t>Use RAF and decrease framerate if needed (skip some frames)</a:t>
            </a:r>
          </a:p>
          <a:p>
            <a:pPr indent="-419100" lvl="0" marL="457200" rtl="0">
              <a:spcBef>
                <a:spcPts val="0"/>
              </a:spcBef>
              <a:buClr>
                <a:schemeClr val="dk1"/>
              </a:buClr>
              <a:buSzPct val="100000"/>
              <a:buFont typeface="Arial"/>
              <a:buAutoNum type="arabicPeriod"/>
            </a:pPr>
            <a:r>
              <a:rPr lang="ru"/>
              <a:t>Use few canvases if have content partially changing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WebGL</a:t>
            </a:r>
          </a:p>
        </p:txBody>
      </p:sp>
      <p:sp>
        <p:nvSpPr>
          <p:cNvPr id="78" name="Shape 78"/>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Fast, amazing and hard to use</a:t>
            </a:r>
          </a:p>
        </p:txBody>
      </p:sp>
      <p:pic>
        <p:nvPicPr>
          <p:cNvPr id="79" name="Shape 79"/>
          <p:cNvPicPr preferRelativeResize="0"/>
          <p:nvPr/>
        </p:nvPicPr>
        <p:blipFill>
          <a:blip r:embed="rId3">
            <a:alphaModFix/>
          </a:blip>
          <a:stretch>
            <a:fillRect/>
          </a:stretch>
        </p:blipFill>
        <p:spPr>
          <a:xfrm>
            <a:off x="6328850" y="1507075"/>
            <a:ext cx="2129350" cy="21293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WebGL: Good parts</a:t>
            </a:r>
          </a:p>
        </p:txBody>
      </p:sp>
      <p:sp>
        <p:nvSpPr>
          <p:cNvPr id="85" name="Shape 85"/>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419100" lvl="0" marL="457200" rtl="0">
              <a:spcBef>
                <a:spcPts val="0"/>
              </a:spcBef>
              <a:buClr>
                <a:schemeClr val="dk1"/>
              </a:buClr>
              <a:buSzPct val="100000"/>
              <a:buFont typeface="Arial"/>
              <a:buAutoNum type="arabicPeriod"/>
            </a:pPr>
            <a:r>
              <a:rPr lang="ru"/>
              <a:t>You utilize GPU</a:t>
            </a:r>
          </a:p>
          <a:p>
            <a:pPr indent="-419100" lvl="0" marL="457200" rtl="0">
              <a:spcBef>
                <a:spcPts val="0"/>
              </a:spcBef>
              <a:buClr>
                <a:schemeClr val="dk1"/>
              </a:buClr>
              <a:buSzPct val="100000"/>
              <a:buFont typeface="Arial"/>
              <a:buAutoNum type="arabicPeriod"/>
            </a:pPr>
            <a:r>
              <a:rPr lang="ru"/>
              <a:t>After you sent shaders and buffers to GPU you do not use JS anymore and it makes rendering incredibly fast</a:t>
            </a:r>
          </a:p>
          <a:p>
            <a:pPr indent="-419100" lvl="0" marL="457200" rtl="0">
              <a:spcBef>
                <a:spcPts val="0"/>
              </a:spcBef>
              <a:buClr>
                <a:schemeClr val="dk1"/>
              </a:buClr>
              <a:buSzPct val="100000"/>
              <a:buFont typeface="Arial"/>
              <a:buAutoNum type="arabicPeriod"/>
            </a:pPr>
            <a:r>
              <a:rPr lang="ru"/>
              <a:t>WebGL calls are inspectable with vast see of optimizations and workarounds possible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