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00.gif"/><Relationship Id="rId4" Type="http://schemas.openxmlformats.org/officeDocument/2006/relationships/slideLayout" Target="../slideLayouts/slideLayout3.xml"/><Relationship Id="rId3" Type="http://schemas.openxmlformats.org/officeDocument/2006/relationships/slideLayout" Target="../slideLayouts/slideLayout2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theme" Target="../theme/theme3.xml"/><Relationship Id="rId7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4.jp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jp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heeaun.com/blog/2012/03/how-i-built-hacker-news-mobile-web-app" TargetMode="External"/><Relationship Id="rId3" Type="http://schemas.openxmlformats.org/officeDocument/2006/relationships/hyperlink" Target="http://cheeaun.com/blog/2012/03/how-i-built-hacker-news-mobile-web-app" TargetMode="External"/><Relationship Id="rId5" Type="http://schemas.openxmlformats.org/officeDocument/2006/relationships/hyperlink" Target="http://www.uxmatters.com/mt/archives/2013/03/common-misconceptions-about-touch.php" TargetMode="Externa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00" y="0"/>
            <a:ext cx="94297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>
            <p:ph type="ctrTitle"/>
          </p:nvPr>
        </p:nvSpPr>
        <p:spPr>
          <a:xfrm>
            <a:off x="685800" y="183261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>
                <a:solidFill>
                  <a:srgbClr val="FFF2CC"/>
                </a:solidFill>
              </a:rPr>
              <a:t>Human perception</a:t>
            </a:r>
          </a:p>
          <a:p>
            <a:pPr>
              <a:spcBef>
                <a:spcPts val="0"/>
              </a:spcBef>
              <a:buNone/>
            </a:pPr>
            <a:r>
              <a:rPr lang="ru">
                <a:solidFill>
                  <a:srgbClr val="FFF2CC"/>
                </a:solidFill>
              </a:rPr>
              <a:t> and UI tricks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 sz="4800"/>
              <a:t>Human perception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2120625"/>
            <a:ext cx="8229600" cy="1034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ru" sz="4800">
                <a:solidFill>
                  <a:srgbClr val="999999"/>
                </a:solidFill>
              </a:rPr>
              <a:t>UX != UI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/>
              <a:t>Application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8229600" cy="220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>
                <a:solidFill>
                  <a:srgbClr val="FF0000"/>
                </a:solidFill>
              </a:rPr>
              <a:t>The main criterion of a good application for any user is responsiveness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1967550" y="3576675"/>
            <a:ext cx="5838900" cy="47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 sz="6000">
                <a:solidFill>
                  <a:srgbClr val="999999"/>
                </a:solidFill>
              </a:rPr>
              <a:t>150 milliseconds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/>
              <a:t>300 milliseconds delay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949075" y="2019275"/>
            <a:ext cx="2690699" cy="142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6477"/>
              </a:lnSpc>
              <a:spcBef>
                <a:spcPts val="0"/>
              </a:spcBef>
              <a:buNone/>
            </a:pPr>
            <a:r>
              <a:rPr lang="ru" sz="1100">
                <a:solidFill>
                  <a:srgbClr val="89BDFF"/>
                </a:solidFill>
                <a:latin typeface="Verdana"/>
                <a:ea typeface="Verdana"/>
                <a:cs typeface="Verdana"/>
                <a:sym typeface="Verdana"/>
              </a:rPr>
              <a:t>html</a:t>
            </a:r>
            <a:r>
              <a:rPr lang="ru"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ru"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ru"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ru" sz="1100">
                <a:solidFill>
                  <a:srgbClr val="E28964"/>
                </a:solidFill>
                <a:latin typeface="Verdana"/>
                <a:ea typeface="Verdana"/>
                <a:cs typeface="Verdana"/>
                <a:sym typeface="Verdana"/>
              </a:rPr>
              <a:t>-ms-touch-action:</a:t>
            </a:r>
            <a:r>
              <a:rPr lang="ru"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100">
                <a:solidFill>
                  <a:srgbClr val="E28964"/>
                </a:solidFill>
                <a:latin typeface="Verdana"/>
                <a:ea typeface="Verdana"/>
                <a:cs typeface="Verdana"/>
                <a:sym typeface="Verdana"/>
              </a:rPr>
              <a:t>manipulation</a:t>
            </a:r>
            <a:r>
              <a:rPr lang="ru"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ru"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ru"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ru" sz="1100">
                <a:solidFill>
                  <a:srgbClr val="E28964"/>
                </a:solidFill>
                <a:latin typeface="Verdana"/>
                <a:ea typeface="Verdana"/>
                <a:cs typeface="Verdana"/>
                <a:sym typeface="Verdana"/>
              </a:rPr>
              <a:t>touch-action:</a:t>
            </a:r>
            <a:r>
              <a:rPr lang="ru"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100">
                <a:solidFill>
                  <a:srgbClr val="E28964"/>
                </a:solidFill>
                <a:latin typeface="Verdana"/>
                <a:ea typeface="Verdana"/>
                <a:cs typeface="Verdana"/>
                <a:sym typeface="Verdana"/>
              </a:rPr>
              <a:t>manipulation</a:t>
            </a:r>
            <a:r>
              <a:rPr lang="ru"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ru"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ru"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/>
        </p:nvSpPr>
        <p:spPr>
          <a:xfrm>
            <a:off x="3527450" y="2496575"/>
            <a:ext cx="1092300" cy="47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sz="4800"/>
              <a:t>VS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4827375" y="2496575"/>
            <a:ext cx="4047299" cy="47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sz="4800">
                <a:solidFill>
                  <a:srgbClr val="0000FF"/>
                </a:solidFill>
              </a:rPr>
              <a:t>JS libraries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 sz="4800"/>
              <a:t>Problem of touching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0675" y="1304775"/>
            <a:ext cx="4643300" cy="348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4800"/>
              <a:t>Problem of touching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062" y="1063375"/>
            <a:ext cx="3907875" cy="39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4800"/>
              <a:t>Problem of touching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576175" y="1201575"/>
            <a:ext cx="8193300" cy="32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800" u="sng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http://cheeaun.com/blog/2012/03/how-i-built-hacker-news-mobile-web-app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 u="sng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  <a:hlinkClick r:id="rId4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800" u="sng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http://www.uxmatters.com/mt/archives/2013/03/common-misconceptions-about-touch.php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/>
              <a:t>Lightweight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600" y="1181100"/>
            <a:ext cx="3439224" cy="378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/>
              <a:t>Checklist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Arial"/>
              <a:buChar char="●"/>
            </a:pPr>
            <a:r>
              <a:rPr lang="ru" sz="1400">
                <a:solidFill>
                  <a:srgbClr val="666666"/>
                </a:solidFill>
              </a:rPr>
              <a:t>100 - 300 - 100</a:t>
            </a:r>
          </a:p>
          <a:p>
            <a:pPr indent="-3175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Arial"/>
              <a:buChar char="●"/>
            </a:pPr>
            <a:r>
              <a:rPr lang="ru" sz="1400">
                <a:solidFill>
                  <a:srgbClr val="666666"/>
                </a:solidFill>
              </a:rPr>
              <a:t>Consider 60 fps.</a:t>
            </a:r>
          </a:p>
          <a:p>
            <a:pPr indent="-3175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Arial"/>
              <a:buChar char="●"/>
            </a:pPr>
            <a:r>
              <a:rPr lang="ru" sz="1400">
                <a:solidFill>
                  <a:srgbClr val="666666"/>
                </a:solidFill>
              </a:rPr>
              <a:t>Keep in mind the 300 ms lag on mobile devices.</a:t>
            </a:r>
          </a:p>
          <a:p>
            <a:pPr indent="-3175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Arial"/>
              <a:buChar char="●"/>
            </a:pPr>
            <a:r>
              <a:rPr lang="ru" sz="1400">
                <a:solidFill>
                  <a:srgbClr val="666666"/>
                </a:solidFill>
              </a:rPr>
              <a:t>Keep in mind the problem of touch: a finger is not the point on the screen. Use the recommended sizes of interface elements.</a:t>
            </a:r>
          </a:p>
          <a:p>
            <a:pPr indent="-3175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Arial"/>
              <a:buChar char="●"/>
            </a:pPr>
            <a:r>
              <a:rPr lang="ru" sz="1400">
                <a:solidFill>
                  <a:srgbClr val="666666"/>
                </a:solidFill>
              </a:rPr>
              <a:t>Become a user: an animation lag gets annoying at several hundred milliseconds.</a:t>
            </a:r>
          </a:p>
          <a:p>
            <a:pPr indent="-3175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Arial"/>
              <a:buChar char="●"/>
            </a:pPr>
            <a:r>
              <a:rPr lang="ru" sz="1400">
                <a:solidFill>
                  <a:srgbClr val="666666"/>
                </a:solidFill>
              </a:rPr>
              <a:t>Use the pattern bundle Flyweight + Object Pool for interfaces with large volumes of same-type object.</a:t>
            </a:r>
          </a:p>
          <a:p>
            <a:pPr indent="-3175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Arial"/>
              <a:buChar char="●"/>
            </a:pPr>
            <a:r>
              <a:rPr lang="ru" sz="1400">
                <a:solidFill>
                  <a:srgbClr val="666666"/>
                </a:solidFill>
              </a:rPr>
              <a:t>Keep in mind: the main criterion of a successful app for endusers - it's when they don't get annoyed.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