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96" r:id="rId4"/>
    <p:sldId id="260" r:id="rId5"/>
    <p:sldId id="294" r:id="rId6"/>
    <p:sldId id="261" r:id="rId7"/>
    <p:sldId id="266" r:id="rId8"/>
    <p:sldId id="274" r:id="rId9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1"/>
    </p:embeddedFont>
    <p:embeddedFont>
      <p:font typeface="Roboto Black" panose="02000000000000000000" pitchFamily="2" charset="0"/>
      <p:bold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</p:embeddedFont>
    <p:embeddedFont>
      <p:font typeface="Roboto Thin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94D4C-4096-4DD2-91E8-39658D84D2C3}">
  <a:tblStyle styleId="{C7394D4C-4096-4DD2-91E8-39658D84D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4" autoAdjust="0"/>
  </p:normalViewPr>
  <p:slideViewPr>
    <p:cSldViewPr snapToGrid="0">
      <p:cViewPr varScale="1">
        <p:scale>
          <a:sx n="135" d="100"/>
          <a:sy n="135" d="100"/>
        </p:scale>
        <p:origin x="17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469323" y="312635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" sz="1400" b="1" dirty="0">
                <a:latin typeface="Roboto Medium"/>
              </a:rPr>
              <a:t>Integrantes: </a:t>
            </a:r>
          </a:p>
          <a:p>
            <a:pPr marL="0" indent="0" algn="l"/>
            <a:endParaRPr lang="es-ES" dirty="0"/>
          </a:p>
          <a:p>
            <a:pPr marL="228600" indent="-228600" algn="l">
              <a:buFont typeface="Arial"/>
              <a:buChar char="•"/>
            </a:pPr>
            <a:r>
              <a:rPr lang="es" sz="1400" b="1" dirty="0">
                <a:solidFill>
                  <a:schemeClr val="bg1"/>
                </a:solidFill>
                <a:latin typeface="Roboto Medium"/>
              </a:rPr>
              <a:t>Jimmy Jack Mechato More </a:t>
            </a:r>
          </a:p>
          <a:p>
            <a:pPr marL="228600" indent="-228600" algn="l">
              <a:buFont typeface="Arial"/>
              <a:buChar char="•"/>
            </a:pPr>
            <a:r>
              <a:rPr lang="es" sz="1400" b="1" dirty="0">
                <a:solidFill>
                  <a:schemeClr val="bg1"/>
                </a:solidFill>
                <a:latin typeface="Roboto Medium"/>
                <a:cs typeface="Arial"/>
              </a:rPr>
              <a:t>Harold Antony Aiquipa Arce </a:t>
            </a:r>
          </a:p>
          <a:p>
            <a:pPr marL="228600" indent="-228600" algn="l">
              <a:buFont typeface="Arial"/>
              <a:buChar char="•"/>
            </a:pPr>
            <a:r>
              <a:rPr lang="es-PE" sz="1400" b="1" dirty="0">
                <a:solidFill>
                  <a:schemeClr val="bg1"/>
                </a:solidFill>
                <a:latin typeface="Roboto Medium"/>
                <a:cs typeface="Arial"/>
              </a:rPr>
              <a:t>Alonso Manuel Reyes Lopez</a:t>
            </a:r>
            <a:endParaRPr lang="es" dirty="0">
              <a:solidFill>
                <a:schemeClr val="bg1"/>
              </a:solidFill>
              <a:cs typeface="Arial"/>
            </a:endParaRPr>
          </a:p>
          <a:p>
            <a:pPr marL="228600" indent="-228600">
              <a:buFont typeface="Arial"/>
              <a:buChar char="•"/>
            </a:pPr>
            <a:endParaRPr lang="e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34BBE-F995-C139-FFEB-AFD766D6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362" y="-3841"/>
            <a:ext cx="1458644" cy="10053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Google Shape;109;p22">
            <a:extLst>
              <a:ext uri="{FF2B5EF4-FFF2-40B4-BE49-F238E27FC236}">
                <a16:creationId xmlns:a16="http://schemas.microsoft.com/office/drawing/2014/main" id="{6386C05A-380C-7CBB-4D63-2275B5BAEE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01755" y="2156404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AN.DE ALGOR.Y ESTRAT. DE PROG.</a:t>
            </a:r>
          </a:p>
        </p:txBody>
      </p:sp>
      <p:sp>
        <p:nvSpPr>
          <p:cNvPr id="12" name="Google Shape;110;p22">
            <a:extLst>
              <a:ext uri="{FF2B5EF4-FFF2-40B4-BE49-F238E27FC236}">
                <a16:creationId xmlns:a16="http://schemas.microsoft.com/office/drawing/2014/main" id="{8758A7BD-6B8B-9980-415C-4504193172B1}"/>
              </a:ext>
            </a:extLst>
          </p:cNvPr>
          <p:cNvSpPr txBox="1">
            <a:spLocks/>
          </p:cNvSpPr>
          <p:nvPr/>
        </p:nvSpPr>
        <p:spPr>
          <a:xfrm>
            <a:off x="5201755" y="2667529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PE"/>
              <a:t>PROYECTO FINAL</a:t>
            </a:r>
            <a:endParaRPr lang="es-PE" dirty="0"/>
          </a:p>
        </p:txBody>
      </p:sp>
      <p:sp>
        <p:nvSpPr>
          <p:cNvPr id="3" name="Google Shape;110;p22">
            <a:extLst>
              <a:ext uri="{FF2B5EF4-FFF2-40B4-BE49-F238E27FC236}">
                <a16:creationId xmlns:a16="http://schemas.microsoft.com/office/drawing/2014/main" id="{FED08C50-7563-0732-F700-6CE840E8484C}"/>
              </a:ext>
            </a:extLst>
          </p:cNvPr>
          <p:cNvSpPr txBox="1">
            <a:spLocks/>
          </p:cNvSpPr>
          <p:nvPr/>
        </p:nvSpPr>
        <p:spPr>
          <a:xfrm>
            <a:off x="5469323" y="4476431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s-MX" b="1" dirty="0">
                <a:solidFill>
                  <a:schemeClr val="bg1"/>
                </a:solidFill>
                <a:latin typeface="Roboto Medium"/>
                <a:cs typeface="Arial"/>
              </a:rPr>
              <a:t>Docente: JORGE CHICANA ASPAJO</a:t>
            </a:r>
            <a:endParaRPr lang="es" b="1" dirty="0">
              <a:solidFill>
                <a:schemeClr val="bg1"/>
              </a:solidFill>
              <a:latin typeface="Roboto Medium"/>
              <a:cs typeface="Arial"/>
            </a:endParaRPr>
          </a:p>
          <a:p>
            <a:pPr marL="228600" indent="-228600">
              <a:buFont typeface="Arial"/>
              <a:buChar char="•"/>
            </a:pPr>
            <a:endParaRPr lang="es" dirty="0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17973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 GENERAL</a:t>
            </a: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076178" y="1546891"/>
            <a:ext cx="7495621" cy="2477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s-MX" sz="1600" dirty="0">
                <a:latin typeface="Roboto Medium"/>
              </a:rPr>
              <a:t>Desarrollar un sistema de cajero automático multifunción que permita realizar operaciones de retiro, depósitos, transferencias, pago de servicios, consulta de saldos y movimientos, gestionando múltiples cajeros ubicados en distintos lugares, con la capacidad de añadir nuevos clientes, actualizar dispensadores de billetes, y asegurar la validez y seguridad de todas las transacciones realizadas.</a:t>
            </a:r>
            <a:br>
              <a:rPr lang="en-US" dirty="0"/>
            </a:br>
            <a:endParaRPr lang="en-US"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435068" y="1287778"/>
            <a:ext cx="428920" cy="426114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8504242" y="4464897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81665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PROBLEMATICAS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063244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063244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	Gestión Inadecuada de Cajeros</a:t>
            </a:r>
            <a:endParaRPr lang="es-PE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26925" y="30345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Actualización de Dispensadores</a:t>
            </a:r>
            <a:endParaRPr lang="es-PE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59750" y="40524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/>
              <a:t>	Validación de Operaciones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2951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Seguridad y Tolerancia a Fallos</a:t>
            </a:r>
            <a:endParaRPr lang="es-PE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76473" y="29631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Usabilidad y Experiencia del Usuario</a:t>
            </a:r>
            <a:endParaRPr lang="es-PE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Imagen 20" descr="Imagen que contiene medidor, reloj&#10;&#10;Descripción generada automáticamente">
            <a:extLst>
              <a:ext uri="{FF2B5EF4-FFF2-40B4-BE49-F238E27FC236}">
                <a16:creationId xmlns:a16="http://schemas.microsoft.com/office/drawing/2014/main" id="{1E072A2A-6887-F8BB-9E51-A274FE2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22" y="2253174"/>
            <a:ext cx="235015" cy="235015"/>
          </a:xfrm>
          <a:prstGeom prst="rect">
            <a:avLst/>
          </a:prstGeom>
        </p:spPr>
      </p:pic>
      <p:sp>
        <p:nvSpPr>
          <p:cNvPr id="24" name="Google Shape;225;p23">
            <a:extLst>
              <a:ext uri="{FF2B5EF4-FFF2-40B4-BE49-F238E27FC236}">
                <a16:creationId xmlns:a16="http://schemas.microsoft.com/office/drawing/2014/main" id="{A7F19658-1610-AA0A-A4B8-B6766FF8DF37}"/>
              </a:ext>
            </a:extLst>
          </p:cNvPr>
          <p:cNvSpPr txBox="1">
            <a:spLocks/>
          </p:cNvSpPr>
          <p:nvPr/>
        </p:nvSpPr>
        <p:spPr>
          <a:xfrm>
            <a:off x="343956" y="2084762"/>
            <a:ext cx="2375532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Los sistemas actuales carecen de una administración centralizada eficiente de cajeros en diferentes ubicaciones, dificultando su gestión y mantenimiento.</a:t>
            </a:r>
          </a:p>
        </p:txBody>
      </p:sp>
      <p:sp>
        <p:nvSpPr>
          <p:cNvPr id="34" name="Google Shape;225;p23">
            <a:extLst>
              <a:ext uri="{FF2B5EF4-FFF2-40B4-BE49-F238E27FC236}">
                <a16:creationId xmlns:a16="http://schemas.microsoft.com/office/drawing/2014/main" id="{7E6C8F43-E6A4-4E79-4027-58653EE00B9A}"/>
              </a:ext>
            </a:extLst>
          </p:cNvPr>
          <p:cNvSpPr txBox="1">
            <a:spLocks/>
          </p:cNvSpPr>
          <p:nvPr/>
        </p:nvSpPr>
        <p:spPr>
          <a:xfrm>
            <a:off x="311700" y="3068588"/>
            <a:ext cx="2407788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La falta de actualizaciones en tiempo real de los dispensadores de billetes puede causar problemas de disponibilidad de efectivo y errores en transacciones.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8FFD5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" name="Google Shape;225;p23">
            <a:extLst>
              <a:ext uri="{FF2B5EF4-FFF2-40B4-BE49-F238E27FC236}">
                <a16:creationId xmlns:a16="http://schemas.microsoft.com/office/drawing/2014/main" id="{DB498918-E080-11CF-0EA1-F7862EA8A170}"/>
              </a:ext>
            </a:extLst>
          </p:cNvPr>
          <p:cNvSpPr txBox="1">
            <a:spLocks/>
          </p:cNvSpPr>
          <p:nvPr/>
        </p:nvSpPr>
        <p:spPr>
          <a:xfrm>
            <a:off x="360218" y="4073837"/>
            <a:ext cx="2378931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Los sistemas existentes a menudo no validan adecuadamente las transacciones, resultando en errores y una mala experiencia para el usuario.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8FFD5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" name="Google Shape;225;p23">
            <a:extLst>
              <a:ext uri="{FF2B5EF4-FFF2-40B4-BE49-F238E27FC236}">
                <a16:creationId xmlns:a16="http://schemas.microsoft.com/office/drawing/2014/main" id="{A5796218-FC9C-5C0D-F2B9-B0B1CD1FCB52}"/>
              </a:ext>
            </a:extLst>
          </p:cNvPr>
          <p:cNvSpPr txBox="1">
            <a:spLocks/>
          </p:cNvSpPr>
          <p:nvPr/>
        </p:nvSpPr>
        <p:spPr>
          <a:xfrm>
            <a:off x="6295188" y="2066484"/>
            <a:ext cx="2537112" cy="5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Es esencial asegurar operaciones seguras y un sistema que maneje fallos sin comprometer la integridad de los datos ni la satisfacción del cliente.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8FFD5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" name="Google Shape;225;p23">
            <a:extLst>
              <a:ext uri="{FF2B5EF4-FFF2-40B4-BE49-F238E27FC236}">
                <a16:creationId xmlns:a16="http://schemas.microsoft.com/office/drawing/2014/main" id="{474A44EE-E654-2653-51D5-2AB3D2F30D54}"/>
              </a:ext>
            </a:extLst>
          </p:cNvPr>
          <p:cNvSpPr txBox="1">
            <a:spLocks/>
          </p:cNvSpPr>
          <p:nvPr/>
        </p:nvSpPr>
        <p:spPr>
          <a:xfrm>
            <a:off x="6296074" y="3018120"/>
            <a:ext cx="2407787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48FFD5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Muchos cajeros automáticos tienen interfaces complicadas y mensajes confusos, dificultando las operaciones para los usuarios.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48FFD5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2D79CA6-74A7-05F2-5E75-12386F711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07" y="2027617"/>
            <a:ext cx="419159" cy="419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88262B-898A-977A-ACC5-5599A1C40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534" y="2932036"/>
            <a:ext cx="419159" cy="419159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B02669A-7601-2970-D347-AF1D1D87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712" y="3762635"/>
            <a:ext cx="561189" cy="561189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7F8843C6-FE60-040D-C226-56C1EB0FA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367" y="1945497"/>
            <a:ext cx="471066" cy="471066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0349E18-3EAE-1698-B7D1-A85AC36DFC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3026" y="2932036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77;p27">
            <a:extLst>
              <a:ext uri="{FF2B5EF4-FFF2-40B4-BE49-F238E27FC236}">
                <a16:creationId xmlns:a16="http://schemas.microsoft.com/office/drawing/2014/main" id="{690E03B5-3EF5-A814-7171-E32FBD25DA1E}"/>
              </a:ext>
            </a:extLst>
          </p:cNvPr>
          <p:cNvSpPr/>
          <p:nvPr/>
        </p:nvSpPr>
        <p:spPr>
          <a:xfrm rot="18426422">
            <a:off x="7497642" y="16656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78;p27">
            <a:extLst>
              <a:ext uri="{FF2B5EF4-FFF2-40B4-BE49-F238E27FC236}">
                <a16:creationId xmlns:a16="http://schemas.microsoft.com/office/drawing/2014/main" id="{17B61CEE-2824-DE81-58E6-ACD71E7B9FCB}"/>
              </a:ext>
            </a:extLst>
          </p:cNvPr>
          <p:cNvSpPr/>
          <p:nvPr/>
        </p:nvSpPr>
        <p:spPr>
          <a:xfrm>
            <a:off x="7770133" y="41412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79;p27">
            <a:extLst>
              <a:ext uri="{FF2B5EF4-FFF2-40B4-BE49-F238E27FC236}">
                <a16:creationId xmlns:a16="http://schemas.microsoft.com/office/drawing/2014/main" id="{8E2DC893-DB88-743D-1C3D-0231FD8FE542}"/>
              </a:ext>
            </a:extLst>
          </p:cNvPr>
          <p:cNvSpPr/>
          <p:nvPr/>
        </p:nvSpPr>
        <p:spPr>
          <a:xfrm>
            <a:off x="-487868" y="43240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22" name="Google Shape;380;p27">
            <a:extLst>
              <a:ext uri="{FF2B5EF4-FFF2-40B4-BE49-F238E27FC236}">
                <a16:creationId xmlns:a16="http://schemas.microsoft.com/office/drawing/2014/main" id="{89FD378B-3DCD-E78B-8383-53559BC03048}"/>
              </a:ext>
            </a:extLst>
          </p:cNvPr>
          <p:cNvSpPr/>
          <p:nvPr/>
        </p:nvSpPr>
        <p:spPr>
          <a:xfrm>
            <a:off x="8132522" y="414127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1;p27">
            <a:extLst>
              <a:ext uri="{FF2B5EF4-FFF2-40B4-BE49-F238E27FC236}">
                <a16:creationId xmlns:a16="http://schemas.microsoft.com/office/drawing/2014/main" id="{4C885A0D-CC33-F3FC-C868-E965AA1CA903}"/>
              </a:ext>
            </a:extLst>
          </p:cNvPr>
          <p:cNvSpPr/>
          <p:nvPr/>
        </p:nvSpPr>
        <p:spPr>
          <a:xfrm rot="18426422">
            <a:off x="8300514" y="13200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382;p27">
            <a:extLst>
              <a:ext uri="{FF2B5EF4-FFF2-40B4-BE49-F238E27FC236}">
                <a16:creationId xmlns:a16="http://schemas.microsoft.com/office/drawing/2014/main" id="{B7F22870-23D0-B126-6F26-A99B81F6C130}"/>
              </a:ext>
            </a:extLst>
          </p:cNvPr>
          <p:cNvSpPr/>
          <p:nvPr/>
        </p:nvSpPr>
        <p:spPr>
          <a:xfrm>
            <a:off x="8046920" y="812401"/>
            <a:ext cx="267858" cy="5170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384;p27">
            <a:extLst>
              <a:ext uri="{FF2B5EF4-FFF2-40B4-BE49-F238E27FC236}">
                <a16:creationId xmlns:a16="http://schemas.microsoft.com/office/drawing/2014/main" id="{4E37E2F7-82A6-AF98-2654-7E27CBB8FCC9}"/>
              </a:ext>
            </a:extLst>
          </p:cNvPr>
          <p:cNvSpPr/>
          <p:nvPr/>
        </p:nvSpPr>
        <p:spPr>
          <a:xfrm>
            <a:off x="8046920" y="954131"/>
            <a:ext cx="267858" cy="4602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" name="Google Shape;385;p27">
            <a:extLst>
              <a:ext uri="{FF2B5EF4-FFF2-40B4-BE49-F238E27FC236}">
                <a16:creationId xmlns:a16="http://schemas.microsoft.com/office/drawing/2014/main" id="{165BF0A8-A9FE-F70B-704F-A945BE49172B}"/>
              </a:ext>
            </a:extLst>
          </p:cNvPr>
          <p:cNvSpPr/>
          <p:nvPr/>
        </p:nvSpPr>
        <p:spPr>
          <a:xfrm rot="10800000">
            <a:off x="8355428" y="1121771"/>
            <a:ext cx="98976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386;p27">
            <a:extLst>
              <a:ext uri="{FF2B5EF4-FFF2-40B4-BE49-F238E27FC236}">
                <a16:creationId xmlns:a16="http://schemas.microsoft.com/office/drawing/2014/main" id="{57637946-6699-225A-1837-81B85A5F263B}"/>
              </a:ext>
            </a:extLst>
          </p:cNvPr>
          <p:cNvSpPr/>
          <p:nvPr/>
        </p:nvSpPr>
        <p:spPr>
          <a:xfrm>
            <a:off x="8046920" y="1128271"/>
            <a:ext cx="267858" cy="4408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4" name="Google Shape;387;p27">
            <a:extLst>
              <a:ext uri="{FF2B5EF4-FFF2-40B4-BE49-F238E27FC236}">
                <a16:creationId xmlns:a16="http://schemas.microsoft.com/office/drawing/2014/main" id="{3CD6253B-AB69-06CD-F06C-7D6E2FC464DB}"/>
              </a:ext>
            </a:extLst>
          </p:cNvPr>
          <p:cNvSpPr/>
          <p:nvPr/>
        </p:nvSpPr>
        <p:spPr>
          <a:xfrm>
            <a:off x="8347808" y="94539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6" name="Google Shape;388;p27">
            <a:extLst>
              <a:ext uri="{FF2B5EF4-FFF2-40B4-BE49-F238E27FC236}">
                <a16:creationId xmlns:a16="http://schemas.microsoft.com/office/drawing/2014/main" id="{54B056B8-F17A-83A2-C53D-EEDFAA5F4AC4}"/>
              </a:ext>
            </a:extLst>
          </p:cNvPr>
          <p:cNvSpPr/>
          <p:nvPr/>
        </p:nvSpPr>
        <p:spPr>
          <a:xfrm>
            <a:off x="8046920" y="1226212"/>
            <a:ext cx="267858" cy="4408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" name="Google Shape;389;p27">
            <a:extLst>
              <a:ext uri="{FF2B5EF4-FFF2-40B4-BE49-F238E27FC236}">
                <a16:creationId xmlns:a16="http://schemas.microsoft.com/office/drawing/2014/main" id="{EFE2CECF-7D43-72DF-4B1D-E5CBF5057CC6}"/>
              </a:ext>
            </a:extLst>
          </p:cNvPr>
          <p:cNvSpPr/>
          <p:nvPr/>
        </p:nvSpPr>
        <p:spPr>
          <a:xfrm>
            <a:off x="8347808" y="80711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" name="Google Shape;391;p27">
            <a:extLst>
              <a:ext uri="{FF2B5EF4-FFF2-40B4-BE49-F238E27FC236}">
                <a16:creationId xmlns:a16="http://schemas.microsoft.com/office/drawing/2014/main" id="{133599AC-0E1E-3B79-047A-31755E041265}"/>
              </a:ext>
            </a:extLst>
          </p:cNvPr>
          <p:cNvSpPr/>
          <p:nvPr/>
        </p:nvSpPr>
        <p:spPr>
          <a:xfrm>
            <a:off x="-366457" y="1490879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" name="Google Shape;392;p27">
            <a:extLst>
              <a:ext uri="{FF2B5EF4-FFF2-40B4-BE49-F238E27FC236}">
                <a16:creationId xmlns:a16="http://schemas.microsoft.com/office/drawing/2014/main" id="{D8169540-6096-C4C6-F509-A1E871CEC6C4}"/>
              </a:ext>
            </a:extLst>
          </p:cNvPr>
          <p:cNvSpPr/>
          <p:nvPr/>
        </p:nvSpPr>
        <p:spPr>
          <a:xfrm>
            <a:off x="-261914" y="1706450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4" name="Google Shape;275;p25">
            <a:extLst>
              <a:ext uri="{FF2B5EF4-FFF2-40B4-BE49-F238E27FC236}">
                <a16:creationId xmlns:a16="http://schemas.microsoft.com/office/drawing/2014/main" id="{F3C0172E-AD38-DDAA-6B95-4E658CB58F08}"/>
              </a:ext>
            </a:extLst>
          </p:cNvPr>
          <p:cNvSpPr txBox="1">
            <a:spLocks/>
          </p:cNvSpPr>
          <p:nvPr/>
        </p:nvSpPr>
        <p:spPr>
          <a:xfrm>
            <a:off x="436687" y="129456"/>
            <a:ext cx="8277225" cy="583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3000" dirty="0">
                <a:solidFill>
                  <a:schemeClr val="bg1"/>
                </a:solidFill>
                <a:latin typeface="Roboto Black"/>
              </a:rPr>
              <a:t>ELECCIÓN SELECTIVA</a:t>
            </a:r>
          </a:p>
        </p:txBody>
      </p:sp>
      <p:sp>
        <p:nvSpPr>
          <p:cNvPr id="6" name="Google Shape;231;p23">
            <a:extLst>
              <a:ext uri="{FF2B5EF4-FFF2-40B4-BE49-F238E27FC236}">
                <a16:creationId xmlns:a16="http://schemas.microsoft.com/office/drawing/2014/main" id="{1573D7DA-6DE9-5794-A16A-BDCF19C3BA0C}"/>
              </a:ext>
            </a:extLst>
          </p:cNvPr>
          <p:cNvSpPr txBox="1">
            <a:spLocks/>
          </p:cNvSpPr>
          <p:nvPr/>
        </p:nvSpPr>
        <p:spPr>
          <a:xfrm>
            <a:off x="1733859" y="981209"/>
            <a:ext cx="5261126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ES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Algoritmo: </a:t>
            </a:r>
            <a:r>
              <a:rPr lang="es-MX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“Ordenamiento de Burbuja</a:t>
            </a:r>
            <a:r>
              <a:rPr lang="es-PE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”</a:t>
            </a:r>
            <a:r>
              <a:rPr lang="es-ES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Algoritmo: </a:t>
            </a:r>
            <a:r>
              <a:rPr lang="es-MX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“Ordenamiento de Burbuja</a:t>
            </a:r>
            <a:r>
              <a:rPr lang="es-PE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”</a:t>
            </a:r>
            <a:endParaRPr lang="es-PE" sz="9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" name="Google Shape;231;p23">
            <a:extLst>
              <a:ext uri="{FF2B5EF4-FFF2-40B4-BE49-F238E27FC236}">
                <a16:creationId xmlns:a16="http://schemas.microsoft.com/office/drawing/2014/main" id="{CDA4E470-D0C0-B882-4D53-FFA2CE932CDB}"/>
              </a:ext>
            </a:extLst>
          </p:cNvPr>
          <p:cNvSpPr txBox="1">
            <a:spLocks/>
          </p:cNvSpPr>
          <p:nvPr/>
        </p:nvSpPr>
        <p:spPr>
          <a:xfrm>
            <a:off x="1297738" y="2176555"/>
            <a:ext cx="2669796" cy="2152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 El algoritmo de burbuja es fácil de entender e implementar.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-Mantiene el orden relativo de los elementos iguales.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-En listas muy pequeñas o casi ordenadas, puede ser eficiente en términos de tiempo debido a su simplicidad.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-No requiere estructuras de datos adicionales.</a:t>
            </a:r>
          </a:p>
        </p:txBody>
      </p:sp>
      <p:sp>
        <p:nvSpPr>
          <p:cNvPr id="12" name="Google Shape;231;p23">
            <a:extLst>
              <a:ext uri="{FF2B5EF4-FFF2-40B4-BE49-F238E27FC236}">
                <a16:creationId xmlns:a16="http://schemas.microsoft.com/office/drawing/2014/main" id="{4C72D189-9EA0-4FF9-5A6E-AADEB3B20000}"/>
              </a:ext>
            </a:extLst>
          </p:cNvPr>
          <p:cNvSpPr txBox="1">
            <a:spLocks/>
          </p:cNvSpPr>
          <p:nvPr/>
        </p:nvSpPr>
        <p:spPr>
          <a:xfrm>
            <a:off x="4572000" y="2339175"/>
            <a:ext cx="2669796" cy="2152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-Realiza muchas comparaciones.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-Hay muchos otros algoritmos de ordenamiento como el Quicksort o </a:t>
            </a:r>
            <a:r>
              <a:rPr lang="es-MX" sz="1100" dirty="0" err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mergesort</a:t>
            </a:r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 que son mucho más eficientes para listas grandes.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-El uso intensivo de intercambios puede tener un impacto negativo en la memoria.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just"/>
            <a:r>
              <a:rPr lang="es-MX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-No es adecuado para conjuntos de datos grandes. </a:t>
            </a:r>
          </a:p>
          <a:p>
            <a:pPr algn="just"/>
            <a:endParaRPr lang="es-MX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Google Shape;231;p23">
            <a:extLst>
              <a:ext uri="{FF2B5EF4-FFF2-40B4-BE49-F238E27FC236}">
                <a16:creationId xmlns:a16="http://schemas.microsoft.com/office/drawing/2014/main" id="{54406CE2-F2F7-705C-A7CE-5E17D5AA2988}"/>
              </a:ext>
            </a:extLst>
          </p:cNvPr>
          <p:cNvSpPr txBox="1">
            <a:spLocks/>
          </p:cNvSpPr>
          <p:nvPr/>
        </p:nvSpPr>
        <p:spPr>
          <a:xfrm>
            <a:off x="2194185" y="1612421"/>
            <a:ext cx="876901" cy="266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MX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VENTAJAS</a:t>
            </a:r>
            <a:endParaRPr lang="es-PE" sz="9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4" name="Google Shape;231;p23">
            <a:extLst>
              <a:ext uri="{FF2B5EF4-FFF2-40B4-BE49-F238E27FC236}">
                <a16:creationId xmlns:a16="http://schemas.microsoft.com/office/drawing/2014/main" id="{646BF00D-415E-C6DF-00A6-1B588496C981}"/>
              </a:ext>
            </a:extLst>
          </p:cNvPr>
          <p:cNvSpPr txBox="1">
            <a:spLocks/>
          </p:cNvSpPr>
          <p:nvPr/>
        </p:nvSpPr>
        <p:spPr>
          <a:xfrm>
            <a:off x="5330376" y="1624886"/>
            <a:ext cx="1153044" cy="25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MX" sz="1050" b="1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DESVENTAJAS</a:t>
            </a:r>
            <a:endParaRPr lang="es-PE" sz="9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5" name="Google Shape;392;p27">
            <a:extLst>
              <a:ext uri="{FF2B5EF4-FFF2-40B4-BE49-F238E27FC236}">
                <a16:creationId xmlns:a16="http://schemas.microsoft.com/office/drawing/2014/main" id="{A8F7F2D4-237B-921B-414E-2DA82F8A3BAA}"/>
              </a:ext>
            </a:extLst>
          </p:cNvPr>
          <p:cNvSpPr/>
          <p:nvPr/>
        </p:nvSpPr>
        <p:spPr>
          <a:xfrm rot="16200000" flipV="1">
            <a:off x="3031744" y="3004230"/>
            <a:ext cx="2476045" cy="45719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03D18D11-6163-E51C-FE22-21EF9F29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157" y="1270301"/>
            <a:ext cx="285750" cy="285750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160FB99E-62E8-D04B-0FD9-CEE58E6B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754294" y="1271053"/>
            <a:ext cx="305208" cy="305208"/>
          </a:xfrm>
          <a:prstGeom prst="rect">
            <a:avLst/>
          </a:prstGeom>
        </p:spPr>
      </p:pic>
      <p:cxnSp>
        <p:nvCxnSpPr>
          <p:cNvPr id="31" name="Google Shape;257;p23">
            <a:extLst>
              <a:ext uri="{FF2B5EF4-FFF2-40B4-BE49-F238E27FC236}">
                <a16:creationId xmlns:a16="http://schemas.microsoft.com/office/drawing/2014/main" id="{2164B420-5168-9440-48BA-ED2C52E0D99F}"/>
              </a:ext>
            </a:extLst>
          </p:cNvPr>
          <p:cNvCxnSpPr/>
          <p:nvPr/>
        </p:nvCxnSpPr>
        <p:spPr>
          <a:xfrm>
            <a:off x="257108" y="64653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77;p27">
            <a:extLst>
              <a:ext uri="{FF2B5EF4-FFF2-40B4-BE49-F238E27FC236}">
                <a16:creationId xmlns:a16="http://schemas.microsoft.com/office/drawing/2014/main" id="{690E03B5-3EF5-A814-7171-E32FBD25DA1E}"/>
              </a:ext>
            </a:extLst>
          </p:cNvPr>
          <p:cNvSpPr/>
          <p:nvPr/>
        </p:nvSpPr>
        <p:spPr>
          <a:xfrm rot="18426422">
            <a:off x="7741482" y="152847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78;p27">
            <a:extLst>
              <a:ext uri="{FF2B5EF4-FFF2-40B4-BE49-F238E27FC236}">
                <a16:creationId xmlns:a16="http://schemas.microsoft.com/office/drawing/2014/main" id="{17B61CEE-2824-DE81-58E6-ACD71E7B9FCB}"/>
              </a:ext>
            </a:extLst>
          </p:cNvPr>
          <p:cNvSpPr/>
          <p:nvPr/>
        </p:nvSpPr>
        <p:spPr>
          <a:xfrm>
            <a:off x="7415399" y="3889048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80;p27">
            <a:extLst>
              <a:ext uri="{FF2B5EF4-FFF2-40B4-BE49-F238E27FC236}">
                <a16:creationId xmlns:a16="http://schemas.microsoft.com/office/drawing/2014/main" id="{89FD378B-3DCD-E78B-8383-53559BC03048}"/>
              </a:ext>
            </a:extLst>
          </p:cNvPr>
          <p:cNvSpPr/>
          <p:nvPr/>
        </p:nvSpPr>
        <p:spPr>
          <a:xfrm>
            <a:off x="7690689" y="3941396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1;p27">
            <a:extLst>
              <a:ext uri="{FF2B5EF4-FFF2-40B4-BE49-F238E27FC236}">
                <a16:creationId xmlns:a16="http://schemas.microsoft.com/office/drawing/2014/main" id="{4C885A0D-CC33-F3FC-C868-E965AA1CA903}"/>
              </a:ext>
            </a:extLst>
          </p:cNvPr>
          <p:cNvSpPr/>
          <p:nvPr/>
        </p:nvSpPr>
        <p:spPr>
          <a:xfrm rot="18426422">
            <a:off x="7863155" y="175441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" name="Google Shape;391;p27">
            <a:extLst>
              <a:ext uri="{FF2B5EF4-FFF2-40B4-BE49-F238E27FC236}">
                <a16:creationId xmlns:a16="http://schemas.microsoft.com/office/drawing/2014/main" id="{133599AC-0E1E-3B79-047A-31755E041265}"/>
              </a:ext>
            </a:extLst>
          </p:cNvPr>
          <p:cNvSpPr/>
          <p:nvPr/>
        </p:nvSpPr>
        <p:spPr>
          <a:xfrm>
            <a:off x="-246024" y="155165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" name="Google Shape;392;p27">
            <a:extLst>
              <a:ext uri="{FF2B5EF4-FFF2-40B4-BE49-F238E27FC236}">
                <a16:creationId xmlns:a16="http://schemas.microsoft.com/office/drawing/2014/main" id="{D8169540-6096-C4C6-F509-A1E871CEC6C4}"/>
              </a:ext>
            </a:extLst>
          </p:cNvPr>
          <p:cNvSpPr/>
          <p:nvPr/>
        </p:nvSpPr>
        <p:spPr>
          <a:xfrm>
            <a:off x="-246024" y="174826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4" name="Google Shape;275;p25">
            <a:extLst>
              <a:ext uri="{FF2B5EF4-FFF2-40B4-BE49-F238E27FC236}">
                <a16:creationId xmlns:a16="http://schemas.microsoft.com/office/drawing/2014/main" id="{F3C0172E-AD38-DDAA-6B95-4E658CB58F08}"/>
              </a:ext>
            </a:extLst>
          </p:cNvPr>
          <p:cNvSpPr txBox="1">
            <a:spLocks/>
          </p:cNvSpPr>
          <p:nvPr/>
        </p:nvSpPr>
        <p:spPr>
          <a:xfrm>
            <a:off x="158650" y="149064"/>
            <a:ext cx="8825400" cy="57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3000" dirty="0">
                <a:solidFill>
                  <a:schemeClr val="bg1"/>
                </a:solidFill>
                <a:latin typeface="Roboto Black"/>
              </a:rPr>
              <a:t> Spyder</a:t>
            </a:r>
            <a:endParaRPr lang="es" sz="3000" dirty="0">
              <a:solidFill>
                <a:schemeClr val="bg1"/>
              </a:solidFill>
              <a:latin typeface="Roboto Black"/>
            </a:endParaRPr>
          </a:p>
        </p:txBody>
      </p:sp>
      <p:pic>
        <p:nvPicPr>
          <p:cNvPr id="6" name="Imagen 5" descr="Imagen que contiene firmar, palo, plato, calle&#10;&#10;Descripción generada automáticamente">
            <a:extLst>
              <a:ext uri="{FF2B5EF4-FFF2-40B4-BE49-F238E27FC236}">
                <a16:creationId xmlns:a16="http://schemas.microsoft.com/office/drawing/2014/main" id="{F6102678-DE89-2464-C6A2-80D1ADA5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32" y="743453"/>
            <a:ext cx="1254084" cy="1254084"/>
          </a:xfrm>
          <a:prstGeom prst="rect">
            <a:avLst/>
          </a:prstGeom>
        </p:spPr>
      </p:pic>
      <p:sp>
        <p:nvSpPr>
          <p:cNvPr id="7" name="Google Shape;1004;p37">
            <a:extLst>
              <a:ext uri="{FF2B5EF4-FFF2-40B4-BE49-F238E27FC236}">
                <a16:creationId xmlns:a16="http://schemas.microsoft.com/office/drawing/2014/main" id="{D7E23DF7-9F89-3EE8-CE76-FBFDFB35E301}"/>
              </a:ext>
            </a:extLst>
          </p:cNvPr>
          <p:cNvSpPr/>
          <p:nvPr/>
        </p:nvSpPr>
        <p:spPr>
          <a:xfrm>
            <a:off x="2259491" y="3138270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05;p37">
            <a:extLst>
              <a:ext uri="{FF2B5EF4-FFF2-40B4-BE49-F238E27FC236}">
                <a16:creationId xmlns:a16="http://schemas.microsoft.com/office/drawing/2014/main" id="{854E606E-EB09-4E6A-6882-CA50ED5F033E}"/>
              </a:ext>
            </a:extLst>
          </p:cNvPr>
          <p:cNvSpPr/>
          <p:nvPr/>
        </p:nvSpPr>
        <p:spPr>
          <a:xfrm>
            <a:off x="2674069" y="321153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06;p37">
            <a:extLst>
              <a:ext uri="{FF2B5EF4-FFF2-40B4-BE49-F238E27FC236}">
                <a16:creationId xmlns:a16="http://schemas.microsoft.com/office/drawing/2014/main" id="{4D7BDED0-536C-D5C2-0A96-62A82BCBF9AC}"/>
              </a:ext>
            </a:extLst>
          </p:cNvPr>
          <p:cNvSpPr/>
          <p:nvPr/>
        </p:nvSpPr>
        <p:spPr>
          <a:xfrm>
            <a:off x="2930474" y="3159916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7;p37">
            <a:extLst>
              <a:ext uri="{FF2B5EF4-FFF2-40B4-BE49-F238E27FC236}">
                <a16:creationId xmlns:a16="http://schemas.microsoft.com/office/drawing/2014/main" id="{45961C43-3DD1-9BDA-EF4D-FA059454F094}"/>
              </a:ext>
            </a:extLst>
          </p:cNvPr>
          <p:cNvSpPr/>
          <p:nvPr/>
        </p:nvSpPr>
        <p:spPr>
          <a:xfrm>
            <a:off x="2925478" y="2494758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8;p37">
            <a:extLst>
              <a:ext uri="{FF2B5EF4-FFF2-40B4-BE49-F238E27FC236}">
                <a16:creationId xmlns:a16="http://schemas.microsoft.com/office/drawing/2014/main" id="{E650988D-B13C-98CB-3AC1-8B1F33A99B3A}"/>
              </a:ext>
            </a:extLst>
          </p:cNvPr>
          <p:cNvSpPr/>
          <p:nvPr/>
        </p:nvSpPr>
        <p:spPr>
          <a:xfrm>
            <a:off x="2953795" y="2523060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09;p37">
            <a:extLst>
              <a:ext uri="{FF2B5EF4-FFF2-40B4-BE49-F238E27FC236}">
                <a16:creationId xmlns:a16="http://schemas.microsoft.com/office/drawing/2014/main" id="{F52978FB-1CA4-0EEA-8031-CD51769A6FDF}"/>
              </a:ext>
            </a:extLst>
          </p:cNvPr>
          <p:cNvSpPr/>
          <p:nvPr/>
        </p:nvSpPr>
        <p:spPr>
          <a:xfrm>
            <a:off x="2990413" y="2614637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10;p37">
            <a:extLst>
              <a:ext uri="{FF2B5EF4-FFF2-40B4-BE49-F238E27FC236}">
                <a16:creationId xmlns:a16="http://schemas.microsoft.com/office/drawing/2014/main" id="{CAC37D58-3ED6-FD53-CAF6-67513C4E0D9B}"/>
              </a:ext>
            </a:extLst>
          </p:cNvPr>
          <p:cNvSpPr/>
          <p:nvPr/>
        </p:nvSpPr>
        <p:spPr>
          <a:xfrm>
            <a:off x="2759819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11;p37">
            <a:extLst>
              <a:ext uri="{FF2B5EF4-FFF2-40B4-BE49-F238E27FC236}">
                <a16:creationId xmlns:a16="http://schemas.microsoft.com/office/drawing/2014/main" id="{08D54363-5956-B86E-0FED-9F069AF10FDC}"/>
              </a:ext>
            </a:extLst>
          </p:cNvPr>
          <p:cNvSpPr/>
          <p:nvPr/>
        </p:nvSpPr>
        <p:spPr>
          <a:xfrm>
            <a:off x="2759819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17;p37">
            <a:extLst>
              <a:ext uri="{FF2B5EF4-FFF2-40B4-BE49-F238E27FC236}">
                <a16:creationId xmlns:a16="http://schemas.microsoft.com/office/drawing/2014/main" id="{7FB2C8BA-B368-DAAD-58C4-9138D2ABE8B8}"/>
              </a:ext>
            </a:extLst>
          </p:cNvPr>
          <p:cNvSpPr/>
          <p:nvPr/>
        </p:nvSpPr>
        <p:spPr>
          <a:xfrm>
            <a:off x="4998416" y="2494758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18;p37">
            <a:extLst>
              <a:ext uri="{FF2B5EF4-FFF2-40B4-BE49-F238E27FC236}">
                <a16:creationId xmlns:a16="http://schemas.microsoft.com/office/drawing/2014/main" id="{C72B3728-67E6-0634-9C78-0220F476D7B6}"/>
              </a:ext>
            </a:extLst>
          </p:cNvPr>
          <p:cNvSpPr/>
          <p:nvPr/>
        </p:nvSpPr>
        <p:spPr>
          <a:xfrm>
            <a:off x="4747007" y="321153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19;p37">
            <a:extLst>
              <a:ext uri="{FF2B5EF4-FFF2-40B4-BE49-F238E27FC236}">
                <a16:creationId xmlns:a16="http://schemas.microsoft.com/office/drawing/2014/main" id="{682F05F6-A34F-FC62-10AE-0E379CE39ABD}"/>
              </a:ext>
            </a:extLst>
          </p:cNvPr>
          <p:cNvSpPr/>
          <p:nvPr/>
        </p:nvSpPr>
        <p:spPr>
          <a:xfrm>
            <a:off x="5003412" y="3159916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20;p37">
            <a:extLst>
              <a:ext uri="{FF2B5EF4-FFF2-40B4-BE49-F238E27FC236}">
                <a16:creationId xmlns:a16="http://schemas.microsoft.com/office/drawing/2014/main" id="{CB37CE13-68C3-D1E4-3B81-E88E192D375A}"/>
              </a:ext>
            </a:extLst>
          </p:cNvPr>
          <p:cNvSpPr/>
          <p:nvPr/>
        </p:nvSpPr>
        <p:spPr>
          <a:xfrm>
            <a:off x="5064182" y="2559678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21;p37">
            <a:extLst>
              <a:ext uri="{FF2B5EF4-FFF2-40B4-BE49-F238E27FC236}">
                <a16:creationId xmlns:a16="http://schemas.microsoft.com/office/drawing/2014/main" id="{C9E26B04-D126-BF10-AF9B-4391905F057A}"/>
              </a:ext>
            </a:extLst>
          </p:cNvPr>
          <p:cNvSpPr/>
          <p:nvPr/>
        </p:nvSpPr>
        <p:spPr>
          <a:xfrm>
            <a:off x="5027548" y="2523060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22;p37">
            <a:extLst>
              <a:ext uri="{FF2B5EF4-FFF2-40B4-BE49-F238E27FC236}">
                <a16:creationId xmlns:a16="http://schemas.microsoft.com/office/drawing/2014/main" id="{8D01E97F-6EFE-4BDC-D845-3161C242F8FD}"/>
              </a:ext>
            </a:extLst>
          </p:cNvPr>
          <p:cNvSpPr/>
          <p:nvPr/>
        </p:nvSpPr>
        <p:spPr>
          <a:xfrm>
            <a:off x="4833587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23;p37">
            <a:extLst>
              <a:ext uri="{FF2B5EF4-FFF2-40B4-BE49-F238E27FC236}">
                <a16:creationId xmlns:a16="http://schemas.microsoft.com/office/drawing/2014/main" id="{02F87575-B2EF-B9B3-7BE3-E05E60E7A9DD}"/>
              </a:ext>
            </a:extLst>
          </p:cNvPr>
          <p:cNvSpPr/>
          <p:nvPr/>
        </p:nvSpPr>
        <p:spPr>
          <a:xfrm>
            <a:off x="4833587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24;p37">
            <a:extLst>
              <a:ext uri="{FF2B5EF4-FFF2-40B4-BE49-F238E27FC236}">
                <a16:creationId xmlns:a16="http://schemas.microsoft.com/office/drawing/2014/main" id="{A9FCB3DC-9432-DF7F-C0DD-36B45606968E}"/>
              </a:ext>
            </a:extLst>
          </p:cNvPr>
          <p:cNvSpPr/>
          <p:nvPr/>
        </p:nvSpPr>
        <p:spPr>
          <a:xfrm>
            <a:off x="3961955" y="4430307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25;p37">
            <a:extLst>
              <a:ext uri="{FF2B5EF4-FFF2-40B4-BE49-F238E27FC236}">
                <a16:creationId xmlns:a16="http://schemas.microsoft.com/office/drawing/2014/main" id="{53DE3B1B-86FF-B1EC-9952-3A621721E265}"/>
              </a:ext>
            </a:extLst>
          </p:cNvPr>
          <p:cNvSpPr/>
          <p:nvPr/>
        </p:nvSpPr>
        <p:spPr>
          <a:xfrm>
            <a:off x="3710530" y="321153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026;p37">
            <a:extLst>
              <a:ext uri="{FF2B5EF4-FFF2-40B4-BE49-F238E27FC236}">
                <a16:creationId xmlns:a16="http://schemas.microsoft.com/office/drawing/2014/main" id="{5E450B0C-A256-C72B-7170-8AD6787F2CC6}"/>
              </a:ext>
            </a:extLst>
          </p:cNvPr>
          <p:cNvSpPr/>
          <p:nvPr/>
        </p:nvSpPr>
        <p:spPr>
          <a:xfrm>
            <a:off x="3965275" y="3837572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027;p37">
            <a:extLst>
              <a:ext uri="{FF2B5EF4-FFF2-40B4-BE49-F238E27FC236}">
                <a16:creationId xmlns:a16="http://schemas.microsoft.com/office/drawing/2014/main" id="{E813DAF9-9C87-496F-59B1-1D8EA48450E1}"/>
              </a:ext>
            </a:extLst>
          </p:cNvPr>
          <p:cNvSpPr/>
          <p:nvPr/>
        </p:nvSpPr>
        <p:spPr>
          <a:xfrm>
            <a:off x="4026890" y="3742659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028;p37">
            <a:extLst>
              <a:ext uri="{FF2B5EF4-FFF2-40B4-BE49-F238E27FC236}">
                <a16:creationId xmlns:a16="http://schemas.microsoft.com/office/drawing/2014/main" id="{616783A2-B745-8540-2EF6-95DAB2DEEBE9}"/>
              </a:ext>
            </a:extLst>
          </p:cNvPr>
          <p:cNvSpPr/>
          <p:nvPr/>
        </p:nvSpPr>
        <p:spPr>
          <a:xfrm>
            <a:off x="3991087" y="4459455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029;p37">
            <a:extLst>
              <a:ext uri="{FF2B5EF4-FFF2-40B4-BE49-F238E27FC236}">
                <a16:creationId xmlns:a16="http://schemas.microsoft.com/office/drawing/2014/main" id="{6174D838-42D1-16E1-5F06-6BD61ED2BF59}"/>
              </a:ext>
            </a:extLst>
          </p:cNvPr>
          <p:cNvSpPr/>
          <p:nvPr/>
        </p:nvSpPr>
        <p:spPr>
          <a:xfrm>
            <a:off x="3797110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30;p37">
            <a:extLst>
              <a:ext uri="{FF2B5EF4-FFF2-40B4-BE49-F238E27FC236}">
                <a16:creationId xmlns:a16="http://schemas.microsoft.com/office/drawing/2014/main" id="{5F1543B2-BF74-FAF6-811C-4C88232472CF}"/>
              </a:ext>
            </a:extLst>
          </p:cNvPr>
          <p:cNvSpPr/>
          <p:nvPr/>
        </p:nvSpPr>
        <p:spPr>
          <a:xfrm>
            <a:off x="3797110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31;p37">
            <a:extLst>
              <a:ext uri="{FF2B5EF4-FFF2-40B4-BE49-F238E27FC236}">
                <a16:creationId xmlns:a16="http://schemas.microsoft.com/office/drawing/2014/main" id="{0E1A19BA-5AF1-07CA-4528-5F2C24ABDAA5}"/>
              </a:ext>
            </a:extLst>
          </p:cNvPr>
          <p:cNvSpPr/>
          <p:nvPr/>
        </p:nvSpPr>
        <p:spPr>
          <a:xfrm>
            <a:off x="6034877" y="443030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32;p37">
            <a:extLst>
              <a:ext uri="{FF2B5EF4-FFF2-40B4-BE49-F238E27FC236}">
                <a16:creationId xmlns:a16="http://schemas.microsoft.com/office/drawing/2014/main" id="{1897FF53-EAE1-E25F-8691-B59AF849E0EB}"/>
              </a:ext>
            </a:extLst>
          </p:cNvPr>
          <p:cNvSpPr/>
          <p:nvPr/>
        </p:nvSpPr>
        <p:spPr>
          <a:xfrm>
            <a:off x="5783468" y="321153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33;p37">
            <a:extLst>
              <a:ext uri="{FF2B5EF4-FFF2-40B4-BE49-F238E27FC236}">
                <a16:creationId xmlns:a16="http://schemas.microsoft.com/office/drawing/2014/main" id="{E9E2FB63-3996-B3EA-B540-4A0F3854FA3F}"/>
              </a:ext>
            </a:extLst>
          </p:cNvPr>
          <p:cNvSpPr/>
          <p:nvPr/>
        </p:nvSpPr>
        <p:spPr>
          <a:xfrm>
            <a:off x="6039043" y="383757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34;p37">
            <a:extLst>
              <a:ext uri="{FF2B5EF4-FFF2-40B4-BE49-F238E27FC236}">
                <a16:creationId xmlns:a16="http://schemas.microsoft.com/office/drawing/2014/main" id="{9145A7C1-1ACF-54B0-E9CD-044C8D7296E6}"/>
              </a:ext>
            </a:extLst>
          </p:cNvPr>
          <p:cNvSpPr/>
          <p:nvPr/>
        </p:nvSpPr>
        <p:spPr>
          <a:xfrm>
            <a:off x="6100659" y="365441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35;p37">
            <a:extLst>
              <a:ext uri="{FF2B5EF4-FFF2-40B4-BE49-F238E27FC236}">
                <a16:creationId xmlns:a16="http://schemas.microsoft.com/office/drawing/2014/main" id="{418957BB-0640-0B8E-2305-75C9DD67878F}"/>
              </a:ext>
            </a:extLst>
          </p:cNvPr>
          <p:cNvSpPr/>
          <p:nvPr/>
        </p:nvSpPr>
        <p:spPr>
          <a:xfrm>
            <a:off x="6064025" y="445860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36;p37">
            <a:extLst>
              <a:ext uri="{FF2B5EF4-FFF2-40B4-BE49-F238E27FC236}">
                <a16:creationId xmlns:a16="http://schemas.microsoft.com/office/drawing/2014/main" id="{A2237AEB-B6FE-C1B6-1194-D83E4FC0F822}"/>
              </a:ext>
            </a:extLst>
          </p:cNvPr>
          <p:cNvSpPr/>
          <p:nvPr/>
        </p:nvSpPr>
        <p:spPr>
          <a:xfrm>
            <a:off x="5870048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37;p37">
            <a:extLst>
              <a:ext uri="{FF2B5EF4-FFF2-40B4-BE49-F238E27FC236}">
                <a16:creationId xmlns:a16="http://schemas.microsoft.com/office/drawing/2014/main" id="{514B157B-2EC7-7E58-170E-A7E1B68401ED}"/>
              </a:ext>
            </a:extLst>
          </p:cNvPr>
          <p:cNvSpPr/>
          <p:nvPr/>
        </p:nvSpPr>
        <p:spPr>
          <a:xfrm>
            <a:off x="5870048" y="329727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038;p37">
            <a:extLst>
              <a:ext uri="{FF2B5EF4-FFF2-40B4-BE49-F238E27FC236}">
                <a16:creationId xmlns:a16="http://schemas.microsoft.com/office/drawing/2014/main" id="{5EA6CB32-3BCB-D9FE-B92D-7C31A5887AC4}"/>
              </a:ext>
            </a:extLst>
          </p:cNvPr>
          <p:cNvSpPr txBox="1">
            <a:spLocks/>
          </p:cNvSpPr>
          <p:nvPr/>
        </p:nvSpPr>
        <p:spPr>
          <a:xfrm>
            <a:off x="3541050" y="4687229"/>
            <a:ext cx="9831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endParaRPr lang="es-PE" sz="1000" dirty="0"/>
          </a:p>
        </p:txBody>
      </p:sp>
      <p:sp>
        <p:nvSpPr>
          <p:cNvPr id="57" name="Google Shape;1040;p37">
            <a:extLst>
              <a:ext uri="{FF2B5EF4-FFF2-40B4-BE49-F238E27FC236}">
                <a16:creationId xmlns:a16="http://schemas.microsoft.com/office/drawing/2014/main" id="{A9022A79-5F39-63EA-6E4A-594D942770E0}"/>
              </a:ext>
            </a:extLst>
          </p:cNvPr>
          <p:cNvSpPr txBox="1">
            <a:spLocks/>
          </p:cNvSpPr>
          <p:nvPr/>
        </p:nvSpPr>
        <p:spPr>
          <a:xfrm>
            <a:off x="3564674" y="4539334"/>
            <a:ext cx="935852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PE" sz="9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CONSOLA IPYTHON INTEGRADA</a:t>
            </a:r>
            <a:endParaRPr lang="es-PE" sz="9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8" name="Google Shape;1042;p37">
            <a:extLst>
              <a:ext uri="{FF2B5EF4-FFF2-40B4-BE49-F238E27FC236}">
                <a16:creationId xmlns:a16="http://schemas.microsoft.com/office/drawing/2014/main" id="{20C50475-ED94-A01E-1798-678BC0324627}"/>
              </a:ext>
            </a:extLst>
          </p:cNvPr>
          <p:cNvSpPr txBox="1">
            <a:spLocks/>
          </p:cNvSpPr>
          <p:nvPr/>
        </p:nvSpPr>
        <p:spPr>
          <a:xfrm>
            <a:off x="5157442" y="4547335"/>
            <a:ext cx="1919691" cy="37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PE" sz="9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SOPORTE PARA HERRAMIENTAS CIENTÍFICAS Y BIBLIOTECAS</a:t>
            </a:r>
            <a:endParaRPr lang="es-PE" sz="9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9" name="Google Shape;1043;p37">
            <a:extLst>
              <a:ext uri="{FF2B5EF4-FFF2-40B4-BE49-F238E27FC236}">
                <a16:creationId xmlns:a16="http://schemas.microsoft.com/office/drawing/2014/main" id="{6593441A-E48F-AE30-2166-175741FBBBE6}"/>
              </a:ext>
            </a:extLst>
          </p:cNvPr>
          <p:cNvSpPr txBox="1">
            <a:spLocks/>
          </p:cNvSpPr>
          <p:nvPr/>
        </p:nvSpPr>
        <p:spPr>
          <a:xfrm>
            <a:off x="4360076" y="2026977"/>
            <a:ext cx="1369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PE" sz="9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EXPLORADOR DE VARIABLES</a:t>
            </a:r>
            <a:endParaRPr lang="es-PE" sz="9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0" name="Google Shape;1044;p37">
            <a:extLst>
              <a:ext uri="{FF2B5EF4-FFF2-40B4-BE49-F238E27FC236}">
                <a16:creationId xmlns:a16="http://schemas.microsoft.com/office/drawing/2014/main" id="{A29F5FA8-38B1-418E-3F40-6F612E4BB3FA}"/>
              </a:ext>
            </a:extLst>
          </p:cNvPr>
          <p:cNvSpPr txBox="1">
            <a:spLocks/>
          </p:cNvSpPr>
          <p:nvPr/>
        </p:nvSpPr>
        <p:spPr>
          <a:xfrm>
            <a:off x="5494675" y="4687234"/>
            <a:ext cx="12183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endParaRPr lang="es-PE" sz="1000" dirty="0"/>
          </a:p>
        </p:txBody>
      </p:sp>
      <p:sp>
        <p:nvSpPr>
          <p:cNvPr id="61" name="Google Shape;1045;p37">
            <a:extLst>
              <a:ext uri="{FF2B5EF4-FFF2-40B4-BE49-F238E27FC236}">
                <a16:creationId xmlns:a16="http://schemas.microsoft.com/office/drawing/2014/main" id="{19C12D1D-E02E-346E-8072-CE17654DEDC5}"/>
              </a:ext>
            </a:extLst>
          </p:cNvPr>
          <p:cNvSpPr txBox="1">
            <a:spLocks/>
          </p:cNvSpPr>
          <p:nvPr/>
        </p:nvSpPr>
        <p:spPr>
          <a:xfrm>
            <a:off x="2075372" y="2018668"/>
            <a:ext cx="1798508" cy="38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PE" sz="9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EDITOR DE CÓDIGO AVANZADO</a:t>
            </a:r>
            <a:endParaRPr lang="es-PE" sz="9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2" name="Google Shape;1046;p37">
            <a:extLst>
              <a:ext uri="{FF2B5EF4-FFF2-40B4-BE49-F238E27FC236}">
                <a16:creationId xmlns:a16="http://schemas.microsoft.com/office/drawing/2014/main" id="{D59C59D4-E570-567C-531C-DB26402A02C0}"/>
              </a:ext>
            </a:extLst>
          </p:cNvPr>
          <p:cNvSpPr txBox="1">
            <a:spLocks/>
          </p:cNvSpPr>
          <p:nvPr/>
        </p:nvSpPr>
        <p:spPr>
          <a:xfrm>
            <a:off x="1373891" y="2897255"/>
            <a:ext cx="885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-PE" sz="900" dirty="0"/>
              <a:t>	INTERFAZ GRÁFICA AMIGABLE</a:t>
            </a:r>
          </a:p>
        </p:txBody>
      </p:sp>
      <p:sp>
        <p:nvSpPr>
          <p:cNvPr id="63" name="Google Shape;1047;p37">
            <a:extLst>
              <a:ext uri="{FF2B5EF4-FFF2-40B4-BE49-F238E27FC236}">
                <a16:creationId xmlns:a16="http://schemas.microsoft.com/office/drawing/2014/main" id="{9F47A4ED-70C9-C420-CCE4-4390EE643D88}"/>
              </a:ext>
            </a:extLst>
          </p:cNvPr>
          <p:cNvSpPr txBox="1">
            <a:spLocks/>
          </p:cNvSpPr>
          <p:nvPr/>
        </p:nvSpPr>
        <p:spPr>
          <a:xfrm>
            <a:off x="6840696" y="2806663"/>
            <a:ext cx="1075684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PE" sz="900" dirty="0"/>
              <a:t>	INTEGRACIÓN CON HERRAMIENTAS EXTERNAS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8D78B596-CB56-4C5B-5617-F26E4F0F3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34" y="3351660"/>
            <a:ext cx="353264" cy="353264"/>
          </a:xfrm>
          <a:prstGeom prst="rect">
            <a:avLst/>
          </a:prstGeom>
        </p:spPr>
      </p:pic>
      <p:pic>
        <p:nvPicPr>
          <p:cNvPr id="82" name="Imagen 81" descr="Un reloj digital&#10;&#10;Descripción generada automáticamente con confianza baja">
            <a:extLst>
              <a:ext uri="{FF2B5EF4-FFF2-40B4-BE49-F238E27FC236}">
                <a16:creationId xmlns:a16="http://schemas.microsoft.com/office/drawing/2014/main" id="{C0A81F24-D62A-7944-9310-0BFF8F033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780" y="3392569"/>
            <a:ext cx="274992" cy="274992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F55CAE6A-DE9F-CAC9-F61B-E8A58C640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918" y="3348634"/>
            <a:ext cx="364474" cy="364474"/>
          </a:xfrm>
          <a:prstGeom prst="rect">
            <a:avLst/>
          </a:prstGeom>
        </p:spPr>
      </p:pic>
      <p:pic>
        <p:nvPicPr>
          <p:cNvPr id="86" name="Imagen 85" descr="Icono&#10;&#10;Descripción generada automáticamente">
            <a:extLst>
              <a:ext uri="{FF2B5EF4-FFF2-40B4-BE49-F238E27FC236}">
                <a16:creationId xmlns:a16="http://schemas.microsoft.com/office/drawing/2014/main" id="{4DC1BF62-8080-D6BE-13C4-5567BF75F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179" y="3335156"/>
            <a:ext cx="372420" cy="372420"/>
          </a:xfrm>
          <a:prstGeom prst="rect">
            <a:avLst/>
          </a:prstGeom>
        </p:spPr>
      </p:pic>
      <p:pic>
        <p:nvPicPr>
          <p:cNvPr id="88" name="Imagen 87" descr="Icono&#10;&#10;Descripción generada automáticamente">
            <a:extLst>
              <a:ext uri="{FF2B5EF4-FFF2-40B4-BE49-F238E27FC236}">
                <a16:creationId xmlns:a16="http://schemas.microsoft.com/office/drawing/2014/main" id="{14E0442E-2AB3-BB95-AF70-CFBA7E895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22879" y="3186839"/>
            <a:ext cx="2811744" cy="2811744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16A6D9F1-1A90-FB5C-FB2A-3EB3D6576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7141" y="-115458"/>
            <a:ext cx="633818" cy="633818"/>
          </a:xfrm>
          <a:prstGeom prst="rect">
            <a:avLst/>
          </a:prstGeom>
        </p:spPr>
      </p:pic>
      <p:cxnSp>
        <p:nvCxnSpPr>
          <p:cNvPr id="92" name="Google Shape;257;p23">
            <a:extLst>
              <a:ext uri="{FF2B5EF4-FFF2-40B4-BE49-F238E27FC236}">
                <a16:creationId xmlns:a16="http://schemas.microsoft.com/office/drawing/2014/main" id="{8F454DEA-E733-5AD2-7E14-99CC7683D0B7}"/>
              </a:ext>
            </a:extLst>
          </p:cNvPr>
          <p:cNvCxnSpPr/>
          <p:nvPr/>
        </p:nvCxnSpPr>
        <p:spPr>
          <a:xfrm>
            <a:off x="273829" y="70540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302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18426422">
            <a:off x="8134340" y="1614803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7795351" y="405587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1118734" y="3997011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093335" y="405587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18426422">
            <a:off x="8193372" y="181690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-108510" y="1705856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-108510" y="1875788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" name="Google Shape;275;p25">
            <a:extLst>
              <a:ext uri="{FF2B5EF4-FFF2-40B4-BE49-F238E27FC236}">
                <a16:creationId xmlns:a16="http://schemas.microsoft.com/office/drawing/2014/main" id="{312BE0C5-23D3-0065-E008-22A94F4D7009}"/>
              </a:ext>
            </a:extLst>
          </p:cNvPr>
          <p:cNvSpPr txBox="1">
            <a:spLocks/>
          </p:cNvSpPr>
          <p:nvPr/>
        </p:nvSpPr>
        <p:spPr>
          <a:xfrm>
            <a:off x="815263" y="245892"/>
            <a:ext cx="7629060" cy="57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3000" dirty="0">
                <a:solidFill>
                  <a:schemeClr val="bg1"/>
                </a:solidFill>
                <a:latin typeface="Roboto Black"/>
              </a:rPr>
              <a:t>METODOS DE ORDENAMIENTO</a:t>
            </a:r>
          </a:p>
        </p:txBody>
      </p:sp>
      <p:sp>
        <p:nvSpPr>
          <p:cNvPr id="2" name="Google Shape;1045;p37">
            <a:extLst>
              <a:ext uri="{FF2B5EF4-FFF2-40B4-BE49-F238E27FC236}">
                <a16:creationId xmlns:a16="http://schemas.microsoft.com/office/drawing/2014/main" id="{451CF833-621E-31ED-D269-EE9F694766B2}"/>
              </a:ext>
            </a:extLst>
          </p:cNvPr>
          <p:cNvSpPr txBox="1">
            <a:spLocks/>
          </p:cNvSpPr>
          <p:nvPr/>
        </p:nvSpPr>
        <p:spPr>
          <a:xfrm>
            <a:off x="1818421" y="1289742"/>
            <a:ext cx="1798508" cy="38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PE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Ordenamiento Burbuja</a:t>
            </a:r>
          </a:p>
        </p:txBody>
      </p:sp>
      <p:sp>
        <p:nvSpPr>
          <p:cNvPr id="4" name="Google Shape;1045;p37">
            <a:extLst>
              <a:ext uri="{FF2B5EF4-FFF2-40B4-BE49-F238E27FC236}">
                <a16:creationId xmlns:a16="http://schemas.microsoft.com/office/drawing/2014/main" id="{9962F7DD-7356-F044-3967-0D0F341AEBAB}"/>
              </a:ext>
            </a:extLst>
          </p:cNvPr>
          <p:cNvSpPr txBox="1">
            <a:spLocks/>
          </p:cNvSpPr>
          <p:nvPr/>
        </p:nvSpPr>
        <p:spPr>
          <a:xfrm>
            <a:off x="5274265" y="1239445"/>
            <a:ext cx="1938585" cy="4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PE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Ordenamiento Por Selección </a:t>
            </a:r>
          </a:p>
        </p:txBody>
      </p:sp>
      <p:sp>
        <p:nvSpPr>
          <p:cNvPr id="5" name="Google Shape;1045;p37">
            <a:extLst>
              <a:ext uri="{FF2B5EF4-FFF2-40B4-BE49-F238E27FC236}">
                <a16:creationId xmlns:a16="http://schemas.microsoft.com/office/drawing/2014/main" id="{28110B6C-A383-E007-F828-D7FC2FD7E8B8}"/>
              </a:ext>
            </a:extLst>
          </p:cNvPr>
          <p:cNvSpPr txBox="1">
            <a:spLocks/>
          </p:cNvSpPr>
          <p:nvPr/>
        </p:nvSpPr>
        <p:spPr>
          <a:xfrm>
            <a:off x="1748383" y="3223680"/>
            <a:ext cx="1938585" cy="4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PE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Ordenamiento Por Inserción  </a:t>
            </a:r>
          </a:p>
        </p:txBody>
      </p:sp>
      <p:sp>
        <p:nvSpPr>
          <p:cNvPr id="6" name="Google Shape;1045;p37">
            <a:extLst>
              <a:ext uri="{FF2B5EF4-FFF2-40B4-BE49-F238E27FC236}">
                <a16:creationId xmlns:a16="http://schemas.microsoft.com/office/drawing/2014/main" id="{F3B7A80A-2715-B7E0-A913-39B92C42C2ED}"/>
              </a:ext>
            </a:extLst>
          </p:cNvPr>
          <p:cNvSpPr txBox="1">
            <a:spLocks/>
          </p:cNvSpPr>
          <p:nvPr/>
        </p:nvSpPr>
        <p:spPr>
          <a:xfrm>
            <a:off x="5274265" y="3223680"/>
            <a:ext cx="1938585" cy="4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PE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es-PE" sz="105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MergeSort</a:t>
            </a:r>
            <a:endParaRPr lang="es-PE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22" name="Imagen 21" descr="Forma&#10;&#10;Descripción generada automáticamente con confianza media">
            <a:extLst>
              <a:ext uri="{FF2B5EF4-FFF2-40B4-BE49-F238E27FC236}">
                <a16:creationId xmlns:a16="http://schemas.microsoft.com/office/drawing/2014/main" id="{BCE61557-B726-CA1D-A284-CC15FD93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25" y="1785870"/>
            <a:ext cx="952500" cy="952500"/>
          </a:xfrm>
          <a:prstGeom prst="rect">
            <a:avLst/>
          </a:prstGeom>
        </p:spPr>
      </p:pic>
      <p:pic>
        <p:nvPicPr>
          <p:cNvPr id="24" name="Imagen 23" descr="Un letrero de color blanco&#10;&#10;Descripción generada automáticamente con confianza baja">
            <a:extLst>
              <a:ext uri="{FF2B5EF4-FFF2-40B4-BE49-F238E27FC236}">
                <a16:creationId xmlns:a16="http://schemas.microsoft.com/office/drawing/2014/main" id="{35D7E1BD-55E7-63CC-1195-8C709C64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425" y="3742127"/>
            <a:ext cx="952500" cy="952500"/>
          </a:xfrm>
          <a:prstGeom prst="rect">
            <a:avLst/>
          </a:prstGeom>
        </p:spPr>
      </p:pic>
      <p:pic>
        <p:nvPicPr>
          <p:cNvPr id="28" name="Imagen 27" descr="Forma&#10;&#10;Descripción generada automáticamente">
            <a:extLst>
              <a:ext uri="{FF2B5EF4-FFF2-40B4-BE49-F238E27FC236}">
                <a16:creationId xmlns:a16="http://schemas.microsoft.com/office/drawing/2014/main" id="{F2C67F95-3C45-194E-C7C4-AC971DEED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629" y="3695444"/>
            <a:ext cx="839856" cy="839856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3CD487F-2A3F-271F-EF43-DD246A65D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681" y="3776240"/>
            <a:ext cx="517732" cy="517732"/>
          </a:xfrm>
          <a:prstGeom prst="rect">
            <a:avLst/>
          </a:prstGeom>
        </p:spPr>
      </p:pic>
      <p:pic>
        <p:nvPicPr>
          <p:cNvPr id="32" name="Imagen 31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175222FC-5DD6-6311-0C6E-D28643033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419" y="1785870"/>
            <a:ext cx="952500" cy="952500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3E0EF872-297B-A508-3470-0D2A0A2F2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9474" y="-853947"/>
            <a:ext cx="2282933" cy="2282933"/>
          </a:xfrm>
          <a:prstGeom prst="rect">
            <a:avLst/>
          </a:prstGeom>
        </p:spPr>
      </p:pic>
      <p:cxnSp>
        <p:nvCxnSpPr>
          <p:cNvPr id="34" name="Google Shape;257;p23">
            <a:extLst>
              <a:ext uri="{FF2B5EF4-FFF2-40B4-BE49-F238E27FC236}">
                <a16:creationId xmlns:a16="http://schemas.microsoft.com/office/drawing/2014/main" id="{69C55DA1-BE0B-B6DE-8F9E-4B582D0F3B4D}"/>
              </a:ext>
            </a:extLst>
          </p:cNvPr>
          <p:cNvCxnSpPr/>
          <p:nvPr/>
        </p:nvCxnSpPr>
        <p:spPr>
          <a:xfrm>
            <a:off x="216227" y="82201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1" name="Google Shape;1072;p38">
            <a:extLst>
              <a:ext uri="{FF2B5EF4-FFF2-40B4-BE49-F238E27FC236}">
                <a16:creationId xmlns:a16="http://schemas.microsoft.com/office/drawing/2014/main" id="{D857271F-8AE7-23CA-CBBE-A19BF407ED32}"/>
              </a:ext>
            </a:extLst>
          </p:cNvPr>
          <p:cNvCxnSpPr/>
          <p:nvPr/>
        </p:nvCxnSpPr>
        <p:spPr>
          <a:xfrm flipH="1">
            <a:off x="8193925" y="519022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264;p24">
            <a:extLst>
              <a:ext uri="{FF2B5EF4-FFF2-40B4-BE49-F238E27FC236}">
                <a16:creationId xmlns:a16="http://schemas.microsoft.com/office/drawing/2014/main" id="{2B683BFA-9BE4-B564-9A3A-D915F0A69917}"/>
              </a:ext>
            </a:extLst>
          </p:cNvPr>
          <p:cNvCxnSpPr/>
          <p:nvPr/>
        </p:nvCxnSpPr>
        <p:spPr>
          <a:xfrm>
            <a:off x="563" y="86206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0D7716A2-F4FF-6D8A-3321-E14D01F70AD3}"/>
              </a:ext>
            </a:extLst>
          </p:cNvPr>
          <p:cNvSpPr txBox="1">
            <a:spLocks/>
          </p:cNvSpPr>
          <p:nvPr/>
        </p:nvSpPr>
        <p:spPr>
          <a:xfrm>
            <a:off x="-1652959" y="28783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" sz="3200" dirty="0"/>
              <a:t>     CONCLUSIONES:</a:t>
            </a:r>
            <a:endParaRPr lang="es-ES" sz="3200" dirty="0"/>
          </a:p>
        </p:txBody>
      </p:sp>
      <p:sp>
        <p:nvSpPr>
          <p:cNvPr id="586" name="Google Shape;379;p27">
            <a:extLst>
              <a:ext uri="{FF2B5EF4-FFF2-40B4-BE49-F238E27FC236}">
                <a16:creationId xmlns:a16="http://schemas.microsoft.com/office/drawing/2014/main" id="{3443060D-9F7D-CD4F-8B4A-A85EAC908EB8}"/>
              </a:ext>
            </a:extLst>
          </p:cNvPr>
          <p:cNvSpPr/>
          <p:nvPr/>
        </p:nvSpPr>
        <p:spPr>
          <a:xfrm>
            <a:off x="7521989" y="3986725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" name="Google Shape;1067;p38">
            <a:extLst>
              <a:ext uri="{FF2B5EF4-FFF2-40B4-BE49-F238E27FC236}">
                <a16:creationId xmlns:a16="http://schemas.microsoft.com/office/drawing/2014/main" id="{D346E5C0-66D7-937C-416E-0166DDF6D442}"/>
              </a:ext>
            </a:extLst>
          </p:cNvPr>
          <p:cNvSpPr/>
          <p:nvPr/>
        </p:nvSpPr>
        <p:spPr>
          <a:xfrm>
            <a:off x="413435" y="984358"/>
            <a:ext cx="1124742" cy="1096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068;p38">
            <a:extLst>
              <a:ext uri="{FF2B5EF4-FFF2-40B4-BE49-F238E27FC236}">
                <a16:creationId xmlns:a16="http://schemas.microsoft.com/office/drawing/2014/main" id="{F72B6364-46B4-6EF2-F561-14FFF229FC9D}"/>
              </a:ext>
            </a:extLst>
          </p:cNvPr>
          <p:cNvSpPr/>
          <p:nvPr/>
        </p:nvSpPr>
        <p:spPr>
          <a:xfrm>
            <a:off x="3751800" y="2439115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69;p38">
            <a:extLst>
              <a:ext uri="{FF2B5EF4-FFF2-40B4-BE49-F238E27FC236}">
                <a16:creationId xmlns:a16="http://schemas.microsoft.com/office/drawing/2014/main" id="{EAD2FF95-5228-890E-F541-69E8F73E961C}"/>
              </a:ext>
            </a:extLst>
          </p:cNvPr>
          <p:cNvSpPr/>
          <p:nvPr/>
        </p:nvSpPr>
        <p:spPr>
          <a:xfrm>
            <a:off x="6310908" y="2062022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070;p38">
            <a:extLst>
              <a:ext uri="{FF2B5EF4-FFF2-40B4-BE49-F238E27FC236}">
                <a16:creationId xmlns:a16="http://schemas.microsoft.com/office/drawing/2014/main" id="{20FD5463-68DC-5C00-83C0-C54BAE5E00AF}"/>
              </a:ext>
            </a:extLst>
          </p:cNvPr>
          <p:cNvCxnSpPr/>
          <p:nvPr/>
        </p:nvCxnSpPr>
        <p:spPr>
          <a:xfrm>
            <a:off x="636219" y="157624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071;p38">
            <a:extLst>
              <a:ext uri="{FF2B5EF4-FFF2-40B4-BE49-F238E27FC236}">
                <a16:creationId xmlns:a16="http://schemas.microsoft.com/office/drawing/2014/main" id="{7FC72A5B-B777-2B2F-1F19-DB77B3E667FD}"/>
              </a:ext>
            </a:extLst>
          </p:cNvPr>
          <p:cNvCxnSpPr>
            <a:cxnSpLocks/>
          </p:cNvCxnSpPr>
          <p:nvPr/>
        </p:nvCxnSpPr>
        <p:spPr>
          <a:xfrm flipV="1">
            <a:off x="4992947" y="3137648"/>
            <a:ext cx="1874694" cy="59122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073;p38">
            <a:extLst>
              <a:ext uri="{FF2B5EF4-FFF2-40B4-BE49-F238E27FC236}">
                <a16:creationId xmlns:a16="http://schemas.microsoft.com/office/drawing/2014/main" id="{7BF07F15-D3CA-F8F1-6E95-2CB817A5B14F}"/>
              </a:ext>
            </a:extLst>
          </p:cNvPr>
          <p:cNvCxnSpPr>
            <a:cxnSpLocks/>
          </p:cNvCxnSpPr>
          <p:nvPr/>
        </p:nvCxnSpPr>
        <p:spPr>
          <a:xfrm flipH="1">
            <a:off x="7649150" y="1802572"/>
            <a:ext cx="470886" cy="7441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099;p38">
            <a:extLst>
              <a:ext uri="{FF2B5EF4-FFF2-40B4-BE49-F238E27FC236}">
                <a16:creationId xmlns:a16="http://schemas.microsoft.com/office/drawing/2014/main" id="{AD743B86-5F87-49B9-5B49-08DDCC5DE821}"/>
              </a:ext>
            </a:extLst>
          </p:cNvPr>
          <p:cNvSpPr txBox="1">
            <a:spLocks/>
          </p:cNvSpPr>
          <p:nvPr/>
        </p:nvSpPr>
        <p:spPr>
          <a:xfrm>
            <a:off x="6386323" y="2945553"/>
            <a:ext cx="1269822" cy="48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PE" sz="900" dirty="0">
                <a:solidFill>
                  <a:srgbClr val="0E2A47"/>
                </a:solidFill>
              </a:rPr>
              <a:t>4. TOLERANCIA A FALLOS</a:t>
            </a:r>
          </a:p>
        </p:txBody>
      </p:sp>
      <p:sp>
        <p:nvSpPr>
          <p:cNvPr id="49" name="Google Shape;1100;p38">
            <a:extLst>
              <a:ext uri="{FF2B5EF4-FFF2-40B4-BE49-F238E27FC236}">
                <a16:creationId xmlns:a16="http://schemas.microsoft.com/office/drawing/2014/main" id="{97802321-4781-2278-D3C8-B2CFA4C3F75B}"/>
              </a:ext>
            </a:extLst>
          </p:cNvPr>
          <p:cNvSpPr txBox="1">
            <a:spLocks/>
          </p:cNvSpPr>
          <p:nvPr/>
        </p:nvSpPr>
        <p:spPr>
          <a:xfrm>
            <a:off x="315600" y="2110459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Mejora la navegación y experiencia de uso</a:t>
            </a:r>
            <a:endParaRPr lang="en-US" sz="800" dirty="0"/>
          </a:p>
        </p:txBody>
      </p:sp>
      <p:cxnSp>
        <p:nvCxnSpPr>
          <p:cNvPr id="52" name="Google Shape;1072;p38">
            <a:extLst>
              <a:ext uri="{FF2B5EF4-FFF2-40B4-BE49-F238E27FC236}">
                <a16:creationId xmlns:a16="http://schemas.microsoft.com/office/drawing/2014/main" id="{812A262D-0869-068B-6B6E-14DB5C172D65}"/>
              </a:ext>
            </a:extLst>
          </p:cNvPr>
          <p:cNvCxnSpPr/>
          <p:nvPr/>
        </p:nvCxnSpPr>
        <p:spPr>
          <a:xfrm flipH="1">
            <a:off x="-866925" y="1481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606E0F4-38EB-B127-E251-6037B062087A}"/>
              </a:ext>
            </a:extLst>
          </p:cNvPr>
          <p:cNvSpPr txBox="1"/>
          <p:nvPr/>
        </p:nvSpPr>
        <p:spPr>
          <a:xfrm>
            <a:off x="364210" y="1174221"/>
            <a:ext cx="120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1. SITEMA DE MENU INTUITIVO</a:t>
            </a:r>
          </a:p>
        </p:txBody>
      </p:sp>
      <p:sp>
        <p:nvSpPr>
          <p:cNvPr id="56" name="Google Shape;1067;p38">
            <a:extLst>
              <a:ext uri="{FF2B5EF4-FFF2-40B4-BE49-F238E27FC236}">
                <a16:creationId xmlns:a16="http://schemas.microsoft.com/office/drawing/2014/main" id="{1BA17560-DF2F-222E-6CD0-39891374F790}"/>
              </a:ext>
            </a:extLst>
          </p:cNvPr>
          <p:cNvSpPr/>
          <p:nvPr/>
        </p:nvSpPr>
        <p:spPr>
          <a:xfrm>
            <a:off x="2031383" y="1489114"/>
            <a:ext cx="1419300" cy="1345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58" name="Google Shape;1100;p38">
            <a:extLst>
              <a:ext uri="{FF2B5EF4-FFF2-40B4-BE49-F238E27FC236}">
                <a16:creationId xmlns:a16="http://schemas.microsoft.com/office/drawing/2014/main" id="{8703A1EA-434D-05A7-A284-92812D789E5E}"/>
              </a:ext>
            </a:extLst>
          </p:cNvPr>
          <p:cNvSpPr txBox="1">
            <a:spLocks/>
          </p:cNvSpPr>
          <p:nvPr/>
        </p:nvSpPr>
        <p:spPr>
          <a:xfrm>
            <a:off x="2037366" y="2864062"/>
            <a:ext cx="1394100" cy="39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Algoritmos eficientes y precisos.</a:t>
            </a:r>
          </a:p>
        </p:txBody>
      </p:sp>
      <p:sp>
        <p:nvSpPr>
          <p:cNvPr id="59" name="Google Shape;1100;p38">
            <a:extLst>
              <a:ext uri="{FF2B5EF4-FFF2-40B4-BE49-F238E27FC236}">
                <a16:creationId xmlns:a16="http://schemas.microsoft.com/office/drawing/2014/main" id="{A052D9B7-22CD-31DA-672C-EB99EB6948CE}"/>
              </a:ext>
            </a:extLst>
          </p:cNvPr>
          <p:cNvSpPr txBox="1">
            <a:spLocks/>
          </p:cNvSpPr>
          <p:nvPr/>
        </p:nvSpPr>
        <p:spPr>
          <a:xfrm>
            <a:off x="2053948" y="33051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Actualización correcta de saldos.</a:t>
            </a:r>
            <a:endParaRPr lang="en-US" sz="800" dirty="0"/>
          </a:p>
        </p:txBody>
      </p:sp>
      <p:pic>
        <p:nvPicPr>
          <p:cNvPr id="61" name="Imagen 60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DDCFCC9-AC1D-4A91-48EA-68C802CE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07" y="2091843"/>
            <a:ext cx="633485" cy="633485"/>
          </a:xfrm>
          <a:prstGeom prst="rect">
            <a:avLst/>
          </a:prstGeom>
        </p:spPr>
      </p:pic>
      <p:cxnSp>
        <p:nvCxnSpPr>
          <p:cNvPr id="62" name="Google Shape;1070;p38">
            <a:extLst>
              <a:ext uri="{FF2B5EF4-FFF2-40B4-BE49-F238E27FC236}">
                <a16:creationId xmlns:a16="http://schemas.microsoft.com/office/drawing/2014/main" id="{D75AC4F3-3FE8-4715-10FD-1E926B9F291D}"/>
              </a:ext>
            </a:extLst>
          </p:cNvPr>
          <p:cNvCxnSpPr>
            <a:cxnSpLocks/>
          </p:cNvCxnSpPr>
          <p:nvPr/>
        </p:nvCxnSpPr>
        <p:spPr>
          <a:xfrm>
            <a:off x="3107965" y="2261325"/>
            <a:ext cx="1060254" cy="8205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CuadroTexto 575">
            <a:extLst>
              <a:ext uri="{FF2B5EF4-FFF2-40B4-BE49-F238E27FC236}">
                <a16:creationId xmlns:a16="http://schemas.microsoft.com/office/drawing/2014/main" id="{EE576DB9-0C58-816A-ADAD-ADA5BC57269F}"/>
              </a:ext>
            </a:extLst>
          </p:cNvPr>
          <p:cNvSpPr txBox="1"/>
          <p:nvPr/>
        </p:nvSpPr>
        <p:spPr>
          <a:xfrm>
            <a:off x="4168219" y="3807675"/>
            <a:ext cx="120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 VALIDACIÓN DE OPERACIONES</a:t>
            </a:r>
          </a:p>
        </p:txBody>
      </p:sp>
      <p:pic>
        <p:nvPicPr>
          <p:cNvPr id="588" name="Imagen 587" descr="Icono&#10;&#10;Descripción generada automáticamente">
            <a:extLst>
              <a:ext uri="{FF2B5EF4-FFF2-40B4-BE49-F238E27FC236}">
                <a16:creationId xmlns:a16="http://schemas.microsoft.com/office/drawing/2014/main" id="{DCB67F38-9CA6-8C38-142E-93C3584C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24" y="2161913"/>
            <a:ext cx="797945" cy="797945"/>
          </a:xfrm>
          <a:prstGeom prst="rect">
            <a:avLst/>
          </a:prstGeom>
        </p:spPr>
      </p:pic>
      <p:sp>
        <p:nvSpPr>
          <p:cNvPr id="589" name="Google Shape;1100;p38">
            <a:extLst>
              <a:ext uri="{FF2B5EF4-FFF2-40B4-BE49-F238E27FC236}">
                <a16:creationId xmlns:a16="http://schemas.microsoft.com/office/drawing/2014/main" id="{C21BB131-4315-D658-838C-C42C9874EFE9}"/>
              </a:ext>
            </a:extLst>
          </p:cNvPr>
          <p:cNvSpPr txBox="1">
            <a:spLocks/>
          </p:cNvSpPr>
          <p:nvPr/>
        </p:nvSpPr>
        <p:spPr>
          <a:xfrm>
            <a:off x="4059600" y="1392635"/>
            <a:ext cx="1394100" cy="39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Garantiza integridad y exactitud.</a:t>
            </a:r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Proporciona información clara al usuario.</a:t>
            </a:r>
          </a:p>
        </p:txBody>
      </p:sp>
      <p:sp>
        <p:nvSpPr>
          <p:cNvPr id="590" name="Google Shape;1100;p38">
            <a:extLst>
              <a:ext uri="{FF2B5EF4-FFF2-40B4-BE49-F238E27FC236}">
                <a16:creationId xmlns:a16="http://schemas.microsoft.com/office/drawing/2014/main" id="{08E7C961-190D-B20A-E279-539185248FD4}"/>
              </a:ext>
            </a:extLst>
          </p:cNvPr>
          <p:cNvSpPr txBox="1">
            <a:spLocks/>
          </p:cNvSpPr>
          <p:nvPr/>
        </p:nvSpPr>
        <p:spPr>
          <a:xfrm>
            <a:off x="6355543" y="3575765"/>
            <a:ext cx="1394100" cy="39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Mantiene integridad y disponibilidad de datos.</a:t>
            </a:r>
          </a:p>
        </p:txBody>
      </p:sp>
      <p:sp>
        <p:nvSpPr>
          <p:cNvPr id="591" name="Google Shape;1069;p38">
            <a:extLst>
              <a:ext uri="{FF2B5EF4-FFF2-40B4-BE49-F238E27FC236}">
                <a16:creationId xmlns:a16="http://schemas.microsoft.com/office/drawing/2014/main" id="{77841E8C-E9AC-2D10-C2B9-4FABB06E216E}"/>
              </a:ext>
            </a:extLst>
          </p:cNvPr>
          <p:cNvSpPr/>
          <p:nvPr/>
        </p:nvSpPr>
        <p:spPr>
          <a:xfrm>
            <a:off x="7649150" y="905517"/>
            <a:ext cx="1207652" cy="1146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1099;p38">
            <a:extLst>
              <a:ext uri="{FF2B5EF4-FFF2-40B4-BE49-F238E27FC236}">
                <a16:creationId xmlns:a16="http://schemas.microsoft.com/office/drawing/2014/main" id="{C6A2FBD0-B3C3-9F99-25BD-E8676FAE55ED}"/>
              </a:ext>
            </a:extLst>
          </p:cNvPr>
          <p:cNvSpPr txBox="1">
            <a:spLocks/>
          </p:cNvSpPr>
          <p:nvPr/>
        </p:nvSpPr>
        <p:spPr>
          <a:xfrm>
            <a:off x="7618065" y="1482285"/>
            <a:ext cx="1269822" cy="48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PE" sz="900" dirty="0">
                <a:solidFill>
                  <a:srgbClr val="0E2A47"/>
                </a:solidFill>
              </a:rPr>
              <a:t>5. INTERFAZ INTUITIVA</a:t>
            </a:r>
          </a:p>
        </p:txBody>
      </p:sp>
      <p:sp>
        <p:nvSpPr>
          <p:cNvPr id="596" name="CuadroTexto 595">
            <a:extLst>
              <a:ext uri="{FF2B5EF4-FFF2-40B4-BE49-F238E27FC236}">
                <a16:creationId xmlns:a16="http://schemas.microsoft.com/office/drawing/2014/main" id="{CB631816-5496-1626-E0C5-23B5812FE82F}"/>
              </a:ext>
            </a:extLst>
          </p:cNvPr>
          <p:cNvSpPr txBox="1"/>
          <p:nvPr/>
        </p:nvSpPr>
        <p:spPr>
          <a:xfrm>
            <a:off x="2165856" y="1711808"/>
            <a:ext cx="120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 GESTIÓN DE TRANSACCIONES</a:t>
            </a:r>
          </a:p>
        </p:txBody>
      </p:sp>
      <p:pic>
        <p:nvPicPr>
          <p:cNvPr id="598" name="Imagen 597" descr="Icono&#10;&#10;Descripción generada automáticamente">
            <a:extLst>
              <a:ext uri="{FF2B5EF4-FFF2-40B4-BE49-F238E27FC236}">
                <a16:creationId xmlns:a16="http://schemas.microsoft.com/office/drawing/2014/main" id="{EFA8AB63-0D81-4643-FA11-59DA6102E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216" y="984358"/>
            <a:ext cx="600181" cy="600181"/>
          </a:xfrm>
          <a:prstGeom prst="rect">
            <a:avLst/>
          </a:prstGeom>
        </p:spPr>
      </p:pic>
      <p:pic>
        <p:nvPicPr>
          <p:cNvPr id="600" name="Imagen 599" descr="Icono&#10;&#10;Descripción generada automáticamente">
            <a:extLst>
              <a:ext uri="{FF2B5EF4-FFF2-40B4-BE49-F238E27FC236}">
                <a16:creationId xmlns:a16="http://schemas.microsoft.com/office/drawing/2014/main" id="{ED10B7EC-46FD-D9AE-09D3-691654DBD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60" y="1587649"/>
            <a:ext cx="369333" cy="369333"/>
          </a:xfrm>
          <a:prstGeom prst="rect">
            <a:avLst/>
          </a:prstGeom>
        </p:spPr>
      </p:pic>
      <p:sp>
        <p:nvSpPr>
          <p:cNvPr id="606" name="Google Shape;1100;p38">
            <a:extLst>
              <a:ext uri="{FF2B5EF4-FFF2-40B4-BE49-F238E27FC236}">
                <a16:creationId xmlns:a16="http://schemas.microsoft.com/office/drawing/2014/main" id="{3268A570-F4CE-6FAC-88FD-86194F19609B}"/>
              </a:ext>
            </a:extLst>
          </p:cNvPr>
          <p:cNvSpPr txBox="1">
            <a:spLocks/>
          </p:cNvSpPr>
          <p:nvPr/>
        </p:nvSpPr>
        <p:spPr>
          <a:xfrm>
            <a:off x="7742875" y="2130531"/>
            <a:ext cx="1394100" cy="39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s-MX" sz="800" dirty="0"/>
              <a:t>Mejora la experiencia del usuario.</a:t>
            </a:r>
          </a:p>
        </p:txBody>
      </p:sp>
      <p:pic>
        <p:nvPicPr>
          <p:cNvPr id="608" name="Imagen 607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71FA11D0-8086-92FA-1A32-A269F7CED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367" y="2660781"/>
            <a:ext cx="1057249" cy="1057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746044" y="2193519"/>
            <a:ext cx="4016197" cy="856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!GRACIAS!</a:t>
            </a:r>
            <a:endParaRPr sz="6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n 4" descr="Imagen que contiene luz&#10;&#10;Descripción generada automáticamente">
            <a:extLst>
              <a:ext uri="{FF2B5EF4-FFF2-40B4-BE49-F238E27FC236}">
                <a16:creationId xmlns:a16="http://schemas.microsoft.com/office/drawing/2014/main" id="{072192A4-2D64-DA23-5F76-5FAE203E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60" y="3164716"/>
            <a:ext cx="493354" cy="493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468</Words>
  <Application>Microsoft Office PowerPoint</Application>
  <PresentationFormat>Presentación en pantalla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Roboto Light</vt:lpstr>
      <vt:lpstr>Roboto Medium</vt:lpstr>
      <vt:lpstr>Arial</vt:lpstr>
      <vt:lpstr>Roboto Thin</vt:lpstr>
      <vt:lpstr>Roboto Black</vt:lpstr>
      <vt:lpstr>Roboto Mono Thin</vt:lpstr>
      <vt:lpstr>Didact Gothic</vt:lpstr>
      <vt:lpstr>WEB PROPOSAL</vt:lpstr>
      <vt:lpstr>AN.DE ALGOR.Y ESTRAT. DE PROG.</vt:lpstr>
      <vt:lpstr>OBJETIVO GENERAL</vt:lpstr>
      <vt:lpstr>PROBLEMATICAS</vt:lpstr>
      <vt:lpstr>Presentación de PowerPoint</vt:lpstr>
      <vt:lpstr>Presentación de PowerPoint</vt:lpstr>
      <vt:lpstr>Presentación de PowerPoint</vt:lpstr>
      <vt:lpstr>Presentación de PowerPoint</vt:lpstr>
      <vt:lpstr>!GRACIAS!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 DATOS</dc:title>
  <dc:creator>214</dc:creator>
  <cp:lastModifiedBy>Jimmy Jack Mechato More</cp:lastModifiedBy>
  <cp:revision>485</cp:revision>
  <dcterms:modified xsi:type="dcterms:W3CDTF">2024-07-10T21:29:34Z</dcterms:modified>
</cp:coreProperties>
</file>