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315" r:id="rId6"/>
    <p:sldId id="313" r:id="rId7"/>
    <p:sldId id="317" r:id="rId8"/>
    <p:sldId id="312" r:id="rId9"/>
    <p:sldId id="318" r:id="rId10"/>
    <p:sldId id="319" r:id="rId11"/>
    <p:sldId id="316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3D9"/>
    <a:srgbClr val="4F5945"/>
    <a:srgbClr val="B2C8CD"/>
    <a:srgbClr val="7F867A"/>
    <a:srgbClr val="73292A"/>
    <a:srgbClr val="A9D7D9"/>
    <a:srgbClr val="AAD6FF"/>
    <a:srgbClr val="CCD8D6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zh-CN"/>
          </a:defPPr>
        </a:lstStyle>
        <a:p>
          <a:pPr rtl="0"/>
          <a:endParaRPr lang="zh-CN"/>
        </a:p>
      </dgm:t>
    </dgm:pt>
    <dgm:pt modelId="{DF1ABFB3-B399-406F-91BD-DCDF9A38526B}">
      <dgm:prSet phldrT="[Text]" phldr="0" custT="1"/>
      <dgm:spPr/>
      <dgm:t>
        <a:bodyPr rtlCol="0"/>
        <a:lstStyle>
          <a:defPPr>
            <a:defRPr lang="zh-CN"/>
          </a:defPPr>
        </a:lstStyle>
        <a:p>
          <a:pPr rtl="0"/>
          <a:r>
            <a:rPr lang="en-US" altLang="zh-CN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Frontend Implementation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78CB0E27-958C-4066-A189-8B36505E8204}" type="parTrans" cxnId="{15319551-A9EA-462E-845B-E5251E84291F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9A875394-CA1E-4432-AEEB-9054FCFF5E0E}">
      <dgm:prSet phldr="0" custT="1"/>
      <dgm:spPr/>
      <dgm:t>
        <a:bodyPr rtlCol="0"/>
        <a:lstStyle>
          <a:defPPr>
            <a:defRPr lang="zh-CN"/>
          </a:defPPr>
        </a:lstStyle>
        <a:p>
          <a:pPr rtl="0"/>
          <a:r>
            <a:rPr lang="en-US" altLang="zh-CN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User Story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FCC92BDD-6EA3-421D-9DA8-7D3A12D003B6}" type="parTrans" cxnId="{B659504B-18E4-4D89-A17C-34ABB280AE52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D05E1923-5021-40F7-B4EF-E582E23A699D}">
      <dgm:prSet phldr="0"/>
      <dgm:spPr/>
      <dgm:t>
        <a:bodyPr rtlCol="0"/>
        <a:lstStyle>
          <a:defPPr>
            <a:defRPr lang="zh-CN"/>
          </a:defPPr>
        </a:lstStyle>
        <a:p>
          <a:pPr rtl="0">
            <a:defRPr lang="zh-CN" b="1"/>
          </a:pPr>
          <a:r>
            <a:rPr lang="en-US" altLang="zh-CN" b="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TWO</a:t>
          </a:r>
          <a:endParaRPr lang="zh-CN" b="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gm:t>
    </dgm:pt>
    <dgm:pt modelId="{FD6C5CD2-9CED-4BE6-89CD-A5A5CCE63B3E}" type="parTrans" cxnId="{72C4D6D9-419A-42C1-A76D-84599F65BB08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579089A8-5362-4BA4-9163-D19228C1808F}">
      <dgm:prSet phldr="0" custT="1"/>
      <dgm:spPr/>
      <dgm:t>
        <a:bodyPr rtlCol="0"/>
        <a:lstStyle>
          <a:defPPr>
            <a:defRPr lang="zh-CN"/>
          </a:defPPr>
        </a:lstStyle>
        <a:p>
          <a:pPr rtl="0"/>
          <a:r>
            <a:rPr lang="en-US" altLang="zh-CN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Multi-Layer Design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FB2DEB6E-B29F-4E51-960A-23ECC62EBF38}" type="parTrans" cxnId="{4876CF51-F110-4E25-8FD4-08D25B4B0AB8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FA8F44BD-C8C7-462C-9756-1EC498E86842}">
      <dgm:prSet phldr="0"/>
      <dgm:spPr/>
      <dgm:t>
        <a:bodyPr rtlCol="0"/>
        <a:lstStyle>
          <a:defPPr>
            <a:defRPr lang="zh-CN"/>
          </a:defPPr>
        </a:lstStyle>
        <a:p>
          <a:pPr rtl="0">
            <a:defRPr lang="zh-CN" b="1"/>
          </a:pPr>
          <a:r>
            <a:rPr lang="en-US" altLang="zh-CN" b="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THREE</a:t>
          </a:r>
          <a:endParaRPr lang="zh-CN" b="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gm:t>
    </dgm:pt>
    <dgm:pt modelId="{F47063EE-4B58-4EDE-A4F2-A4BD81B82F21}" type="parTrans" cxnId="{0D51BD2E-4619-469B-B233-EBAC3D4D0BA6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EFEB4D61-3A9C-4140-977F-3C3F5C9EE9D1}">
      <dgm:prSet phldr="0" custT="1"/>
      <dgm:spPr/>
      <dgm:t>
        <a:bodyPr rtlCol="0"/>
        <a:lstStyle>
          <a:defPPr>
            <a:defRPr lang="zh-CN"/>
          </a:defPPr>
        </a:lstStyle>
        <a:p>
          <a:pPr rtl="0"/>
          <a:r>
            <a:rPr lang="en-US" altLang="zh-CN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DB Design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57D352E4-0431-4F68-B8F1-61BFA34799AA}" type="parTrans" cxnId="{1B32EF2C-9DB5-4504-A9DA-B4956CC00208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8BAB5E6F-A65E-41DB-A296-0818B0E49F7C}">
      <dgm:prSet phldr="0"/>
      <dgm:spPr/>
      <dgm:t>
        <a:bodyPr rtlCol="0"/>
        <a:lstStyle>
          <a:defPPr>
            <a:defRPr lang="zh-CN"/>
          </a:defPPr>
        </a:lstStyle>
        <a:p>
          <a:pPr rtl="0">
            <a:defRPr lang="zh-CN" b="1"/>
          </a:pPr>
          <a:r>
            <a:rPr lang="en-US" altLang="zh-CN" b="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FOUR</a:t>
          </a:r>
          <a:endParaRPr lang="zh-CN" b="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gm:t>
    </dgm:pt>
    <dgm:pt modelId="{886842C6-3EFC-4BE7-B417-415595758830}" type="parTrans" cxnId="{66B49C6C-FAFD-47B4-BF22-05A295C23D4E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332BC85C-1CF3-4F8F-ACB7-5B6D53744AE1}">
      <dgm:prSet phldr="0" custT="1"/>
      <dgm:spPr/>
      <dgm:t>
        <a:bodyPr rtlCol="0"/>
        <a:lstStyle>
          <a:defPPr>
            <a:defRPr lang="zh-CN"/>
          </a:defPPr>
        </a:lstStyle>
        <a:p>
          <a:pPr rtl="0"/>
          <a:r>
            <a:rPr lang="en-US" altLang="zh-CN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REST API Design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99F218FD-90FE-450E-A368-B3E3677E74E8}" type="parTrans" cxnId="{2617C475-F537-46A6-ADE1-4EB764853601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8B9AF88A-E1F7-4D3A-905F-87228D6A8655}">
      <dgm:prSet phldr="0"/>
      <dgm:spPr/>
      <dgm:t>
        <a:bodyPr rtlCol="0"/>
        <a:lstStyle>
          <a:defPPr>
            <a:defRPr lang="zh-CN"/>
          </a:defPPr>
        </a:lstStyle>
        <a:p>
          <a:pPr rtl="0">
            <a:defRPr lang="zh-CN" b="1"/>
          </a:pPr>
          <a:r>
            <a:rPr lang="en-US" altLang="zh-CN" b="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FIVE</a:t>
          </a:r>
          <a:endParaRPr lang="zh-CN" b="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gm:t>
    </dgm:pt>
    <dgm:pt modelId="{933A8FED-7B84-4ED0-B6AA-2EE26A89B8EA}" type="parTrans" cxnId="{E1474FF3-8E3C-4B30-985C-CE88BA0FE324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58FF46FB-368D-4E9C-A650-0513B8879DA8}">
      <dgm:prSet phldr="0"/>
      <dgm:spPr/>
      <dgm:t>
        <a:bodyPr rtlCol="0"/>
        <a:lstStyle>
          <a:defPPr>
            <a:defRPr lang="zh-CN"/>
          </a:defPPr>
        </a:lstStyle>
        <a:p>
          <a:pPr rtl="0">
            <a:defRPr lang="zh-CN" b="1"/>
          </a:pPr>
          <a:r>
            <a:rPr lang="en-US" altLang="zh-CN" b="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ONE</a:t>
          </a:r>
          <a:endParaRPr lang="zh-CN" b="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11DFA284-5E99-474D-BF05-364A45269DC7}" type="parTrans" cxnId="{C5645B39-CB65-4A0A-B369-E455C3B827C3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 custLinFactNeighborY="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1"/>
        </a:solidFill>
        <a:ln>
          <a:solidFill>
            <a:srgbClr val="4F5945"/>
          </a:solidFill>
        </a:ln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/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/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659731"/>
          <a:ext cx="102425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51490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rgbClr val="4F59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78608" y="409621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346157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User Story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346157" y="677170"/>
        <a:ext cx="2838997" cy="982560"/>
      </dsp:txXfrm>
    </dsp:sp>
    <dsp:sp modelId="{8E3FB235-DF38-476B-9A0E-B1E583D50944}">
      <dsp:nvSpPr>
        <dsp:cNvPr id="0" name=""/>
        <dsp:cNvSpPr/>
      </dsp:nvSpPr>
      <dsp:spPr>
        <a:xfrm>
          <a:off x="346157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zh-CN" b="1"/>
          </a:pPr>
          <a:r>
            <a:rPr lang="en-US" altLang="zh-CN" sz="1700" b="0" kern="120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ONE</a:t>
          </a:r>
          <a:endParaRPr lang="zh-CN" sz="1700" b="0" kern="120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sp:txBody>
      <dsp:txXfrm>
        <a:off x="346157" y="331946"/>
        <a:ext cx="2838997" cy="345224"/>
      </dsp:txXfrm>
    </dsp:sp>
    <dsp:sp modelId="{9AA05CE5-209F-4AD9-BE2C-2A69F76DA8F4}">
      <dsp:nvSpPr>
        <dsp:cNvPr id="0" name=""/>
        <dsp:cNvSpPr/>
      </dsp:nvSpPr>
      <dsp:spPr>
        <a:xfrm>
          <a:off x="173545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41953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56541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83659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51208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rtlCol="0" anchor="b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Multi-Layer Design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2051208" y="1659731"/>
        <a:ext cx="2838997" cy="982560"/>
      </dsp:txXfrm>
    </dsp:sp>
    <dsp:sp modelId="{223C5207-4FA2-4A6C-8F43-20BD55767C99}">
      <dsp:nvSpPr>
        <dsp:cNvPr id="0" name=""/>
        <dsp:cNvSpPr/>
      </dsp:nvSpPr>
      <dsp:spPr>
        <a:xfrm>
          <a:off x="2051208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zh-CN" b="1"/>
          </a:pPr>
          <a:r>
            <a:rPr lang="en-US" altLang="zh-CN" sz="1700" b="0" kern="120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TWO</a:t>
          </a:r>
          <a:endParaRPr lang="zh-CN" sz="1700" b="0" kern="120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sp:txBody>
      <dsp:txXfrm>
        <a:off x="2051208" y="2642291"/>
        <a:ext cx="2838997" cy="345224"/>
      </dsp:txXfrm>
    </dsp:sp>
    <dsp:sp modelId="{4FE5EB5D-4CEF-4D0D-9394-0534E61844BE}">
      <dsp:nvSpPr>
        <dsp:cNvPr id="0" name=""/>
        <dsp:cNvSpPr/>
      </dsp:nvSpPr>
      <dsp:spPr>
        <a:xfrm>
          <a:off x="1878596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47004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461592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488711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756259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DB Design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3756259" y="677170"/>
        <a:ext cx="2838997" cy="982560"/>
      </dsp:txXfrm>
    </dsp:sp>
    <dsp:sp modelId="{2D6C7916-1130-46A8-833B-A6278CBD2192}">
      <dsp:nvSpPr>
        <dsp:cNvPr id="0" name=""/>
        <dsp:cNvSpPr/>
      </dsp:nvSpPr>
      <dsp:spPr>
        <a:xfrm>
          <a:off x="3756259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zh-CN" b="1"/>
          </a:pPr>
          <a:r>
            <a:rPr lang="en-US" altLang="zh-CN" sz="1700" b="0" kern="120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THREE</a:t>
          </a:r>
          <a:endParaRPr lang="zh-CN" sz="1700" b="0" kern="120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sp:txBody>
      <dsp:txXfrm>
        <a:off x="3756259" y="331946"/>
        <a:ext cx="2838997" cy="345224"/>
      </dsp:txXfrm>
    </dsp:sp>
    <dsp:sp modelId="{4D953791-5C2F-4A75-A8F4-6ED7EAB5E015}">
      <dsp:nvSpPr>
        <dsp:cNvPr id="0" name=""/>
        <dsp:cNvSpPr/>
      </dsp:nvSpPr>
      <dsp:spPr>
        <a:xfrm>
          <a:off x="3583647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52055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166643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193762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461311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rtlCol="0" anchor="b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REST API Design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5461311" y="1659731"/>
        <a:ext cx="2838997" cy="982560"/>
      </dsp:txXfrm>
    </dsp:sp>
    <dsp:sp modelId="{7C1E6B4A-59F7-4018-A403-E1CCAEE78BA1}">
      <dsp:nvSpPr>
        <dsp:cNvPr id="0" name=""/>
        <dsp:cNvSpPr/>
      </dsp:nvSpPr>
      <dsp:spPr>
        <a:xfrm>
          <a:off x="5461311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zh-CN" b="1"/>
          </a:pPr>
          <a:r>
            <a:rPr lang="en-US" altLang="zh-CN" sz="1700" b="0" kern="120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FOUR</a:t>
          </a:r>
          <a:endParaRPr lang="zh-CN" sz="1700" b="0" kern="120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sp:txBody>
      <dsp:txXfrm>
        <a:off x="5461311" y="2642291"/>
        <a:ext cx="2838997" cy="345224"/>
      </dsp:txXfrm>
    </dsp:sp>
    <dsp:sp modelId="{A03C5372-D306-43AC-B406-6F8183849431}">
      <dsp:nvSpPr>
        <dsp:cNvPr id="0" name=""/>
        <dsp:cNvSpPr/>
      </dsp:nvSpPr>
      <dsp:spPr>
        <a:xfrm>
          <a:off x="5288699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257106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871695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898813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6362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Frontend Implementation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7166362" y="677170"/>
        <a:ext cx="2838997" cy="982560"/>
      </dsp:txXfrm>
    </dsp:sp>
    <dsp:sp modelId="{3FA5D5AE-9CAE-4D19-9765-BCEE62095312}">
      <dsp:nvSpPr>
        <dsp:cNvPr id="0" name=""/>
        <dsp:cNvSpPr/>
      </dsp:nvSpPr>
      <dsp:spPr>
        <a:xfrm>
          <a:off x="7166362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zh-CN" b="1"/>
          </a:pPr>
          <a:r>
            <a:rPr lang="en-US" altLang="zh-CN" sz="1700" b="0" kern="1200" dirty="0">
              <a:solidFill>
                <a:schemeClr val="accent3"/>
              </a:solidFill>
              <a:latin typeface="+mj-lt"/>
              <a:ea typeface="Microsoft YaHei UI" panose="02020502070401020303" pitchFamily="18" charset="0"/>
            </a:rPr>
            <a:t>FIVE</a:t>
          </a:r>
          <a:endParaRPr lang="zh-CN" sz="1700" b="0" kern="1200" dirty="0">
            <a:solidFill>
              <a:schemeClr val="accent3"/>
            </a:solidFill>
            <a:latin typeface="+mj-lt"/>
            <a:ea typeface="Microsoft YaHei UI" panose="02020502070401020303" pitchFamily="18" charset="0"/>
          </a:endParaRPr>
        </a:p>
      </dsp:txBody>
      <dsp:txXfrm>
        <a:off x="7166362" y="331946"/>
        <a:ext cx="2838997" cy="345224"/>
      </dsp:txXfrm>
    </dsp:sp>
    <dsp:sp modelId="{FE6CA7EB-68EC-4E76-9051-08C4CF370101}">
      <dsp:nvSpPr>
        <dsp:cNvPr id="0" name=""/>
        <dsp:cNvSpPr/>
      </dsp:nvSpPr>
      <dsp:spPr>
        <a:xfrm>
          <a:off x="6993750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962158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落针时间线"/>
  <dgm:desc val="用于按时间顺序显示事件列表。图针旁边的一个隐形框中包含日期，描述在正下方。它可以显示适量的文本和中等长度的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2023/3/30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2023/3/30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6422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8318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2426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3177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9469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4709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Shopping List Site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Bingye</a:t>
            </a:r>
            <a:r>
              <a:rPr lang="en-US" altLang="zh-CN" dirty="0"/>
              <a:t> Wu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Project Design Procedure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2</a:t>
            </a:fld>
            <a:endParaRPr lang="zh-CN" dirty="0"/>
          </a:p>
        </p:txBody>
      </p:sp>
      <p:graphicFrame>
        <p:nvGraphicFramePr>
          <p:cNvPr id="7" name="图 2" descr="日程表">
            <a:extLst>
              <a:ext uri="{FF2B5EF4-FFF2-40B4-BE49-F238E27FC236}">
                <a16:creationId xmlns:a16="http://schemas.microsoft.com/office/drawing/2014/main" id="{1A75E301-F81B-604F-0C9B-A25BF04F06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85103618"/>
              </p:ext>
            </p:extLst>
          </p:nvPr>
        </p:nvGraphicFramePr>
        <p:xfrm>
          <a:off x="974725" y="2614613"/>
          <a:ext cx="10242550" cy="33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User Story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1" y="2161563"/>
            <a:ext cx="4457942" cy="427797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000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  <a:cs typeface="+mn-lt"/>
              </a:rPr>
              <a:t>As a user, I want to use API to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2999" y="2812424"/>
            <a:ext cx="6878053" cy="332086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Add product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Update product (including variables such as description and price)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Get product by ID</a:t>
            </a:r>
          </a:p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D</a:t>
            </a: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elete product</a:t>
            </a:r>
          </a:p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Get all products</a:t>
            </a:r>
          </a:p>
          <a:p>
            <a:pPr rtl="0"/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Search products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3</a:t>
            </a:fld>
            <a:endParaRPr 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7EEBC4-3CA8-ACF9-CE5A-6E7E69CBCD63}"/>
              </a:ext>
            </a:extLst>
          </p:cNvPr>
          <p:cNvGrpSpPr/>
          <p:nvPr/>
        </p:nvGrpSpPr>
        <p:grpSpPr>
          <a:xfrm>
            <a:off x="4084616" y="3675001"/>
            <a:ext cx="1754710" cy="832832"/>
            <a:chOff x="13760" y="81726"/>
            <a:chExt cx="2011384" cy="603415"/>
          </a:xfrm>
          <a:effectLst/>
          <a:scene3d>
            <a:camera prst="perspectiveFront"/>
            <a:lightRig rig="threePt" dir="t"/>
          </a:scene3d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E68F44-63B7-D4A7-99C4-73671C69D427}"/>
                </a:ext>
              </a:extLst>
            </p:cNvPr>
            <p:cNvSpPr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EDE5B3F-8B85-0EC0-8196-847474A307BA}"/>
                </a:ext>
              </a:extLst>
            </p:cNvPr>
            <p:cNvSpPr txBox="1"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8944" tIns="158944" rIns="158944" bIns="158944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>
                  <a:latin typeface="+mj-lt"/>
                  <a:ea typeface="Microsoft YaHei UI" panose="02020502070401020303" pitchFamily="18" charset="0"/>
                </a:rPr>
                <a:t>Add product</a:t>
              </a:r>
              <a:endParaRPr lang="zh-CN" kern="1200" dirty="0">
                <a:latin typeface="+mj-lt"/>
                <a:ea typeface="Microsoft YaHei UI" panose="02020502070401020303" pitchFamily="18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43BD193-B9F7-478E-E37D-D6CE603D87EB}"/>
              </a:ext>
            </a:extLst>
          </p:cNvPr>
          <p:cNvSpPr txBox="1"/>
          <p:nvPr/>
        </p:nvSpPr>
        <p:spPr>
          <a:xfrm>
            <a:off x="6479850" y="3675001"/>
            <a:ext cx="1754710" cy="832832"/>
          </a:xfrm>
          <a:prstGeom prst="rect">
            <a:avLst/>
          </a:prstGeom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Update product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56DA00-62DC-5CD6-DAA8-428C2C2B713C}"/>
              </a:ext>
            </a:extLst>
          </p:cNvPr>
          <p:cNvSpPr txBox="1"/>
          <p:nvPr/>
        </p:nvSpPr>
        <p:spPr>
          <a:xfrm>
            <a:off x="8875084" y="3675001"/>
            <a:ext cx="1754710" cy="832832"/>
          </a:xfrm>
          <a:prstGeom prst="rect">
            <a:avLst/>
          </a:prstGeom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Get product by ID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3DE3D7-123D-3AAA-9255-684C681116AD}"/>
              </a:ext>
            </a:extLst>
          </p:cNvPr>
          <p:cNvGrpSpPr/>
          <p:nvPr/>
        </p:nvGrpSpPr>
        <p:grpSpPr>
          <a:xfrm>
            <a:off x="4084616" y="4796737"/>
            <a:ext cx="1754710" cy="832832"/>
            <a:chOff x="13760" y="81726"/>
            <a:chExt cx="2011384" cy="603415"/>
          </a:xfrm>
          <a:effectLst/>
          <a:scene3d>
            <a:camera prst="perspectiveFront"/>
            <a:lightRig rig="threePt" dir="t"/>
          </a:scene3d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3D7AD9-5A6A-F78B-2EAD-9EDAA682AA43}"/>
                </a:ext>
              </a:extLst>
            </p:cNvPr>
            <p:cNvSpPr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58BD353-22D8-A24D-A025-E184503A5333}"/>
                </a:ext>
              </a:extLst>
            </p:cNvPr>
            <p:cNvSpPr txBox="1"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8944" tIns="158944" rIns="158944" bIns="158944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+mj-lt"/>
                  <a:ea typeface="Microsoft YaHei UI" panose="02020502070401020303" pitchFamily="18" charset="0"/>
                </a:rPr>
                <a:t>Delete</a:t>
              </a:r>
              <a:r>
                <a:rPr lang="en-US" altLang="zh-CN" kern="1200" dirty="0">
                  <a:latin typeface="+mj-lt"/>
                  <a:ea typeface="Microsoft YaHei UI" panose="02020502070401020303" pitchFamily="18" charset="0"/>
                </a:rPr>
                <a:t> product</a:t>
              </a:r>
              <a:endParaRPr lang="zh-CN" kern="1200" dirty="0">
                <a:latin typeface="+mj-lt"/>
                <a:ea typeface="Microsoft YaHei UI" panose="02020502070401020303" pitchFamily="18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9936BBA-1042-2559-24CB-4E3FEE75D6DC}"/>
              </a:ext>
            </a:extLst>
          </p:cNvPr>
          <p:cNvSpPr txBox="1"/>
          <p:nvPr/>
        </p:nvSpPr>
        <p:spPr>
          <a:xfrm>
            <a:off x="6479850" y="4796737"/>
            <a:ext cx="1754710" cy="832832"/>
          </a:xfrm>
          <a:prstGeom prst="rect">
            <a:avLst/>
          </a:prstGeom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Get all products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E82D28-7D75-DE22-5807-67E42615CFBC}"/>
              </a:ext>
            </a:extLst>
          </p:cNvPr>
          <p:cNvSpPr txBox="1"/>
          <p:nvPr/>
        </p:nvSpPr>
        <p:spPr>
          <a:xfrm>
            <a:off x="8875084" y="4796737"/>
            <a:ext cx="1754710" cy="832832"/>
          </a:xfrm>
          <a:prstGeom prst="rect">
            <a:avLst/>
          </a:prstGeom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Search products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Multi-layers Design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4</a:t>
            </a:fld>
            <a:endParaRPr 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7EEBC4-3CA8-ACF9-CE5A-6E7E69CBCD63}"/>
              </a:ext>
            </a:extLst>
          </p:cNvPr>
          <p:cNvGrpSpPr/>
          <p:nvPr/>
        </p:nvGrpSpPr>
        <p:grpSpPr>
          <a:xfrm>
            <a:off x="4876800" y="2099760"/>
            <a:ext cx="2438400" cy="361095"/>
            <a:chOff x="13760" y="81726"/>
            <a:chExt cx="2011384" cy="603415"/>
          </a:xfrm>
          <a:effectLst/>
          <a:scene3d>
            <a:camera prst="perspectiveFront"/>
            <a:lightRig rig="threePt" dir="t"/>
          </a:scene3d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E68F44-63B7-D4A7-99C4-73671C69D427}"/>
                </a:ext>
              </a:extLst>
            </p:cNvPr>
            <p:cNvSpPr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EDE5B3F-8B85-0EC0-8196-847474A307BA}"/>
                </a:ext>
              </a:extLst>
            </p:cNvPr>
            <p:cNvSpPr txBox="1"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solidFill>
              <a:srgbClr val="73292A"/>
            </a:solidFill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8944" tIns="158944" rIns="158944" bIns="158944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>
                  <a:latin typeface="+mj-lt"/>
                  <a:ea typeface="Microsoft YaHei UI" panose="02020502070401020303" pitchFamily="18" charset="0"/>
                </a:rPr>
                <a:t>Presentation Layer</a:t>
              </a:r>
              <a:endParaRPr lang="zh-CN" kern="1200" dirty="0">
                <a:latin typeface="+mj-lt"/>
                <a:ea typeface="Microsoft YaHei UI" panose="02020502070401020303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96431A-1A97-65A6-0682-C2CC43BF4FFF}"/>
              </a:ext>
            </a:extLst>
          </p:cNvPr>
          <p:cNvGrpSpPr/>
          <p:nvPr/>
        </p:nvGrpSpPr>
        <p:grpSpPr>
          <a:xfrm>
            <a:off x="4876800" y="3018023"/>
            <a:ext cx="2438400" cy="361095"/>
            <a:chOff x="13760" y="81726"/>
            <a:chExt cx="2011384" cy="603415"/>
          </a:xfrm>
          <a:effectLst/>
          <a:scene3d>
            <a:camera prst="perspectiveFront"/>
            <a:lightRig rig="threePt" dir="t"/>
          </a:scene3d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B9C102C-056E-0017-4131-C2C62AD470AD}"/>
                </a:ext>
              </a:extLst>
            </p:cNvPr>
            <p:cNvSpPr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FCFD377-88AF-6AD6-02AB-EB8276B43982}"/>
                </a:ext>
              </a:extLst>
            </p:cNvPr>
            <p:cNvSpPr txBox="1"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solidFill>
              <a:srgbClr val="73292A"/>
            </a:solidFill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8944" tIns="158944" rIns="158944" bIns="158944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>
                  <a:latin typeface="+mj-lt"/>
                  <a:ea typeface="Microsoft YaHei UI" panose="02020502070401020303" pitchFamily="18" charset="0"/>
                </a:rPr>
                <a:t>Application Layer</a:t>
              </a:r>
              <a:endParaRPr lang="zh-CN" kern="1200" dirty="0">
                <a:latin typeface="+mj-lt"/>
                <a:ea typeface="Microsoft YaHei UI" panose="02020502070401020303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2FBCEA-57D6-6BC2-78D4-A801861C9EB9}"/>
              </a:ext>
            </a:extLst>
          </p:cNvPr>
          <p:cNvGrpSpPr/>
          <p:nvPr/>
        </p:nvGrpSpPr>
        <p:grpSpPr>
          <a:xfrm>
            <a:off x="4876800" y="3936286"/>
            <a:ext cx="2438400" cy="361095"/>
            <a:chOff x="13760" y="81726"/>
            <a:chExt cx="2011384" cy="603415"/>
          </a:xfrm>
          <a:effectLst/>
          <a:scene3d>
            <a:camera prst="perspectiveFront"/>
            <a:lightRig rig="threePt" dir="t"/>
          </a:scene3d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C8ADB2-6EC6-628E-A057-BA0B596ED10C}"/>
                </a:ext>
              </a:extLst>
            </p:cNvPr>
            <p:cNvSpPr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9E22506-5296-E1AC-C532-90953B5D8FA1}"/>
                </a:ext>
              </a:extLst>
            </p:cNvPr>
            <p:cNvSpPr txBox="1"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solidFill>
              <a:srgbClr val="73292A"/>
            </a:solidFill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8944" tIns="158944" rIns="158944" bIns="158944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>
                  <a:latin typeface="+mj-lt"/>
                  <a:ea typeface="Microsoft YaHei UI" panose="02020502070401020303" pitchFamily="18" charset="0"/>
                </a:rPr>
                <a:t>Service Layer</a:t>
              </a:r>
              <a:endParaRPr lang="zh-CN" kern="1200" dirty="0">
                <a:latin typeface="+mj-lt"/>
                <a:ea typeface="Microsoft YaHei UI" panose="02020502070401020303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C9D4ED-4DD9-03A6-F497-A9777D718B14}"/>
              </a:ext>
            </a:extLst>
          </p:cNvPr>
          <p:cNvGrpSpPr/>
          <p:nvPr/>
        </p:nvGrpSpPr>
        <p:grpSpPr>
          <a:xfrm>
            <a:off x="4876800" y="4854549"/>
            <a:ext cx="2438400" cy="361095"/>
            <a:chOff x="13760" y="81726"/>
            <a:chExt cx="2011384" cy="603415"/>
          </a:xfrm>
          <a:effectLst/>
          <a:scene3d>
            <a:camera prst="perspectiveFront"/>
            <a:lightRig rig="threePt" dir="t"/>
          </a:scene3d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DB0605A-EA56-9D7E-3A84-69349DD23EBD}"/>
                </a:ext>
              </a:extLst>
            </p:cNvPr>
            <p:cNvSpPr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96FCA2-CC1E-A691-E707-563A618F32CB}"/>
                </a:ext>
              </a:extLst>
            </p:cNvPr>
            <p:cNvSpPr txBox="1"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solidFill>
              <a:srgbClr val="73292A"/>
            </a:solidFill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8944" tIns="158944" rIns="158944" bIns="158944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>
                  <a:latin typeface="+mj-lt"/>
                  <a:ea typeface="Microsoft YaHei UI" panose="02020502070401020303" pitchFamily="18" charset="0"/>
                </a:rPr>
                <a:t>Data Access Layer</a:t>
              </a:r>
              <a:endParaRPr lang="zh-CN" kern="1200" dirty="0">
                <a:latin typeface="+mj-lt"/>
                <a:ea typeface="Microsoft YaHei UI" panose="02020502070401020303" pitchFamily="18" charset="0"/>
              </a:endParaRPr>
            </a:p>
          </p:txBody>
        </p:sp>
      </p:grpSp>
      <p:sp>
        <p:nvSpPr>
          <p:cNvPr id="29" name="箭头: 下 28">
            <a:extLst>
              <a:ext uri="{FF2B5EF4-FFF2-40B4-BE49-F238E27FC236}">
                <a16:creationId xmlns:a16="http://schemas.microsoft.com/office/drawing/2014/main" id="{70BB248B-6C89-BE4F-858A-C4EF0317FE46}"/>
              </a:ext>
            </a:extLst>
          </p:cNvPr>
          <p:cNvSpPr/>
          <p:nvPr/>
        </p:nvSpPr>
        <p:spPr>
          <a:xfrm>
            <a:off x="5887452" y="2578276"/>
            <a:ext cx="368969" cy="322325"/>
          </a:xfrm>
          <a:prstGeom prst="downArrow">
            <a:avLst/>
          </a:prstGeom>
          <a:solidFill>
            <a:srgbClr val="732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3B37374F-D48E-2F83-DFF3-82D6926D8F77}"/>
              </a:ext>
            </a:extLst>
          </p:cNvPr>
          <p:cNvSpPr/>
          <p:nvPr/>
        </p:nvSpPr>
        <p:spPr>
          <a:xfrm>
            <a:off x="5911515" y="3540031"/>
            <a:ext cx="368969" cy="322325"/>
          </a:xfrm>
          <a:prstGeom prst="downArrow">
            <a:avLst/>
          </a:prstGeom>
          <a:solidFill>
            <a:srgbClr val="732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04E6A141-F347-FF3F-5B5A-86D61FA2EE05}"/>
              </a:ext>
            </a:extLst>
          </p:cNvPr>
          <p:cNvSpPr/>
          <p:nvPr/>
        </p:nvSpPr>
        <p:spPr>
          <a:xfrm>
            <a:off x="5943599" y="4432459"/>
            <a:ext cx="368969" cy="322325"/>
          </a:xfrm>
          <a:prstGeom prst="downArrow">
            <a:avLst/>
          </a:prstGeom>
          <a:solidFill>
            <a:srgbClr val="732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77FBAAD-EBF4-6589-3407-C8F08CDE54E8}"/>
              </a:ext>
            </a:extLst>
          </p:cNvPr>
          <p:cNvGrpSpPr/>
          <p:nvPr/>
        </p:nvGrpSpPr>
        <p:grpSpPr>
          <a:xfrm>
            <a:off x="2285999" y="2099759"/>
            <a:ext cx="1243263" cy="361095"/>
            <a:chOff x="13760" y="81726"/>
            <a:chExt cx="2011384" cy="603415"/>
          </a:xfrm>
          <a:effectLst/>
          <a:scene3d>
            <a:camera prst="perspectiveFront"/>
            <a:lightRig rig="threePt" dir="t"/>
          </a:scene3d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EB2DDF3-E2A7-DB35-7AEC-13D2AD0B152F}"/>
                </a:ext>
              </a:extLst>
            </p:cNvPr>
            <p:cNvSpPr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45B396-692D-FA20-F332-1666F54DDB70}"/>
                </a:ext>
              </a:extLst>
            </p:cNvPr>
            <p:cNvSpPr txBox="1"/>
            <p:nvPr/>
          </p:nvSpPr>
          <p:spPr>
            <a:xfrm>
              <a:off x="13760" y="81726"/>
              <a:ext cx="2011384" cy="603415"/>
            </a:xfrm>
            <a:prstGeom prst="rect">
              <a:avLst/>
            </a:prstGeom>
            <a:solidFill>
              <a:srgbClr val="4F5945"/>
            </a:solidFill>
            <a:ln cap="rnd">
              <a:solidFill>
                <a:schemeClr val="lt1"/>
              </a:solidFill>
              <a:round/>
            </a:ln>
            <a:sp3d>
              <a:bevelB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8944" tIns="158944" rIns="158944" bIns="158944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>
                  <a:latin typeface="+mj-lt"/>
                  <a:ea typeface="Microsoft YaHei UI" panose="02020502070401020303" pitchFamily="18" charset="0"/>
                </a:rPr>
                <a:t>React</a:t>
              </a:r>
              <a:endParaRPr lang="zh-CN" kern="1200" dirty="0">
                <a:latin typeface="+mj-lt"/>
                <a:ea typeface="Microsoft YaHei UI" panose="02020502070401020303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694F560-715B-0465-EF17-665C88D87D84}"/>
              </a:ext>
            </a:extLst>
          </p:cNvPr>
          <p:cNvSpPr txBox="1"/>
          <p:nvPr/>
        </p:nvSpPr>
        <p:spPr>
          <a:xfrm>
            <a:off x="1443789" y="3018022"/>
            <a:ext cx="3015916" cy="361095"/>
          </a:xfrm>
          <a:prstGeom prst="rect">
            <a:avLst/>
          </a:prstGeom>
          <a:solidFill>
            <a:srgbClr val="4F5945"/>
          </a:solidFill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Spring Web MVC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086212-754D-215C-B3AA-51B88839C563}"/>
              </a:ext>
            </a:extLst>
          </p:cNvPr>
          <p:cNvSpPr txBox="1"/>
          <p:nvPr/>
        </p:nvSpPr>
        <p:spPr>
          <a:xfrm>
            <a:off x="1399672" y="3936286"/>
            <a:ext cx="3015916" cy="361095"/>
          </a:xfrm>
          <a:prstGeom prst="rect">
            <a:avLst/>
          </a:prstGeom>
          <a:solidFill>
            <a:srgbClr val="4F5945"/>
          </a:solidFill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Spring </a:t>
            </a:r>
            <a:r>
              <a:rPr lang="en-US" altLang="zh-CN" dirty="0">
                <a:latin typeface="+mj-lt"/>
                <a:ea typeface="Microsoft YaHei UI" panose="02020502070401020303" pitchFamily="18" charset="0"/>
              </a:rPr>
              <a:t>IOC/DI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DA447A-E1BA-474E-3AFE-4CBF07540469}"/>
              </a:ext>
            </a:extLst>
          </p:cNvPr>
          <p:cNvSpPr txBox="1"/>
          <p:nvPr/>
        </p:nvSpPr>
        <p:spPr>
          <a:xfrm>
            <a:off x="1399672" y="4854548"/>
            <a:ext cx="3015916" cy="361095"/>
          </a:xfrm>
          <a:prstGeom prst="rect">
            <a:avLst/>
          </a:prstGeom>
          <a:solidFill>
            <a:srgbClr val="4F5945"/>
          </a:solidFill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Spring Data JPA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5CE1B241-D61C-25D0-1A67-E2DB9FC1A89A}"/>
              </a:ext>
            </a:extLst>
          </p:cNvPr>
          <p:cNvSpPr/>
          <p:nvPr/>
        </p:nvSpPr>
        <p:spPr>
          <a:xfrm>
            <a:off x="7876674" y="4871196"/>
            <a:ext cx="481263" cy="361095"/>
          </a:xfrm>
          <a:prstGeom prst="rightArrow">
            <a:avLst/>
          </a:prstGeom>
          <a:solidFill>
            <a:srgbClr val="4F59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磁盘 39">
            <a:extLst>
              <a:ext uri="{FF2B5EF4-FFF2-40B4-BE49-F238E27FC236}">
                <a16:creationId xmlns:a16="http://schemas.microsoft.com/office/drawing/2014/main" id="{9E1C1355-03E5-5D19-50F0-04E4F5C99BDA}"/>
              </a:ext>
            </a:extLst>
          </p:cNvPr>
          <p:cNvSpPr/>
          <p:nvPr/>
        </p:nvSpPr>
        <p:spPr>
          <a:xfrm>
            <a:off x="8919411" y="4304123"/>
            <a:ext cx="1395663" cy="1325563"/>
          </a:xfrm>
          <a:prstGeom prst="flowChartMagneticDisk">
            <a:avLst/>
          </a:prstGeom>
          <a:solidFill>
            <a:srgbClr val="93D3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242910-D3FF-771E-AE24-C53CC92E7475}"/>
              </a:ext>
            </a:extLst>
          </p:cNvPr>
          <p:cNvSpPr txBox="1"/>
          <p:nvPr/>
        </p:nvSpPr>
        <p:spPr>
          <a:xfrm>
            <a:off x="7700211" y="2495145"/>
            <a:ext cx="2438400" cy="361095"/>
          </a:xfrm>
          <a:prstGeom prst="rect">
            <a:avLst/>
          </a:prstGeom>
          <a:solidFill>
            <a:srgbClr val="0070C0"/>
          </a:solidFill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Product Controller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AE864EE-87ED-4EB0-0582-2CBEBB3AE7BF}"/>
              </a:ext>
            </a:extLst>
          </p:cNvPr>
          <p:cNvSpPr txBox="1"/>
          <p:nvPr/>
        </p:nvSpPr>
        <p:spPr>
          <a:xfrm>
            <a:off x="7692189" y="3407684"/>
            <a:ext cx="2438400" cy="361095"/>
          </a:xfrm>
          <a:prstGeom prst="rect">
            <a:avLst/>
          </a:prstGeom>
          <a:solidFill>
            <a:srgbClr val="0070C0"/>
          </a:solidFill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Product Service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1287350-6DE9-F59F-37B0-B1F5AB7ACACF}"/>
              </a:ext>
            </a:extLst>
          </p:cNvPr>
          <p:cNvSpPr txBox="1"/>
          <p:nvPr/>
        </p:nvSpPr>
        <p:spPr>
          <a:xfrm>
            <a:off x="7700211" y="4331762"/>
            <a:ext cx="2438400" cy="361095"/>
          </a:xfrm>
          <a:prstGeom prst="rect">
            <a:avLst/>
          </a:prstGeom>
          <a:solidFill>
            <a:srgbClr val="0070C0"/>
          </a:solidFill>
          <a:ln cap="rnd">
            <a:solidFill>
              <a:schemeClr val="lt1"/>
            </a:solidFill>
            <a:round/>
          </a:ln>
          <a:scene3d>
            <a:camera prst="perspectiveFront"/>
            <a:lightRig rig="threePt" dir="t"/>
          </a:scene3d>
          <a:sp3d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rtlCol="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kern="1200" dirty="0">
                <a:latin typeface="+mj-lt"/>
                <a:ea typeface="Microsoft YaHei UI" panose="02020502070401020303" pitchFamily="18" charset="0"/>
              </a:rPr>
              <a:t>Product Repository</a:t>
            </a:r>
            <a:endParaRPr lang="zh-CN" kern="1200" dirty="0">
              <a:latin typeface="+mj-lt"/>
              <a:ea typeface="Microsoft YaHei UI" panose="02020502070401020303" pitchFamily="18" charset="0"/>
            </a:endParaRPr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6728F13F-3D2E-4F5A-B9D3-4E5DF8DECA94}"/>
              </a:ext>
            </a:extLst>
          </p:cNvPr>
          <p:cNvSpPr/>
          <p:nvPr/>
        </p:nvSpPr>
        <p:spPr>
          <a:xfrm rot="3646215">
            <a:off x="7218946" y="2593613"/>
            <a:ext cx="368969" cy="4397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EEFE745B-E93C-58B0-DC2E-79CE24995BB0}"/>
              </a:ext>
            </a:extLst>
          </p:cNvPr>
          <p:cNvSpPr/>
          <p:nvPr/>
        </p:nvSpPr>
        <p:spPr>
          <a:xfrm rot="3646215">
            <a:off x="7218945" y="3532176"/>
            <a:ext cx="368969" cy="4397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9305C766-6049-045F-5172-CC8FBDFB502C}"/>
              </a:ext>
            </a:extLst>
          </p:cNvPr>
          <p:cNvSpPr/>
          <p:nvPr/>
        </p:nvSpPr>
        <p:spPr>
          <a:xfrm rot="3646215">
            <a:off x="7225743" y="4419800"/>
            <a:ext cx="368969" cy="4397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3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DB Design</a:t>
            </a:r>
            <a:endParaRPr lang="zh-CN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3B4F3B47-5D90-6680-2EE4-D15F8C55D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65475"/>
              </p:ext>
            </p:extLst>
          </p:nvPr>
        </p:nvGraphicFramePr>
        <p:xfrm>
          <a:off x="609600" y="1600200"/>
          <a:ext cx="9718912" cy="47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362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1555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77681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832658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832658">
                  <a:extLst>
                    <a:ext uri="{9D8B030D-6E8A-4147-A177-3AD203B41FA5}">
                      <a16:colId xmlns:a16="http://schemas.microsoft.com/office/drawing/2014/main" val="1452761038"/>
                    </a:ext>
                  </a:extLst>
                </a:gridCol>
              </a:tblGrid>
              <a:tr h="60242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2000" b="0" dirty="0">
                          <a:latin typeface="Microsoft YaHei UI" panose="02020602080505020303" pitchFamily="18" charset="77"/>
                          <a:ea typeface="Microsoft YaHei UI" panose="02020502070401020303" pitchFamily="18" charset="0"/>
                          <a:cs typeface="Gill Sans Nova Light" panose="020F0302020204030204" pitchFamily="34" charset="0"/>
                        </a:rPr>
                        <a:t>ID</a:t>
                      </a:r>
                    </a:p>
                    <a:p>
                      <a:pPr algn="ctr" rtl="0"/>
                      <a:r>
                        <a:rPr lang="en-US" altLang="zh-CN" sz="2000" b="0" dirty="0">
                          <a:latin typeface="Microsoft YaHei UI" panose="02020602080505020303" pitchFamily="18" charset="77"/>
                          <a:ea typeface="Microsoft YaHei UI" panose="02020502070401020303" pitchFamily="18" charset="0"/>
                          <a:cs typeface="Gill Sans Nova Light" panose="020F0302020204030204" pitchFamily="34" charset="0"/>
                        </a:rPr>
                        <a:t> (self growing)</a:t>
                      </a:r>
                      <a:endParaRPr lang="zh-CN" sz="2000" b="0" dirty="0">
                        <a:latin typeface="Microsoft YaHei UI" panose="02020602080505020303" pitchFamily="18" charset="77"/>
                        <a:ea typeface="Microsoft YaHei UI" panose="02020502070401020303" pitchFamily="18" charset="0"/>
                        <a:cs typeface="Gill Sans Nova Light" panose="020F030202020403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2000" b="0" dirty="0">
                          <a:latin typeface="Microsoft YaHei UI" panose="02020602080505020303" pitchFamily="18" charset="77"/>
                          <a:ea typeface="Microsoft YaHei UI" panose="02020502070401020303" pitchFamily="18" charset="0"/>
                          <a:cs typeface="Gill Sans Nova Light" panose="020F0302020204030204" pitchFamily="34" charset="0"/>
                        </a:rPr>
                        <a:t>username</a:t>
                      </a:r>
                      <a:endParaRPr lang="zh-CN" sz="2000" b="0" dirty="0">
                        <a:latin typeface="Microsoft YaHei UI" panose="02020602080505020303" pitchFamily="18" charset="77"/>
                        <a:ea typeface="Microsoft YaHei UI" panose="02020502070401020303" pitchFamily="18" charset="0"/>
                        <a:cs typeface="Gill Sans Nova Light" panose="020F030202020403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2000" b="0" dirty="0">
                          <a:latin typeface="Microsoft YaHei UI" panose="02020602080505020303" pitchFamily="18" charset="77"/>
                          <a:ea typeface="Microsoft YaHei UI" panose="02020502070401020303" pitchFamily="18" charset="0"/>
                          <a:cs typeface="Gill Sans Nova Light" panose="020F0302020204030204" pitchFamily="34" charset="0"/>
                        </a:rPr>
                        <a:t>title</a:t>
                      </a:r>
                      <a:endParaRPr lang="zh-CN" sz="2000" b="0" dirty="0">
                        <a:latin typeface="Microsoft YaHei UI" panose="02020602080505020303" pitchFamily="18" charset="77"/>
                        <a:ea typeface="Microsoft YaHei UI" panose="02020502070401020303" pitchFamily="18" charset="0"/>
                        <a:cs typeface="Gill Sans Nova Light" panose="020F030202020403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2000" b="0" dirty="0">
                          <a:latin typeface="Microsoft YaHei UI" panose="02020602080505020303" pitchFamily="18" charset="77"/>
                          <a:ea typeface="Microsoft YaHei UI" panose="02020502070401020303" pitchFamily="18" charset="0"/>
                          <a:cs typeface="Gill Sans Nova Light" panose="020F0302020204030204" pitchFamily="34" charset="0"/>
                        </a:rPr>
                        <a:t>description</a:t>
                      </a:r>
                      <a:endParaRPr lang="zh-CN" sz="2000" b="0" dirty="0">
                        <a:latin typeface="Microsoft YaHei UI" panose="02020602080505020303" pitchFamily="18" charset="77"/>
                        <a:ea typeface="Microsoft YaHei UI" panose="02020502070401020303" pitchFamily="18" charset="0"/>
                        <a:cs typeface="Gill Sans Nova Light" panose="020F030202020403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b="0" dirty="0">
                          <a:latin typeface="Microsoft YaHei UI" panose="02020602080505020303" pitchFamily="18" charset="77"/>
                          <a:ea typeface="Microsoft YaHei UI" panose="02020502070401020303" pitchFamily="18" charset="0"/>
                          <a:cs typeface="Gill Sans Nova Light" panose="020F0302020204030204" pitchFamily="34" charset="0"/>
                        </a:rPr>
                        <a:t>price</a:t>
                      </a:r>
                      <a:endParaRPr lang="zh-CN" sz="2000" b="0" dirty="0">
                        <a:latin typeface="Microsoft YaHei UI" panose="02020602080505020303" pitchFamily="18" charset="77"/>
                        <a:ea typeface="Microsoft YaHei UI" panose="02020502070401020303" pitchFamily="18" charset="0"/>
                        <a:cs typeface="Gill Sans Nova Light" panose="020F030202020403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007595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1</a:t>
                      </a:r>
                    </a:p>
                    <a:p>
                      <a:pPr algn="ctr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(example)</a:t>
                      </a:r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600" b="0" i="0" dirty="0" err="1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bingye</a:t>
                      </a:r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book</a:t>
                      </a:r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Good to read</a:t>
                      </a:r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20</a:t>
                      </a:r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1007595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2</a:t>
                      </a:r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zh-CN" sz="1600" b="0" i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1007595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2</a:t>
                      </a:r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zh-CN" sz="1600" b="0" i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1007595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Microsoft YaHei UI Light" panose="020B0302020104020203" pitchFamily="34" charset="0"/>
                          <a:ea typeface="Microsoft YaHei UI Light"/>
                          <a:cs typeface="Gill Sans Light" panose="020B0302020104020203" pitchFamily="34" charset="-79"/>
                        </a:rPr>
                        <a:t>4</a:t>
                      </a:r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zh-CN" sz="1600" b="0" i="0" dirty="0">
                        <a:solidFill>
                          <a:schemeClr val="accent3"/>
                        </a:solidFill>
                        <a:latin typeface="Microsoft YaHei UI Light" panose="020B0302020104020203" pitchFamily="34" charset="0"/>
                        <a:ea typeface="Microsoft YaHei UI Ligh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Rest API Design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8989" y="2181726"/>
            <a:ext cx="9416716" cy="3951559"/>
          </a:xfrm>
        </p:spPr>
        <p:txBody>
          <a:bodyPr rtlCol="0">
            <a:normAutofit lnSpcReduction="10000"/>
          </a:bodyPr>
          <a:lstStyle>
            <a:defPPr>
              <a:defRPr lang="zh-CN"/>
            </a:defPPr>
          </a:lstStyle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Add product</a:t>
            </a:r>
          </a:p>
          <a:p>
            <a:pPr marL="0" indent="0" rtl="0">
              <a:buNone/>
            </a:pP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	</a:t>
            </a:r>
            <a:r>
              <a:rPr lang="en-US" altLang="zh-CN" sz="1800" dirty="0">
                <a:solidFill>
                  <a:srgbClr val="17C6A3"/>
                </a:solidFill>
                <a:latin typeface="Consolas" panose="020B0609020204030204" pitchFamily="49" charset="0"/>
              </a:rPr>
              <a:t>"/accounts/{username}/products"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Update product (including variables such as description and price)</a:t>
            </a:r>
          </a:p>
          <a:p>
            <a:pPr marL="0" indent="0" rtl="0">
              <a:buNone/>
            </a:pP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	</a:t>
            </a:r>
            <a:r>
              <a:rPr lang="en-US" altLang="zh-CN" sz="1800" dirty="0">
                <a:solidFill>
                  <a:srgbClr val="17C6A3"/>
                </a:solidFill>
                <a:latin typeface="Consolas" panose="020B0609020204030204" pitchFamily="49" charset="0"/>
              </a:rPr>
              <a:t>"/accounts/{username}/products/{id}"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Get product by ID</a:t>
            </a:r>
          </a:p>
          <a:p>
            <a:pPr marL="0" indent="0" rtl="0">
              <a:buNone/>
            </a:pP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	</a:t>
            </a:r>
            <a:r>
              <a:rPr lang="en-US" altLang="zh-CN" sz="1800" dirty="0">
                <a:solidFill>
                  <a:srgbClr val="17C6A3"/>
                </a:solidFill>
                <a:latin typeface="Consolas" panose="020B0609020204030204" pitchFamily="49" charset="0"/>
              </a:rPr>
              <a:t>"/accounts/{username}/products/{id}"</a:t>
            </a:r>
            <a:endParaRPr lang="en-US" alt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D</a:t>
            </a: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elete product</a:t>
            </a:r>
          </a:p>
          <a:p>
            <a:pPr marL="0" indent="0" rtl="0">
              <a:buNone/>
            </a:pP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	</a:t>
            </a:r>
            <a:r>
              <a:rPr lang="en-US" altLang="zh-CN" sz="1800" dirty="0">
                <a:solidFill>
                  <a:srgbClr val="17C6A3"/>
                </a:solidFill>
                <a:latin typeface="Consolas" panose="020B0609020204030204" pitchFamily="49" charset="0"/>
              </a:rPr>
              <a:t>"/accounts/{username}/products/{id}"</a:t>
            </a:r>
            <a:endParaRPr lang="en-US" altLang="zh-CN" dirty="0"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Get all products</a:t>
            </a:r>
          </a:p>
          <a:p>
            <a:pPr marL="0" indent="0" rtl="0">
              <a:buNone/>
            </a:pP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	</a:t>
            </a:r>
            <a:r>
              <a:rPr lang="en-US" altLang="zh-CN" sz="1800" dirty="0">
                <a:solidFill>
                  <a:srgbClr val="17C6A3"/>
                </a:solidFill>
                <a:latin typeface="Consolas" panose="020B0609020204030204" pitchFamily="49" charset="0"/>
              </a:rPr>
              <a:t>"/accounts/{username}/products"</a:t>
            </a:r>
            <a:endParaRPr lang="en-US" alt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Search products (implemented in frontend)</a:t>
            </a:r>
          </a:p>
          <a:p>
            <a:pPr marL="0" indent="0" rtl="0">
              <a:buNone/>
            </a:pPr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	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838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FrontEnd</a:t>
            </a:r>
            <a:r>
              <a:rPr lang="en-US" altLang="zh-CN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 Design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1" y="2601595"/>
            <a:ext cx="5775158" cy="737936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Boostrap</a:t>
            </a: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 framework updated in App.css</a:t>
            </a:r>
            <a:endParaRPr lang="en-US" alt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buNone/>
            </a:pPr>
            <a:r>
              <a:rPr lang="en-US" altLang="zh-CN" dirty="0">
                <a:latin typeface="Microsoft YaHei UI Light" panose="020B0302020104020203" pitchFamily="34" charset="0"/>
                <a:cs typeface="Gill Sans Light" panose="020B0302020104020203" pitchFamily="34" charset="-79"/>
              </a:rPr>
              <a:t>	</a:t>
            </a:r>
            <a:endParaRPr lang="zh-CN" altLang="zh-CN" dirty="0">
              <a:latin typeface="Microsoft YaHei UI Light" panose="020B0302020104020203" pitchFamily="34" charset="0"/>
              <a:cs typeface="Gill Sans Light" panose="020B0302020104020203" pitchFamily="34" charset="-79"/>
            </a:endParaRPr>
          </a:p>
          <a:p>
            <a:pPr rtl="0"/>
            <a:endParaRPr lang="en-US" alt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7</a:t>
            </a:fld>
            <a:endParaRPr lang="zh-CN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86FFAE95-17B9-11C5-9E4A-E87413C0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1" y="2161563"/>
            <a:ext cx="4457942" cy="427797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000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  <a:cs typeface="+mn-lt"/>
              </a:rPr>
              <a:t>React UI Frameworks</a:t>
            </a:r>
            <a:endParaRPr lang="zh-CN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37588AB8-B432-1BB3-07D7-F23DB7EC9E37}"/>
              </a:ext>
            </a:extLst>
          </p:cNvPr>
          <p:cNvSpPr txBox="1">
            <a:spLocks/>
          </p:cNvSpPr>
          <p:nvPr/>
        </p:nvSpPr>
        <p:spPr>
          <a:xfrm>
            <a:off x="1162892" y="3707481"/>
            <a:ext cx="8654876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16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14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12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11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11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Axios</a:t>
            </a: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: execute REST APIs</a:t>
            </a:r>
          </a:p>
          <a:p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React-router-</a:t>
            </a:r>
            <a:r>
              <a:rPr lang="en-US" altLang="zh-CN" dirty="0" err="1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dom</a:t>
            </a: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: realize the router between pages</a:t>
            </a:r>
          </a:p>
          <a:p>
            <a:r>
              <a:rPr lang="en-US" altLang="zh-CN" dirty="0" err="1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Formik</a:t>
            </a: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: create forms</a:t>
            </a:r>
            <a:r>
              <a:rPr lang="en-US" altLang="zh-CN" dirty="0">
                <a:latin typeface="Microsoft YaHei UI Light" panose="020B0302020104020203" pitchFamily="34" charset="0"/>
                <a:cs typeface="Gill Sans Light" panose="020B0302020104020203" pitchFamily="34" charset="-79"/>
              </a:rPr>
              <a:t>	</a:t>
            </a:r>
          </a:p>
          <a:p>
            <a:endParaRPr lang="en-US" altLang="zh-CN" dirty="0"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EB84CF8E-4422-CA95-33A7-90A0C1551122}"/>
              </a:ext>
            </a:extLst>
          </p:cNvPr>
          <p:cNvSpPr txBox="1">
            <a:spLocks/>
          </p:cNvSpPr>
          <p:nvPr/>
        </p:nvSpPr>
        <p:spPr>
          <a:xfrm>
            <a:off x="1124711" y="3090673"/>
            <a:ext cx="4457942" cy="4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2000" b="0" kern="120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2000" b="1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1800" b="1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1600" b="1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1600" b="1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 UI" panose="02020602080505020303" pitchFamily="18" charset="77"/>
                <a:ea typeface="Microsoft YaHei UI" panose="02020502070401020303" pitchFamily="18" charset="0"/>
                <a:cs typeface="+mn-lt"/>
              </a:rPr>
              <a:t>React Application Frameworks</a:t>
            </a:r>
            <a:endParaRPr 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E98EBAB3-3F8E-8EF7-4FDF-0AD99BCFD050}"/>
              </a:ext>
            </a:extLst>
          </p:cNvPr>
          <p:cNvSpPr txBox="1">
            <a:spLocks/>
          </p:cNvSpPr>
          <p:nvPr/>
        </p:nvSpPr>
        <p:spPr>
          <a:xfrm>
            <a:off x="1032388" y="4928527"/>
            <a:ext cx="8654876" cy="4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2000" b="0" kern="120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2000" b="1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1800" b="1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1600" b="1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1600" b="1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 UI" panose="02020602080505020303" pitchFamily="18" charset="77"/>
                <a:ea typeface="Microsoft YaHei UI" panose="02020502070401020303" pitchFamily="18" charset="0"/>
                <a:cs typeface="+mn-lt"/>
              </a:rPr>
              <a:t>Multi-layers Design: Service Layer, Application 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6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Thank you!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989" y="2011680"/>
            <a:ext cx="4253377" cy="284378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Bingye</a:t>
            </a:r>
            <a:r>
              <a:rPr lang="en-US" altLang="zh-CN" dirty="0"/>
              <a:t> Wu</a:t>
            </a:r>
            <a:endParaRPr lang="zh-CN" dirty="0"/>
          </a:p>
          <a:p>
            <a:pPr rtl="0"/>
            <a:r>
              <a:rPr lang="en-US" altLang="zh-CN" dirty="0"/>
              <a:t>Bingye.wu7@gmail.com</a:t>
            </a:r>
            <a:endParaRPr lang="zh-CN" dirty="0"/>
          </a:p>
          <a:p>
            <a:pPr rtl="0"/>
            <a:r>
              <a:rPr lang="en-US" altLang="zh-CN" dirty="0"/>
              <a:t>https://github.com/Chalottee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{9EFF9636-4AC8-48DC-A566-D526E7D5D3EC}tf56410444_win32</Template>
  <TotalTime>793</TotalTime>
  <Words>285</Words>
  <Application>Microsoft Office PowerPoint</Application>
  <PresentationFormat>宽屏</PresentationFormat>
  <Paragraphs>97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Microsoft YaHei UI Light</vt:lpstr>
      <vt:lpstr>Arial</vt:lpstr>
      <vt:lpstr>Consolas</vt:lpstr>
      <vt:lpstr>Office 主题</vt:lpstr>
      <vt:lpstr>Shopping List Site</vt:lpstr>
      <vt:lpstr>Project Design Procedure</vt:lpstr>
      <vt:lpstr>User Story</vt:lpstr>
      <vt:lpstr>Multi-layers Design</vt:lpstr>
      <vt:lpstr>DB Design</vt:lpstr>
      <vt:lpstr>Rest API Design</vt:lpstr>
      <vt:lpstr>FrontEnd Design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List Site</dc:title>
  <dc:creator>吴 冰也</dc:creator>
  <cp:lastModifiedBy>吴 冰也</cp:lastModifiedBy>
  <cp:revision>5</cp:revision>
  <dcterms:created xsi:type="dcterms:W3CDTF">2023-03-27T21:20:34Z</dcterms:created>
  <dcterms:modified xsi:type="dcterms:W3CDTF">2023-03-30T23:06:43Z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