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8"/>
  </p:notesMasterIdLst>
  <p:sldIdLst>
    <p:sldId id="256" r:id="rId2"/>
    <p:sldId id="257" r:id="rId3"/>
    <p:sldId id="259" r:id="rId4"/>
    <p:sldId id="294" r:id="rId5"/>
    <p:sldId id="262" r:id="rId6"/>
    <p:sldId id="274" r:id="rId7"/>
  </p:sldIdLst>
  <p:sldSz cx="9144000" cy="5143500" type="screen16x9"/>
  <p:notesSz cx="6858000" cy="9144000"/>
  <p:embeddedFontLst>
    <p:embeddedFont>
      <p:font typeface="Bree Serif" panose="020B0604020202020204" charset="0"/>
      <p:regular r:id="rId9"/>
    </p:embeddedFont>
    <p:embeddedFont>
      <p:font typeface="Calibri" panose="020F0502020204030204" pitchFamily="34" charset="0"/>
      <p:regular r:id="rId10"/>
      <p:bold r:id="rId11"/>
      <p:italic r:id="rId12"/>
      <p:boldItalic r:id="rId13"/>
    </p:embeddedFont>
    <p:embeddedFont>
      <p:font typeface="Roboto Black" panose="02000000000000000000" pitchFamily="2" charset="0"/>
      <p:bold r:id="rId14"/>
      <p:boldItalic r:id="rId15"/>
    </p:embeddedFont>
    <p:embeddedFont>
      <p:font typeface="Roboto Light" panose="02000000000000000000" pitchFamily="2" charset="0"/>
      <p:regular r:id="rId16"/>
      <p:bold r:id="rId17"/>
      <p:italic r:id="rId18"/>
      <p:boldItalic r:id="rId19"/>
    </p:embeddedFont>
    <p:embeddedFont>
      <p:font typeface="Roboto Thin"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BC905C-9FDF-42CF-A287-F195615CA373}">
  <a:tblStyle styleId="{73BC905C-9FDF-42CF-A287-F195615CA3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894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0"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MLP Project On Diamond prices</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Pierre Kachi 232732</a:t>
            </a:r>
          </a:p>
          <a:p>
            <a:pPr marL="0" lvl="0" indent="0" algn="r" rtl="0">
              <a:spcBef>
                <a:spcPts val="0"/>
              </a:spcBef>
              <a:spcAft>
                <a:spcPts val="0"/>
              </a:spcAft>
              <a:buNone/>
            </a:pPr>
            <a:r>
              <a:rPr lang="en-US" dirty="0"/>
              <a:t>Rami </a:t>
            </a:r>
            <a:r>
              <a:rPr lang="en-US" dirty="0" err="1"/>
              <a:t>Chalouhi</a:t>
            </a:r>
            <a:r>
              <a:rPr lang="en-US" sz="1200" spc="-10" dirty="0">
                <a:solidFill>
                  <a:srgbClr val="FFFFFF"/>
                </a:solidFill>
                <a:latin typeface="Calibri"/>
                <a:cs typeface="Calibri"/>
              </a:rPr>
              <a:t> 221631</a:t>
            </a:r>
            <a:endParaRPr lang="en-US" dirty="0"/>
          </a:p>
          <a:p>
            <a:pPr marL="0" lvl="0" indent="0" algn="r" rtl="0">
              <a:spcBef>
                <a:spcPts val="0"/>
              </a:spcBef>
              <a:spcAft>
                <a:spcPts val="0"/>
              </a:spcAft>
              <a:buNone/>
            </a:pPr>
            <a:r>
              <a:rPr lang="en-US" dirty="0"/>
              <a:t>Said </a:t>
            </a:r>
            <a:r>
              <a:rPr lang="en-US" dirty="0" err="1"/>
              <a:t>Chebbo</a:t>
            </a:r>
            <a:r>
              <a:rPr lang="en-US" sz="1200" dirty="0">
                <a:solidFill>
                  <a:srgbClr val="FFFFFF"/>
                </a:solidFill>
                <a:latin typeface="Calibri"/>
                <a:cs typeface="Calibri"/>
              </a:rPr>
              <a:t> 220700</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Beginning of the Project</a:t>
            </a:r>
            <a:endParaRPr dirty="0"/>
          </a:p>
        </p:txBody>
      </p:sp>
      <p:sp>
        <p:nvSpPr>
          <p:cNvPr id="225" name="Google Shape;225;p23"/>
          <p:cNvSpPr txBox="1">
            <a:spLocks noGrp="1"/>
          </p:cNvSpPr>
          <p:nvPr>
            <p:ph type="subTitle" idx="7"/>
          </p:nvPr>
        </p:nvSpPr>
        <p:spPr>
          <a:xfrm>
            <a:off x="23179"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1"/>
                </a:solidFill>
              </a:rPr>
              <a:t>We picked a dataset with information related to diamond prices including all their properties.</a:t>
            </a:r>
            <a:endParaRPr dirty="0">
              <a:solidFill>
                <a:schemeClr val="accent1"/>
              </a:solidFill>
            </a:endParaRPr>
          </a:p>
        </p:txBody>
      </p:sp>
      <p:sp>
        <p:nvSpPr>
          <p:cNvPr id="226" name="Google Shape;226;p23"/>
          <p:cNvSpPr txBox="1">
            <a:spLocks noGrp="1"/>
          </p:cNvSpPr>
          <p:nvPr>
            <p:ph type="title" idx="8"/>
          </p:nvPr>
        </p:nvSpPr>
        <p:spPr>
          <a:xfrm>
            <a:off x="2125004"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42821" y="3046600"/>
            <a:ext cx="2076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Using matplotlib and seaborn, we plotted the following heatmap and scatterplot to help us grasp  the data</a:t>
            </a:r>
            <a:endParaRPr dirty="0">
              <a:solidFill>
                <a:schemeClr val="accent1"/>
              </a:solidFill>
            </a:endParaRPr>
          </a:p>
        </p:txBody>
      </p:sp>
      <p:sp>
        <p:nvSpPr>
          <p:cNvPr id="228" name="Google Shape;228;p23"/>
          <p:cNvSpPr txBox="1">
            <a:spLocks noGrp="1"/>
          </p:cNvSpPr>
          <p:nvPr>
            <p:ph type="title" idx="13"/>
          </p:nvPr>
        </p:nvSpPr>
        <p:spPr>
          <a:xfrm>
            <a:off x="2125004"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59083" y="3935450"/>
            <a:ext cx="2092262"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As can be seen on the heatmap, the only inputs with decent correlation factors to the price are the dimensions and carats</a:t>
            </a:r>
          </a:p>
          <a:p>
            <a:pPr marL="0" lvl="0" indent="0" algn="r" rtl="0">
              <a:spcBef>
                <a:spcPts val="0"/>
              </a:spcBef>
              <a:spcAft>
                <a:spcPts val="0"/>
              </a:spcAft>
              <a:buClr>
                <a:schemeClr val="dk1"/>
              </a:buClr>
              <a:buSzPts val="1100"/>
              <a:buFont typeface="Arial"/>
              <a:buNone/>
            </a:pPr>
            <a:endParaRPr dirty="0">
              <a:solidFill>
                <a:schemeClr val="accent1"/>
              </a:solidFill>
            </a:endParaRPr>
          </a:p>
        </p:txBody>
      </p:sp>
      <p:sp>
        <p:nvSpPr>
          <p:cNvPr id="230" name="Google Shape;230;p23"/>
          <p:cNvSpPr txBox="1">
            <a:spLocks noGrp="1"/>
          </p:cNvSpPr>
          <p:nvPr>
            <p:ph type="title" idx="15"/>
          </p:nvPr>
        </p:nvSpPr>
        <p:spPr>
          <a:xfrm>
            <a:off x="2125004"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59083"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Choosing the dataset</a:t>
            </a:r>
            <a:endParaRPr dirty="0"/>
          </a:p>
        </p:txBody>
      </p:sp>
      <p:sp>
        <p:nvSpPr>
          <p:cNvPr id="232" name="Google Shape;232;p23"/>
          <p:cNvSpPr txBox="1">
            <a:spLocks noGrp="1"/>
          </p:cNvSpPr>
          <p:nvPr>
            <p:ph type="ctrTitle" idx="17"/>
          </p:nvPr>
        </p:nvSpPr>
        <p:spPr>
          <a:xfrm>
            <a:off x="-59083" y="2974963"/>
            <a:ext cx="2076000" cy="22172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Visualizing Data </a:t>
            </a:r>
            <a:endParaRPr dirty="0"/>
          </a:p>
        </p:txBody>
      </p:sp>
      <p:sp>
        <p:nvSpPr>
          <p:cNvPr id="233" name="Google Shape;233;p23"/>
          <p:cNvSpPr txBox="1">
            <a:spLocks noGrp="1"/>
          </p:cNvSpPr>
          <p:nvPr>
            <p:ph type="ctrTitle" idx="18"/>
          </p:nvPr>
        </p:nvSpPr>
        <p:spPr>
          <a:xfrm>
            <a:off x="-59083"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Picking the MLP features</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1" name="Picture 20" descr="Chart&#10;&#10;Description automatically generated">
            <a:extLst>
              <a:ext uri="{FF2B5EF4-FFF2-40B4-BE49-F238E27FC236}">
                <a16:creationId xmlns:a16="http://schemas.microsoft.com/office/drawing/2014/main" id="{F13D7DE5-407F-BDCA-ED42-F6CDBADFFEF6}"/>
              </a:ext>
            </a:extLst>
          </p:cNvPr>
          <p:cNvPicPr>
            <a:picLocks noChangeAspect="1"/>
          </p:cNvPicPr>
          <p:nvPr/>
        </p:nvPicPr>
        <p:blipFill>
          <a:blip r:embed="rId3"/>
          <a:stretch>
            <a:fillRect/>
          </a:stretch>
        </p:blipFill>
        <p:spPr>
          <a:xfrm>
            <a:off x="2887774" y="1901251"/>
            <a:ext cx="2872440" cy="2597700"/>
          </a:xfrm>
          <a:prstGeom prst="rect">
            <a:avLst/>
          </a:prstGeom>
        </p:spPr>
      </p:pic>
      <p:pic>
        <p:nvPicPr>
          <p:cNvPr id="23" name="Picture 22" descr="Chart&#10;&#10;Description automatically generated">
            <a:extLst>
              <a:ext uri="{FF2B5EF4-FFF2-40B4-BE49-F238E27FC236}">
                <a16:creationId xmlns:a16="http://schemas.microsoft.com/office/drawing/2014/main" id="{82DB351A-F14C-FE6D-4E80-3FD87C3D4D18}"/>
              </a:ext>
            </a:extLst>
          </p:cNvPr>
          <p:cNvPicPr>
            <a:picLocks noChangeAspect="1"/>
          </p:cNvPicPr>
          <p:nvPr/>
        </p:nvPicPr>
        <p:blipFill>
          <a:blip r:embed="rId4"/>
          <a:stretch>
            <a:fillRect/>
          </a:stretch>
        </p:blipFill>
        <p:spPr>
          <a:xfrm>
            <a:off x="5842098" y="1901249"/>
            <a:ext cx="3257406" cy="25977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5725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Splitting Data And Building the Model</a:t>
            </a:r>
            <a:endParaRPr dirty="0"/>
          </a:p>
        </p:txBody>
      </p:sp>
      <p:cxnSp>
        <p:nvCxnSpPr>
          <p:cNvPr id="291" name="Google Shape;291;p25"/>
          <p:cNvCxnSpPr/>
          <p:nvPr/>
        </p:nvCxnSpPr>
        <p:spPr>
          <a:xfrm>
            <a:off x="311700" y="604402"/>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5" name="Picture 14">
            <a:extLst>
              <a:ext uri="{FF2B5EF4-FFF2-40B4-BE49-F238E27FC236}">
                <a16:creationId xmlns:a16="http://schemas.microsoft.com/office/drawing/2014/main" id="{C79CC398-A74D-E248-B01D-7D5B40776DC0}"/>
              </a:ext>
            </a:extLst>
          </p:cNvPr>
          <p:cNvPicPr>
            <a:picLocks noChangeAspect="1"/>
          </p:cNvPicPr>
          <p:nvPr/>
        </p:nvPicPr>
        <p:blipFill>
          <a:blip r:embed="rId3"/>
          <a:stretch>
            <a:fillRect/>
          </a:stretch>
        </p:blipFill>
        <p:spPr>
          <a:xfrm>
            <a:off x="133815" y="1029274"/>
            <a:ext cx="8868936" cy="3843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5725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Performance Metrics and Convergence</a:t>
            </a:r>
            <a:endParaRPr dirty="0"/>
          </a:p>
        </p:txBody>
      </p:sp>
      <p:cxnSp>
        <p:nvCxnSpPr>
          <p:cNvPr id="291" name="Google Shape;291;p25"/>
          <p:cNvCxnSpPr/>
          <p:nvPr/>
        </p:nvCxnSpPr>
        <p:spPr>
          <a:xfrm>
            <a:off x="311700" y="604402"/>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Graphical user interface, text">
            <a:extLst>
              <a:ext uri="{FF2B5EF4-FFF2-40B4-BE49-F238E27FC236}">
                <a16:creationId xmlns:a16="http://schemas.microsoft.com/office/drawing/2014/main" id="{A60BD464-8646-110D-D66F-D25587AD3E1D}"/>
              </a:ext>
            </a:extLst>
          </p:cNvPr>
          <p:cNvPicPr>
            <a:picLocks noChangeAspect="1"/>
          </p:cNvPicPr>
          <p:nvPr/>
        </p:nvPicPr>
        <p:blipFill rotWithShape="1">
          <a:blip r:embed="rId3"/>
          <a:srcRect r="31417"/>
          <a:stretch/>
        </p:blipFill>
        <p:spPr>
          <a:xfrm>
            <a:off x="155583" y="1151553"/>
            <a:ext cx="4416417" cy="3520745"/>
          </a:xfrm>
          <a:prstGeom prst="rect">
            <a:avLst/>
          </a:prstGeom>
        </p:spPr>
      </p:pic>
      <p:pic>
        <p:nvPicPr>
          <p:cNvPr id="5" name="Picture 4" descr="Chart, line chart&#10;&#10;Description automatically generated">
            <a:extLst>
              <a:ext uri="{FF2B5EF4-FFF2-40B4-BE49-F238E27FC236}">
                <a16:creationId xmlns:a16="http://schemas.microsoft.com/office/drawing/2014/main" id="{8A00F4F0-B517-A70D-6050-5ACB3AC63ECD}"/>
              </a:ext>
            </a:extLst>
          </p:cNvPr>
          <p:cNvPicPr>
            <a:picLocks noChangeAspect="1"/>
          </p:cNvPicPr>
          <p:nvPr/>
        </p:nvPicPr>
        <p:blipFill>
          <a:blip r:embed="rId4"/>
          <a:stretch>
            <a:fillRect/>
          </a:stretch>
        </p:blipFill>
        <p:spPr>
          <a:xfrm>
            <a:off x="4692900" y="1151553"/>
            <a:ext cx="4295517" cy="3520745"/>
          </a:xfrm>
          <a:prstGeom prst="rect">
            <a:avLst/>
          </a:prstGeom>
        </p:spPr>
      </p:pic>
    </p:spTree>
    <p:extLst>
      <p:ext uri="{BB962C8B-B14F-4D97-AF65-F5344CB8AC3E}">
        <p14:creationId xmlns:p14="http://schemas.microsoft.com/office/powerpoint/2010/main" val="249255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5" name="Title 4">
            <a:extLst>
              <a:ext uri="{FF2B5EF4-FFF2-40B4-BE49-F238E27FC236}">
                <a16:creationId xmlns:a16="http://schemas.microsoft.com/office/drawing/2014/main" id="{1763D05F-DD20-F312-52EA-C81BAE647919}"/>
              </a:ext>
            </a:extLst>
          </p:cNvPr>
          <p:cNvSpPr>
            <a:spLocks noGrp="1"/>
          </p:cNvSpPr>
          <p:nvPr>
            <p:ph type="ctrTitle" idx="4"/>
          </p:nvPr>
        </p:nvSpPr>
        <p:spPr>
          <a:xfrm>
            <a:off x="91378" y="674287"/>
            <a:ext cx="7833900" cy="606600"/>
          </a:xfrm>
        </p:spPr>
        <p:txBody>
          <a:bodyPr/>
          <a:lstStyle/>
          <a:p>
            <a:r>
              <a:rPr lang="en-US" dirty="0"/>
              <a:t>Predicted Data </a:t>
            </a:r>
          </a:p>
        </p:txBody>
      </p:sp>
      <p:pic>
        <p:nvPicPr>
          <p:cNvPr id="7" name="Picture 6" descr="Chart, scatter chart&#10;&#10;Description automatically generated">
            <a:extLst>
              <a:ext uri="{FF2B5EF4-FFF2-40B4-BE49-F238E27FC236}">
                <a16:creationId xmlns:a16="http://schemas.microsoft.com/office/drawing/2014/main" id="{9512EA5B-B92C-A511-8795-D3A5A88AD53D}"/>
              </a:ext>
            </a:extLst>
          </p:cNvPr>
          <p:cNvPicPr>
            <a:picLocks noChangeAspect="1"/>
          </p:cNvPicPr>
          <p:nvPr/>
        </p:nvPicPr>
        <p:blipFill>
          <a:blip r:embed="rId3"/>
          <a:stretch>
            <a:fillRect/>
          </a:stretch>
        </p:blipFill>
        <p:spPr>
          <a:xfrm>
            <a:off x="4331148" y="220180"/>
            <a:ext cx="3025784" cy="2219251"/>
          </a:xfrm>
          <a:prstGeom prst="rect">
            <a:avLst/>
          </a:prstGeom>
        </p:spPr>
      </p:pic>
      <p:pic>
        <p:nvPicPr>
          <p:cNvPr id="9" name="Picture 8" descr="Chart, scatter chart&#10;&#10;Description automatically generated">
            <a:extLst>
              <a:ext uri="{FF2B5EF4-FFF2-40B4-BE49-F238E27FC236}">
                <a16:creationId xmlns:a16="http://schemas.microsoft.com/office/drawing/2014/main" id="{ACD26B28-0E8D-5554-44F7-C6646A8A59D0}"/>
              </a:ext>
            </a:extLst>
          </p:cNvPr>
          <p:cNvPicPr>
            <a:picLocks noChangeAspect="1"/>
          </p:cNvPicPr>
          <p:nvPr/>
        </p:nvPicPr>
        <p:blipFill>
          <a:blip r:embed="rId4"/>
          <a:stretch>
            <a:fillRect/>
          </a:stretch>
        </p:blipFill>
        <p:spPr>
          <a:xfrm>
            <a:off x="4331148" y="2571750"/>
            <a:ext cx="3068108" cy="2359682"/>
          </a:xfrm>
          <a:prstGeom prst="rect">
            <a:avLst/>
          </a:prstGeom>
        </p:spPr>
      </p:pic>
      <p:sp>
        <p:nvSpPr>
          <p:cNvPr id="20" name="TextBox 19">
            <a:extLst>
              <a:ext uri="{FF2B5EF4-FFF2-40B4-BE49-F238E27FC236}">
                <a16:creationId xmlns:a16="http://schemas.microsoft.com/office/drawing/2014/main" id="{3B6EFEBA-A2B6-0450-AA09-47A873A7B9F7}"/>
              </a:ext>
            </a:extLst>
          </p:cNvPr>
          <p:cNvSpPr txBox="1"/>
          <p:nvPr/>
        </p:nvSpPr>
        <p:spPr>
          <a:xfrm>
            <a:off x="252761" y="1561171"/>
            <a:ext cx="3456878" cy="3108543"/>
          </a:xfrm>
          <a:prstGeom prst="rect">
            <a:avLst/>
          </a:prstGeom>
          <a:noFill/>
        </p:spPr>
        <p:txBody>
          <a:bodyPr wrap="square" rtlCol="0">
            <a:spAutoFit/>
          </a:bodyPr>
          <a:lstStyle/>
          <a:p>
            <a:r>
              <a:rPr lang="en-US" dirty="0">
                <a:solidFill>
                  <a:schemeClr val="accent2"/>
                </a:solidFill>
              </a:rPr>
              <a:t>We once again used the matplotlib library, this time to plot the data predicted by our model.</a:t>
            </a:r>
            <a:br>
              <a:rPr lang="en-US" dirty="0">
                <a:solidFill>
                  <a:schemeClr val="accent2"/>
                </a:solidFill>
              </a:rPr>
            </a:br>
            <a:br>
              <a:rPr lang="en-US" dirty="0">
                <a:solidFill>
                  <a:schemeClr val="accent2"/>
                </a:solidFill>
              </a:rPr>
            </a:br>
            <a:r>
              <a:rPr lang="en-US" dirty="0">
                <a:solidFill>
                  <a:schemeClr val="accent2"/>
                </a:solidFill>
              </a:rPr>
              <a:t>The first one showcases the raw generated data, which we found to be relatively representative of the actual information.</a:t>
            </a:r>
          </a:p>
          <a:p>
            <a:endParaRPr lang="en-US" dirty="0">
              <a:solidFill>
                <a:schemeClr val="accent2"/>
              </a:solidFill>
            </a:endParaRPr>
          </a:p>
          <a:p>
            <a:r>
              <a:rPr lang="en-US" dirty="0">
                <a:solidFill>
                  <a:schemeClr val="accent2"/>
                </a:solidFill>
              </a:rPr>
              <a:t>The second plot compares the real and generated data. Ideally, this graph would have been a straight line, and though our results are satisfactory, we could not manage achieve any better yields.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040590"/>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Conclusion</a:t>
            </a:r>
            <a:endParaRPr dirty="0"/>
          </a:p>
        </p:txBody>
      </p:sp>
      <p:sp>
        <p:nvSpPr>
          <p:cNvPr id="1127" name="Google Shape;1127;p40"/>
          <p:cNvSpPr txBox="1">
            <a:spLocks noGrp="1"/>
          </p:cNvSpPr>
          <p:nvPr>
            <p:ph type="subTitle" idx="1"/>
          </p:nvPr>
        </p:nvSpPr>
        <p:spPr>
          <a:xfrm>
            <a:off x="3986575" y="1750957"/>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As previously managed, though our results were not as satisfactory as we would’ve wanted, they are still pretty satisfactory, and we honestly see a multitude of ways this model could be applied in real world situations, such as trying to appraise the worth of jewelry without having to go through potentially fraudulent middlemen. We truly learned a lot through this project… </a:t>
            </a:r>
            <a:endParaRPr sz="14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26;p40">
            <a:extLst>
              <a:ext uri="{FF2B5EF4-FFF2-40B4-BE49-F238E27FC236}">
                <a16:creationId xmlns:a16="http://schemas.microsoft.com/office/drawing/2014/main" id="{37E7C818-67DD-B3DB-E4F4-D280D9DA2EE6}"/>
              </a:ext>
            </a:extLst>
          </p:cNvPr>
          <p:cNvSpPr txBox="1">
            <a:spLocks/>
          </p:cNvSpPr>
          <p:nvPr/>
        </p:nvSpPr>
        <p:spPr>
          <a:xfrm>
            <a:off x="3712254" y="3678695"/>
            <a:ext cx="5546046"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2A47"/>
              </a:buClr>
              <a:buSzPts val="3000"/>
              <a:buFont typeface="Roboto Black"/>
              <a:buNone/>
              <a:defRPr sz="3000" b="0" i="0" u="none" strike="noStrike" cap="none">
                <a:solidFill>
                  <a:srgbClr val="0E2A47"/>
                </a:solidFill>
                <a:latin typeface="Roboto Black"/>
                <a:ea typeface="Roboto Black"/>
                <a:cs typeface="Roboto Black"/>
                <a:sym typeface="Roboto Black"/>
              </a:defRPr>
            </a:lvl1pPr>
            <a:lvl2pPr marR="0" lvl="1"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2pPr>
            <a:lvl3pPr marR="0" lvl="2"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3pPr>
            <a:lvl4pPr marR="0" lvl="3"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4pPr>
            <a:lvl5pPr marR="0" lvl="4"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5pPr>
            <a:lvl6pPr marR="0" lvl="5"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6pPr>
            <a:lvl7pPr marR="0" lvl="6"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7pPr>
            <a:lvl8pPr marR="0" lvl="7"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8pPr>
            <a:lvl9pPr marR="0" lvl="8"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9pPr>
          </a:lstStyle>
          <a:p>
            <a:r>
              <a:rPr lang="en-US" dirty="0"/>
              <a:t>THANK YOU FOR YOUR TIME!</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251</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Roboto Black</vt:lpstr>
      <vt:lpstr>Roboto Light</vt:lpstr>
      <vt:lpstr>Calibri</vt:lpstr>
      <vt:lpstr>Bree Serif</vt:lpstr>
      <vt:lpstr>Roboto Thin</vt:lpstr>
      <vt:lpstr>Arial</vt:lpstr>
      <vt:lpstr>WEB PROPOSAL</vt:lpstr>
      <vt:lpstr>MLP Project On Diamond prices</vt:lpstr>
      <vt:lpstr>Beginning of the Project</vt:lpstr>
      <vt:lpstr>Splitting Data And Building the Model</vt:lpstr>
      <vt:lpstr>Performance Metrics and Convergence</vt:lpstr>
      <vt:lpstr>Predicted Data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MLP Project On Diamond prices</dc:title>
  <dc:creator>Pierre El Kachi</dc:creator>
  <cp:lastModifiedBy>Pierre El Kachi</cp:lastModifiedBy>
  <cp:revision>2</cp:revision>
  <dcterms:modified xsi:type="dcterms:W3CDTF">2023-04-27T13:02:28Z</dcterms:modified>
</cp:coreProperties>
</file>