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046345"/>
          </a:xfrm>
          <a:custGeom>
            <a:avLst/>
            <a:gdLst/>
            <a:ahLst/>
            <a:cxnLst/>
            <a:rect l="l" t="t" r="r" b="b"/>
            <a:pathLst>
              <a:path w="9144000" h="5046345">
                <a:moveTo>
                  <a:pt x="0" y="5045964"/>
                </a:moveTo>
                <a:lnTo>
                  <a:pt x="9144000" y="5045964"/>
                </a:lnTo>
                <a:lnTo>
                  <a:pt x="9144000" y="0"/>
                </a:lnTo>
                <a:lnTo>
                  <a:pt x="0" y="0"/>
                </a:lnTo>
                <a:lnTo>
                  <a:pt x="0" y="5045964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11451"/>
            <a:ext cx="9144000" cy="3432175"/>
          </a:xfrm>
          <a:custGeom>
            <a:avLst/>
            <a:gdLst/>
            <a:ahLst/>
            <a:cxnLst/>
            <a:rect l="l" t="t" r="r" b="b"/>
            <a:pathLst>
              <a:path w="9144000" h="3432175">
                <a:moveTo>
                  <a:pt x="0" y="3432047"/>
                </a:moveTo>
                <a:lnTo>
                  <a:pt x="9144000" y="3432047"/>
                </a:lnTo>
                <a:lnTo>
                  <a:pt x="9144000" y="0"/>
                </a:lnTo>
                <a:lnTo>
                  <a:pt x="0" y="0"/>
                </a:lnTo>
                <a:lnTo>
                  <a:pt x="0" y="3432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1711960"/>
          </a:xfrm>
          <a:custGeom>
            <a:avLst/>
            <a:gdLst/>
            <a:ahLst/>
            <a:cxnLst/>
            <a:rect l="l" t="t" r="r" b="b"/>
            <a:pathLst>
              <a:path w="9144000" h="1711960">
                <a:moveTo>
                  <a:pt x="9144000" y="0"/>
                </a:moveTo>
                <a:lnTo>
                  <a:pt x="0" y="0"/>
                </a:lnTo>
                <a:lnTo>
                  <a:pt x="0" y="1711452"/>
                </a:lnTo>
                <a:lnTo>
                  <a:pt x="9144000" y="1711452"/>
                </a:lnTo>
                <a:lnTo>
                  <a:pt x="9144000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42366" y="3598926"/>
            <a:ext cx="390525" cy="1905"/>
          </a:xfrm>
          <a:custGeom>
            <a:avLst/>
            <a:gdLst/>
            <a:ahLst/>
            <a:cxnLst/>
            <a:rect l="l" t="t" r="r" b="b"/>
            <a:pathLst>
              <a:path w="390525" h="1904">
                <a:moveTo>
                  <a:pt x="0" y="0"/>
                </a:moveTo>
                <a:lnTo>
                  <a:pt x="390144" y="1524"/>
                </a:lnTo>
              </a:path>
            </a:pathLst>
          </a:custGeom>
          <a:ln w="2844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9889" y="620725"/>
            <a:ext cx="431038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7578" y="1432001"/>
            <a:ext cx="8368842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cative.io/edpresso/what-is-sequencematcher-in-python" TargetMode="External"/><Relationship Id="rId2" Type="http://schemas.openxmlformats.org/officeDocument/2006/relationships/hyperlink" Target="http://www.tutorialspoint.com/python/python_gui_programming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11451"/>
            <a:ext cx="9144000" cy="3432175"/>
          </a:xfrm>
          <a:custGeom>
            <a:avLst/>
            <a:gdLst/>
            <a:ahLst/>
            <a:cxnLst/>
            <a:rect l="l" t="t" r="r" b="b"/>
            <a:pathLst>
              <a:path w="9144000" h="3432175">
                <a:moveTo>
                  <a:pt x="0" y="3432047"/>
                </a:moveTo>
                <a:lnTo>
                  <a:pt x="9144000" y="3432047"/>
                </a:lnTo>
                <a:lnTo>
                  <a:pt x="9144000" y="0"/>
                </a:lnTo>
                <a:lnTo>
                  <a:pt x="0" y="0"/>
                </a:lnTo>
                <a:lnTo>
                  <a:pt x="0" y="3432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711960"/>
          </a:xfrm>
          <a:custGeom>
            <a:avLst/>
            <a:gdLst/>
            <a:ahLst/>
            <a:cxnLst/>
            <a:rect l="l" t="t" r="r" b="b"/>
            <a:pathLst>
              <a:path w="9144000" h="1711960">
                <a:moveTo>
                  <a:pt x="9144000" y="0"/>
                </a:moveTo>
                <a:lnTo>
                  <a:pt x="0" y="0"/>
                </a:lnTo>
                <a:lnTo>
                  <a:pt x="0" y="1711452"/>
                </a:lnTo>
                <a:lnTo>
                  <a:pt x="9144000" y="1711452"/>
                </a:lnTo>
                <a:lnTo>
                  <a:pt x="9144000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2366" y="3598926"/>
            <a:ext cx="390525" cy="1905"/>
          </a:xfrm>
          <a:custGeom>
            <a:avLst/>
            <a:gdLst/>
            <a:ahLst/>
            <a:cxnLst/>
            <a:rect l="l" t="t" r="r" b="b"/>
            <a:pathLst>
              <a:path w="390525" h="1904">
                <a:moveTo>
                  <a:pt x="0" y="0"/>
                </a:moveTo>
                <a:lnTo>
                  <a:pt x="390144" y="1524"/>
                </a:lnTo>
              </a:path>
            </a:pathLst>
          </a:custGeom>
          <a:ln w="2844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2383" y="170687"/>
            <a:ext cx="2999232" cy="199339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8646" y="2084273"/>
            <a:ext cx="642620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9285" marR="5080" indent="-188722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AEF"/>
                </a:solidFill>
                <a:latin typeface="Times New Roman"/>
                <a:cs typeface="Times New Roman"/>
              </a:rPr>
              <a:t>Department</a:t>
            </a:r>
            <a:r>
              <a:rPr sz="3000" spc="-30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AEF"/>
                </a:solidFill>
                <a:latin typeface="Times New Roman"/>
                <a:cs typeface="Times New Roman"/>
              </a:rPr>
              <a:t>of</a:t>
            </a:r>
            <a:r>
              <a:rPr sz="3000" spc="-10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AEF"/>
                </a:solidFill>
                <a:latin typeface="Times New Roman"/>
                <a:cs typeface="Times New Roman"/>
              </a:rPr>
              <a:t>Information</a:t>
            </a:r>
            <a:r>
              <a:rPr sz="3000" spc="-75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3000" spc="-30" dirty="0">
                <a:solidFill>
                  <a:srgbClr val="FFFAEF"/>
                </a:solidFill>
                <a:latin typeface="Times New Roman"/>
                <a:cs typeface="Times New Roman"/>
              </a:rPr>
              <a:t>Technology </a:t>
            </a:r>
            <a:r>
              <a:rPr sz="3000" spc="-735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AEF"/>
                </a:solidFill>
                <a:latin typeface="Times New Roman"/>
                <a:cs typeface="Times New Roman"/>
              </a:rPr>
              <a:t>N</a:t>
            </a:r>
            <a:r>
              <a:rPr sz="3000" dirty="0">
                <a:solidFill>
                  <a:srgbClr val="FFFAEF"/>
                </a:solidFill>
                <a:latin typeface="Times New Roman"/>
                <a:cs typeface="Times New Roman"/>
              </a:rPr>
              <a:t>B</a:t>
            </a:r>
            <a:r>
              <a:rPr sz="3000" spc="-5" dirty="0">
                <a:solidFill>
                  <a:srgbClr val="FFFAEF"/>
                </a:solidFill>
                <a:latin typeface="Times New Roman"/>
                <a:cs typeface="Times New Roman"/>
              </a:rPr>
              <a:t>A</a:t>
            </a:r>
            <a:r>
              <a:rPr sz="3000" spc="-350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AEF"/>
                </a:solidFill>
                <a:latin typeface="Times New Roman"/>
                <a:cs typeface="Times New Roman"/>
              </a:rPr>
              <a:t>Acc</a:t>
            </a:r>
            <a:r>
              <a:rPr sz="3000" spc="-45" dirty="0">
                <a:solidFill>
                  <a:srgbClr val="FFFAEF"/>
                </a:solidFill>
                <a:latin typeface="Times New Roman"/>
                <a:cs typeface="Times New Roman"/>
              </a:rPr>
              <a:t>r</a:t>
            </a:r>
            <a:r>
              <a:rPr sz="3000" dirty="0">
                <a:solidFill>
                  <a:srgbClr val="FFFAEF"/>
                </a:solidFill>
                <a:latin typeface="Times New Roman"/>
                <a:cs typeface="Times New Roman"/>
              </a:rPr>
              <a:t>edi</a:t>
            </a:r>
            <a:r>
              <a:rPr sz="3000" spc="-10" dirty="0">
                <a:solidFill>
                  <a:srgbClr val="FFFAEF"/>
                </a:solidFill>
                <a:latin typeface="Times New Roman"/>
                <a:cs typeface="Times New Roman"/>
              </a:rPr>
              <a:t>t</a:t>
            </a:r>
            <a:r>
              <a:rPr sz="3000" spc="-5" dirty="0">
                <a:solidFill>
                  <a:srgbClr val="FFFAEF"/>
                </a:solidFill>
                <a:latin typeface="Times New Roman"/>
                <a:cs typeface="Times New Roman"/>
              </a:rPr>
              <a:t>ed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9877" y="3000882"/>
            <a:ext cx="652462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9761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solidFill>
                  <a:srgbClr val="FFFAEF"/>
                </a:solidFill>
                <a:latin typeface="Times New Roman"/>
                <a:cs typeface="Times New Roman"/>
              </a:rPr>
              <a:t>A.P. </a:t>
            </a:r>
            <a:r>
              <a:rPr sz="2400" dirty="0">
                <a:solidFill>
                  <a:srgbClr val="FFFAEF"/>
                </a:solidFill>
                <a:latin typeface="Times New Roman"/>
                <a:cs typeface="Times New Roman"/>
              </a:rPr>
              <a:t>Shah Institute of </a:t>
            </a:r>
            <a:r>
              <a:rPr sz="2400" spc="-20" dirty="0">
                <a:solidFill>
                  <a:srgbClr val="FFFAEF"/>
                </a:solidFill>
                <a:latin typeface="Times New Roman"/>
                <a:cs typeface="Times New Roman"/>
              </a:rPr>
              <a:t>Technology </a:t>
            </a:r>
            <a:r>
              <a:rPr sz="2400" spc="-15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AEF"/>
                </a:solidFill>
                <a:latin typeface="Times New Roman"/>
                <a:cs typeface="Times New Roman"/>
              </a:rPr>
              <a:t>G.B.Road,Kasarvadavli,</a:t>
            </a:r>
            <a:r>
              <a:rPr sz="2400" spc="-40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AEF"/>
                </a:solidFill>
                <a:latin typeface="Times New Roman"/>
                <a:cs typeface="Times New Roman"/>
              </a:rPr>
              <a:t>Thane(W),</a:t>
            </a:r>
            <a:r>
              <a:rPr sz="2400" spc="40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AEF"/>
                </a:solidFill>
                <a:latin typeface="Times New Roman"/>
                <a:cs typeface="Times New Roman"/>
              </a:rPr>
              <a:t>Mumbai-400615</a:t>
            </a:r>
            <a:endParaRPr sz="24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sz="2400" spc="-5" dirty="0">
                <a:solidFill>
                  <a:srgbClr val="FFFAEF"/>
                </a:solidFill>
                <a:latin typeface="Times New Roman"/>
                <a:cs typeface="Times New Roman"/>
              </a:rPr>
              <a:t>UNIVERSITY</a:t>
            </a:r>
            <a:r>
              <a:rPr sz="2400" spc="-65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AEF"/>
                </a:solidFill>
                <a:latin typeface="Times New Roman"/>
                <a:cs typeface="Times New Roman"/>
              </a:rPr>
              <a:t>OF</a:t>
            </a:r>
            <a:r>
              <a:rPr sz="2400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AEF"/>
                </a:solidFill>
                <a:latin typeface="Times New Roman"/>
                <a:cs typeface="Times New Roman"/>
              </a:rPr>
              <a:t>MUMBAI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5" dirty="0">
                <a:solidFill>
                  <a:srgbClr val="FFFAEF"/>
                </a:solidFill>
                <a:latin typeface="Times New Roman"/>
                <a:cs typeface="Times New Roman"/>
              </a:rPr>
              <a:t>Academic</a:t>
            </a:r>
            <a:r>
              <a:rPr sz="2400" spc="-125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FFFAEF"/>
                </a:solidFill>
                <a:latin typeface="Times New Roman"/>
                <a:cs typeface="Times New Roman"/>
              </a:rPr>
              <a:t>Year</a:t>
            </a:r>
            <a:r>
              <a:rPr sz="2400" spc="-25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AEF"/>
                </a:solidFill>
                <a:latin typeface="Times New Roman"/>
                <a:cs typeface="Times New Roman"/>
              </a:rPr>
              <a:t>2020-2021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026" y="510285"/>
            <a:ext cx="33718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imes New Roman"/>
                <a:cs typeface="Times New Roman"/>
              </a:rPr>
              <a:t>2.1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Proposed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System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5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300355" algn="l"/>
                <a:tab pos="300990" algn="l"/>
              </a:tabLst>
            </a:pPr>
            <a:r>
              <a:rPr spc="-5" dirty="0"/>
              <a:t>User</a:t>
            </a:r>
            <a:r>
              <a:rPr spc="140" dirty="0"/>
              <a:t> </a:t>
            </a:r>
            <a:r>
              <a:rPr spc="-10" dirty="0"/>
              <a:t>will</a:t>
            </a:r>
            <a:r>
              <a:rPr spc="135" dirty="0"/>
              <a:t> </a:t>
            </a:r>
            <a:r>
              <a:rPr spc="-5" dirty="0"/>
              <a:t>enter</a:t>
            </a:r>
            <a:r>
              <a:rPr spc="145" dirty="0"/>
              <a:t> </a:t>
            </a:r>
            <a:r>
              <a:rPr dirty="0"/>
              <a:t>the</a:t>
            </a:r>
            <a:r>
              <a:rPr spc="130" dirty="0"/>
              <a:t> </a:t>
            </a:r>
            <a:r>
              <a:rPr dirty="0"/>
              <a:t>city</a:t>
            </a:r>
            <a:r>
              <a:rPr spc="114" dirty="0"/>
              <a:t> </a:t>
            </a:r>
            <a:r>
              <a:rPr spc="-5" dirty="0"/>
              <a:t>name</a:t>
            </a:r>
            <a:r>
              <a:rPr spc="130" dirty="0"/>
              <a:t> </a:t>
            </a:r>
            <a:r>
              <a:rPr spc="-10" dirty="0"/>
              <a:t>and</a:t>
            </a:r>
            <a:r>
              <a:rPr spc="130" dirty="0"/>
              <a:t> </a:t>
            </a:r>
            <a:r>
              <a:rPr spc="-5" dirty="0"/>
              <a:t>System</a:t>
            </a:r>
            <a:r>
              <a:rPr spc="160" dirty="0"/>
              <a:t> </a:t>
            </a:r>
            <a:r>
              <a:rPr spc="-10" dirty="0"/>
              <a:t>will</a:t>
            </a:r>
            <a:r>
              <a:rPr spc="125" dirty="0"/>
              <a:t> </a:t>
            </a:r>
            <a:r>
              <a:rPr dirty="0"/>
              <a:t>take</a:t>
            </a:r>
            <a:r>
              <a:rPr spc="130" dirty="0"/>
              <a:t> </a:t>
            </a:r>
            <a:r>
              <a:rPr spc="-5" dirty="0"/>
              <a:t>this</a:t>
            </a:r>
            <a:r>
              <a:rPr spc="135" dirty="0"/>
              <a:t> </a:t>
            </a:r>
            <a:r>
              <a:rPr spc="-10" dirty="0"/>
              <a:t>input</a:t>
            </a:r>
            <a:r>
              <a:rPr spc="145" dirty="0"/>
              <a:t> </a:t>
            </a:r>
            <a:r>
              <a:rPr spc="-5" dirty="0"/>
              <a:t>data</a:t>
            </a:r>
            <a:r>
              <a:rPr spc="135" dirty="0"/>
              <a:t> </a:t>
            </a:r>
            <a:r>
              <a:rPr spc="-10" dirty="0"/>
              <a:t>and</a:t>
            </a:r>
            <a:r>
              <a:rPr spc="130" dirty="0"/>
              <a:t> </a:t>
            </a:r>
            <a:r>
              <a:rPr spc="-5" dirty="0"/>
              <a:t>give</a:t>
            </a:r>
            <a:r>
              <a:rPr spc="125" dirty="0"/>
              <a:t> </a:t>
            </a:r>
            <a:r>
              <a:rPr dirty="0"/>
              <a:t>the</a:t>
            </a:r>
          </a:p>
          <a:p>
            <a:pPr marL="300355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temperature in degree</a:t>
            </a:r>
            <a:r>
              <a:rPr spc="20" dirty="0"/>
              <a:t> </a:t>
            </a:r>
            <a:r>
              <a:rPr spc="-5" dirty="0"/>
              <a:t>Celsius</a:t>
            </a:r>
            <a:r>
              <a:rPr spc="10" dirty="0"/>
              <a:t> </a:t>
            </a:r>
            <a:r>
              <a:rPr spc="-5" dirty="0"/>
              <a:t>as output.</a:t>
            </a:r>
          </a:p>
          <a:p>
            <a:pPr marL="300355" marR="5080" indent="-287020">
              <a:lnSpc>
                <a:spcPct val="100000"/>
              </a:lnSpc>
              <a:buChar char="•"/>
              <a:tabLst>
                <a:tab pos="300355" algn="l"/>
                <a:tab pos="300990" algn="l"/>
              </a:tabLst>
            </a:pPr>
            <a:r>
              <a:rPr dirty="0"/>
              <a:t>The</a:t>
            </a:r>
            <a:r>
              <a:rPr spc="355" dirty="0"/>
              <a:t> </a:t>
            </a:r>
            <a:r>
              <a:rPr spc="-5" dirty="0"/>
              <a:t>main</a:t>
            </a:r>
            <a:r>
              <a:rPr spc="355" dirty="0"/>
              <a:t> </a:t>
            </a:r>
            <a:r>
              <a:rPr spc="-5" dirty="0"/>
              <a:t>role</a:t>
            </a:r>
            <a:r>
              <a:rPr spc="375" dirty="0"/>
              <a:t> </a:t>
            </a:r>
            <a:r>
              <a:rPr spc="-5" dirty="0"/>
              <a:t>of</a:t>
            </a:r>
            <a:r>
              <a:rPr spc="365" dirty="0"/>
              <a:t> </a:t>
            </a:r>
            <a:r>
              <a:rPr spc="-5" dirty="0"/>
              <a:t>our</a:t>
            </a:r>
            <a:r>
              <a:rPr spc="365" dirty="0"/>
              <a:t> </a:t>
            </a:r>
            <a:r>
              <a:rPr dirty="0"/>
              <a:t>system</a:t>
            </a:r>
            <a:r>
              <a:rPr spc="370" dirty="0"/>
              <a:t> </a:t>
            </a:r>
            <a:r>
              <a:rPr spc="-5" dirty="0"/>
              <a:t>is</a:t>
            </a:r>
            <a:r>
              <a:rPr spc="360" dirty="0"/>
              <a:t> </a:t>
            </a:r>
            <a:r>
              <a:rPr dirty="0"/>
              <a:t>show</a:t>
            </a:r>
            <a:r>
              <a:rPr spc="335" dirty="0"/>
              <a:t> </a:t>
            </a:r>
            <a:r>
              <a:rPr dirty="0"/>
              <a:t>the</a:t>
            </a:r>
            <a:r>
              <a:rPr spc="370" dirty="0"/>
              <a:t> </a:t>
            </a:r>
            <a:r>
              <a:rPr spc="-5" dirty="0"/>
              <a:t>temperatures</a:t>
            </a:r>
            <a:r>
              <a:rPr spc="375" dirty="0"/>
              <a:t> </a:t>
            </a:r>
            <a:r>
              <a:rPr spc="-5" dirty="0"/>
              <a:t>on</a:t>
            </a:r>
            <a:r>
              <a:rPr spc="360" dirty="0"/>
              <a:t> </a:t>
            </a:r>
            <a:r>
              <a:rPr dirty="0"/>
              <a:t>the</a:t>
            </a:r>
            <a:r>
              <a:rPr spc="370" dirty="0"/>
              <a:t> </a:t>
            </a:r>
            <a:r>
              <a:rPr spc="-5" dirty="0"/>
              <a:t>basis</a:t>
            </a:r>
            <a:r>
              <a:rPr spc="370" dirty="0"/>
              <a:t> </a:t>
            </a:r>
            <a:r>
              <a:rPr spc="-5" dirty="0"/>
              <a:t>of</a:t>
            </a:r>
            <a:r>
              <a:rPr spc="370" dirty="0"/>
              <a:t> </a:t>
            </a:r>
            <a:r>
              <a:rPr spc="5" dirty="0"/>
              <a:t>city </a:t>
            </a:r>
            <a:r>
              <a:rPr spc="-490" dirty="0"/>
              <a:t> </a:t>
            </a:r>
            <a:r>
              <a:rPr spc="-5" dirty="0"/>
              <a:t>names.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046345"/>
          </a:xfrm>
          <a:custGeom>
            <a:avLst/>
            <a:gdLst/>
            <a:ahLst/>
            <a:cxnLst/>
            <a:rect l="l" t="t" r="r" b="b"/>
            <a:pathLst>
              <a:path w="9144000" h="5046345">
                <a:moveTo>
                  <a:pt x="0" y="5045964"/>
                </a:moveTo>
                <a:lnTo>
                  <a:pt x="9144000" y="5045964"/>
                </a:lnTo>
                <a:lnTo>
                  <a:pt x="9144000" y="0"/>
                </a:lnTo>
                <a:lnTo>
                  <a:pt x="0" y="0"/>
                </a:lnTo>
                <a:lnTo>
                  <a:pt x="0" y="5045964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9026" y="511809"/>
            <a:ext cx="47644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imes New Roman"/>
                <a:cs typeface="Times New Roman"/>
              </a:rPr>
              <a:t>2.2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Design(Flow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Modules)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719" y="1171955"/>
            <a:ext cx="6766559" cy="35265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17" y="2717419"/>
            <a:ext cx="413575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FFAEF"/>
                </a:solidFill>
                <a:latin typeface="Calibri"/>
                <a:cs typeface="Calibri"/>
              </a:rPr>
              <a:t>3.</a:t>
            </a:r>
            <a:r>
              <a:rPr sz="4200" spc="-70" dirty="0">
                <a:solidFill>
                  <a:srgbClr val="FFFAEF"/>
                </a:solidFill>
                <a:latin typeface="Calibri"/>
                <a:cs typeface="Calibri"/>
              </a:rPr>
              <a:t> </a:t>
            </a:r>
            <a:r>
              <a:rPr sz="4200" spc="-10" dirty="0">
                <a:solidFill>
                  <a:srgbClr val="FFFAEF"/>
                </a:solidFill>
                <a:latin typeface="Calibri"/>
                <a:cs typeface="Calibri"/>
              </a:rPr>
              <a:t>Implementation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889" y="2641168"/>
            <a:ext cx="1936114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FFAEF"/>
                </a:solidFill>
                <a:latin typeface="Calibri"/>
                <a:cs typeface="Calibri"/>
              </a:rPr>
              <a:t>5.</a:t>
            </a:r>
            <a:r>
              <a:rPr sz="4200" spc="-75" dirty="0">
                <a:solidFill>
                  <a:srgbClr val="FFFAEF"/>
                </a:solidFill>
                <a:latin typeface="Calibri"/>
                <a:cs typeface="Calibri"/>
              </a:rPr>
              <a:t> </a:t>
            </a:r>
            <a:r>
              <a:rPr sz="4200" spc="-15" dirty="0">
                <a:solidFill>
                  <a:srgbClr val="FFFAEF"/>
                </a:solidFill>
                <a:latin typeface="Calibri"/>
                <a:cs typeface="Calibri"/>
              </a:rPr>
              <a:t>Result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889" y="2641168"/>
            <a:ext cx="693610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FFAEF"/>
                </a:solidFill>
                <a:latin typeface="Calibri"/>
                <a:cs typeface="Calibri"/>
              </a:rPr>
              <a:t>6.</a:t>
            </a:r>
            <a:r>
              <a:rPr sz="4200" spc="-10" dirty="0">
                <a:solidFill>
                  <a:srgbClr val="FFFAEF"/>
                </a:solidFill>
                <a:latin typeface="Calibri"/>
                <a:cs typeface="Calibri"/>
              </a:rPr>
              <a:t> </a:t>
            </a:r>
            <a:r>
              <a:rPr sz="4200" spc="-5" dirty="0">
                <a:solidFill>
                  <a:srgbClr val="FFFAEF"/>
                </a:solidFill>
                <a:latin typeface="Calibri"/>
                <a:cs typeface="Calibri"/>
              </a:rPr>
              <a:t>Conclusion</a:t>
            </a:r>
            <a:r>
              <a:rPr sz="4200" spc="-15" dirty="0">
                <a:solidFill>
                  <a:srgbClr val="FFFAE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FFFAEF"/>
                </a:solidFill>
                <a:latin typeface="Calibri"/>
                <a:cs typeface="Calibri"/>
              </a:rPr>
              <a:t>and</a:t>
            </a:r>
            <a:r>
              <a:rPr sz="4200" spc="-10" dirty="0">
                <a:solidFill>
                  <a:srgbClr val="FFFAEF"/>
                </a:solidFill>
                <a:latin typeface="Calibri"/>
                <a:cs typeface="Calibri"/>
              </a:rPr>
              <a:t> Future</a:t>
            </a:r>
            <a:r>
              <a:rPr sz="4200" spc="-35" dirty="0">
                <a:solidFill>
                  <a:srgbClr val="FFFAEF"/>
                </a:solidFill>
                <a:latin typeface="Calibri"/>
                <a:cs typeface="Calibri"/>
              </a:rPr>
              <a:t> </a:t>
            </a:r>
            <a:r>
              <a:rPr sz="4200" spc="-10" dirty="0">
                <a:solidFill>
                  <a:srgbClr val="FFFAEF"/>
                </a:solidFill>
                <a:latin typeface="Calibri"/>
                <a:cs typeface="Calibri"/>
              </a:rPr>
              <a:t>Scope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046345"/>
          </a:xfrm>
          <a:custGeom>
            <a:avLst/>
            <a:gdLst/>
            <a:ahLst/>
            <a:cxnLst/>
            <a:rect l="l" t="t" r="r" b="b"/>
            <a:pathLst>
              <a:path w="9144000" h="5046345">
                <a:moveTo>
                  <a:pt x="0" y="5045964"/>
                </a:moveTo>
                <a:lnTo>
                  <a:pt x="9144000" y="5045964"/>
                </a:lnTo>
                <a:lnTo>
                  <a:pt x="9144000" y="0"/>
                </a:lnTo>
                <a:lnTo>
                  <a:pt x="0" y="0"/>
                </a:lnTo>
                <a:lnTo>
                  <a:pt x="0" y="5045964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804" y="915670"/>
            <a:ext cx="8242934" cy="2552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5"/>
              </a:spcBef>
            </a:pPr>
            <a:r>
              <a:rPr sz="2300" dirty="0">
                <a:latin typeface="Arial MT"/>
                <a:cs typeface="Arial MT"/>
              </a:rPr>
              <a:t>Conclusion:</a:t>
            </a:r>
          </a:p>
          <a:p>
            <a:pPr marL="12700" marR="5080">
              <a:lnSpc>
                <a:spcPct val="89500"/>
              </a:lnSpc>
              <a:spcBef>
                <a:spcPts val="150"/>
              </a:spcBef>
            </a:pPr>
            <a:r>
              <a:rPr sz="2300" b="0" dirty="0">
                <a:latin typeface="Arial MT"/>
                <a:cs typeface="Arial MT"/>
              </a:rPr>
              <a:t>With the advancement of </a:t>
            </a:r>
            <a:r>
              <a:rPr sz="2300" b="0" spc="-5" dirty="0">
                <a:latin typeface="Arial MT"/>
                <a:cs typeface="Arial MT"/>
              </a:rPr>
              <a:t>the </a:t>
            </a:r>
            <a:r>
              <a:rPr sz="2300" b="0" dirty="0">
                <a:latin typeface="Arial MT"/>
                <a:cs typeface="Arial MT"/>
              </a:rPr>
              <a:t>technology weather forecasting </a:t>
            </a:r>
            <a:r>
              <a:rPr sz="2300" b="0" spc="5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has developed to it </a:t>
            </a:r>
            <a:r>
              <a:rPr sz="2300" b="0" spc="-5" dirty="0">
                <a:latin typeface="Arial MT"/>
                <a:cs typeface="Arial MT"/>
              </a:rPr>
              <a:t>level </a:t>
            </a:r>
            <a:r>
              <a:rPr sz="2300" b="0" dirty="0">
                <a:latin typeface="Arial MT"/>
                <a:cs typeface="Arial MT"/>
              </a:rPr>
              <a:t>best, but there is yet to develop, as far </a:t>
            </a:r>
            <a:r>
              <a:rPr sz="2300" b="0" spc="-625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as a nature is so unpredictable. Natural calamity and weather </a:t>
            </a:r>
            <a:r>
              <a:rPr sz="2300" b="0" spc="5" dirty="0">
                <a:latin typeface="Arial MT"/>
                <a:cs typeface="Arial MT"/>
              </a:rPr>
              <a:t> </a:t>
            </a:r>
            <a:r>
              <a:rPr sz="2300" b="0" spc="-5" dirty="0">
                <a:latin typeface="Arial MT"/>
                <a:cs typeface="Arial MT"/>
              </a:rPr>
              <a:t>disturbance </a:t>
            </a:r>
            <a:r>
              <a:rPr sz="2300" b="0" dirty="0">
                <a:latin typeface="Arial MT"/>
                <a:cs typeface="Arial MT"/>
              </a:rPr>
              <a:t>causing devasting districtions </a:t>
            </a:r>
            <a:r>
              <a:rPr sz="2300" b="0" spc="-15" dirty="0">
                <a:latin typeface="Arial MT"/>
                <a:cs typeface="Arial MT"/>
              </a:rPr>
              <a:t>surprisingly. </a:t>
            </a:r>
            <a:r>
              <a:rPr sz="2300" b="0" spc="-130" dirty="0">
                <a:latin typeface="Arial MT"/>
                <a:cs typeface="Arial MT"/>
              </a:rPr>
              <a:t>To </a:t>
            </a:r>
            <a:r>
              <a:rPr sz="2300" b="0" spc="-5" dirty="0">
                <a:latin typeface="Arial MT"/>
                <a:cs typeface="Arial MT"/>
              </a:rPr>
              <a:t>save </a:t>
            </a:r>
            <a:r>
              <a:rPr sz="2300" b="0" dirty="0">
                <a:latin typeface="Arial MT"/>
                <a:cs typeface="Arial MT"/>
              </a:rPr>
              <a:t> our</a:t>
            </a:r>
            <a:r>
              <a:rPr sz="2300" b="0" spc="-25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mother</a:t>
            </a:r>
            <a:r>
              <a:rPr sz="2300" b="0" spc="-35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earth</a:t>
            </a:r>
            <a:r>
              <a:rPr sz="2300" b="0" spc="-30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scientist</a:t>
            </a:r>
            <a:r>
              <a:rPr sz="2300" b="0" spc="-40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and</a:t>
            </a:r>
            <a:r>
              <a:rPr sz="2300" b="0" spc="-25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meteorologist</a:t>
            </a:r>
            <a:r>
              <a:rPr sz="2300" b="0" spc="-50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are</a:t>
            </a:r>
            <a:r>
              <a:rPr sz="2300" b="0" spc="-10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also</a:t>
            </a:r>
            <a:r>
              <a:rPr sz="2300" b="0" spc="-30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advancing </a:t>
            </a:r>
            <a:r>
              <a:rPr sz="2300" b="0" spc="-625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their</a:t>
            </a:r>
            <a:r>
              <a:rPr sz="2300" b="0" spc="-25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knowledge</a:t>
            </a:r>
            <a:r>
              <a:rPr sz="2300" b="0" spc="-40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about</a:t>
            </a:r>
            <a:r>
              <a:rPr sz="2300" b="0" spc="-40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weather</a:t>
            </a:r>
            <a:r>
              <a:rPr sz="2300" b="0" spc="-50" dirty="0">
                <a:latin typeface="Arial MT"/>
                <a:cs typeface="Arial MT"/>
              </a:rPr>
              <a:t> </a:t>
            </a:r>
            <a:r>
              <a:rPr sz="2300" b="0" dirty="0">
                <a:latin typeface="Arial MT"/>
                <a:cs typeface="Arial MT"/>
              </a:rPr>
              <a:t>forecasting</a:t>
            </a:r>
            <a:r>
              <a:rPr sz="4400" b="0" dirty="0">
                <a:latin typeface="Arial MT"/>
                <a:cs typeface="Arial MT"/>
              </a:rPr>
              <a:t>.</a:t>
            </a:r>
            <a:endParaRPr sz="4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046345"/>
          </a:xfrm>
          <a:custGeom>
            <a:avLst/>
            <a:gdLst/>
            <a:ahLst/>
            <a:cxnLst/>
            <a:rect l="l" t="t" r="r" b="b"/>
            <a:pathLst>
              <a:path w="9144000" h="5046345">
                <a:moveTo>
                  <a:pt x="0" y="5045964"/>
                </a:moveTo>
                <a:lnTo>
                  <a:pt x="9144000" y="5045964"/>
                </a:lnTo>
                <a:lnTo>
                  <a:pt x="9144000" y="0"/>
                </a:lnTo>
                <a:lnTo>
                  <a:pt x="0" y="0"/>
                </a:lnTo>
                <a:lnTo>
                  <a:pt x="0" y="5045964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9973" y="1250696"/>
            <a:ext cx="8115934" cy="2522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b="1" dirty="0">
                <a:latin typeface="Arial MT"/>
                <a:cs typeface="Arial MT"/>
              </a:rPr>
              <a:t>Future</a:t>
            </a:r>
            <a:r>
              <a:rPr sz="1800" b="1" spc="-50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 MT"/>
                <a:cs typeface="Arial MT"/>
              </a:rPr>
              <a:t>Scope:</a:t>
            </a:r>
            <a:endParaRPr sz="1800" b="1" dirty="0">
              <a:latin typeface="Arial MT"/>
              <a:cs typeface="Arial MT"/>
            </a:endParaRPr>
          </a:p>
          <a:p>
            <a:pPr marL="12700">
              <a:lnSpc>
                <a:spcPts val="1945"/>
              </a:lnSpc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features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which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 developed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future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are: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1945"/>
              </a:lnSpc>
            </a:pPr>
            <a:r>
              <a:rPr sz="1800" spc="-5" dirty="0">
                <a:latin typeface="Arial MT"/>
                <a:cs typeface="Arial MT"/>
              </a:rPr>
              <a:t>One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 implement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few </a:t>
            </a:r>
            <a:r>
              <a:rPr sz="1800" spc="-5" dirty="0">
                <a:latin typeface="Arial MT"/>
                <a:cs typeface="Arial MT"/>
              </a:rPr>
              <a:t>more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sensors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connect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satellite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1945"/>
              </a:lnSpc>
            </a:pPr>
            <a:r>
              <a:rPr sz="1800" spc="-10" dirty="0">
                <a:latin typeface="Arial MT"/>
                <a:cs typeface="Arial MT"/>
              </a:rPr>
              <a:t>global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feature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5" dirty="0">
                <a:latin typeface="Arial MT"/>
                <a:cs typeface="Arial MT"/>
              </a:rPr>
              <a:t> this system.</a:t>
            </a:r>
            <a:endParaRPr sz="1800" dirty="0">
              <a:latin typeface="Arial MT"/>
              <a:cs typeface="Arial MT"/>
            </a:endParaRPr>
          </a:p>
          <a:p>
            <a:pPr marL="12700" marR="356870">
              <a:lnSpc>
                <a:spcPts val="1939"/>
              </a:lnSpc>
              <a:spcBef>
                <a:spcPts val="140"/>
              </a:spcBef>
              <a:buChar char="•"/>
              <a:tabLst>
                <a:tab pos="155575" algn="l"/>
              </a:tabLst>
            </a:pPr>
            <a:r>
              <a:rPr sz="1800" spc="-5" dirty="0">
                <a:latin typeface="Arial MT"/>
                <a:cs typeface="Arial MT"/>
              </a:rPr>
              <a:t>Long</a:t>
            </a:r>
            <a:r>
              <a:rPr sz="1800" dirty="0">
                <a:latin typeface="Arial MT"/>
                <a:cs typeface="Arial MT"/>
              </a:rPr>
              <a:t> time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(&gt; </a:t>
            </a:r>
            <a:r>
              <a:rPr sz="1800" spc="-10" dirty="0">
                <a:latin typeface="Arial MT"/>
                <a:cs typeface="Arial MT"/>
              </a:rPr>
              <a:t>7days)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weather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forecasting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Zigbee</a:t>
            </a:r>
            <a:r>
              <a:rPr sz="1800" dirty="0">
                <a:latin typeface="Arial MT"/>
                <a:cs typeface="Arial MT"/>
              </a:rPr>
              <a:t> Mesh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Technology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covering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larger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area.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1810"/>
              </a:lnSpc>
            </a:pPr>
            <a:r>
              <a:rPr sz="1800" dirty="0">
                <a:latin typeface="Arial MT"/>
                <a:cs typeface="Arial MT"/>
              </a:rPr>
              <a:t>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aircraft,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navigation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military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there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great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scope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this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real-time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system.</a:t>
            </a:r>
            <a:endParaRPr sz="1800" dirty="0">
              <a:latin typeface="Arial MT"/>
              <a:cs typeface="Arial MT"/>
            </a:endParaRPr>
          </a:p>
          <a:p>
            <a:pPr marL="12700" marR="53340">
              <a:lnSpc>
                <a:spcPct val="90100"/>
              </a:lnSpc>
              <a:spcBef>
                <a:spcPts val="105"/>
              </a:spcBef>
              <a:buChar char="•"/>
              <a:tabLst>
                <a:tab pos="155575" algn="l"/>
              </a:tabLst>
            </a:pPr>
            <a:r>
              <a:rPr sz="1800" dirty="0">
                <a:latin typeface="Arial MT"/>
                <a:cs typeface="Arial MT"/>
              </a:rPr>
              <a:t>It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5" dirty="0">
                <a:latin typeface="Arial MT"/>
                <a:cs typeface="Arial MT"/>
              </a:rPr>
              <a:t> also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 </a:t>
            </a:r>
            <a:r>
              <a:rPr sz="1800" spc="-10" dirty="0">
                <a:latin typeface="Arial MT"/>
                <a:cs typeface="Arial MT"/>
              </a:rPr>
              <a:t>implemented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hospitals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 medical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institutes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 the</a:t>
            </a:r>
            <a:r>
              <a:rPr sz="1800" spc="-5" dirty="0">
                <a:latin typeface="Arial MT"/>
                <a:cs typeface="Arial MT"/>
              </a:rPr>
              <a:t> research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&amp;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study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"Effect</a:t>
            </a:r>
            <a:r>
              <a:rPr sz="1800" dirty="0">
                <a:latin typeface="Arial MT"/>
                <a:cs typeface="Arial MT"/>
              </a:rPr>
              <a:t> of</a:t>
            </a:r>
            <a:r>
              <a:rPr sz="1800" spc="-10" dirty="0">
                <a:latin typeface="Arial MT"/>
                <a:cs typeface="Arial MT"/>
              </a:rPr>
              <a:t> Weather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Health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Diseases",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hence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provide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better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precaution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alerts.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11451"/>
            <a:ext cx="9144000" cy="3432175"/>
          </a:xfrm>
          <a:custGeom>
            <a:avLst/>
            <a:gdLst/>
            <a:ahLst/>
            <a:cxnLst/>
            <a:rect l="l" t="t" r="r" b="b"/>
            <a:pathLst>
              <a:path w="9144000" h="3432175">
                <a:moveTo>
                  <a:pt x="0" y="3432047"/>
                </a:moveTo>
                <a:lnTo>
                  <a:pt x="9144000" y="3432047"/>
                </a:lnTo>
                <a:lnTo>
                  <a:pt x="9144000" y="0"/>
                </a:lnTo>
                <a:lnTo>
                  <a:pt x="0" y="0"/>
                </a:lnTo>
                <a:lnTo>
                  <a:pt x="0" y="3432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711960"/>
          </a:xfrm>
          <a:custGeom>
            <a:avLst/>
            <a:gdLst/>
            <a:ahLst/>
            <a:cxnLst/>
            <a:rect l="l" t="t" r="r" b="b"/>
            <a:pathLst>
              <a:path w="9144000" h="1711960">
                <a:moveTo>
                  <a:pt x="9144000" y="0"/>
                </a:moveTo>
                <a:lnTo>
                  <a:pt x="0" y="0"/>
                </a:lnTo>
                <a:lnTo>
                  <a:pt x="0" y="1711452"/>
                </a:lnTo>
                <a:lnTo>
                  <a:pt x="9144000" y="1711452"/>
                </a:lnTo>
                <a:lnTo>
                  <a:pt x="9144000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2366" y="3598926"/>
            <a:ext cx="390525" cy="1905"/>
          </a:xfrm>
          <a:custGeom>
            <a:avLst/>
            <a:gdLst/>
            <a:ahLst/>
            <a:cxnLst/>
            <a:rect l="l" t="t" r="r" b="b"/>
            <a:pathLst>
              <a:path w="390525" h="1904">
                <a:moveTo>
                  <a:pt x="0" y="0"/>
                </a:moveTo>
                <a:lnTo>
                  <a:pt x="390144" y="1524"/>
                </a:lnTo>
              </a:path>
            </a:pathLst>
          </a:custGeom>
          <a:ln w="2844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44061" y="346709"/>
            <a:ext cx="1844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Proje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Report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Weather</a:t>
            </a:r>
            <a:r>
              <a:rPr spc="-45" dirty="0"/>
              <a:t> </a:t>
            </a:r>
            <a:r>
              <a:rPr dirty="0"/>
              <a:t>Forecasting</a:t>
            </a: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b="0" dirty="0">
                <a:latin typeface="Times New Roman"/>
                <a:cs typeface="Times New Roman"/>
              </a:rPr>
              <a:t>Submitted</a:t>
            </a:r>
            <a:r>
              <a:rPr sz="1800" b="0" spc="-3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in</a:t>
            </a:r>
            <a:r>
              <a:rPr sz="1800" b="0" spc="-1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partial</a:t>
            </a:r>
            <a:r>
              <a:rPr sz="1800" b="0" spc="-4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fulfilment</a:t>
            </a:r>
            <a:r>
              <a:rPr sz="1800" b="0" spc="-2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of</a:t>
            </a:r>
            <a:r>
              <a:rPr sz="1800" b="0" spc="-1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the</a:t>
            </a:r>
            <a:r>
              <a:rPr sz="1800" b="0" spc="-1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degree</a:t>
            </a:r>
            <a:r>
              <a:rPr sz="1800" b="0" spc="-2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of </a:t>
            </a:r>
            <a:r>
              <a:rPr sz="1800" b="0" spc="-434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Bachelor</a:t>
            </a:r>
            <a:r>
              <a:rPr sz="1800" b="0" spc="-3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of Engineering(Sem-6)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889" y="1809699"/>
            <a:ext cx="3430270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5" dirty="0">
                <a:solidFill>
                  <a:srgbClr val="FFFAEF"/>
                </a:solidFill>
                <a:latin typeface="Times New Roman"/>
                <a:cs typeface="Times New Roman"/>
              </a:rPr>
              <a:t>INFORMATION</a:t>
            </a:r>
            <a:r>
              <a:rPr sz="1800" b="1" spc="-90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AEF"/>
                </a:solidFill>
                <a:latin typeface="Times New Roman"/>
                <a:cs typeface="Times New Roman"/>
              </a:rPr>
              <a:t>TECHNOLOGY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AEF"/>
                </a:solidFill>
                <a:latin typeface="Times New Roman"/>
                <a:cs typeface="Times New Roman"/>
              </a:rPr>
              <a:t>By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Anurag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Singh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(19104003)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Atharva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Tambde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(19104048)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Rajvi Shah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(20204001)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 MT"/>
              <a:cs typeface="Arial MT"/>
            </a:endParaRPr>
          </a:p>
          <a:p>
            <a:pPr marL="12700" marR="132016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AEF"/>
                </a:solidFill>
                <a:latin typeface="Times New Roman"/>
                <a:cs typeface="Times New Roman"/>
              </a:rPr>
              <a:t>Under</a:t>
            </a:r>
            <a:r>
              <a:rPr sz="1800" spc="-20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AEF"/>
                </a:solidFill>
                <a:latin typeface="Times New Roman"/>
                <a:cs typeface="Times New Roman"/>
              </a:rPr>
              <a:t>the</a:t>
            </a:r>
            <a:r>
              <a:rPr sz="1800" spc="-30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AEF"/>
                </a:solidFill>
                <a:latin typeface="Times New Roman"/>
                <a:cs typeface="Times New Roman"/>
              </a:rPr>
              <a:t>Guidance</a:t>
            </a:r>
            <a:r>
              <a:rPr sz="1800" spc="-35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AEF"/>
                </a:solidFill>
                <a:latin typeface="Times New Roman"/>
                <a:cs typeface="Times New Roman"/>
              </a:rPr>
              <a:t>of </a:t>
            </a:r>
            <a:r>
              <a:rPr sz="1800" spc="-434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AEF"/>
                </a:solidFill>
                <a:latin typeface="Times New Roman"/>
                <a:cs typeface="Times New Roman"/>
              </a:rPr>
              <a:t>Prf. Nahid Shaikh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514" y="511809"/>
            <a:ext cx="17970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Times New Roman"/>
                <a:cs typeface="Times New Roman"/>
              </a:rPr>
              <a:t>Refe</a:t>
            </a:r>
            <a:r>
              <a:rPr sz="3000" spc="-50" dirty="0">
                <a:latin typeface="Times New Roman"/>
                <a:cs typeface="Times New Roman"/>
              </a:rPr>
              <a:t>r</a:t>
            </a:r>
            <a:r>
              <a:rPr sz="3000" spc="-5" dirty="0">
                <a:latin typeface="Times New Roman"/>
                <a:cs typeface="Times New Roman"/>
              </a:rPr>
              <a:t>ences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3326" y="1217167"/>
            <a:ext cx="7208520" cy="9721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25"/>
              </a:spcBef>
              <a:buChar char="●"/>
              <a:tabLst>
                <a:tab pos="355600" algn="l"/>
                <a:tab pos="356235" algn="l"/>
              </a:tabLst>
            </a:pPr>
            <a:r>
              <a:rPr sz="1800" u="sng" spc="-10" dirty="0">
                <a:latin typeface="Calibri"/>
                <a:cs typeface="Calibri"/>
              </a:rPr>
              <a:t>http</a:t>
            </a:r>
            <a:r>
              <a:rPr sz="1800" u="sng" spc="-10" dirty="0">
                <a:latin typeface="Calibri"/>
                <a:cs typeface="Calibri"/>
                <a:hlinkClick r:id="rId2"/>
              </a:rPr>
              <a:t>s://w</a:t>
            </a:r>
            <a:r>
              <a:rPr sz="1800" u="sng" spc="-10" dirty="0">
                <a:latin typeface="Calibri"/>
                <a:cs typeface="Calibri"/>
              </a:rPr>
              <a:t>ww.</a:t>
            </a:r>
            <a:r>
              <a:rPr sz="1800" u="sng" spc="-10" dirty="0">
                <a:latin typeface="Calibri"/>
                <a:cs typeface="Calibri"/>
                <a:hlinkClick r:id="rId2"/>
              </a:rPr>
              <a:t>tutorialspoint.com/p</a:t>
            </a:r>
            <a:r>
              <a:rPr sz="1800" u="sng" spc="-10" dirty="0">
                <a:latin typeface="Calibri"/>
                <a:cs typeface="Calibri"/>
              </a:rPr>
              <a:t>y</a:t>
            </a:r>
            <a:r>
              <a:rPr sz="1800" u="sng" spc="-10" dirty="0">
                <a:latin typeface="Calibri"/>
                <a:cs typeface="Calibri"/>
                <a:hlinkClick r:id="rId2"/>
              </a:rPr>
              <a:t>thon/python_gui_programming.html</a:t>
            </a:r>
            <a:endParaRPr sz="1800" u="sng" dirty="0">
              <a:latin typeface="Calibri"/>
              <a:cs typeface="Calibri"/>
            </a:endParaRPr>
          </a:p>
          <a:p>
            <a:pPr marL="407670" indent="-395605">
              <a:lnSpc>
                <a:spcPct val="100000"/>
              </a:lnSpc>
              <a:spcBef>
                <a:spcPts val="320"/>
              </a:spcBef>
              <a:buChar char="●"/>
              <a:tabLst>
                <a:tab pos="407034" algn="l"/>
                <a:tab pos="408305" algn="l"/>
              </a:tabLst>
            </a:pPr>
            <a:r>
              <a:rPr sz="1800" u="sng" spc="-10" dirty="0">
                <a:latin typeface="Calibri"/>
                <a:cs typeface="Calibri"/>
              </a:rPr>
              <a:t>https://github.com/search?q=plagiarism+detector</a:t>
            </a:r>
            <a:endParaRPr sz="1800" u="sng" dirty="0">
              <a:latin typeface="Calibri"/>
              <a:cs typeface="Calibri"/>
            </a:endParaRPr>
          </a:p>
          <a:p>
            <a:pPr marL="407670" indent="-395605">
              <a:lnSpc>
                <a:spcPct val="100000"/>
              </a:lnSpc>
              <a:spcBef>
                <a:spcPts val="325"/>
              </a:spcBef>
              <a:buChar char="●"/>
              <a:tabLst>
                <a:tab pos="407034" algn="l"/>
                <a:tab pos="408305" algn="l"/>
              </a:tabLst>
            </a:pPr>
            <a:r>
              <a:rPr sz="1800" u="sng" spc="-10" dirty="0">
                <a:latin typeface="Calibri"/>
                <a:cs typeface="Calibri"/>
              </a:rPr>
              <a:t>http</a:t>
            </a:r>
            <a:r>
              <a:rPr sz="1800" u="sng" spc="-10" dirty="0">
                <a:latin typeface="Calibri"/>
                <a:cs typeface="Calibri"/>
                <a:hlinkClick r:id="rId3"/>
              </a:rPr>
              <a:t>s://w</a:t>
            </a:r>
            <a:r>
              <a:rPr sz="1800" u="sng" spc="-10" dirty="0">
                <a:latin typeface="Calibri"/>
                <a:cs typeface="Calibri"/>
              </a:rPr>
              <a:t>ww</a:t>
            </a:r>
            <a:r>
              <a:rPr sz="1800" u="sng" spc="-10" dirty="0">
                <a:latin typeface="Calibri"/>
                <a:cs typeface="Calibri"/>
                <a:hlinkClick r:id="rId3"/>
              </a:rPr>
              <a:t>.ed</a:t>
            </a:r>
            <a:r>
              <a:rPr sz="1800" u="sng" spc="-10" dirty="0">
                <a:latin typeface="Calibri"/>
                <a:cs typeface="Calibri"/>
              </a:rPr>
              <a:t>uc</a:t>
            </a:r>
            <a:r>
              <a:rPr sz="1800" u="sng" spc="-10" dirty="0">
                <a:latin typeface="Calibri"/>
                <a:cs typeface="Calibri"/>
                <a:hlinkClick r:id="rId3"/>
              </a:rPr>
              <a:t>ative.io/edpresso/what-is-sequencematcher-in-python</a:t>
            </a:r>
            <a:endParaRPr sz="1800" u="sng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476" y="2653360"/>
            <a:ext cx="254190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FFAEF"/>
                </a:solidFill>
                <a:latin typeface="Times New Roman"/>
                <a:cs typeface="Times New Roman"/>
              </a:rPr>
              <a:t>Thank</a:t>
            </a:r>
            <a:r>
              <a:rPr sz="4200" spc="-235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4200" spc="-160" dirty="0">
                <a:solidFill>
                  <a:srgbClr val="FFFAEF"/>
                </a:solidFill>
                <a:latin typeface="Times New Roman"/>
                <a:cs typeface="Times New Roman"/>
              </a:rPr>
              <a:t>You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3026" y="2685364"/>
            <a:ext cx="4917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>
                <a:solidFill>
                  <a:srgbClr val="FFFAEF"/>
                </a:solidFill>
                <a:latin typeface="Times New Roman"/>
                <a:cs typeface="Times New Roman"/>
              </a:rPr>
              <a:t>1.Weather</a:t>
            </a:r>
            <a:r>
              <a:rPr sz="4000" spc="-95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rgbClr val="FFFAEF"/>
                </a:solidFill>
                <a:latin typeface="Times New Roman"/>
                <a:cs typeface="Times New Roman"/>
              </a:rPr>
              <a:t>Forecasting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9026" y="511809"/>
            <a:ext cx="23101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imes New Roman"/>
                <a:cs typeface="Times New Roman"/>
              </a:rPr>
              <a:t>1.1</a:t>
            </a:r>
            <a:r>
              <a:rPr sz="3000" spc="-6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Objectives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9026" y="1194307"/>
            <a:ext cx="7737475" cy="249491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1800" spc="-60" dirty="0">
                <a:latin typeface="Times New Roman"/>
                <a:cs typeface="Times New Roman"/>
              </a:rPr>
              <a:t>To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</a:t>
            </a:r>
            <a:r>
              <a:rPr sz="1800" spc="-5" dirty="0">
                <a:latin typeface="Times New Roman"/>
                <a:cs typeface="Times New Roman"/>
              </a:rPr>
              <a:t> user </a:t>
            </a:r>
            <a:r>
              <a:rPr sz="1800" dirty="0">
                <a:latin typeface="Times New Roman"/>
                <a:cs typeface="Times New Roman"/>
              </a:rPr>
              <a:t>friendly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interface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 obtaining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weather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reports.</a:t>
            </a:r>
            <a:endParaRPr sz="18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1800" spc="-60" dirty="0">
                <a:latin typeface="Times New Roman"/>
                <a:cs typeface="Times New Roman"/>
              </a:rPr>
              <a:t>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automate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process </a:t>
            </a:r>
            <a:r>
              <a:rPr sz="1800" dirty="0">
                <a:latin typeface="Times New Roman"/>
                <a:cs typeface="Times New Roman"/>
              </a:rPr>
              <a:t>of analysing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weather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conditions.</a:t>
            </a:r>
            <a:endParaRPr sz="18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1800" spc="-60" dirty="0">
                <a:latin typeface="Times New Roman"/>
                <a:cs typeface="Times New Roman"/>
              </a:rPr>
              <a:t>To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develop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statistical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analytical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report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weather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report.</a:t>
            </a:r>
            <a:endParaRPr sz="18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1800" spc="-60" dirty="0">
                <a:latin typeface="Times New Roman"/>
                <a:cs typeface="Times New Roman"/>
              </a:rPr>
              <a:t>To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compare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contrast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different </a:t>
            </a:r>
            <a:r>
              <a:rPr sz="1800" dirty="0">
                <a:latin typeface="Times New Roman"/>
                <a:cs typeface="Times New Roman"/>
              </a:rPr>
              <a:t>technologies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gather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weather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1800" spc="-60" dirty="0">
                <a:latin typeface="Times New Roman"/>
                <a:cs typeface="Times New Roman"/>
              </a:rPr>
              <a:t>To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analyse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weather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symbols,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station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models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weather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maps.</a:t>
            </a:r>
            <a:endParaRPr sz="18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1800" spc="-6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describe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how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weather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forecasts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made</a:t>
            </a:r>
            <a:r>
              <a:rPr sz="180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9026" y="511809"/>
            <a:ext cx="35636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434343"/>
                </a:solidFill>
                <a:latin typeface="Times New Roman"/>
                <a:cs typeface="Times New Roman"/>
              </a:rPr>
              <a:t>1.2</a:t>
            </a:r>
            <a:r>
              <a:rPr sz="30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434343"/>
                </a:solidFill>
                <a:latin typeface="Times New Roman"/>
                <a:cs typeface="Times New Roman"/>
              </a:rPr>
              <a:t>Literature</a:t>
            </a:r>
            <a:r>
              <a:rPr sz="30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434343"/>
                </a:solidFill>
                <a:latin typeface="Times New Roman"/>
                <a:cs typeface="Times New Roman"/>
              </a:rPr>
              <a:t>Review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555" y="1057655"/>
            <a:ext cx="7866888" cy="37764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026" y="511809"/>
            <a:ext cx="37109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imes New Roman"/>
                <a:cs typeface="Times New Roman"/>
              </a:rPr>
              <a:t>1.3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Problem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Definition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3326" y="1217167"/>
            <a:ext cx="8251190" cy="22345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425"/>
              </a:spcBef>
              <a:buChar char="●"/>
              <a:tabLst>
                <a:tab pos="356235" algn="l"/>
              </a:tabLst>
            </a:pPr>
            <a:r>
              <a:rPr sz="1800" spc="-15" dirty="0">
                <a:latin typeface="Calibri"/>
                <a:cs typeface="Calibri"/>
              </a:rPr>
              <a:t>Weather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Forecasting</a:t>
            </a:r>
            <a:r>
              <a:rPr sz="1800" spc="-5" dirty="0">
                <a:latin typeface="Calibri"/>
                <a:cs typeface="Calibri"/>
              </a:rPr>
              <a:t> sometimes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inaccurate.</a:t>
            </a:r>
            <a:endParaRPr sz="1800">
              <a:latin typeface="Calibri"/>
              <a:cs typeface="Calibri"/>
            </a:endParaRPr>
          </a:p>
          <a:p>
            <a:pPr marL="355600" indent="-343535" algn="just">
              <a:lnSpc>
                <a:spcPct val="100000"/>
              </a:lnSpc>
              <a:spcBef>
                <a:spcPts val="320"/>
              </a:spcBef>
              <a:buChar char="●"/>
              <a:tabLst>
                <a:tab pos="356235" algn="l"/>
              </a:tabLst>
            </a:pPr>
            <a:r>
              <a:rPr sz="1800" spc="-10" dirty="0">
                <a:latin typeface="Calibri"/>
                <a:cs typeface="Calibri"/>
              </a:rPr>
              <a:t>How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accurate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term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forecasts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versus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short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term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forecasts?</a:t>
            </a:r>
            <a:endParaRPr sz="1800">
              <a:latin typeface="Calibri"/>
              <a:cs typeface="Calibri"/>
            </a:endParaRPr>
          </a:p>
          <a:p>
            <a:pPr marL="564515" lvl="1" indent="-238760" algn="just">
              <a:lnSpc>
                <a:spcPct val="100000"/>
              </a:lnSpc>
              <a:spcBef>
                <a:spcPts val="325"/>
              </a:spcBef>
              <a:buAutoNum type="arabicParenR"/>
              <a:tabLst>
                <a:tab pos="565150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grid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study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-10" dirty="0">
                <a:latin typeface="Calibri"/>
                <a:cs typeface="Calibri"/>
              </a:rPr>
              <a:t>accuracy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weather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forecasts</a:t>
            </a:r>
            <a:endParaRPr sz="1800">
              <a:latin typeface="Calibri"/>
              <a:cs typeface="Calibri"/>
            </a:endParaRPr>
          </a:p>
          <a:p>
            <a:pPr marL="564515" lvl="1" indent="-238760" algn="just">
              <a:lnSpc>
                <a:spcPct val="100000"/>
              </a:lnSpc>
              <a:spcBef>
                <a:spcPts val="325"/>
              </a:spcBef>
              <a:buAutoNum type="arabicParenR"/>
              <a:tabLst>
                <a:tab pos="565150" algn="l"/>
              </a:tabLst>
            </a:pPr>
            <a:r>
              <a:rPr sz="1800" spc="-5" dirty="0">
                <a:latin typeface="Calibri"/>
                <a:cs typeface="Calibri"/>
              </a:rPr>
              <a:t>PSOC based weather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monitoring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system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measure </a:t>
            </a:r>
            <a:r>
              <a:rPr sz="1800" spc="-10" dirty="0">
                <a:latin typeface="Calibri"/>
                <a:cs typeface="Calibri"/>
              </a:rPr>
              <a:t>environmental </a:t>
            </a:r>
            <a:r>
              <a:rPr sz="1800" spc="-15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14999"/>
              </a:lnSpc>
              <a:buChar char="●"/>
              <a:tabLst>
                <a:tab pos="356235" algn="l"/>
              </a:tabLst>
            </a:pP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urban </a:t>
            </a:r>
            <a:r>
              <a:rPr sz="1800" spc="-10" dirty="0">
                <a:latin typeface="Calibri"/>
                <a:cs typeface="Calibri"/>
              </a:rPr>
              <a:t>areas </a:t>
            </a:r>
            <a:r>
              <a:rPr sz="1800" spc="5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our </a:t>
            </a:r>
            <a:r>
              <a:rPr sz="1800" spc="-10" dirty="0">
                <a:latin typeface="Calibri"/>
                <a:cs typeface="Calibri"/>
              </a:rPr>
              <a:t>country </a:t>
            </a:r>
            <a:r>
              <a:rPr sz="1800" spc="-5" dirty="0">
                <a:latin typeface="Calibri"/>
                <a:cs typeface="Calibri"/>
              </a:rPr>
              <a:t>where </a:t>
            </a:r>
            <a:r>
              <a:rPr sz="1800" spc="-10" dirty="0">
                <a:latin typeface="Calibri"/>
                <a:cs typeface="Calibri"/>
              </a:rPr>
              <a:t>we have </a:t>
            </a:r>
            <a:r>
              <a:rPr sz="1800" dirty="0">
                <a:latin typeface="Calibri"/>
                <a:cs typeface="Calibri"/>
              </a:rPr>
              <a:t>these </a:t>
            </a:r>
            <a:r>
              <a:rPr sz="1800" spc="-5" dirty="0">
                <a:latin typeface="Calibri"/>
                <a:cs typeface="Calibri"/>
              </a:rPr>
              <a:t>weather monitoring </a:t>
            </a:r>
            <a:r>
              <a:rPr sz="1800" spc="-20" dirty="0">
                <a:latin typeface="Calibri"/>
                <a:cs typeface="Calibri"/>
              </a:rPr>
              <a:t>systems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stations/devices,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still</a:t>
            </a:r>
            <a:r>
              <a:rPr sz="1800" spc="-5" dirty="0">
                <a:latin typeface="Calibri"/>
                <a:cs typeface="Calibri"/>
              </a:rPr>
              <a:t> some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constraints;</a:t>
            </a:r>
            <a:r>
              <a:rPr sz="1800" spc="-5" dirty="0">
                <a:latin typeface="Calibri"/>
                <a:cs typeface="Calibri"/>
              </a:rPr>
              <a:t> partly</a:t>
            </a:r>
            <a:r>
              <a:rPr sz="1800" dirty="0">
                <a:latin typeface="Calibri"/>
                <a:cs typeface="Calibri"/>
              </a:rPr>
              <a:t> due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high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cost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importation.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026" y="511809"/>
            <a:ext cx="1549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imes New Roman"/>
                <a:cs typeface="Times New Roman"/>
              </a:rPr>
              <a:t>1.4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Scope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3326" y="1217167"/>
            <a:ext cx="7860030" cy="1918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6034" indent="-343535">
              <a:lnSpc>
                <a:spcPct val="114999"/>
              </a:lnSpc>
              <a:spcBef>
                <a:spcPts val="100"/>
              </a:spcBef>
              <a:buChar char="●"/>
              <a:tabLst>
                <a:tab pos="355600" algn="l"/>
                <a:tab pos="356235" algn="l"/>
              </a:tabLst>
            </a:pPr>
            <a:r>
              <a:rPr sz="1800" spc="-5" dirty="0">
                <a:latin typeface="Calibri"/>
                <a:cs typeface="Calibri"/>
              </a:rPr>
              <a:t>One 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implement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20" dirty="0">
                <a:latin typeface="Calibri"/>
                <a:cs typeface="Calibri"/>
              </a:rPr>
              <a:t>few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sensors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connect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satellite</a:t>
            </a:r>
            <a:r>
              <a:rPr sz="1800" dirty="0">
                <a:latin typeface="Calibri"/>
                <a:cs typeface="Calibri"/>
              </a:rPr>
              <a:t> 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global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features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system.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25"/>
              </a:spcBef>
              <a:buChar char="●"/>
              <a:tabLst>
                <a:tab pos="355600" algn="l"/>
                <a:tab pos="356235" algn="l"/>
              </a:tabLst>
            </a:pPr>
            <a:r>
              <a:rPr sz="1800" dirty="0">
                <a:latin typeface="Calibri"/>
                <a:cs typeface="Calibri"/>
              </a:rPr>
              <a:t>In </a:t>
            </a:r>
            <a:r>
              <a:rPr sz="1800" spc="-15" dirty="0">
                <a:latin typeface="Calibri"/>
                <a:cs typeface="Calibri"/>
              </a:rPr>
              <a:t>aircraft,</a:t>
            </a:r>
            <a:r>
              <a:rPr sz="1800" spc="-10" dirty="0">
                <a:latin typeface="Calibri"/>
                <a:cs typeface="Calibri"/>
              </a:rPr>
              <a:t> navigation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military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there</a:t>
            </a:r>
            <a:r>
              <a:rPr sz="1800" dirty="0">
                <a:latin typeface="Calibri"/>
                <a:cs typeface="Calibri"/>
              </a:rPr>
              <a:t> is a </a:t>
            </a:r>
            <a:r>
              <a:rPr sz="1800" spc="-10" dirty="0">
                <a:latin typeface="Calibri"/>
                <a:cs typeface="Calibri"/>
              </a:rPr>
              <a:t>great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scope of </a:t>
            </a:r>
            <a:r>
              <a:rPr sz="1800" dirty="0">
                <a:latin typeface="Calibri"/>
                <a:cs typeface="Calibri"/>
              </a:rPr>
              <a:t>this </a:t>
            </a:r>
            <a:r>
              <a:rPr sz="1800" spc="-5" dirty="0">
                <a:latin typeface="Calibri"/>
                <a:cs typeface="Calibri"/>
              </a:rPr>
              <a:t>real-time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system.</a:t>
            </a:r>
            <a:endParaRPr sz="1800">
              <a:latin typeface="Calibri"/>
              <a:cs typeface="Calibri"/>
            </a:endParaRPr>
          </a:p>
          <a:p>
            <a:pPr marL="355600" marR="5080" indent="-343535">
              <a:lnSpc>
                <a:spcPct val="114999"/>
              </a:lnSpc>
              <a:buChar char="●"/>
              <a:tabLst>
                <a:tab pos="355600" algn="l"/>
                <a:tab pos="356235" algn="l"/>
              </a:tabLst>
            </a:pPr>
            <a:r>
              <a:rPr sz="1800" dirty="0">
                <a:latin typeface="Calibri"/>
                <a:cs typeface="Calibri"/>
              </a:rPr>
              <a:t>It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5" dirty="0">
                <a:latin typeface="Calibri"/>
                <a:cs typeface="Calibri"/>
              </a:rPr>
              <a:t> 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implemented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hospitals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medical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institutes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research</a:t>
            </a:r>
            <a:r>
              <a:rPr sz="1800" spc="-5" dirty="0">
                <a:latin typeface="Calibri"/>
                <a:cs typeface="Calibri"/>
              </a:rPr>
              <a:t> and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study</a:t>
            </a:r>
            <a:r>
              <a:rPr sz="1800" dirty="0">
                <a:latin typeface="Calibri"/>
                <a:cs typeface="Calibri"/>
              </a:rPr>
              <a:t> 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“Effect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Weather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Health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Diseases”,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hence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better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precaution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alerts.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026" y="511809"/>
            <a:ext cx="33794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imes New Roman"/>
                <a:cs typeface="Times New Roman"/>
              </a:rPr>
              <a:t>1.5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30" dirty="0">
                <a:latin typeface="Times New Roman"/>
                <a:cs typeface="Times New Roman"/>
              </a:rPr>
              <a:t>Technology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stack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9026" y="1244600"/>
            <a:ext cx="237109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Python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Pycharm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Anaconda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 MT"/>
                <a:cs typeface="Arial MT"/>
              </a:rPr>
              <a:t>Db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browser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Sqlitedb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Django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Arial MT"/>
                <a:cs typeface="Arial MT"/>
              </a:rPr>
              <a:t>Visual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studio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 MT"/>
                <a:cs typeface="Arial MT"/>
              </a:rPr>
              <a:t>Bootstrap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031" y="2653360"/>
            <a:ext cx="38823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FFAEF"/>
                </a:solidFill>
                <a:latin typeface="Times New Roman"/>
                <a:cs typeface="Times New Roman"/>
              </a:rPr>
              <a:t>2.</a:t>
            </a:r>
            <a:r>
              <a:rPr sz="4200" spc="-45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4200" spc="-10" dirty="0">
                <a:solidFill>
                  <a:srgbClr val="FFFAEF"/>
                </a:solidFill>
                <a:latin typeface="Times New Roman"/>
                <a:cs typeface="Times New Roman"/>
              </a:rPr>
              <a:t>Project</a:t>
            </a:r>
            <a:r>
              <a:rPr sz="4200" spc="-65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FFFAEF"/>
                </a:solidFill>
                <a:latin typeface="Times New Roman"/>
                <a:cs typeface="Times New Roman"/>
              </a:rPr>
              <a:t>Design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530</Words>
  <Application>Microsoft Office PowerPoint</Application>
  <PresentationFormat>On-screen Show (16:9)</PresentationFormat>
  <Paragraphs>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MT</vt:lpstr>
      <vt:lpstr>Calibri</vt:lpstr>
      <vt:lpstr>Times New Roman</vt:lpstr>
      <vt:lpstr>Office Theme</vt:lpstr>
      <vt:lpstr>Department of Information Technology  NBA Accredited</vt:lpstr>
      <vt:lpstr>Weather Forecasting Submitted in partial fulfilment of the degree of  Bachelor of Engineering(Sem-6)</vt:lpstr>
      <vt:lpstr>1.Weather Forecasting</vt:lpstr>
      <vt:lpstr>1.1 Objectives</vt:lpstr>
      <vt:lpstr>1.2 Literature Review</vt:lpstr>
      <vt:lpstr>1.3 Problem Definition</vt:lpstr>
      <vt:lpstr>1.4 Scope</vt:lpstr>
      <vt:lpstr>1.5 Technology stack</vt:lpstr>
      <vt:lpstr>2. Project Design</vt:lpstr>
      <vt:lpstr>2.1 Proposed System</vt:lpstr>
      <vt:lpstr>2.2 Design(Flow Of Modules)</vt:lpstr>
      <vt:lpstr>3. Implementation</vt:lpstr>
      <vt:lpstr>PowerPoint Presentation</vt:lpstr>
      <vt:lpstr>PowerPoint Presentation</vt:lpstr>
      <vt:lpstr>5. Result</vt:lpstr>
      <vt:lpstr>PowerPoint Presentation</vt:lpstr>
      <vt:lpstr>6. Conclusion and Future Scope</vt:lpstr>
      <vt:lpstr>Conclusion: With the advancement of the technology weather forecasting  has developed to it level best, but there is yet to develop, as far  as a nature is so unpredictable. Natural calamity and weather  disturbance causing devasting districtions surprisingly. To save  our mother earth scientist and meteorologist are also advancing  their knowledge about weather forecasting.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Vijay</cp:lastModifiedBy>
  <cp:revision>1</cp:revision>
  <dcterms:created xsi:type="dcterms:W3CDTF">2022-05-08T08:00:57Z</dcterms:created>
  <dcterms:modified xsi:type="dcterms:W3CDTF">2022-05-08T08:50:29Z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2022-05-08T00:00:00Z</vt:filetime>
  </property>
</Properties>
</file>