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60" r:id="rId6"/>
    <p:sldId id="281" r:id="rId7"/>
    <p:sldId id="262" r:id="rId8"/>
    <p:sldId id="263" r:id="rId9"/>
    <p:sldId id="264" r:id="rId10"/>
    <p:sldId id="266" r:id="rId11"/>
    <p:sldId id="267" r:id="rId12"/>
    <p:sldId id="268" r:id="rId13"/>
    <p:sldId id="272" r:id="rId14"/>
    <p:sldId id="280" r:id="rId15"/>
    <p:sldId id="274" r:id="rId16"/>
    <p:sldId id="275" r:id="rId17"/>
    <p:sldId id="276" r:id="rId18"/>
    <p:sldId id="278" r:id="rId19"/>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4660"/>
  </p:normalViewPr>
  <p:slideViewPr>
    <p:cSldViewPr snapToGrid="0">
      <p:cViewPr>
        <p:scale>
          <a:sx n="119" d="100"/>
          <a:sy n="119" d="100"/>
        </p:scale>
        <p:origin x="-403" y="1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2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3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3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3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3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3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3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3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3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4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12640" y="1893240"/>
            <a:ext cx="8118000" cy="70567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5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5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5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5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6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7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7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7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7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7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7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7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7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12640" y="1893240"/>
            <a:ext cx="8118000" cy="70567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 name="CustomShape 1"/>
          <p:cNvSpPr/>
          <p:nvPr/>
        </p:nvSpPr>
        <p:spPr>
          <a:xfrm>
            <a:off x="0" y="0"/>
            <a:ext cx="9143280" cy="171108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5" name="CustomShape 2"/>
          <p:cNvSpPr/>
          <p:nvPr/>
        </p:nvSpPr>
        <p:spPr>
          <a:xfrm>
            <a:off x="641880" y="3597480"/>
            <a:ext cx="389520" cy="360"/>
          </a:xfrm>
          <a:custGeom>
            <a:avLst/>
            <a:gdLst/>
            <a:ahLst/>
            <a:cxnLst/>
            <a:rect l="l" t="t" r="r" b="b"/>
            <a:pathLst>
              <a:path w="21600" h="21600">
                <a:moveTo>
                  <a:pt x="0" y="0"/>
                </a:moveTo>
                <a:lnTo>
                  <a:pt x="21600" y="21600"/>
                </a:lnTo>
              </a:path>
            </a:pathLst>
          </a:custGeom>
          <a:noFill/>
          <a:ln w="28440">
            <a:solidFill>
              <a:schemeClr val="accent1"/>
            </a:solidFill>
            <a:round/>
          </a:ln>
        </p:spPr>
        <p:style>
          <a:lnRef idx="0">
            <a:scrgbClr r="0" g="0" b="0"/>
          </a:lnRef>
          <a:fillRef idx="0">
            <a:scrgbClr r="0" g="0" b="0"/>
          </a:fillRef>
          <a:effectRef idx="0">
            <a:scrgbClr r="0" g="0" b="0"/>
          </a:effectRef>
          <a:fontRef idx="minor"/>
        </p:style>
      </p:sp>
      <p:sp>
        <p:nvSpPr>
          <p:cNvPr id="2" name="PlaceHolder 3"/>
          <p:cNvSpPr>
            <a:spLocks noGrp="1"/>
          </p:cNvSpPr>
          <p:nvPr>
            <p:ph type="title"/>
          </p:nvPr>
        </p:nvSpPr>
        <p:spPr>
          <a:xfrm>
            <a:off x="512640" y="1893240"/>
            <a:ext cx="8118000" cy="1522080"/>
          </a:xfrm>
          <a:prstGeom prst="rect">
            <a:avLst/>
          </a:prstGeom>
        </p:spPr>
        <p:txBody>
          <a:bodyPr lIns="0" tIns="0" rIns="0" bIns="0" anchor="ctr"/>
          <a:lstStyle/>
          <a:p>
            <a:r>
              <a:rPr lang="en-IN" sz="1800" b="0" strike="noStrike" spc="-1">
                <a:latin typeface="Arial"/>
              </a:rPr>
              <a:t>Click to edit the title text format</a:t>
            </a:r>
          </a:p>
        </p:txBody>
      </p:sp>
      <p:sp>
        <p:nvSpPr>
          <p:cNvPr id="3" name="PlaceHolder 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IN" sz="2800" b="0" strike="noStrike" spc="-1">
                <a:latin typeface="Arial"/>
              </a:rPr>
              <a:t>Second Outline Level</a:t>
            </a:r>
          </a:p>
          <a:p>
            <a:pPr marL="1296000" lvl="2" indent="-288000">
              <a:spcBef>
                <a:spcPts val="850"/>
              </a:spcBef>
              <a:buClr>
                <a:srgbClr val="FFFFFF"/>
              </a:buClr>
              <a:buSzPct val="45000"/>
              <a:buFont typeface="Wingdings" charset="2"/>
              <a:buChar char=""/>
            </a:pPr>
            <a:r>
              <a:rPr lang="en-IN" sz="2400" b="0" strike="noStrike" spc="-1">
                <a:latin typeface="Arial"/>
              </a:rPr>
              <a:t>Third Outline Level</a:t>
            </a:r>
          </a:p>
          <a:p>
            <a:pPr marL="1728000" lvl="3" indent="-216000">
              <a:spcBef>
                <a:spcPts val="567"/>
              </a:spcBef>
              <a:buClr>
                <a:srgbClr val="FFFFFF"/>
              </a:buClr>
              <a:buSzPct val="75000"/>
              <a:buFont typeface="Symbol" charset="2"/>
              <a:buChar char=""/>
            </a:pPr>
            <a:r>
              <a:rPr lang="en-IN" sz="2000" b="0" strike="noStrike" spc="-1">
                <a:latin typeface="Arial"/>
              </a:rPr>
              <a:t>Fourth Outline Level</a:t>
            </a:r>
          </a:p>
          <a:p>
            <a:pPr marL="2160000" lvl="4" indent="-216000">
              <a:spcBef>
                <a:spcPts val="283"/>
              </a:spcBef>
              <a:buClr>
                <a:srgbClr val="FFFFFF"/>
              </a:buClr>
              <a:buSzPct val="45000"/>
              <a:buFont typeface="Wingdings" charset="2"/>
              <a:buChar char=""/>
            </a:pPr>
            <a:r>
              <a:rPr lang="en-IN" sz="2000" b="0" strike="noStrike" spc="-1">
                <a:latin typeface="Arial"/>
              </a:rPr>
              <a:t>Fifth Outline Level</a:t>
            </a:r>
          </a:p>
          <a:p>
            <a:pPr marL="2592000" lvl="5" indent="-216000">
              <a:spcBef>
                <a:spcPts val="283"/>
              </a:spcBef>
              <a:buClr>
                <a:srgbClr val="FFFFFF"/>
              </a:buClr>
              <a:buSzPct val="45000"/>
              <a:buFont typeface="Wingdings" charset="2"/>
              <a:buChar char=""/>
            </a:pPr>
            <a:r>
              <a:rPr lang="en-IN" sz="2000" b="0" strike="noStrike" spc="-1">
                <a:latin typeface="Arial"/>
              </a:rPr>
              <a:t>Sixth Outline Level</a:t>
            </a:r>
          </a:p>
          <a:p>
            <a:pPr marL="3024000" lvl="6" indent="-216000">
              <a:spcBef>
                <a:spcPts val="283"/>
              </a:spcBef>
              <a:buClr>
                <a:srgbClr val="FFFFFF"/>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40" name="CustomShape 1"/>
          <p:cNvSpPr/>
          <p:nvPr/>
        </p:nvSpPr>
        <p:spPr>
          <a:xfrm>
            <a:off x="0" y="5045760"/>
            <a:ext cx="9143280" cy="9720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41" name="PlaceHolder 2"/>
          <p:cNvSpPr>
            <a:spLocks noGrp="1"/>
          </p:cNvSpPr>
          <p:nvPr>
            <p:ph type="title"/>
          </p:nvPr>
        </p:nvSpPr>
        <p:spPr>
          <a:xfrm>
            <a:off x="512640" y="1893240"/>
            <a:ext cx="8118000" cy="1522080"/>
          </a:xfrm>
          <a:prstGeom prst="rect">
            <a:avLst/>
          </a:prstGeom>
        </p:spPr>
        <p:txBody>
          <a:bodyPr lIns="0" tIns="0" rIns="0" bIns="0" anchor="ctr"/>
          <a:lstStyle/>
          <a:p>
            <a:r>
              <a:rPr lang="en-IN" sz="1800" b="0" strike="noStrike" spc="-1">
                <a:latin typeface="Arial"/>
              </a:rPr>
              <a:t>Click to edit the title text format</a:t>
            </a:r>
          </a:p>
        </p:txBody>
      </p:sp>
      <p:sp>
        <p:nvSpPr>
          <p:cNvPr id="42" name="PlaceHolder 3"/>
          <p:cNvSpPr>
            <a:spLocks noGrp="1"/>
          </p:cNvSpPr>
          <p:nvPr>
            <p:ph type="body"/>
          </p:nvPr>
        </p:nvSpPr>
        <p:spPr>
          <a:xfrm>
            <a:off x="457200" y="1203480"/>
            <a:ext cx="8228880" cy="2982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Google Shape;59;p13"/>
          <p:cNvPicPr/>
          <p:nvPr/>
        </p:nvPicPr>
        <p:blipFill>
          <a:blip r:embed="rId2"/>
          <a:stretch/>
        </p:blipFill>
        <p:spPr>
          <a:xfrm>
            <a:off x="3071880" y="170640"/>
            <a:ext cx="2999160" cy="1993320"/>
          </a:xfrm>
          <a:prstGeom prst="rect">
            <a:avLst/>
          </a:prstGeom>
          <a:ln>
            <a:noFill/>
          </a:ln>
        </p:spPr>
      </p:pic>
      <p:sp>
        <p:nvSpPr>
          <p:cNvPr id="80" name="CustomShape 1"/>
          <p:cNvSpPr/>
          <p:nvPr/>
        </p:nvSpPr>
        <p:spPr>
          <a:xfrm>
            <a:off x="512640" y="2230200"/>
            <a:ext cx="8118000" cy="23475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3000" b="1" strike="noStrike" spc="-1">
                <a:solidFill>
                  <a:srgbClr val="FFFBF0"/>
                </a:solidFill>
                <a:latin typeface="Times New Roman"/>
                <a:ea typeface="Times New Roman"/>
              </a:rPr>
              <a:t>Department of Information Technology</a:t>
            </a:r>
            <a:endParaRPr lang="en-IN" sz="3000" b="0" strike="noStrike" spc="-1">
              <a:latin typeface="Arial"/>
            </a:endParaRPr>
          </a:p>
          <a:p>
            <a:pPr algn="ctr">
              <a:lnSpc>
                <a:spcPct val="100000"/>
              </a:lnSpc>
            </a:pPr>
            <a:r>
              <a:rPr lang="en-IN" sz="3000" b="1" strike="noStrike" spc="-1">
                <a:solidFill>
                  <a:srgbClr val="FFFBF0"/>
                </a:solidFill>
                <a:latin typeface="Times New Roman"/>
                <a:ea typeface="Times New Roman"/>
              </a:rPr>
              <a:t>NBA Accredited</a:t>
            </a:r>
            <a:r>
              <a:t/>
            </a:r>
            <a:br/>
            <a:r>
              <a:rPr lang="en-IN" sz="2400" b="0" strike="noStrike" spc="-1">
                <a:solidFill>
                  <a:srgbClr val="FFFBF0"/>
                </a:solidFill>
                <a:latin typeface="Times New Roman"/>
                <a:ea typeface="Times New Roman"/>
              </a:rPr>
              <a:t>A.P. Shah Institute of Technology</a:t>
            </a:r>
            <a:r>
              <a:t/>
            </a:r>
            <a:br/>
            <a:r>
              <a:rPr lang="en-IN" sz="2400" b="0" strike="noStrike" spc="-1">
                <a:solidFill>
                  <a:srgbClr val="FFFBF0"/>
                </a:solidFill>
                <a:latin typeface="Times New Roman"/>
                <a:ea typeface="Times New Roman"/>
              </a:rPr>
              <a:t>G.B.Road,Kasarvadavli, Thane(W), Mumbai-400615</a:t>
            </a:r>
            <a:r>
              <a:t/>
            </a:r>
            <a:br/>
            <a:r>
              <a:rPr lang="en-IN" sz="2400" b="0" strike="noStrike" spc="-1">
                <a:solidFill>
                  <a:srgbClr val="FFFBF0"/>
                </a:solidFill>
                <a:latin typeface="Times New Roman"/>
                <a:ea typeface="Times New Roman"/>
              </a:rPr>
              <a:t>UNIVERSITY OF MUMBAI</a:t>
            </a:r>
            <a:r>
              <a:t/>
            </a:r>
            <a:br/>
            <a:r>
              <a:rPr lang="en-IN" sz="2400" b="0" strike="noStrike" spc="-1">
                <a:solidFill>
                  <a:srgbClr val="FFFBF0"/>
                </a:solidFill>
                <a:latin typeface="Times New Roman"/>
                <a:ea typeface="Times New Roman"/>
              </a:rPr>
              <a:t>Academic Year 2020-2021</a:t>
            </a: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2.1 Proposed System</a:t>
            </a:r>
            <a:endParaRPr lang="en-IN" sz="3000" b="0" strike="noStrike" spc="-1">
              <a:latin typeface="Arial"/>
            </a:endParaRPr>
          </a:p>
        </p:txBody>
      </p:sp>
      <p:sp>
        <p:nvSpPr>
          <p:cNvPr id="101" name="CustomShape 2"/>
          <p:cNvSpPr/>
          <p:nvPr/>
        </p:nvSpPr>
        <p:spPr>
          <a:xfrm>
            <a:off x="311760" y="1171440"/>
            <a:ext cx="7820858"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00590" indent="-285750">
              <a:lnSpc>
                <a:spcPct val="115000"/>
              </a:lnSpc>
              <a:buClr>
                <a:srgbClr val="000000"/>
              </a:buClr>
              <a:buFont typeface="Arial" pitchFamily="34" charset="0"/>
              <a:buChar char="•"/>
            </a:pPr>
            <a:r>
              <a:rPr lang="en-GB" dirty="0"/>
              <a:t>S</a:t>
            </a:r>
            <a:r>
              <a:rPr lang="en-GB" dirty="0" smtClean="0"/>
              <a:t>entiments are classified with </a:t>
            </a:r>
            <a:r>
              <a:rPr lang="en-GB" dirty="0"/>
              <a:t>the help of machine learning </a:t>
            </a:r>
            <a:r>
              <a:rPr lang="en-GB" dirty="0" smtClean="0"/>
              <a:t>algorithms. We have used </a:t>
            </a:r>
            <a:r>
              <a:rPr lang="en-GB" dirty="0"/>
              <a:t>the datasets from </a:t>
            </a:r>
            <a:r>
              <a:rPr lang="en-GB" dirty="0" err="1"/>
              <a:t>Kaggle</a:t>
            </a:r>
            <a:r>
              <a:rPr lang="en-GB" dirty="0"/>
              <a:t> which was crawled from the internet and </a:t>
            </a:r>
            <a:r>
              <a:rPr lang="en-GB" dirty="0" err="1"/>
              <a:t>labeled</a:t>
            </a:r>
            <a:r>
              <a:rPr lang="en-GB" dirty="0"/>
              <a:t> positive/negative. </a:t>
            </a:r>
            <a:endParaRPr lang="en-GB" dirty="0" smtClean="0"/>
          </a:p>
          <a:p>
            <a:pPr marL="400590" indent="-285750">
              <a:lnSpc>
                <a:spcPct val="115000"/>
              </a:lnSpc>
              <a:buClr>
                <a:srgbClr val="000000"/>
              </a:buClr>
              <a:buFont typeface="Arial" pitchFamily="34" charset="0"/>
              <a:buChar char="•"/>
            </a:pPr>
            <a:r>
              <a:rPr lang="en-GB" dirty="0" smtClean="0"/>
              <a:t>The </a:t>
            </a:r>
            <a:r>
              <a:rPr lang="en-GB" dirty="0"/>
              <a:t>data provided comes with emoticons (</a:t>
            </a:r>
            <a:r>
              <a:rPr lang="en-GB" dirty="0" err="1"/>
              <a:t>emoji</a:t>
            </a:r>
            <a:r>
              <a:rPr lang="en-GB" dirty="0"/>
              <a:t>), usernames and </a:t>
            </a:r>
            <a:r>
              <a:rPr lang="en-GB" dirty="0" err="1"/>
              <a:t>hashtags</a:t>
            </a:r>
            <a:r>
              <a:rPr lang="en-GB" dirty="0"/>
              <a:t> which are required to be processed (so as to be readable) and converted into a standard form. </a:t>
            </a:r>
            <a:endParaRPr lang="en-GB" dirty="0" smtClean="0"/>
          </a:p>
          <a:p>
            <a:pPr marL="400590" indent="-285750">
              <a:lnSpc>
                <a:spcPct val="115000"/>
              </a:lnSpc>
              <a:buClr>
                <a:srgbClr val="000000"/>
              </a:buClr>
              <a:buFont typeface="Arial" pitchFamily="34" charset="0"/>
              <a:buChar char="•"/>
            </a:pPr>
            <a:r>
              <a:rPr lang="en-GB" dirty="0" smtClean="0"/>
              <a:t>We </a:t>
            </a:r>
            <a:r>
              <a:rPr lang="en-GB" dirty="0"/>
              <a:t>use various machine learning algorithms based on </a:t>
            </a:r>
            <a:r>
              <a:rPr lang="en-GB" dirty="0" smtClean="0"/>
              <a:t>Logistic Regression to </a:t>
            </a:r>
            <a:r>
              <a:rPr lang="en-GB" dirty="0"/>
              <a:t>conduct sentiment analysis using the extracted features. </a:t>
            </a:r>
            <a:endParaRPr lang="en-IN" sz="1800" b="0" strike="noStrike" spc="-1" dirty="0">
              <a:latin typeface="Arial"/>
            </a:endParaRP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2.2 Design(Flow Of Modules)</a:t>
            </a:r>
            <a:endParaRPr lang="en-IN" sz="3000" b="0" strike="noStrike" spc="-1">
              <a:latin typeface="Arial"/>
            </a:endParaRPr>
          </a:p>
        </p:txBody>
      </p:sp>
      <p:sp>
        <p:nvSpPr>
          <p:cNvPr id="103"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840">
              <a:lnSpc>
                <a:spcPct val="115000"/>
              </a:lnSpc>
              <a:buClr>
                <a:srgbClr val="000000"/>
              </a:buClr>
            </a:pPr>
            <a:r>
              <a:rPr lang="en-IN" sz="1800" b="0" strike="noStrike" spc="-1" dirty="0" smtClean="0">
                <a:solidFill>
                  <a:srgbClr val="000000"/>
                </a:solidFill>
                <a:latin typeface="Old Standard TT"/>
                <a:ea typeface="Old Standard TT"/>
              </a:rPr>
              <a:t>              </a:t>
            </a:r>
            <a:endParaRPr lang="en-IN" sz="1800" b="0" strike="noStrike" spc="-1" dirty="0">
              <a:latin typeface="Arial"/>
            </a:endParaRP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 y="1336962"/>
            <a:ext cx="9144000" cy="2962691"/>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369360" y="2762640"/>
            <a:ext cx="5534640" cy="6213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IN" sz="4200" b="1" strike="noStrike" spc="-1">
                <a:solidFill>
                  <a:srgbClr val="FFFBF0"/>
                </a:solidFill>
                <a:latin typeface="Old Standard TT"/>
              </a:rPr>
              <a:t>3. Implementation</a:t>
            </a:r>
            <a:endParaRPr lang="en-IN" sz="4200" b="1" strike="noStrike" spc="-1">
              <a:solidFill>
                <a:srgbClr val="FFFBF0"/>
              </a:solidFill>
              <a:latin typeface="Old Standard TT"/>
              <a:ea typeface="Old Standard TT"/>
            </a:endParaRPr>
          </a:p>
        </p:txBody>
      </p:sp>
      <p:sp>
        <p:nvSpPr>
          <p:cNvPr id="111"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2619"/>
            <a:ext cx="9144000" cy="4698262"/>
          </a:xfrm>
          <a:prstGeom prst="rect">
            <a:avLst/>
          </a:prstGeom>
        </p:spPr>
      </p:pic>
    </p:spTree>
    <p:extLst>
      <p:ext uri="{BB962C8B-B14F-4D97-AF65-F5344CB8AC3E}">
        <p14:creationId xmlns:p14="http://schemas.microsoft.com/office/powerpoint/2010/main" val="3883057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360240" y="182204"/>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4200" b="1" strike="noStrike" spc="-1" dirty="0">
                <a:latin typeface="Old Standard TT"/>
                <a:ea typeface="Old Standard TT"/>
              </a:rPr>
              <a:t>5. Result</a:t>
            </a:r>
            <a:endParaRPr lang="en-IN" sz="4200" b="0" strike="noStrike" spc="-1" dirty="0">
              <a:latin typeface="Arial"/>
            </a:endParaRPr>
          </a:p>
        </p:txBody>
      </p:sp>
      <p:sp>
        <p:nvSpPr>
          <p:cNvPr id="115"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
        <p:nvSpPr>
          <p:cNvPr id="2" name="TextBox 1"/>
          <p:cNvSpPr txBox="1"/>
          <p:nvPr/>
        </p:nvSpPr>
        <p:spPr>
          <a:xfrm>
            <a:off x="457200" y="3546763"/>
            <a:ext cx="8395855" cy="646331"/>
          </a:xfrm>
          <a:prstGeom prst="rect">
            <a:avLst/>
          </a:prstGeom>
          <a:noFill/>
        </p:spPr>
        <p:txBody>
          <a:bodyPr wrap="square" rtlCol="0">
            <a:spAutoFit/>
          </a:bodyPr>
          <a:lstStyle/>
          <a:p>
            <a:r>
              <a:rPr lang="en-US" dirty="0" smtClean="0">
                <a:solidFill>
                  <a:schemeClr val="bg1"/>
                </a:solidFill>
              </a:rPr>
              <a:t>In this project, we were able to display graph of sentiment text analyzing the dataset provided using Logistic Regression Algorithm.</a:t>
            </a:r>
            <a:endParaRPr lang="en-IN" dirty="0">
              <a:solidFill>
                <a:schemeClr val="bg1"/>
              </a:solidFil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394877" y="196058"/>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4200" b="1" strike="noStrike" spc="-1" dirty="0">
                <a:latin typeface="Old Standard TT"/>
                <a:ea typeface="Old Standard TT"/>
              </a:rPr>
              <a:t>6. Conclusion and Future Scope</a:t>
            </a:r>
            <a:endParaRPr lang="en-IN" sz="4200" b="0" strike="noStrike" spc="-1" dirty="0">
              <a:latin typeface="Arial"/>
            </a:endParaRPr>
          </a:p>
        </p:txBody>
      </p:sp>
      <p:sp>
        <p:nvSpPr>
          <p:cNvPr id="117"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
        <p:nvSpPr>
          <p:cNvPr id="2" name="Rectangle 1"/>
          <p:cNvSpPr/>
          <p:nvPr/>
        </p:nvSpPr>
        <p:spPr>
          <a:xfrm>
            <a:off x="588818" y="1918855"/>
            <a:ext cx="6269182" cy="2585323"/>
          </a:xfrm>
          <a:prstGeom prst="rect">
            <a:avLst/>
          </a:prstGeom>
        </p:spPr>
        <p:txBody>
          <a:bodyPr wrap="square">
            <a:spAutoFit/>
          </a:bodyPr>
          <a:lstStyle/>
          <a:p>
            <a:pPr marL="285750" indent="-285750">
              <a:buFont typeface="Arial" pitchFamily="34" charset="0"/>
              <a:buChar char="•"/>
            </a:pPr>
            <a:r>
              <a:rPr lang="en-GB" dirty="0" smtClean="0">
                <a:solidFill>
                  <a:schemeClr val="bg1"/>
                </a:solidFill>
              </a:rPr>
              <a:t>The </a:t>
            </a:r>
            <a:r>
              <a:rPr lang="en-GB" dirty="0">
                <a:solidFill>
                  <a:schemeClr val="bg1"/>
                </a:solidFill>
              </a:rPr>
              <a:t>future of sentiment analysis is going to continue to dig deeper, far past the surface of the number of likes, comments and shares, and aim to reach, and truly understand, the significance of social media interactions and what they tell us about the consumers behind the </a:t>
            </a:r>
            <a:r>
              <a:rPr lang="en-GB" dirty="0" smtClean="0">
                <a:solidFill>
                  <a:schemeClr val="bg1"/>
                </a:solidFill>
              </a:rPr>
              <a:t>screens.</a:t>
            </a:r>
          </a:p>
          <a:p>
            <a:pPr marL="285750" indent="-285750">
              <a:buFont typeface="Arial" pitchFamily="34" charset="0"/>
              <a:buChar char="•"/>
            </a:pPr>
            <a:r>
              <a:rPr lang="en-GB" dirty="0" smtClean="0">
                <a:solidFill>
                  <a:schemeClr val="bg1"/>
                </a:solidFill>
              </a:rPr>
              <a:t> It </a:t>
            </a:r>
            <a:r>
              <a:rPr lang="en-GB" dirty="0">
                <a:solidFill>
                  <a:schemeClr val="bg1"/>
                </a:solidFill>
              </a:rPr>
              <a:t>enables you to </a:t>
            </a:r>
            <a:r>
              <a:rPr lang="en-GB" dirty="0" err="1">
                <a:solidFill>
                  <a:schemeClr val="bg1"/>
                </a:solidFill>
              </a:rPr>
              <a:t>analyze</a:t>
            </a:r>
            <a:r>
              <a:rPr lang="en-GB" dirty="0">
                <a:solidFill>
                  <a:schemeClr val="bg1"/>
                </a:solidFill>
              </a:rPr>
              <a:t> large amounts of market research data in order to spot emerging trends and better understand consumer buying </a:t>
            </a:r>
            <a:r>
              <a:rPr lang="en-GB" dirty="0" smtClean="0">
                <a:solidFill>
                  <a:schemeClr val="bg1"/>
                </a:solidFill>
              </a:rPr>
              <a:t>habits.</a:t>
            </a:r>
            <a:endParaRPr lang="en-IN" dirty="0">
              <a:solidFill>
                <a:schemeClr val="bg1"/>
              </a:solidFil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311760" y="334124"/>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 References</a:t>
            </a:r>
            <a:endParaRPr lang="en-IN" sz="3000" b="0" strike="noStrike" spc="-1">
              <a:latin typeface="Arial"/>
            </a:endParaRPr>
          </a:p>
        </p:txBody>
      </p:sp>
      <p:sp>
        <p:nvSpPr>
          <p:cNvPr id="119" name="CustomShape 2"/>
          <p:cNvSpPr/>
          <p:nvPr/>
        </p:nvSpPr>
        <p:spPr>
          <a:xfrm>
            <a:off x="311760" y="946484"/>
            <a:ext cx="8665985" cy="3431553"/>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000000"/>
              </a:buClr>
              <a:buFont typeface="Old Standard TT"/>
              <a:buChar char="●"/>
            </a:pPr>
            <a:r>
              <a:rPr lang="en-IN" dirty="0"/>
              <a:t>M. S. </a:t>
            </a:r>
            <a:r>
              <a:rPr lang="en-IN" dirty="0" err="1"/>
              <a:t>Neethu</a:t>
            </a:r>
            <a:r>
              <a:rPr lang="en-IN" dirty="0"/>
              <a:t> and R. </a:t>
            </a:r>
            <a:r>
              <a:rPr lang="en-IN" dirty="0" err="1"/>
              <a:t>Rajasree</a:t>
            </a:r>
            <a:r>
              <a:rPr lang="en-IN" dirty="0"/>
              <a:t>, "Sentiment analysis in twitter using machine learning techniques," 2013 Fourth International Conference on Computing, Communications and Networking Technologies (ICCCNT), 2013, pp. 1-5, </a:t>
            </a:r>
            <a:r>
              <a:rPr lang="en-IN" dirty="0" err="1"/>
              <a:t>doi</a:t>
            </a:r>
            <a:r>
              <a:rPr lang="en-IN" dirty="0"/>
              <a:t>: 10.1109/ICCCNT.2013.6726818.</a:t>
            </a:r>
          </a:p>
          <a:p>
            <a:pPr marL="457200" indent="-342360">
              <a:lnSpc>
                <a:spcPct val="115000"/>
              </a:lnSpc>
              <a:buClr>
                <a:srgbClr val="000000"/>
              </a:buClr>
              <a:buFont typeface="Old Standard TT"/>
              <a:buChar char="●"/>
            </a:pPr>
            <a:r>
              <a:rPr lang="en-IN" sz="1800" b="0" strike="noStrike" spc="-1" dirty="0" smtClean="0">
                <a:solidFill>
                  <a:srgbClr val="000000"/>
                </a:solidFill>
                <a:latin typeface="Old Standard TT"/>
                <a:ea typeface="Old Standard TT"/>
              </a:rPr>
              <a:t> </a:t>
            </a:r>
            <a:r>
              <a:rPr lang="en-IN" dirty="0"/>
              <a:t>G. </a:t>
            </a:r>
            <a:r>
              <a:rPr lang="en-IN" dirty="0" err="1"/>
              <a:t>Gautam</a:t>
            </a:r>
            <a:r>
              <a:rPr lang="en-IN" dirty="0"/>
              <a:t> and D. </a:t>
            </a:r>
            <a:r>
              <a:rPr lang="en-IN" dirty="0" err="1"/>
              <a:t>Yadav</a:t>
            </a:r>
            <a:r>
              <a:rPr lang="en-IN" dirty="0"/>
              <a:t>, "Sentiment analysis of twitter data using machine learning approaches and semantic analysis," 2014 Seventh International Conference on Contemporary Computing (IC3), 2014, pp. 437-442, </a:t>
            </a:r>
            <a:r>
              <a:rPr lang="en-IN" dirty="0" err="1"/>
              <a:t>doi</a:t>
            </a:r>
            <a:r>
              <a:rPr lang="en-IN" dirty="0"/>
              <a:t>: 10.1109/IC3.2014.6897213.</a:t>
            </a:r>
          </a:p>
          <a:p>
            <a:pPr marL="457200" indent="-342360">
              <a:lnSpc>
                <a:spcPct val="115000"/>
              </a:lnSpc>
              <a:buClr>
                <a:srgbClr val="000000"/>
              </a:buClr>
              <a:buFont typeface="Old Standard TT"/>
              <a:buChar char="●"/>
            </a:pPr>
            <a:r>
              <a:rPr lang="en-IN" dirty="0"/>
              <a:t>M. </a:t>
            </a:r>
            <a:r>
              <a:rPr lang="en-IN" dirty="0" err="1"/>
              <a:t>Kanakaraj</a:t>
            </a:r>
            <a:r>
              <a:rPr lang="en-IN" dirty="0"/>
              <a:t> and R. M. R. </a:t>
            </a:r>
            <a:r>
              <a:rPr lang="en-IN" dirty="0" err="1"/>
              <a:t>Guddeti</a:t>
            </a:r>
            <a:r>
              <a:rPr lang="en-IN" dirty="0"/>
              <a:t>, "Performance analysis of Ensemble methods on Twitter sentiment analysis using NLP techniques," Proceedings of the 2015 IEEE 9th International Conference on Semantic Computing (IEEE ICSC 2015), 2015, pp. 169-170, </a:t>
            </a:r>
            <a:r>
              <a:rPr lang="en-IN" dirty="0" err="1"/>
              <a:t>doi</a:t>
            </a:r>
            <a:r>
              <a:rPr lang="en-IN" dirty="0"/>
              <a:t>: 10.1109/ICOSC.2015.7050801</a:t>
            </a:r>
            <a:r>
              <a:rPr lang="en-IN" sz="1800" b="0" strike="noStrike" spc="-1" dirty="0" smtClean="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200" b="1" strike="noStrike" spc="-1">
                <a:solidFill>
                  <a:srgbClr val="FFFBF0"/>
                </a:solidFill>
                <a:latin typeface="Times New Roman"/>
                <a:ea typeface="Times New Roman"/>
              </a:rPr>
              <a:t>Thank You</a:t>
            </a:r>
            <a:endParaRPr lang="en-IN" sz="4200" b="0" strike="noStrike" spc="-1">
              <a:latin typeface="Arial"/>
            </a:endParaRPr>
          </a:p>
        </p:txBody>
      </p:sp>
      <p:sp>
        <p:nvSpPr>
          <p:cNvPr id="12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512640" y="275400"/>
            <a:ext cx="8118000" cy="4761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1800" b="0" strike="noStrike" spc="-1" dirty="0">
                <a:latin typeface="Times New Roman"/>
                <a:ea typeface="Times New Roman"/>
              </a:rPr>
              <a:t>                                                    A Project Report on</a:t>
            </a:r>
            <a:r>
              <a:rPr dirty="0"/>
              <a:t/>
            </a:r>
            <a:br>
              <a:rPr dirty="0"/>
            </a:br>
            <a:r>
              <a:rPr lang="en-US" sz="2800" b="1" i="1" dirty="0" smtClean="0">
                <a:latin typeface="+mj-lt"/>
              </a:rPr>
              <a:t>SENTIMENT ANALYSIS</a:t>
            </a:r>
            <a:r>
              <a:rPr dirty="0"/>
              <a:t/>
            </a:r>
            <a:br>
              <a:rPr dirty="0"/>
            </a:br>
            <a:r>
              <a:rPr lang="en-IN" sz="1800" b="0" strike="noStrike" spc="-1" dirty="0">
                <a:latin typeface="Times New Roman"/>
                <a:ea typeface="Times New Roman"/>
              </a:rPr>
              <a:t>Submitted in partial </a:t>
            </a:r>
            <a:r>
              <a:rPr lang="en-IN" sz="1800" b="0" strike="noStrike" spc="-1" dirty="0" err="1">
                <a:latin typeface="Times New Roman"/>
                <a:ea typeface="Times New Roman"/>
              </a:rPr>
              <a:t>fulfillment</a:t>
            </a:r>
            <a:r>
              <a:rPr lang="en-IN" sz="1800" b="0" strike="noStrike" spc="-1" dirty="0">
                <a:latin typeface="Times New Roman"/>
                <a:ea typeface="Times New Roman"/>
              </a:rPr>
              <a:t> of the degree of</a:t>
            </a:r>
            <a:r>
              <a:rPr dirty="0"/>
              <a:t/>
            </a:r>
            <a:br>
              <a:rPr dirty="0"/>
            </a:br>
            <a:r>
              <a:rPr lang="en-IN" sz="1800" b="0" strike="noStrike" spc="-1" dirty="0">
                <a:latin typeface="Times New Roman"/>
                <a:ea typeface="Times New Roman"/>
              </a:rPr>
              <a:t>Bachelor of Engineering(Sem-8</a:t>
            </a:r>
            <a:r>
              <a:rPr lang="en-IN" sz="1800" b="0" strike="noStrike" spc="-1" dirty="0" smtClean="0">
                <a:latin typeface="Times New Roman"/>
                <a:ea typeface="Times New Roman"/>
              </a:rPr>
              <a:t>) </a:t>
            </a:r>
          </a:p>
          <a:p>
            <a:pPr>
              <a:lnSpc>
                <a:spcPct val="100000"/>
              </a:lnSpc>
            </a:pPr>
            <a:r>
              <a:rPr dirty="0"/>
              <a:t/>
            </a:r>
            <a:br>
              <a:rPr dirty="0"/>
            </a:br>
            <a:r>
              <a:rPr lang="en-IN" sz="1800" b="0" strike="noStrike" spc="-1" dirty="0">
                <a:solidFill>
                  <a:schemeClr val="bg1"/>
                </a:solidFill>
                <a:latin typeface="Times New Roman"/>
                <a:ea typeface="Times New Roman"/>
              </a:rPr>
              <a:t>in</a:t>
            </a:r>
            <a:r>
              <a:rPr dirty="0"/>
              <a:t/>
            </a:r>
            <a:br>
              <a:rPr dirty="0"/>
            </a:br>
            <a:r>
              <a:rPr lang="en-IN" sz="1800" b="1" strike="noStrike" spc="-1" dirty="0">
                <a:solidFill>
                  <a:srgbClr val="FFFBF0"/>
                </a:solidFill>
                <a:latin typeface="Times New Roman"/>
                <a:ea typeface="Times New Roman"/>
              </a:rPr>
              <a:t>INFORMATION TECHNOLOGY</a:t>
            </a:r>
            <a:r>
              <a:rPr dirty="0"/>
              <a:t/>
            </a:r>
            <a:br>
              <a:rPr dirty="0"/>
            </a:br>
            <a:r>
              <a:rPr lang="en-IN" sz="1800" b="0" strike="noStrike" spc="-1" dirty="0" smtClean="0">
                <a:solidFill>
                  <a:srgbClr val="FFFBF0"/>
                </a:solidFill>
                <a:latin typeface="Times New Roman"/>
                <a:ea typeface="Times New Roman"/>
              </a:rPr>
              <a:t>By</a:t>
            </a:r>
            <a:endParaRPr lang="en-IN" dirty="0" smtClean="0"/>
          </a:p>
          <a:p>
            <a:pPr>
              <a:lnSpc>
                <a:spcPct val="100000"/>
              </a:lnSpc>
            </a:pPr>
            <a:r>
              <a:rPr lang="en-IN" spc="-1" dirty="0" err="1" smtClean="0">
                <a:solidFill>
                  <a:srgbClr val="FFFBF0"/>
                </a:solidFill>
                <a:ea typeface="Times New Roman"/>
              </a:rPr>
              <a:t>Pratham</a:t>
            </a:r>
            <a:r>
              <a:rPr lang="en-IN" spc="-1" dirty="0" smtClean="0">
                <a:solidFill>
                  <a:srgbClr val="FFFBF0"/>
                </a:solidFill>
                <a:ea typeface="Times New Roman"/>
              </a:rPr>
              <a:t> </a:t>
            </a:r>
            <a:r>
              <a:rPr lang="en-IN" spc="-1" dirty="0" err="1" smtClean="0">
                <a:solidFill>
                  <a:srgbClr val="FFFBF0"/>
                </a:solidFill>
                <a:ea typeface="Times New Roman"/>
              </a:rPr>
              <a:t>Dhanesha</a:t>
            </a:r>
            <a:r>
              <a:rPr lang="en-IN" spc="-1" dirty="0" smtClean="0">
                <a:solidFill>
                  <a:srgbClr val="FFFBF0"/>
                </a:solidFill>
                <a:ea typeface="Times New Roman"/>
              </a:rPr>
              <a:t> </a:t>
            </a:r>
            <a:r>
              <a:rPr lang="en-IN" sz="1800" b="0" strike="noStrike" spc="-1" dirty="0" smtClean="0">
                <a:solidFill>
                  <a:srgbClr val="FFFBF0"/>
                </a:solidFill>
                <a:ea typeface="Times New Roman"/>
              </a:rPr>
              <a:t>(19104021)</a:t>
            </a:r>
            <a:r>
              <a:rPr dirty="0"/>
              <a:t/>
            </a:r>
            <a:br>
              <a:rPr dirty="0"/>
            </a:br>
            <a:r>
              <a:rPr lang="en-US" dirty="0" err="1" smtClean="0">
                <a:solidFill>
                  <a:schemeClr val="bg1"/>
                </a:solidFill>
              </a:rPr>
              <a:t>Pavan</a:t>
            </a:r>
            <a:r>
              <a:rPr lang="en-US" dirty="0" smtClean="0">
                <a:solidFill>
                  <a:schemeClr val="bg1"/>
                </a:solidFill>
              </a:rPr>
              <a:t> Chopra </a:t>
            </a:r>
            <a:r>
              <a:rPr lang="en-IN" sz="1800" b="0" strike="noStrike" spc="-1" dirty="0" smtClean="0">
                <a:solidFill>
                  <a:srgbClr val="FFFBF0"/>
                </a:solidFill>
                <a:ea typeface="Times New Roman"/>
              </a:rPr>
              <a:t>(19104069)</a:t>
            </a:r>
            <a:r>
              <a:rPr dirty="0"/>
              <a:t/>
            </a:r>
            <a:br>
              <a:rPr dirty="0"/>
            </a:br>
            <a:r>
              <a:rPr lang="en-US" dirty="0" err="1" smtClean="0">
                <a:solidFill>
                  <a:schemeClr val="bg1"/>
                </a:solidFill>
              </a:rPr>
              <a:t>Shreya</a:t>
            </a:r>
            <a:r>
              <a:rPr lang="en-US" dirty="0" smtClean="0">
                <a:solidFill>
                  <a:schemeClr val="bg1"/>
                </a:solidFill>
              </a:rPr>
              <a:t> Desai </a:t>
            </a:r>
            <a:r>
              <a:rPr lang="en-IN" sz="1800" b="0" strike="noStrike" spc="-1" dirty="0" smtClean="0">
                <a:solidFill>
                  <a:srgbClr val="FFFBF0"/>
                </a:solidFill>
                <a:ea typeface="Times New Roman"/>
              </a:rPr>
              <a:t>(16104018)</a:t>
            </a:r>
            <a:r>
              <a:rPr dirty="0"/>
              <a:t/>
            </a:r>
            <a:br>
              <a:rPr dirty="0"/>
            </a:br>
            <a:r>
              <a:rPr dirty="0"/>
              <a:t/>
            </a:r>
            <a:br>
              <a:rPr dirty="0"/>
            </a:br>
            <a:r>
              <a:rPr lang="en-IN" sz="1800" b="0" strike="noStrike" spc="-1" dirty="0">
                <a:solidFill>
                  <a:srgbClr val="FFFBF0"/>
                </a:solidFill>
                <a:latin typeface="Times New Roman"/>
                <a:ea typeface="Times New Roman"/>
              </a:rPr>
              <a:t>Under the Guidance of</a:t>
            </a:r>
            <a:r>
              <a:rPr dirty="0"/>
              <a:t/>
            </a:r>
            <a:br>
              <a:rPr dirty="0"/>
            </a:br>
            <a:r>
              <a:rPr lang="en-IN" sz="1800" b="0" strike="noStrike" spc="-1" dirty="0">
                <a:solidFill>
                  <a:srgbClr val="FFFBF0"/>
                </a:solidFill>
                <a:latin typeface="Times New Roman"/>
                <a:ea typeface="Times New Roman"/>
              </a:rPr>
              <a:t>Name of </a:t>
            </a:r>
            <a:r>
              <a:rPr lang="en-IN" sz="1800" b="0" strike="noStrike" spc="-1" dirty="0" smtClean="0">
                <a:solidFill>
                  <a:srgbClr val="FFFBF0"/>
                </a:solidFill>
                <a:latin typeface="Times New Roman"/>
                <a:ea typeface="Times New Roman"/>
              </a:rPr>
              <a:t>Guide</a:t>
            </a:r>
          </a:p>
          <a:p>
            <a:pPr>
              <a:lnSpc>
                <a:spcPct val="100000"/>
              </a:lnSpc>
            </a:pPr>
            <a:r>
              <a:rPr lang="en-IN" spc="-1" dirty="0" err="1" smtClean="0">
                <a:solidFill>
                  <a:srgbClr val="FFFBF0"/>
                </a:solidFill>
                <a:latin typeface="Times New Roman"/>
              </a:rPr>
              <a:t>Prof.</a:t>
            </a:r>
            <a:r>
              <a:rPr lang="en-IN" spc="-1" dirty="0" smtClean="0">
                <a:solidFill>
                  <a:srgbClr val="FFFBF0"/>
                </a:solidFill>
                <a:latin typeface="Times New Roman"/>
              </a:rPr>
              <a:t> </a:t>
            </a:r>
            <a:r>
              <a:rPr lang="en-IN" spc="-1" dirty="0" err="1" smtClean="0">
                <a:solidFill>
                  <a:srgbClr val="FFFBF0"/>
                </a:solidFill>
                <a:latin typeface="Times New Roman"/>
              </a:rPr>
              <a:t>Manasi</a:t>
            </a:r>
            <a:r>
              <a:rPr lang="en-IN" spc="-1" dirty="0" smtClean="0">
                <a:solidFill>
                  <a:srgbClr val="FFFBF0"/>
                </a:solidFill>
                <a:latin typeface="Times New Roman"/>
              </a:rPr>
              <a:t> </a:t>
            </a:r>
            <a:r>
              <a:rPr lang="en-IN" spc="-1" dirty="0" err="1" smtClean="0">
                <a:solidFill>
                  <a:srgbClr val="FFFBF0"/>
                </a:solidFill>
                <a:latin typeface="Times New Roman"/>
              </a:rPr>
              <a:t>Choche</a:t>
            </a:r>
            <a:r>
              <a:rPr dirty="0"/>
              <a:t/>
            </a:r>
            <a:br>
              <a:rPr dirty="0"/>
            </a:br>
            <a:r>
              <a:rPr dirty="0"/>
              <a:t/>
            </a:r>
            <a:br>
              <a:rPr dirty="0"/>
            </a:br>
            <a:r>
              <a:rPr dirty="0"/>
              <a:t/>
            </a:r>
            <a:br>
              <a:rPr dirty="0"/>
            </a:br>
            <a:r>
              <a:rPr dirty="0"/>
              <a:t/>
            </a:r>
            <a:br>
              <a:rPr dirty="0"/>
            </a:br>
            <a:r>
              <a:rPr dirty="0"/>
              <a:t/>
            </a:r>
            <a:br>
              <a:rPr dirty="0"/>
            </a:b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000" b="1" strike="noStrike" spc="-1">
                <a:solidFill>
                  <a:srgbClr val="FFFBF0"/>
                </a:solidFill>
                <a:latin typeface="Times New Roman"/>
                <a:ea typeface="Times New Roman"/>
              </a:rPr>
              <a:t>1.Project Conception and Initiation</a:t>
            </a:r>
            <a:endParaRPr lang="en-IN" sz="4000" b="0" strike="noStrike" spc="-1">
              <a:latin typeface="Arial"/>
            </a:endParaRPr>
          </a:p>
        </p:txBody>
      </p:sp>
      <p:sp>
        <p:nvSpPr>
          <p:cNvPr id="8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1.1 Objectives</a:t>
            </a:r>
            <a:endParaRPr lang="en-IN" sz="3000" b="0" strike="noStrike" spc="-1" dirty="0">
              <a:latin typeface="Arial"/>
            </a:endParaRPr>
          </a:p>
        </p:txBody>
      </p:sp>
      <p:sp>
        <p:nvSpPr>
          <p:cNvPr id="87"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840">
              <a:lnSpc>
                <a:spcPct val="115000"/>
              </a:lnSpc>
              <a:buClr>
                <a:srgbClr val="000000"/>
              </a:buClr>
            </a:pPr>
            <a:r>
              <a:rPr lang="en-IN" sz="1800" b="0" strike="noStrike" spc="-1" dirty="0" smtClean="0">
                <a:solidFill>
                  <a:srgbClr val="000000"/>
                </a:solidFill>
                <a:latin typeface="Old Standard TT"/>
                <a:ea typeface="Old Standard TT"/>
              </a:rPr>
              <a:t>                        </a:t>
            </a:r>
            <a:endParaRPr lang="en-IN" sz="1800" b="0" strike="noStrike" spc="-1" dirty="0">
              <a:latin typeface="Arial"/>
            </a:endParaRPr>
          </a:p>
          <a:p>
            <a:pPr marL="114840">
              <a:lnSpc>
                <a:spcPct val="115000"/>
              </a:lnSpc>
              <a:buClr>
                <a:srgbClr val="000000"/>
              </a:buClr>
            </a:pPr>
            <a:r>
              <a:rPr lang="en-IN" sz="1800" b="0" strike="noStrike" spc="-1" dirty="0" smtClean="0">
                <a:solidFill>
                  <a:srgbClr val="000000"/>
                </a:solidFill>
                <a:latin typeface="Old Standard TT"/>
                <a:ea typeface="Old Standard TT"/>
              </a:rPr>
              <a:t>                                  </a:t>
            </a:r>
            <a:endParaRPr lang="en-IN" sz="1800" b="0" strike="noStrike" spc="-1" dirty="0" smtClean="0">
              <a:latin typeface="Arial"/>
            </a:endParaRPr>
          </a:p>
          <a:p>
            <a:pPr marL="114840">
              <a:lnSpc>
                <a:spcPct val="115000"/>
              </a:lnSpc>
              <a:buClr>
                <a:srgbClr val="000000"/>
              </a:buClr>
            </a:pPr>
            <a:r>
              <a:rPr lang="en-IN" sz="1800" b="0" strike="noStrike" spc="-1" dirty="0" smtClean="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sp>
        <p:nvSpPr>
          <p:cNvPr id="2" name="Rectangle 1"/>
          <p:cNvSpPr/>
          <p:nvPr/>
        </p:nvSpPr>
        <p:spPr>
          <a:xfrm>
            <a:off x="533400" y="1334411"/>
            <a:ext cx="8375073" cy="2246769"/>
          </a:xfrm>
          <a:prstGeom prst="rect">
            <a:avLst/>
          </a:prstGeom>
        </p:spPr>
        <p:txBody>
          <a:bodyPr wrap="square">
            <a:spAutoFit/>
          </a:bodyPr>
          <a:lstStyle/>
          <a:p>
            <a:pPr marL="342900" indent="-342900">
              <a:buFont typeface="Arial" pitchFamily="34" charset="0"/>
              <a:buChar char="•"/>
            </a:pPr>
            <a:r>
              <a:rPr lang="en-GB" sz="2000" dirty="0" smtClean="0"/>
              <a:t>To identify </a:t>
            </a:r>
            <a:r>
              <a:rPr lang="en-GB" sz="2000" dirty="0"/>
              <a:t>as well as </a:t>
            </a:r>
            <a:r>
              <a:rPr lang="en-GB" sz="2000" dirty="0" smtClean="0"/>
              <a:t>classify </a:t>
            </a:r>
            <a:r>
              <a:rPr lang="en-GB" sz="2000" dirty="0"/>
              <a:t>the sentiments that are expressed in the text source</a:t>
            </a:r>
            <a:r>
              <a:rPr lang="en-GB" sz="2000" dirty="0" smtClean="0"/>
              <a:t>.</a:t>
            </a:r>
          </a:p>
          <a:p>
            <a:pPr marL="342900" indent="-342900">
              <a:buFont typeface="Arial" pitchFamily="34" charset="0"/>
              <a:buChar char="•"/>
            </a:pPr>
            <a:r>
              <a:rPr lang="en-GB" sz="2000" dirty="0" smtClean="0"/>
              <a:t>To generate </a:t>
            </a:r>
            <a:r>
              <a:rPr lang="en-GB" sz="2000" dirty="0"/>
              <a:t>a vast amount of sentiment data upon </a:t>
            </a:r>
            <a:r>
              <a:rPr lang="en-GB" sz="2000" dirty="0" smtClean="0"/>
              <a:t>analysis</a:t>
            </a:r>
          </a:p>
          <a:p>
            <a:pPr marL="342900" indent="-342900">
              <a:buFont typeface="Arial" pitchFamily="34" charset="0"/>
              <a:buChar char="•"/>
            </a:pPr>
            <a:r>
              <a:rPr lang="en-GB" sz="2000" dirty="0" smtClean="0"/>
              <a:t>To understand </a:t>
            </a:r>
            <a:r>
              <a:rPr lang="en-GB" sz="2000" dirty="0"/>
              <a:t>the opinion of the people about a variety of topics.</a:t>
            </a:r>
          </a:p>
          <a:p>
            <a:pPr marL="342900" indent="-342900">
              <a:buFont typeface="Arial" pitchFamily="34" charset="0"/>
              <a:buChar char="•"/>
            </a:pPr>
            <a:r>
              <a:rPr lang="en-GB" sz="2000" dirty="0" smtClean="0"/>
              <a:t>To use </a:t>
            </a:r>
            <a:r>
              <a:rPr lang="en-GB" sz="2000" dirty="0"/>
              <a:t>natural language processing, text analysis, and statistics to </a:t>
            </a:r>
            <a:r>
              <a:rPr lang="en-GB" sz="2000" dirty="0" smtClean="0"/>
              <a:t>analyse </a:t>
            </a:r>
            <a:r>
              <a:rPr lang="en-GB" sz="2000" dirty="0"/>
              <a:t>customer </a:t>
            </a:r>
            <a:r>
              <a:rPr lang="en-GB" sz="2000" dirty="0" smtClean="0"/>
              <a:t>sentiment.</a:t>
            </a:r>
          </a:p>
          <a:p>
            <a:pPr marL="342900" indent="-342900">
              <a:buFont typeface="Arial" pitchFamily="34" charset="0"/>
              <a:buChar char="•"/>
            </a:pPr>
            <a:r>
              <a:rPr lang="en-GB" sz="2000" dirty="0" smtClean="0"/>
              <a:t>To detect </a:t>
            </a:r>
            <a:r>
              <a:rPr lang="en-GB" sz="2000" dirty="0"/>
              <a:t>positive or negative sentiment in text.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780" y="102807"/>
            <a:ext cx="8118000" cy="1522080"/>
          </a:xfrm>
        </p:spPr>
        <p:txBody>
          <a:bodyPr/>
          <a:lstStyle/>
          <a:p>
            <a:r>
              <a:rPr lang="en-IN" sz="3200" dirty="0">
                <a:latin typeface="Times New Roman" pitchFamily="18" charset="0"/>
                <a:cs typeface="Times New Roman" pitchFamily="18" charset="0"/>
              </a:rPr>
              <a:t>1.2</a:t>
            </a:r>
            <a:r>
              <a:rPr lang="en-IN" dirty="0">
                <a:latin typeface="Times New Roman" pitchFamily="18" charset="0"/>
                <a:cs typeface="Times New Roman" pitchFamily="18" charset="0"/>
              </a:rPr>
              <a:t> </a:t>
            </a:r>
            <a:r>
              <a:rPr lang="en-IN" sz="3200" dirty="0">
                <a:latin typeface="Times New Roman" pitchFamily="18" charset="0"/>
                <a:cs typeface="Times New Roman" pitchFamily="18" charset="0"/>
              </a:rPr>
              <a:t>Literature</a:t>
            </a:r>
            <a:r>
              <a:rPr lang="en-IN" dirty="0">
                <a:latin typeface="Times New Roman" pitchFamily="18" charset="0"/>
                <a:cs typeface="Times New Roman" pitchFamily="18" charset="0"/>
              </a:rPr>
              <a:t> </a:t>
            </a:r>
            <a:r>
              <a:rPr lang="en-IN" sz="3200" dirty="0">
                <a:latin typeface="Times New Roman" pitchFamily="18" charset="0"/>
                <a:cs typeface="Times New Roman" pitchFamily="18" charset="0"/>
              </a:rPr>
              <a:t>Review</a:t>
            </a:r>
          </a:p>
        </p:txBody>
      </p:sp>
      <p:sp>
        <p:nvSpPr>
          <p:cNvPr id="3" name="Subtitle 2"/>
          <p:cNvSpPr>
            <a:spLocks noGrp="1"/>
          </p:cNvSpPr>
          <p:nvPr>
            <p:ph type="subTitle"/>
          </p:nvPr>
        </p:nvSpPr>
        <p:spPr>
          <a:xfrm>
            <a:off x="712975" y="2160540"/>
            <a:ext cx="6557464" cy="2982960"/>
          </a:xfrm>
        </p:spPr>
        <p:txBody>
          <a:bodyPr/>
          <a:lstStyle/>
          <a:p>
            <a:r>
              <a:rPr lang="en-GB" sz="2000" dirty="0"/>
              <a:t>In this survey, knowledge base approach is used to come to classify the opinions and sentiments in a particular text</a:t>
            </a:r>
            <a:r>
              <a:rPr lang="en-GB" sz="2000" dirty="0" smtClean="0"/>
              <a:t>.</a:t>
            </a:r>
          </a:p>
          <a:p>
            <a:r>
              <a:rPr lang="en-GB" sz="2000" dirty="0"/>
              <a:t>In the survey, Naive </a:t>
            </a:r>
            <a:r>
              <a:rPr lang="en-GB" sz="2000" dirty="0" smtClean="0"/>
              <a:t>Bayes along </a:t>
            </a:r>
            <a:r>
              <a:rPr lang="en-GB" sz="2000" dirty="0"/>
              <a:t>with the Semantic Orientation based </a:t>
            </a:r>
            <a:r>
              <a:rPr lang="en-GB" sz="2000" dirty="0" err="1"/>
              <a:t>WordNet</a:t>
            </a:r>
            <a:r>
              <a:rPr lang="en-GB" sz="2000" dirty="0"/>
              <a:t> which extracts synonyms and similarity for the content </a:t>
            </a:r>
            <a:r>
              <a:rPr lang="en-GB" sz="2000" dirty="0" smtClean="0"/>
              <a:t>feature.</a:t>
            </a:r>
          </a:p>
          <a:p>
            <a:r>
              <a:rPr lang="en-GB" sz="2000" dirty="0"/>
              <a:t>The key idea of the paper is to increase the accuracy of classification by including Natural Language Processing Techniques (NLP</a:t>
            </a:r>
            <a:r>
              <a:rPr lang="en-GB" sz="2000" dirty="0" smtClean="0"/>
              <a:t>).</a:t>
            </a:r>
          </a:p>
          <a:p>
            <a:pPr marL="0" indent="0">
              <a:buNone/>
            </a:pPr>
            <a:endParaRPr lang="en-GB" sz="2000" dirty="0" smtClean="0"/>
          </a:p>
          <a:p>
            <a:pPr marL="0" indent="0">
              <a:buNone/>
            </a:pPr>
            <a:endParaRPr lang="en-GB" sz="2000" dirty="0"/>
          </a:p>
          <a:p>
            <a:pPr marL="0" indent="0">
              <a:buNone/>
            </a:pPr>
            <a:endParaRPr lang="en-GB" sz="2000" dirty="0" smtClean="0"/>
          </a:p>
          <a:p>
            <a:pPr marL="0" indent="0">
              <a:buNone/>
            </a:pPr>
            <a:endParaRPr lang="en-GB" sz="2000" dirty="0"/>
          </a:p>
          <a:p>
            <a:pPr marL="0" indent="0">
              <a:buNone/>
            </a:pPr>
            <a:endParaRPr lang="en-GB" sz="2000" dirty="0" smtClean="0"/>
          </a:p>
        </p:txBody>
      </p:sp>
    </p:spTree>
    <p:extLst>
      <p:ext uri="{BB962C8B-B14F-4D97-AF65-F5344CB8AC3E}">
        <p14:creationId xmlns:p14="http://schemas.microsoft.com/office/powerpoint/2010/main" val="2622348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1.3 Problem Definition</a:t>
            </a:r>
            <a:endParaRPr lang="en-IN" sz="3000" b="0" strike="noStrike" spc="-1" dirty="0">
              <a:latin typeface="Arial"/>
            </a:endParaRPr>
          </a:p>
        </p:txBody>
      </p:sp>
      <p:sp>
        <p:nvSpPr>
          <p:cNvPr id="91" name="CustomShape 2"/>
          <p:cNvSpPr/>
          <p:nvPr/>
        </p:nvSpPr>
        <p:spPr>
          <a:xfrm>
            <a:off x="595778" y="1171440"/>
            <a:ext cx="6137531"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00590" indent="-285750">
              <a:lnSpc>
                <a:spcPct val="115000"/>
              </a:lnSpc>
              <a:buClr>
                <a:srgbClr val="000000"/>
              </a:buClr>
              <a:buFont typeface="Arial" pitchFamily="34" charset="0"/>
              <a:buChar char="•"/>
            </a:pPr>
            <a:r>
              <a:rPr lang="en-GB" spc="-1" dirty="0">
                <a:solidFill>
                  <a:srgbClr val="000000"/>
                </a:solidFill>
                <a:latin typeface="Old Standard TT"/>
                <a:ea typeface="Old Standard TT"/>
              </a:rPr>
              <a:t>Twitter sentiment analysis </a:t>
            </a:r>
            <a:r>
              <a:rPr lang="en-GB" spc="-1" dirty="0" smtClean="0">
                <a:solidFill>
                  <a:srgbClr val="000000"/>
                </a:solidFill>
                <a:latin typeface="Old Standard TT"/>
                <a:ea typeface="Old Standard TT"/>
              </a:rPr>
              <a:t>is a model </a:t>
            </a:r>
            <a:r>
              <a:rPr lang="en-GB" spc="-1" dirty="0">
                <a:solidFill>
                  <a:srgbClr val="000000"/>
                </a:solidFill>
                <a:latin typeface="Old Standard TT"/>
                <a:ea typeface="Old Standard TT"/>
              </a:rPr>
              <a:t>that helps to overcome the challenges of identifying the sentiments of the tweets.</a:t>
            </a:r>
            <a:r>
              <a:rPr lang="en-IN" sz="1800" b="0" strike="noStrike" spc="-1" dirty="0" smtClean="0">
                <a:solidFill>
                  <a:srgbClr val="000000"/>
                </a:solidFill>
                <a:latin typeface="Old Standard TT"/>
                <a:ea typeface="Old Standard TT"/>
              </a:rPr>
              <a:t>    </a:t>
            </a:r>
          </a:p>
          <a:p>
            <a:pPr marL="400590" indent="-285750">
              <a:lnSpc>
                <a:spcPct val="115000"/>
              </a:lnSpc>
              <a:buClr>
                <a:srgbClr val="000000"/>
              </a:buClr>
              <a:buFont typeface="Arial" pitchFamily="34" charset="0"/>
              <a:buChar char="•"/>
            </a:pPr>
            <a:r>
              <a:rPr lang="en-GB" spc="-1" dirty="0" smtClean="0">
                <a:solidFill>
                  <a:srgbClr val="000000"/>
                </a:solidFill>
                <a:latin typeface="Old Standard TT"/>
                <a:ea typeface="Old Standard TT"/>
              </a:rPr>
              <a:t>The </a:t>
            </a:r>
            <a:r>
              <a:rPr lang="en-GB" spc="-1" dirty="0">
                <a:solidFill>
                  <a:srgbClr val="000000"/>
                </a:solidFill>
                <a:latin typeface="Old Standard TT"/>
                <a:ea typeface="Old Standard TT"/>
              </a:rPr>
              <a:t>problem in sentiment analysis is classifying the polarity of a given text whether the expressed opinion in a document, a sentence or an entity feature/aspect is positive, negative, or neutral .</a:t>
            </a:r>
            <a:r>
              <a:rPr lang="en-IN" sz="1800" b="0" strike="noStrike" spc="-1" dirty="0" smtClean="0">
                <a:solidFill>
                  <a:srgbClr val="000000"/>
                </a:solidFill>
                <a:latin typeface="Old Standard TT"/>
                <a:ea typeface="Old Standard TT"/>
              </a:rPr>
              <a:t>                         </a:t>
            </a:r>
            <a:endParaRPr lang="en-IN" sz="1800" b="0" strike="noStrike" spc="-1" dirty="0">
              <a:latin typeface="Arial"/>
            </a:endParaRP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1.4 Scope</a:t>
            </a:r>
            <a:endParaRPr lang="en-IN" sz="3000" b="0" strike="noStrike" spc="-1" dirty="0">
              <a:latin typeface="Arial"/>
            </a:endParaRPr>
          </a:p>
        </p:txBody>
      </p:sp>
      <p:sp>
        <p:nvSpPr>
          <p:cNvPr id="93" name="CustomShape 2"/>
          <p:cNvSpPr/>
          <p:nvPr/>
        </p:nvSpPr>
        <p:spPr>
          <a:xfrm>
            <a:off x="311761" y="1171440"/>
            <a:ext cx="768924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00590" indent="-285750">
              <a:lnSpc>
                <a:spcPct val="115000"/>
              </a:lnSpc>
              <a:buClr>
                <a:srgbClr val="000000"/>
              </a:buClr>
              <a:buFont typeface="Arial" pitchFamily="34" charset="0"/>
              <a:buChar char="•"/>
            </a:pPr>
            <a:r>
              <a:rPr lang="en-GB" spc="-1" dirty="0" smtClean="0">
                <a:solidFill>
                  <a:srgbClr val="000000"/>
                </a:solidFill>
                <a:latin typeface="Old Standard TT"/>
                <a:ea typeface="Old Standard TT"/>
              </a:rPr>
              <a:t>Twitter </a:t>
            </a:r>
            <a:r>
              <a:rPr lang="en-GB" spc="-1" dirty="0">
                <a:solidFill>
                  <a:srgbClr val="000000"/>
                </a:solidFill>
                <a:latin typeface="Old Standard TT"/>
                <a:ea typeface="Old Standard TT"/>
              </a:rPr>
              <a:t>sentiment analysis allows you to keep track of what's being said about your product or service on social </a:t>
            </a:r>
            <a:r>
              <a:rPr lang="en-GB" spc="-1" dirty="0" smtClean="0">
                <a:solidFill>
                  <a:srgbClr val="000000"/>
                </a:solidFill>
                <a:latin typeface="Old Standard TT"/>
                <a:ea typeface="Old Standard TT"/>
              </a:rPr>
              <a:t>media.</a:t>
            </a:r>
          </a:p>
          <a:p>
            <a:pPr marL="400590" indent="-285750">
              <a:lnSpc>
                <a:spcPct val="115000"/>
              </a:lnSpc>
              <a:buClr>
                <a:srgbClr val="000000"/>
              </a:buClr>
              <a:buFont typeface="Arial" pitchFamily="34" charset="0"/>
              <a:buChar char="•"/>
            </a:pPr>
            <a:r>
              <a:rPr lang="en-GB" spc="-1" dirty="0">
                <a:solidFill>
                  <a:srgbClr val="000000"/>
                </a:solidFill>
                <a:latin typeface="Old Standard TT"/>
                <a:ea typeface="Old Standard TT"/>
              </a:rPr>
              <a:t>A</a:t>
            </a:r>
            <a:r>
              <a:rPr lang="en-GB" spc="-1" dirty="0" smtClean="0">
                <a:solidFill>
                  <a:srgbClr val="000000"/>
                </a:solidFill>
                <a:latin typeface="Old Standard TT"/>
                <a:ea typeface="Old Standard TT"/>
              </a:rPr>
              <a:t>nyone </a:t>
            </a:r>
            <a:r>
              <a:rPr lang="en-GB" spc="-1" dirty="0">
                <a:solidFill>
                  <a:srgbClr val="000000"/>
                </a:solidFill>
                <a:latin typeface="Old Standard TT"/>
                <a:ea typeface="Old Standard TT"/>
              </a:rPr>
              <a:t>can use sentiment analysis to compile and </a:t>
            </a:r>
            <a:r>
              <a:rPr lang="en-GB" spc="-1" dirty="0" smtClean="0">
                <a:solidFill>
                  <a:srgbClr val="000000"/>
                </a:solidFill>
                <a:latin typeface="Old Standard TT"/>
                <a:ea typeface="Old Standard TT"/>
              </a:rPr>
              <a:t>analyse </a:t>
            </a:r>
            <a:r>
              <a:rPr lang="en-GB" spc="-1" dirty="0">
                <a:solidFill>
                  <a:srgbClr val="000000"/>
                </a:solidFill>
                <a:latin typeface="Old Standard TT"/>
                <a:ea typeface="Old Standard TT"/>
              </a:rPr>
              <a:t>large amounts of text data, such as news, social media, opinions, and suggestions.</a:t>
            </a:r>
            <a:r>
              <a:rPr lang="en-IN" sz="1800" b="0" strike="noStrike" spc="-1" dirty="0" smtClean="0">
                <a:solidFill>
                  <a:srgbClr val="000000"/>
                </a:solidFill>
                <a:latin typeface="Old Standard TT"/>
                <a:ea typeface="Old Standard TT"/>
              </a:rPr>
              <a:t> </a:t>
            </a:r>
          </a:p>
          <a:p>
            <a:pPr marL="400590" indent="-285750">
              <a:lnSpc>
                <a:spcPct val="115000"/>
              </a:lnSpc>
              <a:buClr>
                <a:srgbClr val="000000"/>
              </a:buClr>
              <a:buFont typeface="Arial" pitchFamily="34" charset="0"/>
              <a:buChar char="•"/>
            </a:pPr>
            <a:r>
              <a:rPr lang="en-GB" spc="-1" dirty="0" smtClean="0">
                <a:solidFill>
                  <a:srgbClr val="000000"/>
                </a:solidFill>
                <a:latin typeface="Old Standard TT"/>
                <a:ea typeface="Old Standard TT"/>
              </a:rPr>
              <a:t>Sentiment </a:t>
            </a:r>
            <a:r>
              <a:rPr lang="en-GB" spc="-1" dirty="0">
                <a:solidFill>
                  <a:srgbClr val="000000"/>
                </a:solidFill>
                <a:latin typeface="Old Standard TT"/>
                <a:ea typeface="Old Standard TT"/>
              </a:rPr>
              <a:t>analysis is often performed on textual data to help businesses monitor brand and product sentiment in customer feedback, and understand customer needs.</a:t>
            </a:r>
            <a:r>
              <a:rPr lang="en-IN" sz="1800" b="0" strike="noStrike" spc="-1" dirty="0" smtClean="0">
                <a:solidFill>
                  <a:srgbClr val="000000"/>
                </a:solidFill>
                <a:latin typeface="Old Standard TT"/>
                <a:ea typeface="Old Standard TT"/>
              </a:rPr>
              <a:t>                            </a:t>
            </a:r>
            <a:endParaRPr lang="en-IN" sz="1800" b="0" strike="noStrike" spc="-1" dirty="0">
              <a:latin typeface="Arial"/>
            </a:endParaRP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1.5 Technology stack</a:t>
            </a:r>
            <a:endParaRPr lang="en-IN" sz="3000" b="0" strike="noStrike" spc="-1" dirty="0">
              <a:latin typeface="Arial"/>
            </a:endParaRPr>
          </a:p>
        </p:txBody>
      </p:sp>
      <p:sp>
        <p:nvSpPr>
          <p:cNvPr id="95" name="CustomShape 2"/>
          <p:cNvSpPr/>
          <p:nvPr/>
        </p:nvSpPr>
        <p:spPr>
          <a:xfrm>
            <a:off x="471054" y="1336964"/>
            <a:ext cx="8360465" cy="3231076"/>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000000"/>
              </a:buClr>
              <a:buFont typeface="Old Standard TT"/>
              <a:buChar char="●"/>
            </a:pPr>
            <a:r>
              <a:rPr lang="en-IN" sz="1800" b="0" strike="noStrike" spc="-1" dirty="0" err="1" smtClean="0">
                <a:solidFill>
                  <a:srgbClr val="000000"/>
                </a:solidFill>
                <a:latin typeface="Old Standard TT"/>
                <a:ea typeface="Old Standard TT"/>
              </a:rPr>
              <a:t>Jupyter</a:t>
            </a:r>
            <a:r>
              <a:rPr lang="en-IN" sz="1800" b="0" strike="noStrike" spc="-1" dirty="0" smtClean="0">
                <a:solidFill>
                  <a:srgbClr val="000000"/>
                </a:solidFill>
                <a:latin typeface="Old Standard TT"/>
                <a:ea typeface="Old Standard TT"/>
              </a:rPr>
              <a:t> Notebook                                </a:t>
            </a:r>
            <a:endParaRPr lang="en-IN" sz="1800" b="0" strike="noStrike" spc="-1" dirty="0">
              <a:latin typeface="Arial"/>
            </a:endParaRPr>
          </a:p>
          <a:p>
            <a:pPr marL="457200" indent="-342360">
              <a:lnSpc>
                <a:spcPct val="115000"/>
              </a:lnSpc>
              <a:buClr>
                <a:srgbClr val="000000"/>
              </a:buClr>
              <a:buFont typeface="Old Standard TT"/>
              <a:buChar char="●"/>
            </a:pPr>
            <a:r>
              <a:rPr lang="en-IN" sz="1800" b="0" strike="noStrike" spc="-1" dirty="0" smtClean="0">
                <a:solidFill>
                  <a:srgbClr val="000000"/>
                </a:solidFill>
                <a:latin typeface="Old Standard TT"/>
                <a:ea typeface="Old Standard TT"/>
              </a:rPr>
              <a:t>Anaconda Navigator                      </a:t>
            </a:r>
            <a:endParaRPr lang="en-IN" sz="1800" b="0" strike="noStrike" spc="-1" dirty="0">
              <a:latin typeface="Arial"/>
            </a:endParaRPr>
          </a:p>
          <a:p>
            <a:pPr marL="457200" indent="-342360">
              <a:lnSpc>
                <a:spcPct val="115000"/>
              </a:lnSpc>
              <a:buClr>
                <a:srgbClr val="000000"/>
              </a:buClr>
              <a:buFont typeface="Old Standard TT"/>
              <a:buChar char="●"/>
            </a:pPr>
            <a:r>
              <a:rPr lang="en-IN" sz="1800" b="0" strike="noStrike" spc="-1" dirty="0" smtClean="0">
                <a:solidFill>
                  <a:srgbClr val="000000"/>
                </a:solidFill>
                <a:latin typeface="Old Standard TT"/>
                <a:ea typeface="Old Standard TT"/>
              </a:rPr>
              <a:t>Python 3.9.12  </a:t>
            </a:r>
          </a:p>
          <a:p>
            <a:pPr marL="457200" indent="-342360">
              <a:lnSpc>
                <a:spcPct val="115000"/>
              </a:lnSpc>
              <a:buClr>
                <a:srgbClr val="000000"/>
              </a:buClr>
              <a:buFont typeface="Old Standard TT"/>
              <a:buChar char="●"/>
            </a:pPr>
            <a:r>
              <a:rPr lang="en-IN" spc="-1" dirty="0" smtClean="0">
                <a:solidFill>
                  <a:srgbClr val="000000"/>
                </a:solidFill>
                <a:latin typeface="Old Standard TT"/>
                <a:ea typeface="Old Standard TT"/>
              </a:rPr>
              <a:t>HTML</a:t>
            </a:r>
          </a:p>
          <a:p>
            <a:pPr marL="457200" indent="-342360">
              <a:lnSpc>
                <a:spcPct val="115000"/>
              </a:lnSpc>
              <a:buClr>
                <a:srgbClr val="000000"/>
              </a:buClr>
              <a:buFont typeface="Old Standard TT"/>
              <a:buChar char="●"/>
            </a:pPr>
            <a:r>
              <a:rPr lang="en-IN" sz="1800" b="0" strike="noStrike" spc="-1" dirty="0" smtClean="0">
                <a:solidFill>
                  <a:srgbClr val="000000"/>
                </a:solidFill>
                <a:latin typeface="Old Standard TT"/>
                <a:ea typeface="Old Standard TT"/>
              </a:rPr>
              <a:t>CSS</a:t>
            </a:r>
          </a:p>
          <a:p>
            <a:pPr marL="457200" indent="-342360">
              <a:lnSpc>
                <a:spcPct val="115000"/>
              </a:lnSpc>
              <a:buClr>
                <a:srgbClr val="000000"/>
              </a:buClr>
              <a:buFont typeface="Old Standard TT"/>
              <a:buChar char="●"/>
            </a:pPr>
            <a:r>
              <a:rPr lang="en-IN" spc="-1" dirty="0" err="1" smtClean="0">
                <a:solidFill>
                  <a:srgbClr val="000000"/>
                </a:solidFill>
                <a:latin typeface="Old Standard TT"/>
                <a:ea typeface="Old Standard TT"/>
              </a:rPr>
              <a:t>Streamlit</a:t>
            </a:r>
            <a:r>
              <a:rPr lang="en-IN" sz="1800" b="0" strike="noStrike" spc="-1" dirty="0" smtClean="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512640" y="1893240"/>
            <a:ext cx="416736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200" b="1" strike="noStrike" spc="-1" dirty="0">
                <a:solidFill>
                  <a:srgbClr val="FFFBF0"/>
                </a:solidFill>
                <a:latin typeface="Times New Roman"/>
                <a:ea typeface="Times New Roman"/>
              </a:rPr>
              <a:t>2. Project Design</a:t>
            </a:r>
            <a:endParaRPr lang="en-IN" sz="4200" b="0" strike="noStrike" spc="-1" dirty="0">
              <a:latin typeface="Arial"/>
            </a:endParaRPr>
          </a:p>
        </p:txBody>
      </p:sp>
      <p:sp>
        <p:nvSpPr>
          <p:cNvPr id="99"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975</TotalTime>
  <Words>654</Words>
  <Application>Microsoft Office PowerPoint</Application>
  <PresentationFormat>On-screen Show (16:9)</PresentationFormat>
  <Paragraphs>63</Paragraphs>
  <Slides>17</Slides>
  <Notes>0</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Office Theme</vt:lpstr>
      <vt:lpstr>Office Theme</vt:lpstr>
      <vt:lpstr>PowerPoint Presentation</vt:lpstr>
      <vt:lpstr>PowerPoint Presentation</vt:lpstr>
      <vt:lpstr>PowerPoint Presentation</vt:lpstr>
      <vt:lpstr>PowerPoint Presentation</vt:lpstr>
      <vt:lpstr>1.2 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Shreya Desai</cp:lastModifiedBy>
  <cp:revision>22</cp:revision>
  <dcterms:modified xsi:type="dcterms:W3CDTF">2022-05-04T07:48:26Z</dcterms:modified>
  <dc:language>en-IN</dc:language>
</cp:coreProperties>
</file>