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62" r:id="rId7"/>
    <p:sldId id="287" r:id="rId8"/>
    <p:sldId id="288" r:id="rId9"/>
    <p:sldId id="295" r:id="rId10"/>
    <p:sldId id="289" r:id="rId11"/>
    <p:sldId id="294" r:id="rId12"/>
    <p:sldId id="290" r:id="rId13"/>
    <p:sldId id="293" r:id="rId14"/>
    <p:sldId id="291" r:id="rId15"/>
    <p:sldId id="296" r:id="rId16"/>
    <p:sldId id="292" r:id="rId17"/>
    <p:sldId id="264" r:id="rId18"/>
    <p:sldId id="265" r:id="rId19"/>
    <p:sldId id="263" r:id="rId20"/>
    <p:sldId id="266" r:id="rId21"/>
    <p:sldId id="297" r:id="rId22"/>
    <p:sldId id="298" r:id="rId23"/>
    <p:sldId id="299" r:id="rId24"/>
    <p:sldId id="300" r:id="rId25"/>
    <p:sldId id="301" r:id="rId26"/>
    <p:sldId id="302" r:id="rId27"/>
    <p:sldId id="267" r:id="rId28"/>
    <p:sldId id="272" r:id="rId29"/>
    <p:sldId id="271" r:id="rId30"/>
    <p:sldId id="269" r:id="rId31"/>
    <p:sldId id="268" r:id="rId32"/>
    <p:sldId id="304" r:id="rId33"/>
    <p:sldId id="305" r:id="rId34"/>
    <p:sldId id="274" r:id="rId35"/>
    <p:sldId id="277" r:id="rId36"/>
    <p:sldId id="282" r:id="rId37"/>
    <p:sldId id="281" r:id="rId38"/>
    <p:sldId id="30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2664" y="-8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228AD31-2055-4241-9BD0-D2B0F6E5A3D8}" type="datetimeFigureOut">
              <a:rPr lang="en-GB" smtClean="0"/>
              <a:t>30/04/2022</a:t>
            </a:fld>
            <a:endParaRPr lang="en-GB"/>
          </a:p>
        </p:txBody>
      </p:sp>
      <p:sp>
        <p:nvSpPr>
          <p:cNvPr id="19" name="Footer Placeholder 18"/>
          <p:cNvSpPr>
            <a:spLocks noGrp="1"/>
          </p:cNvSpPr>
          <p:nvPr>
            <p:ph type="ftr" sz="quarter" idx="11"/>
          </p:nvPr>
        </p:nvSpPr>
        <p:spPr/>
        <p:txBody>
          <a:bodyPr/>
          <a:lstStyle/>
          <a:p>
            <a:endParaRPr lang="en-GB"/>
          </a:p>
        </p:txBody>
      </p:sp>
      <p:sp>
        <p:nvSpPr>
          <p:cNvPr id="27" name="Slide Number Placeholder 26"/>
          <p:cNvSpPr>
            <a:spLocks noGrp="1"/>
          </p:cNvSpPr>
          <p:nvPr>
            <p:ph type="sldNum" sz="quarter" idx="12"/>
          </p:nvPr>
        </p:nvSpPr>
        <p:spPr/>
        <p:txBody>
          <a:bodyPr/>
          <a:lstStyle/>
          <a:p>
            <a:fld id="{7CBDD4F3-305C-447A-ABB0-DB45A231E92B}"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28AD31-2055-4241-9BD0-D2B0F6E5A3D8}" type="datetimeFigureOut">
              <a:rPr lang="en-GB" smtClean="0"/>
              <a:t>30/04/2022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BDD4F3-305C-447A-ABB0-DB45A231E92B}"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28AD31-2055-4241-9BD0-D2B0F6E5A3D8}" type="datetimeFigureOut">
              <a:rPr lang="en-GB" smtClean="0"/>
              <a:t>30/04/2022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BDD4F3-305C-447A-ABB0-DB45A231E92B}"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28AD31-2055-4241-9BD0-D2B0F6E5A3D8}" type="datetimeFigureOut">
              <a:rPr lang="en-GB" smtClean="0"/>
              <a:t>30/04/2022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BDD4F3-305C-447A-ABB0-DB45A231E92B}"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228AD31-2055-4241-9BD0-D2B0F6E5A3D8}" type="datetimeFigureOut">
              <a:rPr lang="en-GB" smtClean="0"/>
              <a:t>30/04/2022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BDD4F3-305C-447A-ABB0-DB45A231E92B}"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228AD31-2055-4241-9BD0-D2B0F6E5A3D8}" type="datetimeFigureOut">
              <a:rPr lang="en-GB" smtClean="0"/>
              <a:t>30/04/2022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BDD4F3-305C-447A-ABB0-DB45A231E92B}"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228AD31-2055-4241-9BD0-D2B0F6E5A3D8}" type="datetimeFigureOut">
              <a:rPr lang="en-GB" smtClean="0"/>
              <a:t>30/04/2022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CBDD4F3-305C-447A-ABB0-DB45A231E92B}"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228AD31-2055-4241-9BD0-D2B0F6E5A3D8}" type="datetimeFigureOut">
              <a:rPr lang="en-GB" smtClean="0"/>
              <a:t>30/04/2022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CBDD4F3-305C-447A-ABB0-DB45A231E92B}"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28AD31-2055-4241-9BD0-D2B0F6E5A3D8}" type="datetimeFigureOut">
              <a:rPr lang="en-GB" smtClean="0"/>
              <a:t>30/04/2022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CBDD4F3-305C-447A-ABB0-DB45A231E92B}"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228AD31-2055-4241-9BD0-D2B0F6E5A3D8}" type="datetimeFigureOut">
              <a:rPr lang="en-GB" smtClean="0"/>
              <a:t>30/04/2022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BDD4F3-305C-447A-ABB0-DB45A231E92B}"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228AD31-2055-4241-9BD0-D2B0F6E5A3D8}" type="datetimeFigureOut">
              <a:rPr lang="en-GB" smtClean="0"/>
              <a:t>30/04/2022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8077200" y="6356350"/>
            <a:ext cx="609600" cy="365125"/>
          </a:xfrm>
        </p:spPr>
        <p:txBody>
          <a:bodyPr/>
          <a:lstStyle/>
          <a:p>
            <a:fld id="{7CBDD4F3-305C-447A-ABB0-DB45A231E92B}" type="slidenum">
              <a:rPr lang="en-GB" smtClean="0"/>
              <a:t>‹#›</a:t>
            </a:fld>
            <a:endParaRPr lang="en-GB"/>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228AD31-2055-4241-9BD0-D2B0F6E5A3D8}" type="datetimeFigureOut">
              <a:rPr lang="en-GB" smtClean="0"/>
              <a:t>30/04/2022</a:t>
            </a:fld>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GB"/>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CBDD4F3-305C-447A-ABB0-DB45A231E92B}" type="slidenum">
              <a:rPr lang="en-GB" smtClean="0"/>
              <a:t>‹#›</a:t>
            </a:fld>
            <a:endParaRPr lang="en-GB"/>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792088"/>
          </a:xfrm>
        </p:spPr>
        <p:txBody>
          <a:bodyPr>
            <a:normAutofit fontScale="90000"/>
          </a:bodyPr>
          <a:lstStyle/>
          <a:p>
            <a:r>
              <a:rPr lang="en-US" b="1" dirty="0" smtClean="0">
                <a:solidFill>
                  <a:schemeClr val="tx2">
                    <a:lumMod val="75000"/>
                  </a:schemeClr>
                </a:solidFill>
              </a:rPr>
              <a:t>Computer Security Assignment </a:t>
            </a:r>
            <a:endParaRPr lang="en-GB" dirty="0"/>
          </a:p>
        </p:txBody>
      </p:sp>
      <p:sp>
        <p:nvSpPr>
          <p:cNvPr id="3" name="Content Placeholder 2"/>
          <p:cNvSpPr>
            <a:spLocks noGrp="1"/>
          </p:cNvSpPr>
          <p:nvPr>
            <p:ph idx="1"/>
          </p:nvPr>
        </p:nvSpPr>
        <p:spPr>
          <a:xfrm>
            <a:off x="323528" y="1484784"/>
            <a:ext cx="8640960" cy="1008112"/>
          </a:xfrm>
        </p:spPr>
        <p:txBody>
          <a:bodyPr>
            <a:normAutofit/>
          </a:bodyPr>
          <a:lstStyle/>
          <a:p>
            <a:pPr marL="0" indent="0">
              <a:buNone/>
            </a:pPr>
            <a:r>
              <a:rPr lang="en-US" b="1" i="1" dirty="0">
                <a:solidFill>
                  <a:schemeClr val="tx2">
                    <a:lumMod val="60000"/>
                    <a:lumOff val="40000"/>
                  </a:schemeClr>
                </a:solidFill>
                <a:latin typeface="Arial-BoldMT" charset="0"/>
              </a:rPr>
              <a:t>All list of Symmetric ,Asymmetric and Hash algorithm function</a:t>
            </a:r>
          </a:p>
          <a:p>
            <a:pPr marL="0" indent="0">
              <a:buNone/>
            </a:pPr>
            <a:endParaRPr lang="en-GB" dirty="0"/>
          </a:p>
        </p:txBody>
      </p:sp>
      <p:sp>
        <p:nvSpPr>
          <p:cNvPr id="4" name="TextBox 3"/>
          <p:cNvSpPr txBox="1"/>
          <p:nvPr/>
        </p:nvSpPr>
        <p:spPr>
          <a:xfrm>
            <a:off x="5220072" y="3861048"/>
            <a:ext cx="3816424" cy="1200329"/>
          </a:xfrm>
          <a:prstGeom prst="rect">
            <a:avLst/>
          </a:prstGeom>
          <a:noFill/>
        </p:spPr>
        <p:txBody>
          <a:bodyPr wrap="square" rtlCol="0">
            <a:spAutoFit/>
          </a:bodyPr>
          <a:lstStyle/>
          <a:p>
            <a:r>
              <a:rPr lang="en-GB" sz="2400" dirty="0" smtClean="0">
                <a:solidFill>
                  <a:schemeClr val="tx2">
                    <a:lumMod val="60000"/>
                    <a:lumOff val="40000"/>
                  </a:schemeClr>
                </a:solidFill>
              </a:rPr>
              <a:t>NAME :CHALTUMAMO</a:t>
            </a:r>
          </a:p>
          <a:p>
            <a:r>
              <a:rPr lang="en-GB" sz="2400" dirty="0" smtClean="0">
                <a:solidFill>
                  <a:schemeClr val="tx2">
                    <a:lumMod val="60000"/>
                    <a:lumOff val="40000"/>
                  </a:schemeClr>
                </a:solidFill>
              </a:rPr>
              <a:t>ID: 512/11</a:t>
            </a:r>
          </a:p>
          <a:p>
            <a:r>
              <a:rPr lang="en-GB" sz="2400" dirty="0" smtClean="0">
                <a:solidFill>
                  <a:schemeClr val="tx2">
                    <a:lumMod val="60000"/>
                    <a:lumOff val="40000"/>
                  </a:schemeClr>
                </a:solidFill>
              </a:rPr>
              <a:t>SECTION : B</a:t>
            </a:r>
            <a:endParaRPr lang="en-GB" sz="2400" dirty="0">
              <a:solidFill>
                <a:schemeClr val="tx2">
                  <a:lumMod val="60000"/>
                  <a:lumOff val="40000"/>
                </a:schemeClr>
              </a:solidFill>
            </a:endParaRPr>
          </a:p>
        </p:txBody>
      </p:sp>
      <p:pic>
        <p:nvPicPr>
          <p:cNvPr id="6" name="Content Placeholder 3" descr="C:\Users\Hus\Desktop\FB_IMG_15513871981852217.jp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2636912"/>
            <a:ext cx="4032448" cy="3384376"/>
          </a:xfrm>
          <a:prstGeom prst="rect">
            <a:avLst/>
          </a:prstGeom>
          <a:noFill/>
          <a:ln>
            <a:noFill/>
          </a:ln>
        </p:spPr>
      </p:pic>
    </p:spTree>
    <p:extLst>
      <p:ext uri="{BB962C8B-B14F-4D97-AF65-F5344CB8AC3E}">
        <p14:creationId xmlns:p14="http://schemas.microsoft.com/office/powerpoint/2010/main" val="33466523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936104"/>
          </a:xfrm>
        </p:spPr>
        <p:txBody>
          <a:bodyPr>
            <a:normAutofit/>
          </a:bodyPr>
          <a:lstStyle/>
          <a:p>
            <a:r>
              <a:rPr lang="fr-FR" sz="4000" dirty="0" smtClean="0"/>
              <a:t>Triple </a:t>
            </a:r>
            <a:r>
              <a:rPr lang="fr-FR" sz="4000" dirty="0"/>
              <a:t>Data </a:t>
            </a:r>
            <a:r>
              <a:rPr lang="fr-FR" sz="4000" dirty="0" err="1"/>
              <a:t>Encryption</a:t>
            </a:r>
            <a:r>
              <a:rPr lang="fr-FR" sz="4000" dirty="0"/>
              <a:t> Standard (3DES)</a:t>
            </a:r>
            <a:endParaRPr lang="en-GB" sz="4000" dirty="0"/>
          </a:p>
        </p:txBody>
      </p:sp>
      <p:sp>
        <p:nvSpPr>
          <p:cNvPr id="3" name="Content Placeholder 2"/>
          <p:cNvSpPr>
            <a:spLocks noGrp="1"/>
          </p:cNvSpPr>
          <p:nvPr>
            <p:ph idx="1"/>
          </p:nvPr>
        </p:nvSpPr>
        <p:spPr/>
        <p:txBody>
          <a:bodyPr/>
          <a:lstStyle/>
          <a:p>
            <a:r>
              <a:rPr lang="en-GB" dirty="0" smtClean="0"/>
              <a:t>Triple-DES (3DES) is a method to make DES dramatically more secure by using the DES encryption algorithm three times with three different keys for a total key length of 168 bits. </a:t>
            </a:r>
          </a:p>
          <a:p>
            <a:r>
              <a:rPr lang="en-GB" dirty="0" smtClean="0"/>
              <a:t>The algorithm has been widely used by financial institutions and </a:t>
            </a:r>
            <a:r>
              <a:rPr lang="en-GB" dirty="0" err="1" smtClean="0"/>
              <a:t>ssh</a:t>
            </a:r>
            <a:endParaRPr lang="en-GB" dirty="0"/>
          </a:p>
        </p:txBody>
      </p:sp>
    </p:spTree>
    <p:extLst>
      <p:ext uri="{BB962C8B-B14F-4D97-AF65-F5344CB8AC3E}">
        <p14:creationId xmlns:p14="http://schemas.microsoft.com/office/powerpoint/2010/main" val="4082111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Screenshot 2022-04-30 122639.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2153" y="908720"/>
            <a:ext cx="6476231" cy="454302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187624" y="5723964"/>
            <a:ext cx="6840760" cy="369332"/>
          </a:xfrm>
          <a:prstGeom prst="rect">
            <a:avLst/>
          </a:prstGeom>
          <a:noFill/>
        </p:spPr>
        <p:txBody>
          <a:bodyPr wrap="square" rtlCol="0">
            <a:spAutoFit/>
          </a:bodyPr>
          <a:lstStyle/>
          <a:p>
            <a:r>
              <a:rPr lang="fr-FR" b="1" dirty="0" smtClean="0"/>
              <a:t>Figure  DES  </a:t>
            </a:r>
            <a:r>
              <a:rPr lang="fr-FR" b="1" dirty="0" err="1"/>
              <a:t>Encryption</a:t>
            </a:r>
            <a:r>
              <a:rPr lang="fr-FR" b="1" dirty="0"/>
              <a:t> </a:t>
            </a:r>
            <a:r>
              <a:rPr lang="fr-FR" b="1" dirty="0" smtClean="0"/>
              <a:t> </a:t>
            </a:r>
            <a:r>
              <a:rPr lang="fr-FR" b="1" dirty="0" err="1" smtClean="0"/>
              <a:t>Algorithm</a:t>
            </a:r>
            <a:endParaRPr lang="en-GB" b="1" dirty="0"/>
          </a:p>
        </p:txBody>
      </p:sp>
    </p:spTree>
    <p:extLst>
      <p:ext uri="{BB962C8B-B14F-4D97-AF65-F5344CB8AC3E}">
        <p14:creationId xmlns:p14="http://schemas.microsoft.com/office/powerpoint/2010/main" val="2968694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Blowfish</a:t>
            </a:r>
            <a:endParaRPr lang="en-GB" dirty="0"/>
          </a:p>
        </p:txBody>
      </p:sp>
      <p:sp>
        <p:nvSpPr>
          <p:cNvPr id="3" name="Content Placeholder 2"/>
          <p:cNvSpPr>
            <a:spLocks noGrp="1"/>
          </p:cNvSpPr>
          <p:nvPr>
            <p:ph idx="1"/>
          </p:nvPr>
        </p:nvSpPr>
        <p:spPr/>
        <p:txBody>
          <a:bodyPr/>
          <a:lstStyle/>
          <a:p>
            <a:r>
              <a:rPr lang="en-GB" dirty="0" smtClean="0"/>
              <a:t>Blowfish is fast, compact, and a simple block encryption algorithm published in 1993. </a:t>
            </a:r>
          </a:p>
          <a:p>
            <a:r>
              <a:rPr lang="en-GB" dirty="0" smtClean="0"/>
              <a:t>The algorithm allows a variable-length key, up to 448 bits, and is optimized for execution on 32 and 64 bit processors. The algorithm has been placed in the public domain and is also used in </a:t>
            </a:r>
            <a:r>
              <a:rPr lang="en-GB" dirty="0" err="1" smtClean="0"/>
              <a:t>ssh</a:t>
            </a:r>
            <a:r>
              <a:rPr lang="en-GB" dirty="0" smtClean="0"/>
              <a:t>.</a:t>
            </a:r>
            <a:endParaRPr lang="en-GB" dirty="0"/>
          </a:p>
          <a:p>
            <a:r>
              <a:rPr lang="en-GB" dirty="0" smtClean="0"/>
              <a:t> Faster </a:t>
            </a:r>
            <a:r>
              <a:rPr lang="en-GB" dirty="0"/>
              <a:t>than DES and In operation, it splits messages into 64-bit blocks and individually encrypts them.</a:t>
            </a:r>
          </a:p>
        </p:txBody>
      </p:sp>
    </p:spTree>
    <p:extLst>
      <p:ext uri="{BB962C8B-B14F-4D97-AF65-F5344CB8AC3E}">
        <p14:creationId xmlns:p14="http://schemas.microsoft.com/office/powerpoint/2010/main" val="18655706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32656"/>
            <a:ext cx="8373616" cy="432048"/>
          </a:xfrm>
        </p:spPr>
        <p:txBody>
          <a:bodyPr>
            <a:normAutofit fontScale="90000"/>
          </a:bodyPr>
          <a:lstStyle/>
          <a:p>
            <a:r>
              <a:rPr lang="en-US" b="1" i="1" dirty="0" smtClean="0"/>
              <a:t>                   …</a:t>
            </a:r>
            <a:r>
              <a:rPr lang="en-US" b="1" i="1" dirty="0"/>
              <a:t>continued</a:t>
            </a:r>
            <a:endParaRPr lang="en-GB" dirty="0"/>
          </a:p>
        </p:txBody>
      </p:sp>
      <p:pic>
        <p:nvPicPr>
          <p:cNvPr id="1026" name="Picture 2" descr="D:\Screenshot 2022-04-30 121936.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1196752"/>
            <a:ext cx="8352928" cy="44644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63688" y="5949280"/>
            <a:ext cx="5832648" cy="369332"/>
          </a:xfrm>
          <a:prstGeom prst="rect">
            <a:avLst/>
          </a:prstGeom>
          <a:noFill/>
        </p:spPr>
        <p:txBody>
          <a:bodyPr wrap="square" rtlCol="0">
            <a:spAutoFit/>
          </a:bodyPr>
          <a:lstStyle/>
          <a:p>
            <a:r>
              <a:rPr lang="en-GB" dirty="0"/>
              <a:t>Figure </a:t>
            </a:r>
            <a:r>
              <a:rPr lang="en-GB" dirty="0" smtClean="0"/>
              <a:t>2. </a:t>
            </a:r>
            <a:r>
              <a:rPr lang="en-GB" dirty="0"/>
              <a:t>Blowfish Encryption Algorithm</a:t>
            </a:r>
          </a:p>
        </p:txBody>
      </p:sp>
    </p:spTree>
    <p:extLst>
      <p:ext uri="{BB962C8B-B14F-4D97-AF65-F5344CB8AC3E}">
        <p14:creationId xmlns:p14="http://schemas.microsoft.com/office/powerpoint/2010/main" val="3884106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864096"/>
          </a:xfrm>
        </p:spPr>
        <p:txBody>
          <a:bodyPr>
            <a:normAutofit/>
          </a:bodyPr>
          <a:lstStyle/>
          <a:p>
            <a:r>
              <a:rPr lang="en-GB" sz="4200" dirty="0"/>
              <a:t>Advanced Encryption Standard (AES) </a:t>
            </a:r>
          </a:p>
        </p:txBody>
      </p:sp>
      <p:sp>
        <p:nvSpPr>
          <p:cNvPr id="3" name="Content Placeholder 2"/>
          <p:cNvSpPr>
            <a:spLocks noGrp="1"/>
          </p:cNvSpPr>
          <p:nvPr>
            <p:ph idx="1"/>
          </p:nvPr>
        </p:nvSpPr>
        <p:spPr/>
        <p:txBody>
          <a:bodyPr/>
          <a:lstStyle/>
          <a:p>
            <a:r>
              <a:rPr lang="en-GB" dirty="0" smtClean="0"/>
              <a:t>This block cipher was developed by </a:t>
            </a:r>
            <a:r>
              <a:rPr lang="en-GB" dirty="0" err="1" smtClean="0"/>
              <a:t>Daemen</a:t>
            </a:r>
            <a:r>
              <a:rPr lang="en-GB" dirty="0" smtClean="0"/>
              <a:t> and </a:t>
            </a:r>
            <a:r>
              <a:rPr lang="en-GB" dirty="0" err="1" smtClean="0"/>
              <a:t>Rijmem</a:t>
            </a:r>
            <a:r>
              <a:rPr lang="en-GB" dirty="0" smtClean="0"/>
              <a:t> and was chosen in 2000 by NIST to be the new US Advanced Encryption Standard. </a:t>
            </a:r>
          </a:p>
          <a:p>
            <a:r>
              <a:rPr lang="en-GB" dirty="0" smtClean="0"/>
              <a:t>AES has effectively replaced DES in government circles. AES is an extraordinarily fast and compact cipher that can use keys that are 128, 192, and 256 bits long. </a:t>
            </a:r>
          </a:p>
          <a:p>
            <a:endParaRPr lang="en-GB" dirty="0"/>
          </a:p>
        </p:txBody>
      </p:sp>
    </p:spTree>
    <p:extLst>
      <p:ext uri="{BB962C8B-B14F-4D97-AF65-F5344CB8AC3E}">
        <p14:creationId xmlns:p14="http://schemas.microsoft.com/office/powerpoint/2010/main" val="11572657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D:\Screenshot 2022-04-30 12365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9891" y="1322082"/>
            <a:ext cx="5144218" cy="437258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475656" y="6124654"/>
            <a:ext cx="6480720" cy="369332"/>
          </a:xfrm>
          <a:prstGeom prst="rect">
            <a:avLst/>
          </a:prstGeom>
          <a:noFill/>
        </p:spPr>
        <p:txBody>
          <a:bodyPr wrap="square" rtlCol="0">
            <a:spAutoFit/>
          </a:bodyPr>
          <a:lstStyle/>
          <a:p>
            <a:r>
              <a:rPr lang="fr-FR" dirty="0"/>
              <a:t>Figure 4. AES </a:t>
            </a:r>
            <a:r>
              <a:rPr lang="fr-FR" dirty="0" err="1"/>
              <a:t>Encryption</a:t>
            </a:r>
            <a:r>
              <a:rPr lang="fr-FR" dirty="0"/>
              <a:t> </a:t>
            </a:r>
            <a:r>
              <a:rPr lang="fr-FR" dirty="0" err="1"/>
              <a:t>Algorithm</a:t>
            </a:r>
            <a:endParaRPr lang="en-GB" dirty="0"/>
          </a:p>
        </p:txBody>
      </p:sp>
    </p:spTree>
    <p:extLst>
      <p:ext uri="{BB962C8B-B14F-4D97-AF65-F5344CB8AC3E}">
        <p14:creationId xmlns:p14="http://schemas.microsoft.com/office/powerpoint/2010/main" val="2185438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032" y="342774"/>
            <a:ext cx="8229600" cy="936104"/>
          </a:xfrm>
        </p:spPr>
        <p:txBody>
          <a:bodyPr>
            <a:normAutofit fontScale="90000"/>
          </a:bodyPr>
          <a:lstStyle/>
          <a:p>
            <a:r>
              <a:rPr lang="en-US" sz="4000" b="1" dirty="0" smtClean="0">
                <a:solidFill>
                  <a:schemeClr val="bg2">
                    <a:lumMod val="25000"/>
                  </a:schemeClr>
                </a:solidFill>
                <a:latin typeface="Arial-BoldMT" charset="0"/>
                <a:ea typeface="Noto Sans CJK SC" charset="0"/>
                <a:cs typeface="Noto Sans CJK SC" charset="0"/>
              </a:rPr>
              <a:t>Summary of Encryption Algorithm</a:t>
            </a:r>
            <a:r>
              <a:rPr lang="en-US" b="1" dirty="0" smtClean="0">
                <a:solidFill>
                  <a:schemeClr val="bg2">
                    <a:lumMod val="25000"/>
                  </a:schemeClr>
                </a:solidFill>
                <a:latin typeface="Arial-BoldMT" charset="0"/>
                <a:ea typeface="Noto Sans CJK SC" charset="0"/>
                <a:cs typeface="Noto Sans CJK SC" charset="0"/>
              </a:rPr>
              <a:t/>
            </a:r>
            <a:br>
              <a:rPr lang="en-US" b="1" dirty="0" smtClean="0">
                <a:solidFill>
                  <a:schemeClr val="bg2">
                    <a:lumMod val="25000"/>
                  </a:schemeClr>
                </a:solidFill>
                <a:latin typeface="Arial-BoldMT" charset="0"/>
                <a:ea typeface="Noto Sans CJK SC" charset="0"/>
                <a:cs typeface="Noto Sans CJK SC" charset="0"/>
              </a:rPr>
            </a:br>
            <a:endParaRPr lang="en-GB" dirty="0">
              <a:solidFill>
                <a:schemeClr val="bg2">
                  <a:lumMod val="25000"/>
                </a:schemeClr>
              </a:solidFill>
            </a:endParaRPr>
          </a:p>
        </p:txBody>
      </p:sp>
      <p:pic>
        <p:nvPicPr>
          <p:cNvPr id="4" name="table"/>
          <p:cNvPicPr>
            <a:picLocks noGrp="1" noChangeAspect="1"/>
          </p:cNvPicPr>
          <p:nvPr>
            <p:ph idx="1"/>
          </p:nvPr>
        </p:nvPicPr>
        <p:blipFill>
          <a:blip r:embed="rId2"/>
          <a:stretch>
            <a:fillRect/>
          </a:stretch>
        </p:blipFill>
        <p:spPr>
          <a:xfrm>
            <a:off x="827584" y="1124744"/>
            <a:ext cx="7704856" cy="5259058"/>
          </a:xfrm>
          <a:prstGeom prst="rect">
            <a:avLst/>
          </a:prstGeom>
        </p:spPr>
      </p:pic>
    </p:spTree>
    <p:extLst>
      <p:ext uri="{BB962C8B-B14F-4D97-AF65-F5344CB8AC3E}">
        <p14:creationId xmlns:p14="http://schemas.microsoft.com/office/powerpoint/2010/main" val="1790618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080120"/>
          </a:xfrm>
        </p:spPr>
        <p:txBody>
          <a:bodyPr>
            <a:normAutofit fontScale="90000"/>
          </a:bodyPr>
          <a:lstStyle/>
          <a:p>
            <a:r>
              <a:rPr lang="en-US" b="1" i="1" dirty="0" smtClean="0"/>
              <a:t>Advantages symmetric key cryptography</a:t>
            </a:r>
            <a:endParaRPr lang="en-GB" dirty="0"/>
          </a:p>
        </p:txBody>
      </p:sp>
      <p:sp>
        <p:nvSpPr>
          <p:cNvPr id="3" name="Content Placeholder 2"/>
          <p:cNvSpPr>
            <a:spLocks noGrp="1"/>
          </p:cNvSpPr>
          <p:nvPr>
            <p:ph idx="1"/>
          </p:nvPr>
        </p:nvSpPr>
        <p:spPr>
          <a:xfrm>
            <a:off x="457200" y="1484784"/>
            <a:ext cx="8229600" cy="4641379"/>
          </a:xfrm>
        </p:spPr>
        <p:txBody>
          <a:bodyPr>
            <a:normAutofit/>
          </a:bodyPr>
          <a:lstStyle/>
          <a:p>
            <a:r>
              <a:rPr lang="en-US" dirty="0" smtClean="0"/>
              <a:t> Symmetric key is faster than asymmetric key cryptography.</a:t>
            </a:r>
          </a:p>
          <a:p>
            <a:r>
              <a:rPr lang="en-US" dirty="0" smtClean="0"/>
              <a:t>  Same key Is used for encryption and decryption receiver cannot decrypt data without key (without sender permission).</a:t>
            </a:r>
          </a:p>
          <a:p>
            <a:r>
              <a:rPr lang="en-US" dirty="0" smtClean="0"/>
              <a:t> </a:t>
            </a:r>
            <a:r>
              <a:rPr lang="en-US" dirty="0" err="1" smtClean="0"/>
              <a:t>Symmeteric</a:t>
            </a:r>
            <a:r>
              <a:rPr lang="en-US" dirty="0" smtClean="0"/>
              <a:t> key achieves the authentication principle because it  checks receiver’s identity.</a:t>
            </a:r>
          </a:p>
          <a:p>
            <a:r>
              <a:rPr lang="en-US" dirty="0" smtClean="0"/>
              <a:t>System resources are utilized in this cryptography.</a:t>
            </a:r>
            <a:endParaRPr lang="en-GB" dirty="0"/>
          </a:p>
        </p:txBody>
      </p:sp>
    </p:spTree>
    <p:extLst>
      <p:ext uri="{BB962C8B-B14F-4D97-AF65-F5344CB8AC3E}">
        <p14:creationId xmlns:p14="http://schemas.microsoft.com/office/powerpoint/2010/main" val="7024914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Disadvantages symmetric key cryptography</a:t>
            </a:r>
            <a:endParaRPr lang="en-GB" dirty="0"/>
          </a:p>
        </p:txBody>
      </p:sp>
      <p:sp>
        <p:nvSpPr>
          <p:cNvPr id="3" name="Content Placeholder 2"/>
          <p:cNvSpPr>
            <a:spLocks noGrp="1"/>
          </p:cNvSpPr>
          <p:nvPr>
            <p:ph idx="1"/>
          </p:nvPr>
        </p:nvSpPr>
        <p:spPr/>
        <p:txBody>
          <a:bodyPr/>
          <a:lstStyle/>
          <a:p>
            <a:r>
              <a:rPr lang="en-US" dirty="0" smtClean="0"/>
              <a:t>Once key is stolen while transmitted data can easily decrypt.</a:t>
            </a:r>
          </a:p>
          <a:p>
            <a:r>
              <a:rPr lang="en-US" dirty="0" smtClean="0"/>
              <a:t> In symmetric  key cryptography , key is transmitted first and then message is transfer to the receiver .If attacker the communication, he can easily decrypt the message.</a:t>
            </a:r>
          </a:p>
          <a:p>
            <a:pPr>
              <a:buNone/>
            </a:pPr>
            <a:endParaRPr lang="en-US" dirty="0" smtClean="0"/>
          </a:p>
          <a:p>
            <a:endParaRPr lang="en-GB" dirty="0"/>
          </a:p>
        </p:txBody>
      </p:sp>
    </p:spTree>
    <p:extLst>
      <p:ext uri="{BB962C8B-B14F-4D97-AF65-F5344CB8AC3E}">
        <p14:creationId xmlns:p14="http://schemas.microsoft.com/office/powerpoint/2010/main" val="10280489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891480"/>
          </a:xfrm>
        </p:spPr>
        <p:txBody>
          <a:bodyPr/>
          <a:lstStyle/>
          <a:p>
            <a:r>
              <a:rPr lang="en-US" b="1" dirty="0" smtClean="0"/>
              <a:t>Asymmetric cryptography</a:t>
            </a:r>
            <a:endParaRPr lang="en-GB" dirty="0"/>
          </a:p>
        </p:txBody>
      </p:sp>
      <p:sp>
        <p:nvSpPr>
          <p:cNvPr id="3" name="Content Placeholder 2"/>
          <p:cNvSpPr>
            <a:spLocks noGrp="1"/>
          </p:cNvSpPr>
          <p:nvPr>
            <p:ph idx="1"/>
          </p:nvPr>
        </p:nvSpPr>
        <p:spPr>
          <a:xfrm>
            <a:off x="457200" y="1196752"/>
            <a:ext cx="8229600" cy="4929411"/>
          </a:xfrm>
        </p:spPr>
        <p:txBody>
          <a:bodyPr>
            <a:normAutofit/>
          </a:bodyPr>
          <a:lstStyle/>
          <a:p>
            <a:r>
              <a:rPr lang="en-US" dirty="0" smtClean="0"/>
              <a:t>Asymmetric cryptography is also known as public-key cryptography.</a:t>
            </a:r>
          </a:p>
          <a:p>
            <a:r>
              <a:rPr lang="en-US" dirty="0" smtClean="0"/>
              <a:t>Asymmetric cryptography is one public key and one private key to encrypt and decrypt a message and protect it from unauthorized access or use.</a:t>
            </a:r>
          </a:p>
          <a:p>
            <a:r>
              <a:rPr lang="en-US" dirty="0" smtClean="0"/>
              <a:t>Public-key is a cryptographic key that can be used by any person to encrypt a message so that it can only be decrypted by the intended recipient with their private key.</a:t>
            </a:r>
          </a:p>
          <a:p>
            <a:endParaRPr lang="en-US" dirty="0" smtClean="0"/>
          </a:p>
          <a:p>
            <a:endParaRPr lang="en-GB" dirty="0"/>
          </a:p>
        </p:txBody>
      </p:sp>
    </p:spTree>
    <p:extLst>
      <p:ext uri="{BB962C8B-B14F-4D97-AF65-F5344CB8AC3E}">
        <p14:creationId xmlns:p14="http://schemas.microsoft.com/office/powerpoint/2010/main" val="2549944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0" y="274638"/>
            <a:ext cx="6336704" cy="1210146"/>
          </a:xfrm>
        </p:spPr>
        <p:txBody>
          <a:bodyPr/>
          <a:lstStyle/>
          <a:p>
            <a:r>
              <a:rPr lang="en-US" dirty="0" smtClean="0">
                <a:solidFill>
                  <a:schemeClr val="tx2">
                    <a:lumMod val="60000"/>
                    <a:lumOff val="40000"/>
                  </a:schemeClr>
                </a:solidFill>
              </a:rPr>
              <a:t>INTRODUCTION</a:t>
            </a:r>
            <a:endParaRPr lang="en-GB" dirty="0">
              <a:solidFill>
                <a:schemeClr val="tx2">
                  <a:lumMod val="60000"/>
                  <a:lumOff val="40000"/>
                </a:schemeClr>
              </a:solidFill>
            </a:endParaRPr>
          </a:p>
        </p:txBody>
      </p:sp>
      <p:sp>
        <p:nvSpPr>
          <p:cNvPr id="3" name="Content Placeholder 2"/>
          <p:cNvSpPr>
            <a:spLocks noGrp="1"/>
          </p:cNvSpPr>
          <p:nvPr>
            <p:ph idx="1"/>
          </p:nvPr>
        </p:nvSpPr>
        <p:spPr/>
        <p:txBody>
          <a:bodyPr/>
          <a:lstStyle/>
          <a:p>
            <a:r>
              <a:rPr lang="en-US" b="1" dirty="0" smtClean="0">
                <a:solidFill>
                  <a:schemeClr val="accent1">
                    <a:lumMod val="75000"/>
                  </a:schemeClr>
                </a:solidFill>
              </a:rPr>
              <a:t>WHAT IS CRYPTOGRAPHY?</a:t>
            </a:r>
          </a:p>
          <a:p>
            <a:pPr marL="0" indent="0">
              <a:buNone/>
            </a:pPr>
            <a:endParaRPr lang="en-US" b="1" i="1" dirty="0" smtClean="0"/>
          </a:p>
          <a:p>
            <a:pPr marL="0" indent="0">
              <a:buNone/>
            </a:pPr>
            <a:r>
              <a:rPr lang="en-US" b="1" dirty="0" smtClean="0"/>
              <a:t>        Cryptography</a:t>
            </a:r>
            <a:r>
              <a:rPr lang="en-US" dirty="0" smtClean="0"/>
              <a:t> </a:t>
            </a:r>
            <a:r>
              <a:rPr lang="en-US" sz="2800" dirty="0" smtClean="0"/>
              <a:t>is the study of securing communication from outside observers. Encryption algorithms take the original message , or plaintext, and converts it into </a:t>
            </a:r>
            <a:r>
              <a:rPr lang="en-US" sz="2800" dirty="0" err="1" smtClean="0"/>
              <a:t>ciphertext</a:t>
            </a:r>
            <a:r>
              <a:rPr lang="en-US" sz="2800" dirty="0" smtClean="0"/>
              <a:t> ,which is not understandable . The key allows the user to decrypt the message , thus ensuring on they can read the message</a:t>
            </a:r>
            <a:endParaRPr lang="en-GB" sz="2800" dirty="0"/>
          </a:p>
        </p:txBody>
      </p:sp>
    </p:spTree>
    <p:extLst>
      <p:ext uri="{BB962C8B-B14F-4D97-AF65-F5344CB8AC3E}">
        <p14:creationId xmlns:p14="http://schemas.microsoft.com/office/powerpoint/2010/main" val="15602532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066130"/>
          </a:xfrm>
        </p:spPr>
        <p:txBody>
          <a:bodyPr>
            <a:normAutofit fontScale="90000"/>
          </a:bodyPr>
          <a:lstStyle/>
          <a:p>
            <a:r>
              <a:rPr lang="en-US" b="1" i="1" dirty="0" smtClean="0"/>
              <a:t>Example of Asymmetric key Cryptography</a:t>
            </a:r>
            <a:endParaRPr lang="en-GB" dirty="0"/>
          </a:p>
        </p:txBody>
      </p:sp>
      <p:sp>
        <p:nvSpPr>
          <p:cNvPr id="3" name="Content Placeholder 2"/>
          <p:cNvSpPr>
            <a:spLocks noGrp="1"/>
          </p:cNvSpPr>
          <p:nvPr>
            <p:ph idx="1"/>
          </p:nvPr>
        </p:nvSpPr>
        <p:spPr>
          <a:xfrm>
            <a:off x="457200" y="1484784"/>
            <a:ext cx="8229600" cy="4641379"/>
          </a:xfrm>
        </p:spPr>
        <p:txBody>
          <a:bodyPr/>
          <a:lstStyle/>
          <a:p>
            <a:pPr>
              <a:buFont typeface="Wingdings" pitchFamily="2" charset="2"/>
              <a:buChar char="§"/>
            </a:pPr>
            <a:r>
              <a:rPr lang="en-US" dirty="0" smtClean="0"/>
              <a:t> </a:t>
            </a:r>
            <a:r>
              <a:rPr lang="en-US" dirty="0" err="1" smtClean="0"/>
              <a:t>Rivesh</a:t>
            </a:r>
            <a:r>
              <a:rPr lang="en-US" dirty="0" smtClean="0"/>
              <a:t> Shamir </a:t>
            </a:r>
            <a:r>
              <a:rPr lang="en-US" dirty="0" err="1" smtClean="0"/>
              <a:t>Adlman</a:t>
            </a:r>
            <a:r>
              <a:rPr lang="en-US" dirty="0" smtClean="0"/>
              <a:t> (RSA)</a:t>
            </a:r>
          </a:p>
          <a:p>
            <a:pPr>
              <a:buFont typeface="Wingdings" pitchFamily="2" charset="2"/>
              <a:buChar char="§"/>
            </a:pPr>
            <a:r>
              <a:rPr lang="en-US" dirty="0" smtClean="0"/>
              <a:t> </a:t>
            </a:r>
            <a:r>
              <a:rPr lang="en-US" dirty="0" err="1" smtClean="0"/>
              <a:t>Diffie</a:t>
            </a:r>
            <a:r>
              <a:rPr lang="en-US" dirty="0" smtClean="0"/>
              <a:t> Hellman Key exchange algorithm.</a:t>
            </a:r>
          </a:p>
          <a:p>
            <a:pPr>
              <a:buFont typeface="Wingdings" pitchFamily="2" charset="2"/>
              <a:buChar char="§"/>
            </a:pPr>
            <a:r>
              <a:rPr lang="en-US" dirty="0" smtClean="0"/>
              <a:t>Digital Signature Standard(DSS)</a:t>
            </a:r>
          </a:p>
          <a:p>
            <a:pPr>
              <a:buFont typeface="Wingdings" pitchFamily="2" charset="2"/>
              <a:buChar char="§"/>
            </a:pPr>
            <a:r>
              <a:rPr lang="en-US" dirty="0" smtClean="0"/>
              <a:t>Digital Signature Algorithm (DSA)</a:t>
            </a:r>
          </a:p>
          <a:p>
            <a:pPr>
              <a:buFont typeface="Wingdings" pitchFamily="2" charset="2"/>
              <a:buChar char="§"/>
            </a:pPr>
            <a:r>
              <a:rPr lang="en-US" dirty="0" smtClean="0"/>
              <a:t> Elliptical curve cryptography (ECC)</a:t>
            </a:r>
          </a:p>
          <a:p>
            <a:pPr>
              <a:buNone/>
            </a:pPr>
            <a:endParaRPr lang="en-US" dirty="0" smtClean="0"/>
          </a:p>
          <a:p>
            <a:endParaRPr lang="en-GB" dirty="0"/>
          </a:p>
        </p:txBody>
      </p:sp>
    </p:spTree>
    <p:extLst>
      <p:ext uri="{BB962C8B-B14F-4D97-AF65-F5344CB8AC3E}">
        <p14:creationId xmlns:p14="http://schemas.microsoft.com/office/powerpoint/2010/main" val="40628186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792088"/>
          </a:xfrm>
        </p:spPr>
        <p:txBody>
          <a:bodyPr>
            <a:normAutofit fontScale="90000"/>
          </a:bodyPr>
          <a:lstStyle/>
          <a:p>
            <a:r>
              <a:rPr lang="en-GB" dirty="0" err="1"/>
              <a:t>Rivest</a:t>
            </a:r>
            <a:r>
              <a:rPr lang="en-GB" dirty="0"/>
              <a:t>-Shamir and </a:t>
            </a:r>
            <a:r>
              <a:rPr lang="en-GB" dirty="0" err="1"/>
              <a:t>Adleman</a:t>
            </a:r>
            <a:r>
              <a:rPr lang="en-GB" dirty="0"/>
              <a:t> (RSA)</a:t>
            </a:r>
          </a:p>
        </p:txBody>
      </p:sp>
      <p:sp>
        <p:nvSpPr>
          <p:cNvPr id="3" name="Content Placeholder 2"/>
          <p:cNvSpPr>
            <a:spLocks noGrp="1"/>
          </p:cNvSpPr>
          <p:nvPr>
            <p:ph idx="1"/>
          </p:nvPr>
        </p:nvSpPr>
        <p:spPr>
          <a:xfrm>
            <a:off x="457200" y="1412776"/>
            <a:ext cx="8229600" cy="4911824"/>
          </a:xfrm>
        </p:spPr>
        <p:txBody>
          <a:bodyPr/>
          <a:lstStyle/>
          <a:p>
            <a:pPr>
              <a:buFont typeface="Arial" pitchFamily="34" charset="0"/>
              <a:buChar char="•"/>
            </a:pPr>
            <a:r>
              <a:rPr lang="en-GB" dirty="0" smtClean="0"/>
              <a:t>RSA </a:t>
            </a:r>
            <a:r>
              <a:rPr lang="en-GB" dirty="0"/>
              <a:t>was invented by Ron </a:t>
            </a:r>
            <a:r>
              <a:rPr lang="en-GB" dirty="0" err="1"/>
              <a:t>Rivest</a:t>
            </a:r>
            <a:r>
              <a:rPr lang="en-GB" dirty="0"/>
              <a:t>, </a:t>
            </a:r>
            <a:r>
              <a:rPr lang="en-GB" dirty="0" err="1"/>
              <a:t>Adi</a:t>
            </a:r>
            <a:r>
              <a:rPr lang="en-GB" dirty="0"/>
              <a:t> Shamir and Leonard </a:t>
            </a:r>
            <a:r>
              <a:rPr lang="en-GB" dirty="0" err="1"/>
              <a:t>Adleman</a:t>
            </a:r>
            <a:r>
              <a:rPr lang="en-GB" dirty="0"/>
              <a:t> back in 1978</a:t>
            </a:r>
            <a:r>
              <a:rPr lang="en-GB" dirty="0" smtClean="0"/>
              <a:t>.</a:t>
            </a:r>
          </a:p>
          <a:p>
            <a:pPr>
              <a:buFont typeface="Arial" pitchFamily="34" charset="0"/>
              <a:buChar char="•"/>
            </a:pPr>
            <a:r>
              <a:rPr lang="en-GB" dirty="0" smtClean="0"/>
              <a:t>It operate </a:t>
            </a:r>
            <a:r>
              <a:rPr lang="en-GB" dirty="0"/>
              <a:t>by using a variable key and encryption block. It uses block size data where plain text and cipher text are integrated between 0 and 1. </a:t>
            </a:r>
            <a:endParaRPr lang="en-GB" dirty="0" smtClean="0"/>
          </a:p>
          <a:p>
            <a:pPr>
              <a:buFont typeface="Arial" pitchFamily="34" charset="0"/>
              <a:buChar char="•"/>
            </a:pPr>
            <a:r>
              <a:rPr lang="en-GB" dirty="0"/>
              <a:t>The main advantage of RSA is that it has enhanced security as compared to other algorithms</a:t>
            </a:r>
            <a:r>
              <a:rPr lang="en-GB" dirty="0" smtClean="0"/>
              <a:t>.</a:t>
            </a:r>
          </a:p>
          <a:p>
            <a:pPr>
              <a:buFont typeface="Arial" pitchFamily="34" charset="0"/>
              <a:buChar char="•"/>
            </a:pPr>
            <a:r>
              <a:rPr lang="en-GB" dirty="0"/>
              <a:t>Three steps are involved: </a:t>
            </a:r>
            <a:endParaRPr lang="en-GB" dirty="0" smtClean="0"/>
          </a:p>
          <a:p>
            <a:pPr marL="0" indent="0">
              <a:buNone/>
            </a:pPr>
            <a:r>
              <a:rPr lang="en-GB" sz="2000" i="1" dirty="0"/>
              <a:t> </a:t>
            </a:r>
            <a:r>
              <a:rPr lang="en-GB" sz="2000" i="1" dirty="0" smtClean="0"/>
              <a:t>       1 . generation </a:t>
            </a:r>
            <a:r>
              <a:rPr lang="en-GB" sz="2000" i="1" dirty="0"/>
              <a:t>of public/private key pair</a:t>
            </a:r>
            <a:r>
              <a:rPr lang="en-GB" sz="2000" i="1" dirty="0" smtClean="0"/>
              <a:t>,</a:t>
            </a:r>
          </a:p>
          <a:p>
            <a:pPr marL="0" indent="0">
              <a:buNone/>
            </a:pPr>
            <a:r>
              <a:rPr lang="en-GB" sz="2000" i="1" dirty="0" smtClean="0"/>
              <a:t>        2.  </a:t>
            </a:r>
            <a:r>
              <a:rPr lang="en-GB" sz="2000" i="1" dirty="0"/>
              <a:t>encrypting the plain text (data) into </a:t>
            </a:r>
            <a:r>
              <a:rPr lang="en-GB" sz="2000" i="1" dirty="0" err="1"/>
              <a:t>ciphertext</a:t>
            </a:r>
            <a:r>
              <a:rPr lang="en-GB" sz="2000" i="1" dirty="0"/>
              <a:t> (data), </a:t>
            </a:r>
            <a:r>
              <a:rPr lang="en-GB" sz="2000" i="1" dirty="0" smtClean="0"/>
              <a:t>and</a:t>
            </a:r>
          </a:p>
          <a:p>
            <a:pPr marL="0" indent="0">
              <a:buNone/>
            </a:pPr>
            <a:r>
              <a:rPr lang="en-GB" sz="2000" i="1" dirty="0" smtClean="0"/>
              <a:t>         3.  decrypting the data to generate the original text</a:t>
            </a:r>
            <a:r>
              <a:rPr lang="en-GB" dirty="0" smtClean="0"/>
              <a:t>.</a:t>
            </a:r>
            <a:endParaRPr lang="en-GB" dirty="0"/>
          </a:p>
        </p:txBody>
      </p:sp>
    </p:spTree>
    <p:extLst>
      <p:ext uri="{BB962C8B-B14F-4D97-AF65-F5344CB8AC3E}">
        <p14:creationId xmlns:p14="http://schemas.microsoft.com/office/powerpoint/2010/main" val="2961567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Screenshot 2022-04-30 125226.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836712"/>
            <a:ext cx="7128791" cy="43924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907704" y="5805264"/>
            <a:ext cx="5760640" cy="369332"/>
          </a:xfrm>
          <a:prstGeom prst="rect">
            <a:avLst/>
          </a:prstGeom>
          <a:noFill/>
        </p:spPr>
        <p:txBody>
          <a:bodyPr wrap="square" rtlCol="0">
            <a:spAutoFit/>
          </a:bodyPr>
          <a:lstStyle/>
          <a:p>
            <a:r>
              <a:rPr lang="fr-FR" dirty="0"/>
              <a:t>Figure </a:t>
            </a:r>
            <a:r>
              <a:rPr lang="fr-FR" dirty="0" smtClean="0"/>
              <a:t>. </a:t>
            </a:r>
            <a:r>
              <a:rPr lang="fr-FR" dirty="0"/>
              <a:t>RSA </a:t>
            </a:r>
            <a:r>
              <a:rPr lang="fr-FR" dirty="0" err="1"/>
              <a:t>Encryption</a:t>
            </a:r>
            <a:r>
              <a:rPr lang="fr-FR" dirty="0"/>
              <a:t> </a:t>
            </a:r>
            <a:r>
              <a:rPr lang="fr-FR" dirty="0" err="1"/>
              <a:t>Algorithm</a:t>
            </a:r>
            <a:endParaRPr lang="en-GB" dirty="0"/>
          </a:p>
        </p:txBody>
      </p:sp>
    </p:spTree>
    <p:extLst>
      <p:ext uri="{BB962C8B-B14F-4D97-AF65-F5344CB8AC3E}">
        <p14:creationId xmlns:p14="http://schemas.microsoft.com/office/powerpoint/2010/main" val="187624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792088"/>
          </a:xfrm>
        </p:spPr>
        <p:txBody>
          <a:bodyPr>
            <a:normAutofit fontScale="90000"/>
          </a:bodyPr>
          <a:lstStyle/>
          <a:p>
            <a:r>
              <a:rPr lang="en-GB" dirty="0" smtClean="0"/>
              <a:t> </a:t>
            </a:r>
            <a:r>
              <a:rPr lang="en-GB" dirty="0" err="1" smtClean="0"/>
              <a:t>Diffie</a:t>
            </a:r>
            <a:r>
              <a:rPr lang="en-GB" dirty="0" smtClean="0"/>
              <a:t>-Hellman </a:t>
            </a:r>
            <a:endParaRPr lang="en-GB" dirty="0"/>
          </a:p>
        </p:txBody>
      </p:sp>
      <p:sp>
        <p:nvSpPr>
          <p:cNvPr id="3" name="Content Placeholder 2"/>
          <p:cNvSpPr>
            <a:spLocks noGrp="1"/>
          </p:cNvSpPr>
          <p:nvPr>
            <p:ph idx="1"/>
          </p:nvPr>
        </p:nvSpPr>
        <p:spPr>
          <a:xfrm>
            <a:off x="457200" y="1196752"/>
            <a:ext cx="8229600" cy="5127848"/>
          </a:xfrm>
        </p:spPr>
        <p:txBody>
          <a:bodyPr/>
          <a:lstStyle/>
          <a:p>
            <a:r>
              <a:rPr lang="en-GB" dirty="0"/>
              <a:t>This algorithm was established by </a:t>
            </a:r>
            <a:r>
              <a:rPr lang="en-GB" dirty="0" err="1"/>
              <a:t>Diffie</a:t>
            </a:r>
            <a:r>
              <a:rPr lang="en-GB" dirty="0"/>
              <a:t>-Hellman in 1976</a:t>
            </a:r>
            <a:r>
              <a:rPr lang="en-GB" dirty="0" smtClean="0"/>
              <a:t>.</a:t>
            </a:r>
          </a:p>
          <a:p>
            <a:r>
              <a:rPr lang="en-GB" dirty="0"/>
              <a:t>This algorithm is used to create a shared secret between two parties through a secured physical channel. Each of the parties comes up with a secret key that is only known to them</a:t>
            </a:r>
            <a:r>
              <a:rPr lang="en-GB" dirty="0" smtClean="0"/>
              <a:t>.</a:t>
            </a:r>
          </a:p>
          <a:p>
            <a:endParaRPr lang="en-GB" dirty="0"/>
          </a:p>
        </p:txBody>
      </p:sp>
    </p:spTree>
    <p:extLst>
      <p:ext uri="{BB962C8B-B14F-4D97-AF65-F5344CB8AC3E}">
        <p14:creationId xmlns:p14="http://schemas.microsoft.com/office/powerpoint/2010/main" val="692732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Screenshot 2022-04-30 125654.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836712"/>
            <a:ext cx="7776864" cy="489654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259632" y="6021288"/>
            <a:ext cx="6192688" cy="369332"/>
          </a:xfrm>
          <a:prstGeom prst="rect">
            <a:avLst/>
          </a:prstGeom>
          <a:noFill/>
        </p:spPr>
        <p:txBody>
          <a:bodyPr wrap="square" rtlCol="0">
            <a:spAutoFit/>
          </a:bodyPr>
          <a:lstStyle/>
          <a:p>
            <a:r>
              <a:rPr lang="fr-FR" dirty="0"/>
              <a:t>Figure </a:t>
            </a:r>
            <a:r>
              <a:rPr lang="fr-FR" dirty="0" smtClean="0"/>
              <a:t>. </a:t>
            </a:r>
            <a:r>
              <a:rPr lang="fr-FR" dirty="0" err="1"/>
              <a:t>Diffie-Hellman</a:t>
            </a:r>
            <a:r>
              <a:rPr lang="fr-FR" dirty="0"/>
              <a:t> </a:t>
            </a:r>
            <a:r>
              <a:rPr lang="fr-FR" dirty="0" err="1"/>
              <a:t>Encryption</a:t>
            </a:r>
            <a:r>
              <a:rPr lang="fr-FR" dirty="0"/>
              <a:t> </a:t>
            </a:r>
            <a:r>
              <a:rPr lang="fr-FR" dirty="0" err="1"/>
              <a:t>Algorithm</a:t>
            </a:r>
            <a:r>
              <a:rPr lang="fr-FR" dirty="0"/>
              <a:t> </a:t>
            </a:r>
            <a:endParaRPr lang="en-GB" dirty="0"/>
          </a:p>
        </p:txBody>
      </p:sp>
    </p:spTree>
    <p:extLst>
      <p:ext uri="{BB962C8B-B14F-4D97-AF65-F5344CB8AC3E}">
        <p14:creationId xmlns:p14="http://schemas.microsoft.com/office/powerpoint/2010/main" val="1655102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792088"/>
          </a:xfrm>
        </p:spPr>
        <p:txBody>
          <a:bodyPr>
            <a:normAutofit fontScale="90000"/>
          </a:bodyPr>
          <a:lstStyle/>
          <a:p>
            <a:r>
              <a:rPr lang="en-GB" dirty="0"/>
              <a:t>Elliptic Curve Cryptography (ECC)</a:t>
            </a:r>
          </a:p>
        </p:txBody>
      </p:sp>
      <p:sp>
        <p:nvSpPr>
          <p:cNvPr id="3" name="Content Placeholder 2"/>
          <p:cNvSpPr>
            <a:spLocks noGrp="1"/>
          </p:cNvSpPr>
          <p:nvPr>
            <p:ph idx="1"/>
          </p:nvPr>
        </p:nvSpPr>
        <p:spPr>
          <a:xfrm>
            <a:off x="395536" y="1484784"/>
            <a:ext cx="8229600" cy="4968552"/>
          </a:xfrm>
        </p:spPr>
        <p:txBody>
          <a:bodyPr/>
          <a:lstStyle/>
          <a:p>
            <a:r>
              <a:rPr lang="en-GB" dirty="0"/>
              <a:t>ECC is an asymmetric algorithm that utilizes varied keys to encode and decode</a:t>
            </a:r>
            <a:r>
              <a:rPr lang="en-GB" dirty="0" smtClean="0"/>
              <a:t>.</a:t>
            </a:r>
          </a:p>
          <a:p>
            <a:r>
              <a:rPr lang="en-GB" dirty="0"/>
              <a:t>ECC was based on the algebraic structure of elliptic curves over finite in limited domains</a:t>
            </a:r>
            <a:r>
              <a:rPr lang="en-GB" dirty="0" smtClean="0"/>
              <a:t>.</a:t>
            </a:r>
          </a:p>
          <a:p>
            <a:r>
              <a:rPr lang="en-GB" dirty="0"/>
              <a:t>ECC affords the ultimate security with the same bit sizes. It is good for battery backup, too since it </a:t>
            </a:r>
            <a:r>
              <a:rPr lang="en-GB" dirty="0" smtClean="0"/>
              <a:t>consumes </a:t>
            </a:r>
            <a:r>
              <a:rPr lang="en-GB" dirty="0"/>
              <a:t>less </a:t>
            </a:r>
            <a:r>
              <a:rPr lang="en-GB" dirty="0" smtClean="0"/>
              <a:t>energy</a:t>
            </a:r>
          </a:p>
          <a:p>
            <a:r>
              <a:rPr lang="en-GB" dirty="0"/>
              <a:t>The main advantage of ECC is that its utilization of small key lengths which results in quick encoding and consuming minimal energy. </a:t>
            </a:r>
            <a:endParaRPr lang="en-GB" dirty="0" smtClean="0"/>
          </a:p>
          <a:p>
            <a:endParaRPr lang="en-GB" dirty="0"/>
          </a:p>
        </p:txBody>
      </p:sp>
    </p:spTree>
    <p:extLst>
      <p:ext uri="{BB962C8B-B14F-4D97-AF65-F5344CB8AC3E}">
        <p14:creationId xmlns:p14="http://schemas.microsoft.com/office/powerpoint/2010/main" val="2139808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Screenshot 2022-04-30 130510.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3648" y="548681"/>
            <a:ext cx="6048672" cy="517901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47664" y="6165304"/>
            <a:ext cx="6192688" cy="369332"/>
          </a:xfrm>
          <a:prstGeom prst="rect">
            <a:avLst/>
          </a:prstGeom>
          <a:noFill/>
        </p:spPr>
        <p:txBody>
          <a:bodyPr wrap="square" rtlCol="0">
            <a:spAutoFit/>
          </a:bodyPr>
          <a:lstStyle/>
          <a:p>
            <a:r>
              <a:rPr lang="en-GB" dirty="0"/>
              <a:t>Figure 15. Basic Elliptic Curve Cryptography</a:t>
            </a:r>
          </a:p>
        </p:txBody>
      </p:sp>
    </p:spTree>
    <p:extLst>
      <p:ext uri="{BB962C8B-B14F-4D97-AF65-F5344CB8AC3E}">
        <p14:creationId xmlns:p14="http://schemas.microsoft.com/office/powerpoint/2010/main" val="1431134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6632"/>
            <a:ext cx="8507288" cy="6336704"/>
          </a:xfrm>
        </p:spPr>
        <p:txBody>
          <a:bodyPr>
            <a:normAutofit/>
          </a:bodyPr>
          <a:lstStyle/>
          <a:p>
            <a:r>
              <a:rPr lang="en-US" b="1" i="1" dirty="0" smtClean="0">
                <a:solidFill>
                  <a:schemeClr val="bg2">
                    <a:lumMod val="25000"/>
                  </a:schemeClr>
                </a:solidFill>
              </a:rPr>
              <a:t>Advantages </a:t>
            </a:r>
            <a:r>
              <a:rPr lang="en-US" b="1" i="1" dirty="0">
                <a:solidFill>
                  <a:schemeClr val="bg2">
                    <a:lumMod val="25000"/>
                  </a:schemeClr>
                </a:solidFill>
              </a:rPr>
              <a:t>of Asymmetric </a:t>
            </a:r>
            <a:endParaRPr lang="en-US" b="1" i="1" dirty="0" smtClean="0">
              <a:solidFill>
                <a:schemeClr val="bg2">
                  <a:lumMod val="25000"/>
                </a:schemeClr>
              </a:solidFill>
            </a:endParaRPr>
          </a:p>
          <a:p>
            <a:pPr marL="514350" indent="-514350">
              <a:buFont typeface="+mj-lt"/>
              <a:buAutoNum type="arabicPeriod"/>
            </a:pPr>
            <a:r>
              <a:rPr lang="en-US" dirty="0" smtClean="0"/>
              <a:t>If data is transmitting on insecure channel , but key cannot distributing among sender and receiver.</a:t>
            </a:r>
          </a:p>
          <a:p>
            <a:pPr marL="514350" indent="-514350">
              <a:buFont typeface="+mj-lt"/>
              <a:buAutoNum type="arabicPeriod"/>
            </a:pPr>
            <a:r>
              <a:rPr lang="en-US" dirty="0"/>
              <a:t>S</a:t>
            </a:r>
            <a:r>
              <a:rPr lang="en-US" dirty="0" smtClean="0"/>
              <a:t>eparate key is used for encryption and decryption , even if encrypted message is stolen by attacker he/she cannot decrypt the message.</a:t>
            </a:r>
          </a:p>
          <a:p>
            <a:pPr marL="514350" indent="-514350">
              <a:buFont typeface="+mj-lt"/>
              <a:buAutoNum type="arabicPeriod"/>
            </a:pPr>
            <a:r>
              <a:rPr lang="en-US" dirty="0" smtClean="0"/>
              <a:t>Easy to use for user.</a:t>
            </a:r>
          </a:p>
          <a:p>
            <a:r>
              <a:rPr lang="en-US" b="1" i="1" dirty="0"/>
              <a:t> </a:t>
            </a:r>
            <a:r>
              <a:rPr lang="en-US" b="1" i="1" dirty="0">
                <a:solidFill>
                  <a:schemeClr val="bg2">
                    <a:lumMod val="50000"/>
                  </a:schemeClr>
                </a:solidFill>
              </a:rPr>
              <a:t>Disadvantage</a:t>
            </a:r>
            <a:r>
              <a:rPr lang="en-US" b="1" i="1" dirty="0"/>
              <a:t> </a:t>
            </a:r>
          </a:p>
          <a:p>
            <a:pPr marL="514350" indent="-514350">
              <a:buFont typeface="+mj-lt"/>
              <a:buAutoNum type="arabicPeriod"/>
            </a:pPr>
            <a:r>
              <a:rPr lang="en-US" dirty="0"/>
              <a:t>Asymmetric key use more </a:t>
            </a:r>
            <a:r>
              <a:rPr lang="en-US" dirty="0" err="1"/>
              <a:t>resuorse</a:t>
            </a:r>
            <a:r>
              <a:rPr lang="en-US" dirty="0"/>
              <a:t> in compare to symmetric key cryptography.</a:t>
            </a:r>
          </a:p>
          <a:p>
            <a:pPr marL="514350" indent="-514350">
              <a:buFont typeface="+mj-lt"/>
              <a:buAutoNum type="arabicPeriod"/>
            </a:pPr>
            <a:r>
              <a:rPr lang="en-US" dirty="0"/>
              <a:t>More mathematical calculation required </a:t>
            </a:r>
          </a:p>
          <a:p>
            <a:pPr marL="514350" indent="-514350">
              <a:buFont typeface="+mj-lt"/>
              <a:buAutoNum type="arabicPeriod"/>
            </a:pPr>
            <a:r>
              <a:rPr lang="en-US" dirty="0"/>
              <a:t>Slower in compare to symmetric key cryptography.</a:t>
            </a:r>
          </a:p>
          <a:p>
            <a:endParaRPr lang="en-GB" dirty="0"/>
          </a:p>
          <a:p>
            <a:pPr marL="514350" indent="-514350">
              <a:buFont typeface="+mj-lt"/>
              <a:buAutoNum type="arabicPeriod"/>
            </a:pPr>
            <a:endParaRPr lang="en-US" dirty="0" smtClean="0"/>
          </a:p>
          <a:p>
            <a:pPr marL="514350" indent="-514350">
              <a:buFont typeface="+mj-lt"/>
              <a:buAutoNum type="arabicPeriod"/>
            </a:pPr>
            <a:endParaRPr lang="en-US" dirty="0" smtClean="0"/>
          </a:p>
          <a:p>
            <a:endParaRPr lang="en-GB" dirty="0"/>
          </a:p>
        </p:txBody>
      </p:sp>
    </p:spTree>
    <p:extLst>
      <p:ext uri="{BB962C8B-B14F-4D97-AF65-F5344CB8AC3E}">
        <p14:creationId xmlns:p14="http://schemas.microsoft.com/office/powerpoint/2010/main" val="22239966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Hash function cryptography</a:t>
            </a:r>
            <a:endParaRPr lang="en-GB" dirty="0"/>
          </a:p>
        </p:txBody>
      </p:sp>
      <p:sp>
        <p:nvSpPr>
          <p:cNvPr id="3" name="Content Placeholder 2"/>
          <p:cNvSpPr>
            <a:spLocks noGrp="1"/>
          </p:cNvSpPr>
          <p:nvPr>
            <p:ph idx="1"/>
          </p:nvPr>
        </p:nvSpPr>
        <p:spPr/>
        <p:txBody>
          <a:bodyPr/>
          <a:lstStyle/>
          <a:p>
            <a:r>
              <a:rPr lang="en-US" dirty="0" smtClean="0"/>
              <a:t> In hash function H accepts a variable length block of input data called as ‘M’ and produce the fixed size hash value can be represented as </a:t>
            </a:r>
          </a:p>
          <a:p>
            <a:r>
              <a:rPr lang="en-US" dirty="0" smtClean="0"/>
              <a:t>  h=H(M)       </a:t>
            </a:r>
          </a:p>
          <a:p>
            <a:pPr>
              <a:buNone/>
            </a:pPr>
            <a:endParaRPr lang="en-US" dirty="0" smtClean="0"/>
          </a:p>
          <a:p>
            <a:endParaRPr lang="en-GB" dirty="0"/>
          </a:p>
        </p:txBody>
      </p:sp>
      <p:pic>
        <p:nvPicPr>
          <p:cNvPr id="4" name="Picture 2" descr="C:\Users\user\Desktop\Cryptographic+Hash+Functions+Block+diagram.jpg"/>
          <p:cNvPicPr>
            <a:picLocks noChangeAspect="1" noChangeArrowheads="1"/>
          </p:cNvPicPr>
          <p:nvPr/>
        </p:nvPicPr>
        <p:blipFill>
          <a:blip r:embed="rId2" cstate="print"/>
          <a:srcRect/>
          <a:stretch>
            <a:fillRect/>
          </a:stretch>
        </p:blipFill>
        <p:spPr bwMode="auto">
          <a:xfrm>
            <a:off x="3352800" y="3356991"/>
            <a:ext cx="4891608" cy="3024337"/>
          </a:xfrm>
          <a:prstGeom prst="rect">
            <a:avLst/>
          </a:prstGeom>
          <a:noFill/>
        </p:spPr>
      </p:pic>
    </p:spTree>
    <p:extLst>
      <p:ext uri="{BB962C8B-B14F-4D97-AF65-F5344CB8AC3E}">
        <p14:creationId xmlns:p14="http://schemas.microsoft.com/office/powerpoint/2010/main" val="38216278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19256" cy="5865515"/>
          </a:xfrm>
        </p:spPr>
        <p:txBody>
          <a:bodyPr>
            <a:normAutofit/>
          </a:bodyPr>
          <a:lstStyle/>
          <a:p>
            <a:pPr marL="0" indent="0">
              <a:buNone/>
            </a:pPr>
            <a:endParaRPr lang="en-US" dirty="0" smtClean="0"/>
          </a:p>
          <a:p>
            <a:r>
              <a:rPr lang="en-US" dirty="0" smtClean="0"/>
              <a:t>Hash function protects the integrity of the message . If encryption process is apply on message with hash function, it is provide authentication and confidentiality.</a:t>
            </a:r>
          </a:p>
          <a:p>
            <a:r>
              <a:rPr lang="en-US" dirty="0" smtClean="0"/>
              <a:t> A hash function provides a property that has function applied on variable amount of data (M) and then it produces the fixed amount of output data.</a:t>
            </a:r>
          </a:p>
          <a:p>
            <a:r>
              <a:rPr lang="en-US" dirty="0"/>
              <a:t>If any bit or bits changes in the data, then whole hash function output data will also changes.</a:t>
            </a:r>
          </a:p>
          <a:p>
            <a:r>
              <a:rPr lang="en-US" dirty="0"/>
              <a:t>Cryptographic has function is one –way function which is practically infeasible to invert. </a:t>
            </a:r>
          </a:p>
          <a:p>
            <a:endParaRPr lang="en-GB" dirty="0"/>
          </a:p>
          <a:p>
            <a:endParaRPr lang="en-US" dirty="0" smtClean="0"/>
          </a:p>
          <a:p>
            <a:endParaRPr lang="en-US" dirty="0" smtClean="0"/>
          </a:p>
          <a:p>
            <a:endParaRPr lang="en-GB" dirty="0"/>
          </a:p>
        </p:txBody>
      </p:sp>
    </p:spTree>
    <p:extLst>
      <p:ext uri="{BB962C8B-B14F-4D97-AF65-F5344CB8AC3E}">
        <p14:creationId xmlns:p14="http://schemas.microsoft.com/office/powerpoint/2010/main" val="41398275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Cryptography focuses on four different objectives</a:t>
            </a:r>
            <a:endParaRPr lang="en-GB" dirty="0"/>
          </a:p>
        </p:txBody>
      </p:sp>
      <p:sp>
        <p:nvSpPr>
          <p:cNvPr id="3" name="Content Placeholder 2"/>
          <p:cNvSpPr>
            <a:spLocks noGrp="1"/>
          </p:cNvSpPr>
          <p:nvPr>
            <p:ph idx="1"/>
          </p:nvPr>
        </p:nvSpPr>
        <p:spPr/>
        <p:txBody>
          <a:bodyPr/>
          <a:lstStyle/>
          <a:p>
            <a:pPr marL="514350" indent="-514350">
              <a:buFont typeface="+mj-lt"/>
              <a:buAutoNum type="arabicPeriod"/>
            </a:pPr>
            <a:r>
              <a:rPr lang="en-US" b="1" dirty="0" smtClean="0"/>
              <a:t>Confidentiality</a:t>
            </a:r>
            <a:r>
              <a:rPr lang="en-US" dirty="0" smtClean="0"/>
              <a:t>: Confidentiality ensures that only the intended recipient can decrypt the message and read its contents.</a:t>
            </a:r>
          </a:p>
          <a:p>
            <a:pPr marL="514350" indent="-514350">
              <a:buFont typeface="+mj-lt"/>
              <a:buAutoNum type="arabicPeriod"/>
            </a:pPr>
            <a:r>
              <a:rPr lang="en-US" b="1" dirty="0" smtClean="0"/>
              <a:t>Non-repudiation</a:t>
            </a:r>
            <a:r>
              <a:rPr lang="en-US" dirty="0" smtClean="0"/>
              <a:t>: Non-repudiation means the sender of the message cannot backtrack in the future and deny their reasons  for sending or creating the message</a:t>
            </a:r>
          </a:p>
          <a:p>
            <a:pPr marL="514350" indent="-514350">
              <a:buNone/>
            </a:pPr>
            <a:endParaRPr lang="en-US" dirty="0" smtClean="0"/>
          </a:p>
          <a:p>
            <a:endParaRPr lang="en-GB" dirty="0"/>
          </a:p>
        </p:txBody>
      </p:sp>
    </p:spTree>
    <p:extLst>
      <p:ext uri="{BB962C8B-B14F-4D97-AF65-F5344CB8AC3E}">
        <p14:creationId xmlns:p14="http://schemas.microsoft.com/office/powerpoint/2010/main" val="179018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b="1" i="1" dirty="0" smtClean="0"/>
              <a:t>Properties of hash function</a:t>
            </a:r>
            <a:endParaRPr lang="en-GB" dirty="0"/>
          </a:p>
        </p:txBody>
      </p:sp>
      <p:sp>
        <p:nvSpPr>
          <p:cNvPr id="3" name="Content Placeholder 2"/>
          <p:cNvSpPr>
            <a:spLocks noGrp="1"/>
          </p:cNvSpPr>
          <p:nvPr>
            <p:ph idx="1"/>
          </p:nvPr>
        </p:nvSpPr>
        <p:spPr>
          <a:xfrm>
            <a:off x="457200" y="1412776"/>
            <a:ext cx="8229600" cy="4713387"/>
          </a:xfrm>
        </p:spPr>
        <p:txBody>
          <a:bodyPr/>
          <a:lstStyle/>
          <a:p>
            <a:r>
              <a:rPr lang="en-US" dirty="0" smtClean="0"/>
              <a:t>Compression :  as per compression properties output of hash function is much smaller than the size of input.</a:t>
            </a:r>
          </a:p>
          <a:p>
            <a:r>
              <a:rPr lang="en-US" dirty="0" smtClean="0"/>
              <a:t>Pre-image resistance: pre-image resistance means difficult to find the input from given hash function output . i .e  x=(H), so if x is given , it is difficult to message m.</a:t>
            </a:r>
          </a:p>
          <a:p>
            <a:pPr>
              <a:buNone/>
            </a:pPr>
            <a:r>
              <a:rPr lang="en-US" dirty="0" smtClean="0"/>
              <a:t> </a:t>
            </a:r>
            <a:endParaRPr lang="en-US" dirty="0"/>
          </a:p>
        </p:txBody>
      </p:sp>
    </p:spTree>
    <p:extLst>
      <p:ext uri="{BB962C8B-B14F-4D97-AF65-F5344CB8AC3E}">
        <p14:creationId xmlns:p14="http://schemas.microsoft.com/office/powerpoint/2010/main" val="15969804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US" b="1" i="1" dirty="0" smtClean="0"/>
              <a:t>…continued</a:t>
            </a:r>
            <a:endParaRPr lang="en-GB" dirty="0"/>
          </a:p>
        </p:txBody>
      </p:sp>
      <p:sp>
        <p:nvSpPr>
          <p:cNvPr id="3" name="Content Placeholder 2"/>
          <p:cNvSpPr>
            <a:spLocks noGrp="1"/>
          </p:cNvSpPr>
          <p:nvPr>
            <p:ph idx="1"/>
          </p:nvPr>
        </p:nvSpPr>
        <p:spPr>
          <a:xfrm>
            <a:off x="457200" y="1196752"/>
            <a:ext cx="8229600" cy="4929411"/>
          </a:xfrm>
        </p:spPr>
        <p:txBody>
          <a:bodyPr>
            <a:normAutofit/>
          </a:bodyPr>
          <a:lstStyle/>
          <a:p>
            <a:r>
              <a:rPr lang="en-US" dirty="0" smtClean="0"/>
              <a:t>Weak collision resistance: Given message m1, weak collision resistance means that it is difficult to produce another message m2 such that H(m1)=H(m2) </a:t>
            </a:r>
            <a:r>
              <a:rPr lang="en-US" dirty="0" err="1" smtClean="0"/>
              <a:t>i.e</a:t>
            </a:r>
            <a:r>
              <a:rPr lang="en-US" dirty="0" smtClean="0"/>
              <a:t> it means infeasible to find two different messages with the same hash value .</a:t>
            </a:r>
          </a:p>
          <a:p>
            <a:r>
              <a:rPr lang="en-US" dirty="0" smtClean="0"/>
              <a:t>Strong collision resistance:  means that is difficult to find any two different messages that hash to the same </a:t>
            </a:r>
            <a:r>
              <a:rPr lang="en-US" dirty="0" err="1" smtClean="0"/>
              <a:t>value.i.e</a:t>
            </a:r>
            <a:r>
              <a:rPr lang="en-US" dirty="0" smtClean="0"/>
              <a:t> it is hard to find m1 &amp;m2 such that same hash value H(m1)=H(M2).</a:t>
            </a:r>
          </a:p>
          <a:p>
            <a:pPr>
              <a:buNone/>
            </a:pPr>
            <a:endParaRPr lang="en-US" dirty="0" smtClean="0"/>
          </a:p>
          <a:p>
            <a:endParaRPr lang="en-GB" dirty="0"/>
          </a:p>
        </p:txBody>
      </p:sp>
    </p:spTree>
    <p:extLst>
      <p:ext uri="{BB962C8B-B14F-4D97-AF65-F5344CB8AC3E}">
        <p14:creationId xmlns:p14="http://schemas.microsoft.com/office/powerpoint/2010/main" val="8251753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936104"/>
          </a:xfrm>
        </p:spPr>
        <p:txBody>
          <a:bodyPr>
            <a:normAutofit fontScale="90000"/>
          </a:bodyPr>
          <a:lstStyle/>
          <a:p>
            <a:r>
              <a:rPr lang="en-US" b="1" i="1" dirty="0"/>
              <a:t>Characteristics of Hash function</a:t>
            </a:r>
            <a:endParaRPr lang="en-GB" dirty="0"/>
          </a:p>
        </p:txBody>
      </p:sp>
      <p:sp>
        <p:nvSpPr>
          <p:cNvPr id="3" name="Content Placeholder 2"/>
          <p:cNvSpPr>
            <a:spLocks noGrp="1"/>
          </p:cNvSpPr>
          <p:nvPr>
            <p:ph idx="1"/>
          </p:nvPr>
        </p:nvSpPr>
        <p:spPr>
          <a:xfrm>
            <a:off x="467544" y="1412776"/>
            <a:ext cx="8229600" cy="5040560"/>
          </a:xfrm>
        </p:spPr>
        <p:txBody>
          <a:bodyPr/>
          <a:lstStyle/>
          <a:p>
            <a:pPr>
              <a:buFont typeface="Wingdings" pitchFamily="2" charset="2"/>
              <a:buChar char="§"/>
            </a:pPr>
            <a:r>
              <a:rPr lang="en-US" dirty="0"/>
              <a:t>It is quick to calculate hash value (h) for any given message </a:t>
            </a:r>
            <a:r>
              <a:rPr lang="en-US" dirty="0" err="1"/>
              <a:t>i.e</a:t>
            </a:r>
            <a:r>
              <a:rPr lang="en-US" dirty="0"/>
              <a:t> x= H(m)</a:t>
            </a:r>
          </a:p>
          <a:p>
            <a:pPr>
              <a:buFont typeface="Wingdings" pitchFamily="2" charset="2"/>
              <a:buChar char="§"/>
            </a:pPr>
            <a:r>
              <a:rPr lang="en-US" dirty="0"/>
              <a:t>Hash function (H) can be applied to variable length of data block.</a:t>
            </a:r>
          </a:p>
          <a:p>
            <a:pPr>
              <a:buFont typeface="Wingdings" pitchFamily="2" charset="2"/>
              <a:buChar char="§"/>
            </a:pPr>
            <a:r>
              <a:rPr lang="en-US" dirty="0"/>
              <a:t> A small change in message  should change the hash value .</a:t>
            </a:r>
          </a:p>
          <a:p>
            <a:pPr>
              <a:buFont typeface="Wingdings" pitchFamily="2" charset="2"/>
              <a:buChar char="§"/>
            </a:pPr>
            <a:r>
              <a:rPr lang="en-US" dirty="0"/>
              <a:t>  hash function has one-way property , it is impossible to generate message from given hash value . </a:t>
            </a:r>
            <a:endParaRPr lang="en-US" dirty="0" smtClean="0"/>
          </a:p>
          <a:p>
            <a:pPr>
              <a:buFont typeface="Wingdings" pitchFamily="2" charset="2"/>
              <a:buChar char="§"/>
            </a:pPr>
            <a:r>
              <a:rPr lang="en-US" dirty="0"/>
              <a:t>The hash function uses all the input data.</a:t>
            </a:r>
          </a:p>
          <a:p>
            <a:pPr>
              <a:buFont typeface="Wingdings" pitchFamily="2" charset="2"/>
              <a:buChar char="§"/>
            </a:pPr>
            <a:endParaRPr lang="en-US" dirty="0"/>
          </a:p>
          <a:p>
            <a:endParaRPr lang="en-GB" dirty="0"/>
          </a:p>
        </p:txBody>
      </p:sp>
    </p:spTree>
    <p:extLst>
      <p:ext uri="{BB962C8B-B14F-4D97-AF65-F5344CB8AC3E}">
        <p14:creationId xmlns:p14="http://schemas.microsoft.com/office/powerpoint/2010/main" val="127201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616624"/>
          </a:xfrm>
        </p:spPr>
        <p:txBody>
          <a:bodyPr/>
          <a:lstStyle/>
          <a:p>
            <a:pPr>
              <a:buFont typeface="Wingdings" pitchFamily="2" charset="2"/>
              <a:buChar char="§"/>
            </a:pPr>
            <a:r>
              <a:rPr lang="en-US" dirty="0" smtClean="0"/>
              <a:t>The </a:t>
            </a:r>
            <a:r>
              <a:rPr lang="en-US" dirty="0"/>
              <a:t>hash function “uniformly” distributes the data across the entire set of possible values.</a:t>
            </a:r>
          </a:p>
          <a:p>
            <a:pPr>
              <a:buFont typeface="Wingdings" pitchFamily="2" charset="2"/>
              <a:buChar char="§"/>
            </a:pPr>
            <a:r>
              <a:rPr lang="en-US" dirty="0"/>
              <a:t>The hash function generates very different hash value for similar values</a:t>
            </a:r>
            <a:r>
              <a:rPr lang="en-US" dirty="0" smtClean="0"/>
              <a:t>.</a:t>
            </a:r>
          </a:p>
          <a:p>
            <a:r>
              <a:rPr lang="en-US" dirty="0"/>
              <a:t>Here ,there are two simple hash function , all hash function are operating using same principle .</a:t>
            </a:r>
          </a:p>
          <a:p>
            <a:pPr marL="514350" indent="-514350">
              <a:buFont typeface="+mj-lt"/>
              <a:buAutoNum type="arabicPeriod"/>
            </a:pPr>
            <a:r>
              <a:rPr lang="en-US" dirty="0"/>
              <a:t> The messages file is like a simple  input open a sequence on n –bit blocks.</a:t>
            </a:r>
          </a:p>
          <a:p>
            <a:pPr marL="514350" indent="-514350">
              <a:buFont typeface="+mj-lt"/>
              <a:buAutoNum type="arabicPeriod"/>
            </a:pPr>
            <a:r>
              <a:rPr lang="en-US" dirty="0"/>
              <a:t> When input is processed only one block at the given time in iterative fashion to generate an n-bit function</a:t>
            </a:r>
          </a:p>
          <a:p>
            <a:pPr>
              <a:buFont typeface="Wingdings" pitchFamily="2" charset="2"/>
              <a:buChar char="§"/>
            </a:pPr>
            <a:endParaRPr lang="en-US" dirty="0"/>
          </a:p>
        </p:txBody>
      </p:sp>
    </p:spTree>
    <p:extLst>
      <p:ext uri="{BB962C8B-B14F-4D97-AF65-F5344CB8AC3E}">
        <p14:creationId xmlns:p14="http://schemas.microsoft.com/office/powerpoint/2010/main" val="17067440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rmAutofit fontScale="90000"/>
          </a:bodyPr>
          <a:lstStyle/>
          <a:p>
            <a:r>
              <a:rPr lang="en-US" b="1" i="1" dirty="0" smtClean="0"/>
              <a:t>Advantages &amp; Disadvantage of Hash function </a:t>
            </a:r>
            <a:endParaRPr lang="en-GB" dirty="0"/>
          </a:p>
        </p:txBody>
      </p:sp>
      <p:sp>
        <p:nvSpPr>
          <p:cNvPr id="3" name="Content Placeholder 2"/>
          <p:cNvSpPr>
            <a:spLocks noGrp="1"/>
          </p:cNvSpPr>
          <p:nvPr>
            <p:ph idx="1"/>
          </p:nvPr>
        </p:nvSpPr>
        <p:spPr>
          <a:xfrm>
            <a:off x="457200" y="1412776"/>
            <a:ext cx="8229600" cy="4713387"/>
          </a:xfrm>
        </p:spPr>
        <p:txBody>
          <a:bodyPr>
            <a:normAutofit/>
          </a:bodyPr>
          <a:lstStyle/>
          <a:p>
            <a:pPr>
              <a:buNone/>
            </a:pPr>
            <a:r>
              <a:rPr lang="en-US" b="1" i="1" dirty="0" smtClean="0"/>
              <a:t> Advantage</a:t>
            </a:r>
          </a:p>
          <a:p>
            <a:r>
              <a:rPr lang="en-US" dirty="0" smtClean="0"/>
              <a:t>Main advantage is synchronization .</a:t>
            </a:r>
          </a:p>
          <a:p>
            <a:r>
              <a:rPr lang="en-US" dirty="0" smtClean="0"/>
              <a:t>It is more efficient than search trees or any other table lookup structure .</a:t>
            </a:r>
          </a:p>
          <a:p>
            <a:pPr>
              <a:buNone/>
            </a:pPr>
            <a:r>
              <a:rPr lang="en-US" b="1" i="1" dirty="0" smtClean="0"/>
              <a:t> Disadvantages</a:t>
            </a:r>
          </a:p>
          <a:p>
            <a:r>
              <a:rPr lang="en-US" dirty="0" smtClean="0"/>
              <a:t>Hash collisions are practically unavoidable .when hashing a random subset.</a:t>
            </a:r>
          </a:p>
          <a:p>
            <a:r>
              <a:rPr lang="en-US" dirty="0" smtClean="0"/>
              <a:t>Become quite inefficient when there are many collisions.</a:t>
            </a:r>
          </a:p>
          <a:p>
            <a:r>
              <a:rPr lang="en-US" dirty="0" smtClean="0"/>
              <a:t>Does not allow null values , like hash map</a:t>
            </a:r>
          </a:p>
          <a:p>
            <a:endParaRPr lang="en-GB" dirty="0"/>
          </a:p>
        </p:txBody>
      </p:sp>
    </p:spTree>
    <p:extLst>
      <p:ext uri="{BB962C8B-B14F-4D97-AF65-F5344CB8AC3E}">
        <p14:creationId xmlns:p14="http://schemas.microsoft.com/office/powerpoint/2010/main" val="23640025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008112"/>
          </a:xfrm>
        </p:spPr>
        <p:txBody>
          <a:bodyPr>
            <a:normAutofit fontScale="90000"/>
          </a:bodyPr>
          <a:lstStyle/>
          <a:p>
            <a:r>
              <a:rPr lang="en-US" b="1" i="1" dirty="0" smtClean="0"/>
              <a:t>Example of hash function cryptographic</a:t>
            </a:r>
            <a:endParaRPr lang="en-GB" dirty="0"/>
          </a:p>
        </p:txBody>
      </p:sp>
      <p:sp>
        <p:nvSpPr>
          <p:cNvPr id="3" name="Content Placeholder 2"/>
          <p:cNvSpPr>
            <a:spLocks noGrp="1"/>
          </p:cNvSpPr>
          <p:nvPr>
            <p:ph idx="1"/>
          </p:nvPr>
        </p:nvSpPr>
        <p:spPr>
          <a:xfrm>
            <a:off x="457200" y="1484784"/>
            <a:ext cx="8229600" cy="4641379"/>
          </a:xfrm>
        </p:spPr>
        <p:txBody>
          <a:bodyPr/>
          <a:lstStyle/>
          <a:p>
            <a:pPr marL="0" indent="0">
              <a:buNone/>
            </a:pPr>
            <a:endParaRPr lang="en-US" dirty="0" smtClean="0"/>
          </a:p>
          <a:p>
            <a:r>
              <a:rPr lang="en-GB" b="1" dirty="0" smtClean="0"/>
              <a:t>MD5</a:t>
            </a:r>
          </a:p>
          <a:p>
            <a:r>
              <a:rPr lang="en-GB" b="1" dirty="0"/>
              <a:t>SHA-1, </a:t>
            </a:r>
          </a:p>
          <a:p>
            <a:r>
              <a:rPr lang="en-GB" b="1" dirty="0"/>
              <a:t>SHA-2</a:t>
            </a:r>
            <a:r>
              <a:rPr lang="en-GB" b="1" dirty="0" smtClean="0"/>
              <a:t>,</a:t>
            </a:r>
          </a:p>
          <a:p>
            <a:r>
              <a:rPr lang="en-GB" b="1" dirty="0"/>
              <a:t>NTLM, and </a:t>
            </a:r>
            <a:r>
              <a:rPr lang="en-GB" b="1" dirty="0" smtClean="0"/>
              <a:t>LANMAN</a:t>
            </a:r>
          </a:p>
          <a:p>
            <a:endParaRPr lang="en-GB" dirty="0"/>
          </a:p>
        </p:txBody>
      </p:sp>
    </p:spTree>
    <p:extLst>
      <p:ext uri="{BB962C8B-B14F-4D97-AF65-F5344CB8AC3E}">
        <p14:creationId xmlns:p14="http://schemas.microsoft.com/office/powerpoint/2010/main" val="35504320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064896" cy="648072"/>
          </a:xfrm>
        </p:spPr>
        <p:txBody>
          <a:bodyPr>
            <a:normAutofit fontScale="90000"/>
          </a:bodyPr>
          <a:lstStyle/>
          <a:p>
            <a:r>
              <a:rPr lang="en-GB" b="1" dirty="0" smtClean="0"/>
              <a:t>     </a:t>
            </a:r>
            <a:r>
              <a:rPr lang="en-GB" b="1" dirty="0"/>
              <a:t/>
            </a:r>
            <a:br>
              <a:rPr lang="en-GB" b="1" dirty="0"/>
            </a:br>
            <a:r>
              <a:rPr lang="en-GB" b="1" dirty="0" smtClean="0"/>
              <a:t>                 MD5</a:t>
            </a:r>
            <a:endParaRPr lang="en-GB" dirty="0"/>
          </a:p>
        </p:txBody>
      </p:sp>
      <p:sp>
        <p:nvSpPr>
          <p:cNvPr id="3" name="Content Placeholder 2"/>
          <p:cNvSpPr>
            <a:spLocks noGrp="1"/>
          </p:cNvSpPr>
          <p:nvPr>
            <p:ph idx="1"/>
          </p:nvPr>
        </p:nvSpPr>
        <p:spPr>
          <a:xfrm>
            <a:off x="323528" y="1340768"/>
            <a:ext cx="8229600" cy="4752528"/>
          </a:xfrm>
        </p:spPr>
        <p:txBody>
          <a:bodyPr/>
          <a:lstStyle/>
          <a:p>
            <a:r>
              <a:rPr lang="en-US" dirty="0"/>
              <a:t>This hash algorithm used to be widely used and is still one of the most widely known hashing </a:t>
            </a:r>
            <a:r>
              <a:rPr lang="en-US" dirty="0" smtClean="0"/>
              <a:t>algorithms</a:t>
            </a:r>
          </a:p>
          <a:p>
            <a:r>
              <a:rPr lang="en-US" dirty="0"/>
              <a:t>When MD5 is used to hash passwords directly, there is an even easier way to break it... Google. </a:t>
            </a:r>
            <a:endParaRPr lang="en-US" dirty="0" smtClean="0"/>
          </a:p>
          <a:p>
            <a:r>
              <a:rPr lang="en-US" dirty="0"/>
              <a:t>By typing the hash in the search box, there's a good chance you'll receive its before-state within </a:t>
            </a:r>
            <a:r>
              <a:rPr lang="en-US" dirty="0" smtClean="0"/>
              <a:t>milliseconds</a:t>
            </a:r>
          </a:p>
          <a:p>
            <a:r>
              <a:rPr lang="en-US" dirty="0"/>
              <a:t>It was accepted for many years, but it’s now mainly used for verifying data against unintentional corruption.</a:t>
            </a:r>
            <a:endParaRPr lang="en-GB" dirty="0"/>
          </a:p>
          <a:p>
            <a:endParaRPr lang="en-GB" dirty="0"/>
          </a:p>
        </p:txBody>
      </p:sp>
    </p:spTree>
    <p:extLst>
      <p:ext uri="{BB962C8B-B14F-4D97-AF65-F5344CB8AC3E}">
        <p14:creationId xmlns:p14="http://schemas.microsoft.com/office/powerpoint/2010/main" val="11815656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864096"/>
          </a:xfrm>
        </p:spPr>
        <p:txBody>
          <a:bodyPr>
            <a:normAutofit fontScale="90000"/>
          </a:bodyPr>
          <a:lstStyle/>
          <a:p>
            <a:r>
              <a:rPr lang="en-US" dirty="0"/>
              <a:t/>
            </a:r>
            <a:br>
              <a:rPr lang="en-US" dirty="0"/>
            </a:br>
            <a:r>
              <a:rPr lang="en-US" dirty="0" smtClean="0"/>
              <a:t>        </a:t>
            </a:r>
            <a:r>
              <a:rPr lang="en-US" b="1" dirty="0" smtClean="0"/>
              <a:t>SHA-family</a:t>
            </a:r>
            <a:endParaRPr lang="en-GB" dirty="0"/>
          </a:p>
        </p:txBody>
      </p:sp>
      <p:sp>
        <p:nvSpPr>
          <p:cNvPr id="3" name="Content Placeholder 2"/>
          <p:cNvSpPr>
            <a:spLocks noGrp="1"/>
          </p:cNvSpPr>
          <p:nvPr>
            <p:ph idx="1"/>
          </p:nvPr>
        </p:nvSpPr>
        <p:spPr>
          <a:xfrm>
            <a:off x="457200" y="980728"/>
            <a:ext cx="8363272" cy="5544616"/>
          </a:xfrm>
        </p:spPr>
        <p:txBody>
          <a:bodyPr/>
          <a:lstStyle/>
          <a:p>
            <a:r>
              <a:rPr lang="en-US" dirty="0"/>
              <a:t>Secure Hash Algorithm is a cryptographic hash function designed by the United States’ NSA. </a:t>
            </a:r>
            <a:endParaRPr lang="en-US" dirty="0" smtClean="0"/>
          </a:p>
          <a:p>
            <a:r>
              <a:rPr lang="en-US" b="1" dirty="0"/>
              <a:t>SHA-0</a:t>
            </a:r>
            <a:r>
              <a:rPr lang="en-US" dirty="0"/>
              <a:t> (published in 1993) has been compromised many years ago. </a:t>
            </a:r>
            <a:endParaRPr lang="en-US" dirty="0" smtClean="0"/>
          </a:p>
          <a:p>
            <a:r>
              <a:rPr lang="en-US" b="1" dirty="0"/>
              <a:t>SHA-1</a:t>
            </a:r>
            <a:r>
              <a:rPr lang="en-US" dirty="0"/>
              <a:t> (1995) produces a 160-bit (20-byte) hash value. It’s typically rendered as a 40 digits long hexadecimal number. </a:t>
            </a:r>
            <a:endParaRPr lang="en-US" dirty="0" smtClean="0"/>
          </a:p>
          <a:p>
            <a:r>
              <a:rPr lang="en-US" dirty="0"/>
              <a:t>The big three – Microsoft, Google, and Mozilla — have stopped accepting SHA-1 SSL certificates in 2017 on their </a:t>
            </a:r>
            <a:r>
              <a:rPr lang="en-US" dirty="0" smtClean="0"/>
              <a:t>browsers</a:t>
            </a:r>
          </a:p>
          <a:p>
            <a:r>
              <a:rPr lang="en-US" dirty="0" smtClean="0"/>
              <a:t> </a:t>
            </a:r>
            <a:r>
              <a:rPr lang="en-US" b="1" dirty="0" smtClean="0"/>
              <a:t>SHA-2  </a:t>
            </a:r>
            <a:r>
              <a:rPr lang="en-US" dirty="0" smtClean="0"/>
              <a:t>is</a:t>
            </a:r>
            <a:r>
              <a:rPr lang="en-US" b="1" dirty="0" smtClean="0"/>
              <a:t> </a:t>
            </a:r>
            <a:r>
              <a:rPr lang="en-US" dirty="0" smtClean="0"/>
              <a:t>Safer</a:t>
            </a:r>
            <a:r>
              <a:rPr lang="en-US" dirty="0"/>
              <a:t>, for </a:t>
            </a:r>
            <a:r>
              <a:rPr lang="en-US" dirty="0" smtClean="0"/>
              <a:t>now.</a:t>
            </a:r>
            <a:r>
              <a:rPr lang="en-US" dirty="0"/>
              <a:t> SHA-2 includes several important changes. </a:t>
            </a:r>
            <a:endParaRPr lang="en-US" dirty="0" smtClean="0"/>
          </a:p>
          <a:p>
            <a:endParaRPr lang="en-GB" dirty="0"/>
          </a:p>
        </p:txBody>
      </p:sp>
    </p:spTree>
    <p:extLst>
      <p:ext uri="{BB962C8B-B14F-4D97-AF65-F5344CB8AC3E}">
        <p14:creationId xmlns:p14="http://schemas.microsoft.com/office/powerpoint/2010/main" val="7066765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32656"/>
            <a:ext cx="8712968" cy="6411044"/>
          </a:xfrm>
        </p:spPr>
        <p:txBody>
          <a:bodyPr/>
          <a:lstStyle/>
          <a:p>
            <a:r>
              <a:rPr lang="en-US" dirty="0"/>
              <a:t>SHA-2 shares the same structure and mathematical operations as its predecessor (SHA-1) </a:t>
            </a:r>
            <a:endParaRPr lang="en-US" dirty="0" smtClean="0"/>
          </a:p>
          <a:p>
            <a:r>
              <a:rPr lang="en-US" b="1" dirty="0"/>
              <a:t>SHA-3</a:t>
            </a:r>
            <a:r>
              <a:rPr lang="en-US" dirty="0"/>
              <a:t> (Secure Hash Algorithm 3) </a:t>
            </a:r>
            <a:endParaRPr lang="en-US" dirty="0" smtClean="0"/>
          </a:p>
          <a:p>
            <a:r>
              <a:rPr lang="en-US" dirty="0"/>
              <a:t>A key aspect of SHA-3 is that </a:t>
            </a:r>
            <a:r>
              <a:rPr lang="en-US" b="1" dirty="0"/>
              <a:t>it was designed to easily replace SHA-2 in applications that currently use that variant</a:t>
            </a:r>
            <a:r>
              <a:rPr lang="en-US" dirty="0"/>
              <a:t>. </a:t>
            </a:r>
            <a:endParaRPr lang="en-US" dirty="0" smtClean="0"/>
          </a:p>
          <a:p>
            <a:r>
              <a:rPr lang="en-US" dirty="0"/>
              <a:t>SHA-3’s </a:t>
            </a:r>
            <a:r>
              <a:rPr lang="en-US" dirty="0" smtClean="0"/>
              <a:t> </a:t>
            </a:r>
            <a:r>
              <a:rPr lang="en-US" dirty="0"/>
              <a:t>have proposed additional </a:t>
            </a:r>
            <a:r>
              <a:rPr lang="en-US" b="1" dirty="0"/>
              <a:t>features like </a:t>
            </a:r>
            <a:r>
              <a:rPr lang="en-US" dirty="0"/>
              <a:t>an authenticated encryption system and a tree hashing scheme, but they aren’t standardized yet. Still, it’s the safest hashing algorithm for now</a:t>
            </a:r>
            <a:r>
              <a:rPr lang="en-US" dirty="0" smtClean="0"/>
              <a:t>.</a:t>
            </a:r>
          </a:p>
          <a:p>
            <a:r>
              <a:rPr lang="en-US" dirty="0"/>
              <a:t>In order to keep your security standards, you must always follow the newest technologies, especially when you use hashing algorithms for security.</a:t>
            </a:r>
            <a:endParaRPr lang="en-GB" dirty="0"/>
          </a:p>
          <a:p>
            <a:endParaRPr lang="en-GB" dirty="0"/>
          </a:p>
          <a:p>
            <a:endParaRPr lang="en-GB" dirty="0"/>
          </a:p>
        </p:txBody>
      </p:sp>
    </p:spTree>
    <p:extLst>
      <p:ext uri="{BB962C8B-B14F-4D97-AF65-F5344CB8AC3E}">
        <p14:creationId xmlns:p14="http://schemas.microsoft.com/office/powerpoint/2010/main" val="1807304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720080"/>
          </a:xfrm>
        </p:spPr>
        <p:txBody>
          <a:bodyPr>
            <a:normAutofit fontScale="90000"/>
          </a:bodyPr>
          <a:lstStyle/>
          <a:p>
            <a:r>
              <a:rPr lang="en-US" b="1" i="1" dirty="0" smtClean="0"/>
              <a:t>…continued</a:t>
            </a:r>
            <a:endParaRPr lang="en-GB" dirty="0"/>
          </a:p>
        </p:txBody>
      </p:sp>
      <p:sp>
        <p:nvSpPr>
          <p:cNvPr id="3" name="Content Placeholder 2"/>
          <p:cNvSpPr>
            <a:spLocks noGrp="1"/>
          </p:cNvSpPr>
          <p:nvPr>
            <p:ph idx="1"/>
          </p:nvPr>
        </p:nvSpPr>
        <p:spPr/>
        <p:txBody>
          <a:bodyPr/>
          <a:lstStyle/>
          <a:p>
            <a:pPr marL="514350" indent="-514350">
              <a:buNone/>
            </a:pPr>
            <a:r>
              <a:rPr lang="en-US" dirty="0" smtClean="0"/>
              <a:t>3</a:t>
            </a:r>
            <a:r>
              <a:rPr lang="en-US" b="1" dirty="0" smtClean="0"/>
              <a:t>.Integrity</a:t>
            </a:r>
            <a:r>
              <a:rPr lang="en-US" dirty="0" smtClean="0"/>
              <a:t> : Integrity focuses on the ability to be certain that the information contained within the message cannot be modified while in storage or transit.</a:t>
            </a:r>
          </a:p>
          <a:p>
            <a:pPr marL="514350" indent="-514350">
              <a:buNone/>
            </a:pPr>
            <a:r>
              <a:rPr lang="en-US" dirty="0" smtClean="0"/>
              <a:t>4.</a:t>
            </a:r>
            <a:r>
              <a:rPr lang="en-US" b="1" dirty="0" smtClean="0"/>
              <a:t>Authenticity</a:t>
            </a:r>
            <a:r>
              <a:rPr lang="en-US" dirty="0" smtClean="0"/>
              <a:t>: Authenticity ensures the sender and recipient can verify each other’s identities and the destination of the message.</a:t>
            </a:r>
          </a:p>
          <a:p>
            <a:endParaRPr lang="en-GB" dirty="0"/>
          </a:p>
        </p:txBody>
      </p:sp>
    </p:spTree>
    <p:extLst>
      <p:ext uri="{BB962C8B-B14F-4D97-AF65-F5344CB8AC3E}">
        <p14:creationId xmlns:p14="http://schemas.microsoft.com/office/powerpoint/2010/main" val="34187335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792088"/>
          </a:xfrm>
        </p:spPr>
        <p:txBody>
          <a:bodyPr>
            <a:normAutofit fontScale="90000"/>
          </a:bodyPr>
          <a:lstStyle/>
          <a:p>
            <a:r>
              <a:rPr lang="en-US" b="1" dirty="0" smtClean="0"/>
              <a:t>Types of cryptography</a:t>
            </a:r>
            <a:endParaRPr lang="en-GB" dirty="0"/>
          </a:p>
        </p:txBody>
      </p:sp>
      <p:sp>
        <p:nvSpPr>
          <p:cNvPr id="3" name="Content Placeholder 2"/>
          <p:cNvSpPr>
            <a:spLocks noGrp="1"/>
          </p:cNvSpPr>
          <p:nvPr>
            <p:ph idx="1"/>
          </p:nvPr>
        </p:nvSpPr>
        <p:spPr>
          <a:xfrm>
            <a:off x="457200" y="1412776"/>
            <a:ext cx="8229600" cy="4713387"/>
          </a:xfrm>
        </p:spPr>
        <p:txBody>
          <a:bodyPr/>
          <a:lstStyle/>
          <a:p>
            <a:pPr>
              <a:buNone/>
            </a:pPr>
            <a:r>
              <a:rPr lang="en-US" dirty="0" smtClean="0"/>
              <a:t>Cryptography can be broken down into three different types:</a:t>
            </a:r>
          </a:p>
          <a:p>
            <a:pPr>
              <a:buNone/>
            </a:pPr>
            <a:endParaRPr lang="en-US" dirty="0" smtClean="0"/>
          </a:p>
          <a:p>
            <a:pPr marL="1771650" lvl="3" indent="-514350">
              <a:buFont typeface="+mj-lt"/>
              <a:buAutoNum type="arabicPeriod"/>
            </a:pPr>
            <a:r>
              <a:rPr lang="en-US" sz="3200" b="1" dirty="0" smtClean="0"/>
              <a:t>Symmetric  cryptography</a:t>
            </a:r>
          </a:p>
          <a:p>
            <a:pPr marL="1771650" lvl="3" indent="-514350">
              <a:buFont typeface="+mj-lt"/>
              <a:buAutoNum type="arabicPeriod"/>
            </a:pPr>
            <a:r>
              <a:rPr lang="en-US" sz="3200" b="1" dirty="0" smtClean="0"/>
              <a:t>Asymmetric  cryptography</a:t>
            </a:r>
          </a:p>
          <a:p>
            <a:pPr marL="1771650" lvl="3" indent="-514350">
              <a:buFont typeface="+mj-lt"/>
              <a:buAutoNum type="arabicPeriod"/>
            </a:pPr>
            <a:r>
              <a:rPr lang="en-US" sz="3200" b="1" dirty="0" smtClean="0"/>
              <a:t>Hash function cryptography       </a:t>
            </a:r>
          </a:p>
          <a:p>
            <a:endParaRPr lang="en-GB" dirty="0"/>
          </a:p>
        </p:txBody>
      </p:sp>
    </p:spTree>
    <p:extLst>
      <p:ext uri="{BB962C8B-B14F-4D97-AF65-F5344CB8AC3E}">
        <p14:creationId xmlns:p14="http://schemas.microsoft.com/office/powerpoint/2010/main" val="23168505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US" b="1" dirty="0" smtClean="0"/>
              <a:t>Symmetric  cryptography </a:t>
            </a:r>
            <a:endParaRPr lang="en-GB" dirty="0"/>
          </a:p>
        </p:txBody>
      </p:sp>
      <p:sp>
        <p:nvSpPr>
          <p:cNvPr id="3" name="Content Placeholder 2"/>
          <p:cNvSpPr>
            <a:spLocks noGrp="1"/>
          </p:cNvSpPr>
          <p:nvPr>
            <p:ph idx="1"/>
          </p:nvPr>
        </p:nvSpPr>
        <p:spPr>
          <a:xfrm>
            <a:off x="457200" y="1268760"/>
            <a:ext cx="8229600" cy="4857403"/>
          </a:xfrm>
        </p:spPr>
        <p:txBody>
          <a:bodyPr/>
          <a:lstStyle/>
          <a:p>
            <a:r>
              <a:rPr lang="en-US" dirty="0" smtClean="0"/>
              <a:t> symmetric cryptography or secret key cryptography uses a single key to </a:t>
            </a:r>
            <a:r>
              <a:rPr lang="en-US" b="1" i="1" dirty="0" smtClean="0"/>
              <a:t>encrypt</a:t>
            </a:r>
            <a:r>
              <a:rPr lang="en-US" dirty="0" smtClean="0"/>
              <a:t> data and </a:t>
            </a:r>
            <a:r>
              <a:rPr lang="en-US" b="1" i="1" dirty="0" smtClean="0"/>
              <a:t>decrypt</a:t>
            </a:r>
            <a:r>
              <a:rPr lang="en-US" dirty="0" smtClean="0"/>
              <a:t> with the same key</a:t>
            </a:r>
          </a:p>
          <a:p>
            <a:r>
              <a:rPr lang="en-US" dirty="0" smtClean="0"/>
              <a:t>symmetric cryptography can be used on both in-transit and at-rest data but commonly used at rest data.</a:t>
            </a:r>
          </a:p>
          <a:p>
            <a:r>
              <a:rPr lang="en-US" dirty="0" smtClean="0"/>
              <a:t>If it gets out , you’ll need another key .   </a:t>
            </a:r>
          </a:p>
          <a:p>
            <a:r>
              <a:rPr lang="en-US" dirty="0" smtClean="0"/>
              <a:t> very fast to use</a:t>
            </a:r>
          </a:p>
          <a:p>
            <a:endParaRPr lang="en-US" dirty="0" smtClean="0"/>
          </a:p>
          <a:p>
            <a:endParaRPr lang="en-US" dirty="0" smtClean="0"/>
          </a:p>
          <a:p>
            <a:pPr>
              <a:buNone/>
            </a:pPr>
            <a:endParaRPr lang="en-US" dirty="0" smtClean="0"/>
          </a:p>
          <a:p>
            <a:endParaRPr lang="en-GB" dirty="0"/>
          </a:p>
        </p:txBody>
      </p:sp>
    </p:spTree>
    <p:extLst>
      <p:ext uri="{BB962C8B-B14F-4D97-AF65-F5344CB8AC3E}">
        <p14:creationId xmlns:p14="http://schemas.microsoft.com/office/powerpoint/2010/main" val="10533182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rmAutofit fontScale="90000"/>
          </a:bodyPr>
          <a:lstStyle/>
          <a:p>
            <a:r>
              <a:rPr lang="en-US" b="1" i="1" dirty="0" smtClean="0"/>
              <a:t>Example of symmetric key cryptography </a:t>
            </a:r>
            <a:endParaRPr lang="en-GB" dirty="0"/>
          </a:p>
        </p:txBody>
      </p:sp>
      <p:sp>
        <p:nvSpPr>
          <p:cNvPr id="3" name="Content Placeholder 2"/>
          <p:cNvSpPr>
            <a:spLocks noGrp="1"/>
          </p:cNvSpPr>
          <p:nvPr>
            <p:ph idx="1"/>
          </p:nvPr>
        </p:nvSpPr>
        <p:spPr/>
        <p:txBody>
          <a:bodyPr/>
          <a:lstStyle/>
          <a:p>
            <a:pPr>
              <a:buFont typeface="Wingdings" pitchFamily="2" charset="2"/>
              <a:buChar char="§"/>
            </a:pPr>
            <a:r>
              <a:rPr lang="en-US" dirty="0" smtClean="0"/>
              <a:t>Data Encryption standard ( DES)</a:t>
            </a:r>
          </a:p>
          <a:p>
            <a:pPr>
              <a:buFont typeface="Wingdings" pitchFamily="2" charset="2"/>
              <a:buChar char="§"/>
            </a:pPr>
            <a:r>
              <a:rPr lang="en-US" dirty="0" smtClean="0"/>
              <a:t> Advanced Encryption standard (AES)</a:t>
            </a:r>
          </a:p>
          <a:p>
            <a:pPr>
              <a:buFont typeface="Wingdings" pitchFamily="2" charset="2"/>
              <a:buChar char="§"/>
            </a:pPr>
            <a:r>
              <a:rPr lang="en-US" dirty="0" smtClean="0"/>
              <a:t>BLOWFISH</a:t>
            </a:r>
          </a:p>
          <a:p>
            <a:pPr>
              <a:buFont typeface="Wingdings" pitchFamily="2" charset="2"/>
              <a:buChar char="§"/>
            </a:pPr>
            <a:r>
              <a:rPr lang="en-US" dirty="0" smtClean="0"/>
              <a:t> elliptic curve (EC)</a:t>
            </a:r>
          </a:p>
          <a:p>
            <a:pPr>
              <a:buFont typeface="Wingdings" pitchFamily="2" charset="2"/>
              <a:buChar char="§"/>
            </a:pPr>
            <a:r>
              <a:rPr lang="en-US" dirty="0" smtClean="0"/>
              <a:t>3DES</a:t>
            </a:r>
          </a:p>
          <a:p>
            <a:pPr>
              <a:buFont typeface="Wingdings" pitchFamily="2" charset="2"/>
              <a:buChar char="§"/>
            </a:pPr>
            <a:r>
              <a:rPr lang="en-US" dirty="0" err="1" smtClean="0"/>
              <a:t>Diffie</a:t>
            </a:r>
            <a:r>
              <a:rPr lang="en-US" dirty="0" smtClean="0"/>
              <a:t>-Hellman (DH)</a:t>
            </a:r>
          </a:p>
          <a:p>
            <a:pPr>
              <a:buFont typeface="Wingdings" pitchFamily="2" charset="2"/>
              <a:buChar char="§"/>
            </a:pPr>
            <a:r>
              <a:rPr lang="en-US" dirty="0" smtClean="0"/>
              <a:t>RSA</a:t>
            </a:r>
          </a:p>
          <a:p>
            <a:endParaRPr lang="en-GB" dirty="0"/>
          </a:p>
        </p:txBody>
      </p:sp>
    </p:spTree>
    <p:extLst>
      <p:ext uri="{BB962C8B-B14F-4D97-AF65-F5344CB8AC3E}">
        <p14:creationId xmlns:p14="http://schemas.microsoft.com/office/powerpoint/2010/main" val="42072244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GB" dirty="0" smtClean="0"/>
              <a:t>DES</a:t>
            </a:r>
            <a:endParaRPr lang="en-GB" dirty="0"/>
          </a:p>
        </p:txBody>
      </p:sp>
      <p:sp>
        <p:nvSpPr>
          <p:cNvPr id="3" name="Content Placeholder 2"/>
          <p:cNvSpPr>
            <a:spLocks noGrp="1"/>
          </p:cNvSpPr>
          <p:nvPr>
            <p:ph idx="1"/>
          </p:nvPr>
        </p:nvSpPr>
        <p:spPr>
          <a:xfrm>
            <a:off x="457200" y="1052736"/>
            <a:ext cx="8229600" cy="5544616"/>
          </a:xfrm>
        </p:spPr>
        <p:txBody>
          <a:bodyPr>
            <a:normAutofit/>
          </a:bodyPr>
          <a:lstStyle/>
          <a:p>
            <a:r>
              <a:rPr lang="en-GB" sz="2800" dirty="0" smtClean="0"/>
              <a:t>In 1977 the US government adopted the Data Encryption Standard. It became an ANSI standard in 1981. DES has been around (attacked) for a long time.</a:t>
            </a:r>
          </a:p>
          <a:p>
            <a:r>
              <a:rPr lang="en-GB" sz="2800" dirty="0" smtClean="0"/>
              <a:t> DES is a block cipher algorithm that uses a 56-bit key. </a:t>
            </a:r>
          </a:p>
          <a:p>
            <a:r>
              <a:rPr lang="en-GB" sz="2800" dirty="0" smtClean="0"/>
              <a:t>Goal of DES is to complete scramble the data and key so that every bit of cipher text depends on every bit of data and ever bit of key</a:t>
            </a:r>
          </a:p>
          <a:p>
            <a:r>
              <a:rPr lang="en-GB" sz="2800" dirty="0" smtClean="0"/>
              <a:t>DES is a strong algorithm, but today with the shorter encryption key, its usefulness is limited. </a:t>
            </a:r>
            <a:endParaRPr lang="en-GB" sz="2800" dirty="0"/>
          </a:p>
        </p:txBody>
      </p:sp>
    </p:spTree>
    <p:extLst>
      <p:ext uri="{BB962C8B-B14F-4D97-AF65-F5344CB8AC3E}">
        <p14:creationId xmlns:p14="http://schemas.microsoft.com/office/powerpoint/2010/main" val="3967361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548680"/>
            <a:ext cx="7640052" cy="5269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547664" y="6021288"/>
            <a:ext cx="5472608" cy="369332"/>
          </a:xfrm>
          <a:prstGeom prst="rect">
            <a:avLst/>
          </a:prstGeom>
          <a:noFill/>
        </p:spPr>
        <p:txBody>
          <a:bodyPr wrap="square" rtlCol="0">
            <a:spAutoFit/>
          </a:bodyPr>
          <a:lstStyle/>
          <a:p>
            <a:r>
              <a:rPr lang="fr-FR" dirty="0"/>
              <a:t>Figure 2. DES </a:t>
            </a:r>
            <a:r>
              <a:rPr lang="fr-FR" dirty="0" err="1"/>
              <a:t>Encryption</a:t>
            </a:r>
            <a:r>
              <a:rPr lang="fr-FR" dirty="0"/>
              <a:t> </a:t>
            </a:r>
            <a:r>
              <a:rPr lang="fr-FR" dirty="0" err="1"/>
              <a:t>Algorithm</a:t>
            </a:r>
            <a:endParaRPr lang="en-GB" dirty="0"/>
          </a:p>
        </p:txBody>
      </p:sp>
    </p:spTree>
    <p:extLst>
      <p:ext uri="{BB962C8B-B14F-4D97-AF65-F5344CB8AC3E}">
        <p14:creationId xmlns:p14="http://schemas.microsoft.com/office/powerpoint/2010/main" val="21319305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358</TotalTime>
  <Words>1743</Words>
  <Application>Microsoft Office PowerPoint</Application>
  <PresentationFormat>On-screen Show (4:3)</PresentationFormat>
  <Paragraphs>162</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Flow</vt:lpstr>
      <vt:lpstr>Computer Security Assignment </vt:lpstr>
      <vt:lpstr>INTRODUCTION</vt:lpstr>
      <vt:lpstr>Cryptography focuses on four different objectives</vt:lpstr>
      <vt:lpstr>…continued</vt:lpstr>
      <vt:lpstr>Types of cryptography</vt:lpstr>
      <vt:lpstr>Symmetric  cryptography </vt:lpstr>
      <vt:lpstr>Example of symmetric key cryptography </vt:lpstr>
      <vt:lpstr>DES</vt:lpstr>
      <vt:lpstr>PowerPoint Presentation</vt:lpstr>
      <vt:lpstr>Triple Data Encryption Standard (3DES)</vt:lpstr>
      <vt:lpstr>PowerPoint Presentation</vt:lpstr>
      <vt:lpstr>Blowfish</vt:lpstr>
      <vt:lpstr>                   …continued</vt:lpstr>
      <vt:lpstr>Advanced Encryption Standard (AES) </vt:lpstr>
      <vt:lpstr>PowerPoint Presentation</vt:lpstr>
      <vt:lpstr>Summary of Encryption Algorithm </vt:lpstr>
      <vt:lpstr>Advantages symmetric key cryptography</vt:lpstr>
      <vt:lpstr>Disadvantages symmetric key cryptography</vt:lpstr>
      <vt:lpstr>Asymmetric cryptography</vt:lpstr>
      <vt:lpstr>Example of Asymmetric key Cryptography</vt:lpstr>
      <vt:lpstr>Rivest-Shamir and Adleman (RSA)</vt:lpstr>
      <vt:lpstr>PowerPoint Presentation</vt:lpstr>
      <vt:lpstr> Diffie-Hellman </vt:lpstr>
      <vt:lpstr>PowerPoint Presentation</vt:lpstr>
      <vt:lpstr>Elliptic Curve Cryptography (ECC)</vt:lpstr>
      <vt:lpstr>PowerPoint Presentation</vt:lpstr>
      <vt:lpstr>PowerPoint Presentation</vt:lpstr>
      <vt:lpstr>Hash function cryptography</vt:lpstr>
      <vt:lpstr>PowerPoint Presentation</vt:lpstr>
      <vt:lpstr>Properties of hash function</vt:lpstr>
      <vt:lpstr>…continued</vt:lpstr>
      <vt:lpstr>Characteristics of Hash function</vt:lpstr>
      <vt:lpstr>PowerPoint Presentation</vt:lpstr>
      <vt:lpstr>Advantages &amp; Disadvantage of Hash function </vt:lpstr>
      <vt:lpstr>Example of hash function cryptographic</vt:lpstr>
      <vt:lpstr>                       MD5</vt:lpstr>
      <vt:lpstr>         SHA-family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25</cp:revision>
  <dcterms:created xsi:type="dcterms:W3CDTF">2022-04-30T07:01:14Z</dcterms:created>
  <dcterms:modified xsi:type="dcterms:W3CDTF">2022-04-30T13:50:50Z</dcterms:modified>
</cp:coreProperties>
</file>