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Malgun Gothic" panose="020B0503020000020004" pitchFamily="50" charset="-127"/>
      <p:regular r:id="rId20"/>
      <p:bold r:id="rId21"/>
    </p:embeddedFont>
    <p:embeddedFont>
      <p:font typeface="Patrick Hand" panose="00000500000000000000"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96DF30-7EC1-4378-8F6B-EF6E2FBC3EAF}">
  <a:tblStyle styleId="{0996DF30-7EC1-4378-8F6B-EF6E2FBC3EA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63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e60ace8579_1_2: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g2e60ace8579_1_2: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55" name="Google Shape;55;g2e60ace8579_1_2: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1</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60d831149_2_8: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e60d831149_2_8: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lnSpc>
                <a:spcPct val="100000"/>
              </a:lnSpc>
              <a:spcBef>
                <a:spcPts val="0"/>
              </a:spcBef>
              <a:spcAft>
                <a:spcPts val="0"/>
              </a:spcAft>
              <a:buSzPts val="1100"/>
              <a:buNone/>
            </a:pPr>
            <a:endParaRPr sz="1100"/>
          </a:p>
        </p:txBody>
      </p:sp>
      <p:sp>
        <p:nvSpPr>
          <p:cNvPr id="170" name="Google Shape;170;g2e60d831149_2_8: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altLang="ko" sz="1100" b="0" i="0" u="none" strike="noStrike" cap="none">
                <a:solidFill>
                  <a:srgbClr val="000000"/>
                </a:solidFill>
                <a:latin typeface="Arial"/>
                <a:ea typeface="Arial"/>
                <a:cs typeface="Arial"/>
                <a:sym typeface="Arial"/>
              </a:rPr>
              <a:t>10</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60d831149_2_16: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e60d831149_2_16: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lnSpc>
                <a:spcPct val="100000"/>
              </a:lnSpc>
              <a:spcBef>
                <a:spcPts val="0"/>
              </a:spcBef>
              <a:spcAft>
                <a:spcPts val="0"/>
              </a:spcAft>
              <a:buSzPts val="1100"/>
              <a:buNone/>
            </a:pPr>
            <a:endParaRPr sz="1100"/>
          </a:p>
        </p:txBody>
      </p:sp>
      <p:sp>
        <p:nvSpPr>
          <p:cNvPr id="179" name="Google Shape;179;g2e60d831149_2_16: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altLang="ko" sz="1100" b="0" i="0" u="none" strike="noStrike" cap="none">
                <a:solidFill>
                  <a:srgbClr val="000000"/>
                </a:solidFill>
                <a:latin typeface="Arial"/>
                <a:ea typeface="Arial"/>
                <a:cs typeface="Arial"/>
                <a:sym typeface="Arial"/>
              </a:rPr>
              <a:t>11</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e60d831149_2_24: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e60d831149_2_24: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lnSpc>
                <a:spcPct val="100000"/>
              </a:lnSpc>
              <a:spcBef>
                <a:spcPts val="0"/>
              </a:spcBef>
              <a:spcAft>
                <a:spcPts val="0"/>
              </a:spcAft>
              <a:buSzPts val="1100"/>
              <a:buNone/>
            </a:pPr>
            <a:endParaRPr sz="1100"/>
          </a:p>
        </p:txBody>
      </p:sp>
      <p:sp>
        <p:nvSpPr>
          <p:cNvPr id="188" name="Google Shape;188;g2e60d831149_2_24: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altLang="ko" sz="1100" b="0" i="0" u="none" strike="noStrike" cap="none">
                <a:solidFill>
                  <a:srgbClr val="000000"/>
                </a:solidFill>
                <a:latin typeface="Arial"/>
                <a:ea typeface="Arial"/>
                <a:cs typeface="Arial"/>
                <a:sym typeface="Arial"/>
              </a:rPr>
              <a:t>12</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60ace8579_1_102: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2e60ace8579_1_102: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197" name="Google Shape;197;g2e60ace8579_1_102: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13</a:t>
            </a:fld>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e60ace8579_1_109:notes"/>
          <p:cNvSpPr txBox="1">
            <a:spLocks noGrp="1"/>
          </p:cNvSpPr>
          <p:nvPr>
            <p:ph type="body" idx="1"/>
          </p:nvPr>
        </p:nvSpPr>
        <p:spPr>
          <a:xfrm>
            <a:off x="571500" y="2750344"/>
            <a:ext cx="4572000" cy="2250281"/>
          </a:xfrm>
          <a:prstGeom prst="rect">
            <a:avLst/>
          </a:prstGeom>
        </p:spPr>
        <p:txBody>
          <a:bodyPr spcFirstLastPara="1" wrap="square" lIns="69850" tIns="69850" rIns="69850" bIns="69850" anchor="t" anchorCtr="0">
            <a:noAutofit/>
          </a:bodyPr>
          <a:lstStyle/>
          <a:p>
            <a:pPr marL="0" lvl="0" indent="0" algn="l" rtl="0">
              <a:spcBef>
                <a:spcPts val="0"/>
              </a:spcBef>
              <a:spcAft>
                <a:spcPts val="0"/>
              </a:spcAft>
              <a:buNone/>
            </a:pPr>
            <a:endParaRPr/>
          </a:p>
        </p:txBody>
      </p:sp>
      <p:sp>
        <p:nvSpPr>
          <p:cNvPr id="205" name="Google Shape;205;g2e60ace8579_1_109: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60ace8579_1_117:notes"/>
          <p:cNvSpPr txBox="1">
            <a:spLocks noGrp="1"/>
          </p:cNvSpPr>
          <p:nvPr>
            <p:ph type="body" idx="1"/>
          </p:nvPr>
        </p:nvSpPr>
        <p:spPr>
          <a:xfrm>
            <a:off x="571500" y="2750344"/>
            <a:ext cx="4572000" cy="2250281"/>
          </a:xfrm>
          <a:prstGeom prst="rect">
            <a:avLst/>
          </a:prstGeom>
        </p:spPr>
        <p:txBody>
          <a:bodyPr spcFirstLastPara="1" wrap="square" lIns="69850" tIns="69850" rIns="69850" bIns="69850" anchor="t" anchorCtr="0">
            <a:noAutofit/>
          </a:bodyPr>
          <a:lstStyle/>
          <a:p>
            <a:pPr marL="0" lvl="0" indent="0" algn="l" rtl="0">
              <a:spcBef>
                <a:spcPts val="0"/>
              </a:spcBef>
              <a:spcAft>
                <a:spcPts val="0"/>
              </a:spcAft>
              <a:buNone/>
            </a:pPr>
            <a:endParaRPr/>
          </a:p>
        </p:txBody>
      </p:sp>
      <p:sp>
        <p:nvSpPr>
          <p:cNvPr id="214" name="Google Shape;214;g2e60ace8579_1_117: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60ace8579_1_122: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e60ace8579_1_122: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221" name="Google Shape;221;g2e60ace8579_1_122: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16</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60ace8579_1_11: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2e60ace8579_1_11: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64" name="Google Shape;64;g2e60ace8579_1_11: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2</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60ace8579_1_34: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2e60ace8579_1_34: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88" name="Google Shape;88;g2e60ace8579_1_34: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3</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60ace8579_1_40: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e60ace8579_1_40: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95" name="Google Shape;95;g2e60ace8579_1_40: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4</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60d831149_6_0: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2e60d831149_6_0: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lnSpc>
                <a:spcPct val="100000"/>
              </a:lnSpc>
              <a:spcBef>
                <a:spcPts val="0"/>
              </a:spcBef>
              <a:spcAft>
                <a:spcPts val="0"/>
              </a:spcAft>
              <a:buSzPts val="1100"/>
              <a:buNone/>
            </a:pPr>
            <a:endParaRPr sz="1100"/>
          </a:p>
        </p:txBody>
      </p:sp>
      <p:sp>
        <p:nvSpPr>
          <p:cNvPr id="107" name="Google Shape;107;g2e60d831149_6_0: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altLang="ko" sz="1100" b="0" i="0" u="none" strike="noStrike" cap="none">
                <a:solidFill>
                  <a:srgbClr val="000000"/>
                </a:solidFill>
                <a:latin typeface="Arial"/>
                <a:ea typeface="Arial"/>
                <a:cs typeface="Arial"/>
                <a:sym typeface="Arial"/>
              </a:rPr>
              <a:t>5</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60ace8579_1_66:notes"/>
          <p:cNvSpPr>
            <a:spLocks noGrp="1" noRot="1" noChangeAspect="1"/>
          </p:cNvSpPr>
          <p:nvPr>
            <p:ph type="sldImg" idx="2"/>
          </p:nvPr>
        </p:nvSpPr>
        <p:spPr>
          <a:xfrm>
            <a:off x="571500" y="714375"/>
            <a:ext cx="4572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2e60ace8579_1_66: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123" name="Google Shape;123;g2e60ace8579_1_66: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6</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60ace8579_1_78: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e60ace8579_1_78: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136" name="Google Shape;136;g2e60ace8579_1_78: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7</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60ace8579_1_90: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2e60ace8579_1_90: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sz="1100"/>
          </a:p>
        </p:txBody>
      </p:sp>
      <p:sp>
        <p:nvSpPr>
          <p:cNvPr id="149" name="Google Shape;149;g2e60ace8579_1_90: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n-US" altLang="ko" sz="1100"/>
              <a:t>8</a:t>
            </a:fld>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60d831149_2_0:notes"/>
          <p:cNvSpPr>
            <a:spLocks noGrp="1" noRot="1" noChangeAspect="1"/>
          </p:cNvSpPr>
          <p:nvPr>
            <p:ph type="sldImg" idx="2"/>
          </p:nvPr>
        </p:nvSpPr>
        <p:spPr>
          <a:xfrm>
            <a:off x="1143000" y="714375"/>
            <a:ext cx="3429000" cy="192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2e60d831149_2_0:notes"/>
          <p:cNvSpPr txBox="1">
            <a:spLocks noGrp="1"/>
          </p:cNvSpPr>
          <p:nvPr>
            <p:ph type="body" idx="1"/>
          </p:nvPr>
        </p:nvSpPr>
        <p:spPr>
          <a:xfrm>
            <a:off x="571500" y="2750344"/>
            <a:ext cx="4572000" cy="2250281"/>
          </a:xfrm>
          <a:prstGeom prst="rect">
            <a:avLst/>
          </a:prstGeom>
          <a:noFill/>
          <a:ln>
            <a:noFill/>
          </a:ln>
        </p:spPr>
        <p:txBody>
          <a:bodyPr spcFirstLastPara="1" wrap="square" lIns="69850" tIns="34900" rIns="69850" bIns="34900" anchor="t" anchorCtr="0">
            <a:noAutofit/>
          </a:bodyPr>
          <a:lstStyle/>
          <a:p>
            <a:pPr marL="0" lvl="0" indent="0" algn="l" rtl="0">
              <a:lnSpc>
                <a:spcPct val="100000"/>
              </a:lnSpc>
              <a:spcBef>
                <a:spcPts val="0"/>
              </a:spcBef>
              <a:spcAft>
                <a:spcPts val="0"/>
              </a:spcAft>
              <a:buSzPts val="1100"/>
              <a:buNone/>
            </a:pPr>
            <a:endParaRPr sz="1100"/>
          </a:p>
        </p:txBody>
      </p:sp>
      <p:sp>
        <p:nvSpPr>
          <p:cNvPr id="162" name="Google Shape;162;g2e60d831149_2_0:notes"/>
          <p:cNvSpPr txBox="1">
            <a:spLocks noGrp="1"/>
          </p:cNvSpPr>
          <p:nvPr>
            <p:ph type="sldNum" idx="12"/>
          </p:nvPr>
        </p:nvSpPr>
        <p:spPr>
          <a:xfrm>
            <a:off x="3237177" y="5428258"/>
            <a:ext cx="2476500" cy="286742"/>
          </a:xfrm>
          <a:prstGeom prst="rect">
            <a:avLst/>
          </a:prstGeom>
          <a:noFill/>
          <a:ln>
            <a:noFill/>
          </a:ln>
        </p:spPr>
        <p:txBody>
          <a:bodyPr spcFirstLastPara="1" wrap="square" lIns="69850" tIns="34900" rIns="69850" bIns="3490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altLang="ko" sz="1100" b="0" i="0" u="none" strike="noStrike" cap="none">
                <a:solidFill>
                  <a:srgbClr val="000000"/>
                </a:solidFill>
                <a:latin typeface="Arial"/>
                <a:ea typeface="Arial"/>
                <a:cs typeface="Arial"/>
                <a:sym typeface="Arial"/>
              </a:rPr>
              <a:t>9</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5" descr="Azure SQL vs. SQL Server - Accelebrate"/>
          <p:cNvPicPr preferRelativeResize="0"/>
          <p:nvPr/>
        </p:nvPicPr>
        <p:blipFill rotWithShape="1">
          <a:blip r:embed="rId3">
            <a:alphaModFix/>
          </a:blip>
          <a:srcRect l="5694" r="39576"/>
          <a:stretch/>
        </p:blipFill>
        <p:spPr>
          <a:xfrm>
            <a:off x="1" y="-6947"/>
            <a:ext cx="3176867" cy="5157394"/>
          </a:xfrm>
          <a:prstGeom prst="rect">
            <a:avLst/>
          </a:prstGeom>
          <a:noFill/>
          <a:ln>
            <a:noFill/>
          </a:ln>
        </p:spPr>
      </p:pic>
      <p:sp>
        <p:nvSpPr>
          <p:cNvPr id="58" name="Google Shape;58;p15"/>
          <p:cNvSpPr/>
          <p:nvPr/>
        </p:nvSpPr>
        <p:spPr>
          <a:xfrm>
            <a:off x="3949749" y="1715988"/>
            <a:ext cx="4673500" cy="479078"/>
          </a:xfrm>
          <a:prstGeom prst="rect">
            <a:avLst/>
          </a:prstGeom>
          <a:noFill/>
          <a:ln>
            <a:noFill/>
          </a:ln>
        </p:spPr>
        <p:txBody>
          <a:bodyPr spcFirstLastPara="1" wrap="square" lIns="57150" tIns="28575" rIns="57150" bIns="28575" anchor="t" anchorCtr="0">
            <a:noAutofit/>
          </a:bodyPr>
          <a:lstStyle/>
          <a:p>
            <a:pPr marL="0" marR="0" lvl="0" indent="0" algn="ctr" rtl="0">
              <a:lnSpc>
                <a:spcPct val="124994"/>
              </a:lnSpc>
              <a:spcBef>
                <a:spcPts val="0"/>
              </a:spcBef>
              <a:spcAft>
                <a:spcPts val="0"/>
              </a:spcAft>
              <a:buClr>
                <a:srgbClr val="383838"/>
              </a:buClr>
              <a:buSzPts val="3000"/>
              <a:buFont typeface="Arial"/>
              <a:buNone/>
            </a:pPr>
            <a:r>
              <a:rPr lang="ko" sz="3000" b="0" i="0" u="none" strike="noStrike" cap="none" dirty="0">
                <a:solidFill>
                  <a:srgbClr val="383838"/>
                </a:solidFill>
                <a:latin typeface="Arial"/>
                <a:ea typeface="Arial"/>
                <a:cs typeface="Arial"/>
                <a:sym typeface="Arial"/>
              </a:rPr>
              <a:t>자료구조 설계과제 보고서</a:t>
            </a:r>
            <a:endParaRPr sz="3000" b="0" i="0" u="none" strike="noStrike" cap="none" dirty="0">
              <a:solidFill>
                <a:schemeClr val="dk1"/>
              </a:solidFill>
              <a:latin typeface="Arial"/>
              <a:ea typeface="Arial"/>
              <a:cs typeface="Arial"/>
              <a:sym typeface="Arial"/>
            </a:endParaRPr>
          </a:p>
        </p:txBody>
      </p:sp>
      <p:sp>
        <p:nvSpPr>
          <p:cNvPr id="59" name="Google Shape;59;p15"/>
          <p:cNvSpPr/>
          <p:nvPr/>
        </p:nvSpPr>
        <p:spPr>
          <a:xfrm>
            <a:off x="4353486" y="2259323"/>
            <a:ext cx="4051250" cy="624855"/>
          </a:xfrm>
          <a:prstGeom prst="rect">
            <a:avLst/>
          </a:prstGeom>
          <a:noFill/>
          <a:ln>
            <a:noFill/>
          </a:ln>
        </p:spPr>
        <p:txBody>
          <a:bodyPr spcFirstLastPara="1" wrap="square" lIns="57150" tIns="28575" rIns="57150" bIns="28575" anchor="t" anchorCtr="0">
            <a:noAutofit/>
          </a:bodyPr>
          <a:lstStyle/>
          <a:p>
            <a:pPr marL="0" marR="0" lvl="0" indent="0" algn="r" rtl="0">
              <a:lnSpc>
                <a:spcPct val="149942"/>
              </a:lnSpc>
              <a:spcBef>
                <a:spcPts val="0"/>
              </a:spcBef>
              <a:spcAft>
                <a:spcPts val="0"/>
              </a:spcAft>
              <a:buClr>
                <a:srgbClr val="383838"/>
              </a:buClr>
              <a:buSzPts val="1100"/>
              <a:buFont typeface="Arial"/>
              <a:buNone/>
            </a:pPr>
            <a:r>
              <a:rPr lang="ko" sz="1100" b="0" i="0" u="none" strike="noStrike" cap="none" dirty="0">
                <a:solidFill>
                  <a:srgbClr val="383838"/>
                </a:solidFill>
                <a:latin typeface="Arial"/>
                <a:ea typeface="Arial"/>
                <a:cs typeface="Arial"/>
                <a:sym typeface="Arial"/>
              </a:rPr>
              <a:t>학교 데이터베이스 구현</a:t>
            </a:r>
            <a:endParaRPr sz="1100" b="0" i="0" u="none" strike="noStrike" cap="none" dirty="0">
              <a:solidFill>
                <a:srgbClr val="383838"/>
              </a:solidFill>
              <a:latin typeface="Arial"/>
              <a:ea typeface="Arial"/>
              <a:cs typeface="Arial"/>
              <a:sym typeface="Arial"/>
            </a:endParaRPr>
          </a:p>
          <a:p>
            <a:pPr marL="0" marR="0" lvl="0" indent="0" algn="r" rtl="0">
              <a:lnSpc>
                <a:spcPct val="149942"/>
              </a:lnSpc>
              <a:spcBef>
                <a:spcPts val="0"/>
              </a:spcBef>
              <a:spcAft>
                <a:spcPts val="0"/>
              </a:spcAft>
              <a:buClr>
                <a:srgbClr val="383838"/>
              </a:buClr>
              <a:buSzPts val="1100"/>
              <a:buFont typeface="Arial"/>
              <a:buNone/>
            </a:pPr>
            <a:r>
              <a:rPr lang="ko" sz="1100" b="0" i="0" u="none" strike="noStrike" cap="none" dirty="0">
                <a:solidFill>
                  <a:srgbClr val="383838"/>
                </a:solidFill>
                <a:latin typeface="Arial"/>
                <a:ea typeface="Arial"/>
                <a:cs typeface="Arial"/>
                <a:sym typeface="Arial"/>
              </a:rPr>
              <a:t>Simple Database</a:t>
            </a:r>
            <a:endParaRPr sz="1100" b="0" i="0" u="none" strike="noStrike" cap="none" dirty="0">
              <a:solidFill>
                <a:srgbClr val="383838"/>
              </a:solidFill>
              <a:latin typeface="Arial"/>
              <a:ea typeface="Arial"/>
              <a:cs typeface="Arial"/>
              <a:sym typeface="Arial"/>
            </a:endParaRPr>
          </a:p>
        </p:txBody>
      </p:sp>
      <p:sp>
        <p:nvSpPr>
          <p:cNvPr id="60" name="Google Shape;60;p15"/>
          <p:cNvSpPr/>
          <p:nvPr/>
        </p:nvSpPr>
        <p:spPr>
          <a:xfrm>
            <a:off x="5860973" y="3507360"/>
            <a:ext cx="2762277" cy="595524"/>
          </a:xfrm>
          <a:prstGeom prst="rect">
            <a:avLst/>
          </a:prstGeom>
          <a:noFill/>
          <a:ln>
            <a:noFill/>
          </a:ln>
        </p:spPr>
        <p:txBody>
          <a:bodyPr spcFirstLastPara="1" wrap="square" lIns="57150" tIns="28575" rIns="57150" bIns="28575" anchor="t" anchorCtr="0">
            <a:noAutofit/>
          </a:bodyPr>
          <a:lstStyle/>
          <a:p>
            <a:pPr marL="0" marR="0" lvl="0" indent="0" algn="ctr" rtl="0">
              <a:lnSpc>
                <a:spcPct val="140009"/>
              </a:lnSpc>
              <a:spcBef>
                <a:spcPts val="0"/>
              </a:spcBef>
              <a:spcAft>
                <a:spcPts val="0"/>
              </a:spcAft>
              <a:buClr>
                <a:srgbClr val="383838"/>
              </a:buClr>
              <a:buSzPts val="1400"/>
              <a:buFont typeface="Arial"/>
              <a:buNone/>
            </a:pPr>
            <a:r>
              <a:rPr lang="ko" sz="1400" b="1" i="0" u="none" strike="noStrike" cap="none" dirty="0">
                <a:solidFill>
                  <a:srgbClr val="383838"/>
                </a:solidFill>
                <a:latin typeface="Arial"/>
                <a:ea typeface="Arial"/>
                <a:cs typeface="Arial"/>
                <a:sym typeface="Arial"/>
              </a:rPr>
              <a:t>게임공학과 2019000000 김용주</a:t>
            </a:r>
            <a:endParaRPr sz="1400" b="1" i="0" u="none" strike="noStrike" cap="none" dirty="0">
              <a:solidFill>
                <a:srgbClr val="383838"/>
              </a:solidFill>
              <a:latin typeface="Arial"/>
              <a:ea typeface="Arial"/>
              <a:cs typeface="Arial"/>
              <a:sym typeface="Arial"/>
            </a:endParaRPr>
          </a:p>
          <a:p>
            <a:pPr marL="0" marR="0" lvl="0" indent="0" algn="ctr" rtl="0">
              <a:lnSpc>
                <a:spcPct val="140009"/>
              </a:lnSpc>
              <a:spcBef>
                <a:spcPts val="0"/>
              </a:spcBef>
              <a:spcAft>
                <a:spcPts val="0"/>
              </a:spcAft>
              <a:buNone/>
            </a:pPr>
            <a:r>
              <a:rPr lang="ko" sz="1400" b="1" i="0" u="none" strike="noStrike" cap="none" dirty="0">
                <a:solidFill>
                  <a:srgbClr val="383838"/>
                </a:solidFill>
                <a:latin typeface="Arial"/>
                <a:ea typeface="Arial"/>
                <a:cs typeface="Arial"/>
                <a:sym typeface="Arial"/>
              </a:rPr>
              <a:t>게임공학과 2021182046 김세진</a:t>
            </a:r>
            <a:endParaRPr sz="900" dirty="0"/>
          </a:p>
          <a:p>
            <a:pPr marL="0" marR="0" lvl="0" indent="0" algn="ctr" rtl="0">
              <a:lnSpc>
                <a:spcPct val="140009"/>
              </a:lnSpc>
              <a:spcBef>
                <a:spcPts val="0"/>
              </a:spcBef>
              <a:spcAft>
                <a:spcPts val="0"/>
              </a:spcAft>
              <a:buClr>
                <a:schemeClr val="dk1"/>
              </a:buClr>
              <a:buSzPts val="1400"/>
              <a:buFont typeface="Calibri"/>
              <a:buNone/>
            </a:pPr>
            <a:endParaRPr sz="1400" b="1" i="0" u="none" strike="noStrike" cap="none" dirty="0">
              <a:solidFill>
                <a:srgbClr val="38383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p:nvPr/>
        </p:nvSpPr>
        <p:spPr>
          <a:xfrm>
            <a:off x="520749" y="794593"/>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a:solidFill>
                  <a:srgbClr val="383838"/>
                </a:solidFill>
                <a:latin typeface="Arial"/>
                <a:ea typeface="Arial"/>
                <a:cs typeface="Arial"/>
                <a:sym typeface="Arial"/>
              </a:rPr>
              <a:t>개발 결과 분석</a:t>
            </a:r>
            <a:endParaRPr sz="2200" b="0" i="0" u="none" strike="noStrike" cap="none">
              <a:solidFill>
                <a:schemeClr val="dk1"/>
              </a:solidFill>
              <a:latin typeface="Arial"/>
              <a:ea typeface="Arial"/>
              <a:cs typeface="Arial"/>
              <a:sym typeface="Arial"/>
            </a:endParaRPr>
          </a:p>
        </p:txBody>
      </p:sp>
      <p:sp>
        <p:nvSpPr>
          <p:cNvPr id="173" name="Google Shape;173;p24"/>
          <p:cNvSpPr/>
          <p:nvPr/>
        </p:nvSpPr>
        <p:spPr>
          <a:xfrm>
            <a:off x="520750" y="2448241"/>
            <a:ext cx="2193300" cy="10737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INSERT 분석</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연결리스트 : 0초</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이진탐색트리 : 0초</a:t>
            </a:r>
            <a:endParaRPr sz="1100" b="0" i="0" u="none" strike="noStrike" cap="none">
              <a:solidFill>
                <a:schemeClr val="dk1"/>
              </a:solidFill>
              <a:latin typeface="Arial"/>
              <a:ea typeface="Arial"/>
              <a:cs typeface="Arial"/>
              <a:sym typeface="Arial"/>
            </a:endParaRPr>
          </a:p>
        </p:txBody>
      </p:sp>
      <p:pic>
        <p:nvPicPr>
          <p:cNvPr id="174" name="Google Shape;174;p24"/>
          <p:cNvPicPr preferRelativeResize="0"/>
          <p:nvPr/>
        </p:nvPicPr>
        <p:blipFill rotWithShape="1">
          <a:blip r:embed="rId3">
            <a:alphaModFix/>
          </a:blip>
          <a:srcRect r="49909"/>
          <a:stretch/>
        </p:blipFill>
        <p:spPr>
          <a:xfrm>
            <a:off x="3177152" y="1938091"/>
            <a:ext cx="5350669" cy="990734"/>
          </a:xfrm>
          <a:prstGeom prst="rect">
            <a:avLst/>
          </a:prstGeom>
          <a:noFill/>
          <a:ln>
            <a:noFill/>
          </a:ln>
        </p:spPr>
      </p:pic>
      <p:pic>
        <p:nvPicPr>
          <p:cNvPr id="175" name="Google Shape;175;p24"/>
          <p:cNvPicPr preferRelativeResize="0"/>
          <p:nvPr/>
        </p:nvPicPr>
        <p:blipFill rotWithShape="1">
          <a:blip r:embed="rId3">
            <a:alphaModFix/>
          </a:blip>
          <a:srcRect l="49910"/>
          <a:stretch/>
        </p:blipFill>
        <p:spPr>
          <a:xfrm>
            <a:off x="3161653" y="2985045"/>
            <a:ext cx="5350669" cy="9907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p:nvPr/>
        </p:nvSpPr>
        <p:spPr>
          <a:xfrm>
            <a:off x="520749" y="794593"/>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dirty="0">
                <a:solidFill>
                  <a:srgbClr val="383838"/>
                </a:solidFill>
                <a:latin typeface="Arial"/>
                <a:ea typeface="Arial"/>
                <a:cs typeface="Arial"/>
                <a:sym typeface="Arial"/>
              </a:rPr>
              <a:t>개발 결과 분석</a:t>
            </a:r>
            <a:endParaRPr sz="2200" b="0" i="0" u="none" strike="noStrike" cap="none" dirty="0">
              <a:solidFill>
                <a:schemeClr val="dk1"/>
              </a:solidFill>
              <a:latin typeface="Arial"/>
              <a:ea typeface="Arial"/>
              <a:cs typeface="Arial"/>
              <a:sym typeface="Arial"/>
            </a:endParaRPr>
          </a:p>
        </p:txBody>
      </p:sp>
      <p:sp>
        <p:nvSpPr>
          <p:cNvPr id="182" name="Google Shape;182;p25"/>
          <p:cNvSpPr/>
          <p:nvPr/>
        </p:nvSpPr>
        <p:spPr>
          <a:xfrm>
            <a:off x="545425" y="2457916"/>
            <a:ext cx="2193300" cy="10737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100" b="0" i="0" u="none" strike="noStrike" cap="none" dirty="0">
                <a:solidFill>
                  <a:schemeClr val="dk1"/>
                </a:solidFill>
                <a:latin typeface="Arial"/>
                <a:ea typeface="Arial"/>
                <a:cs typeface="Arial"/>
                <a:sym typeface="Arial"/>
              </a:rPr>
              <a:t>UPDATE 분석</a:t>
            </a:r>
            <a:endParaRPr sz="1100" b="0" i="0" u="none" strike="noStrike" cap="none" dirty="0">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dirty="0">
                <a:solidFill>
                  <a:schemeClr val="dk1"/>
                </a:solidFill>
                <a:latin typeface="Arial"/>
                <a:ea typeface="Arial"/>
                <a:cs typeface="Arial"/>
                <a:sym typeface="Arial"/>
              </a:rPr>
              <a:t>연결리스트 : 0.00</a:t>
            </a:r>
            <a:r>
              <a:rPr lang="ko" sz="1100" dirty="0">
                <a:solidFill>
                  <a:schemeClr val="dk1"/>
                </a:solidFill>
              </a:rPr>
              <a:t>1</a:t>
            </a:r>
            <a:r>
              <a:rPr lang="ko" sz="1100" b="0" i="0" u="none" strike="noStrike" cap="none" dirty="0">
                <a:solidFill>
                  <a:schemeClr val="dk1"/>
                </a:solidFill>
                <a:latin typeface="Arial"/>
                <a:ea typeface="Arial"/>
                <a:cs typeface="Arial"/>
                <a:sym typeface="Arial"/>
              </a:rPr>
              <a:t>초</a:t>
            </a:r>
            <a:endParaRPr sz="1100" b="0" i="0" u="none" strike="noStrike" cap="none" dirty="0">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dirty="0">
                <a:solidFill>
                  <a:schemeClr val="dk1"/>
                </a:solidFill>
                <a:latin typeface="Arial"/>
                <a:ea typeface="Arial"/>
                <a:cs typeface="Arial"/>
                <a:sym typeface="Arial"/>
              </a:rPr>
              <a:t>이진탐색트리 :</a:t>
            </a:r>
            <a:r>
              <a:rPr lang="ko" sz="1100" dirty="0">
                <a:solidFill>
                  <a:schemeClr val="dk1"/>
                </a:solidFill>
              </a:rPr>
              <a:t> 0.001초</a:t>
            </a:r>
            <a:endParaRPr sz="1100" b="0" i="0" u="none" strike="noStrike" cap="none" dirty="0">
              <a:solidFill>
                <a:schemeClr val="dk1"/>
              </a:solidFill>
              <a:latin typeface="Arial"/>
              <a:ea typeface="Arial"/>
              <a:cs typeface="Arial"/>
              <a:sym typeface="Arial"/>
            </a:endParaRPr>
          </a:p>
        </p:txBody>
      </p:sp>
      <p:pic>
        <p:nvPicPr>
          <p:cNvPr id="183" name="Google Shape;183;p25"/>
          <p:cNvPicPr preferRelativeResize="0"/>
          <p:nvPr/>
        </p:nvPicPr>
        <p:blipFill>
          <a:blip r:embed="rId3">
            <a:alphaModFix/>
          </a:blip>
          <a:stretch>
            <a:fillRect/>
          </a:stretch>
        </p:blipFill>
        <p:spPr>
          <a:xfrm>
            <a:off x="3654579" y="1461675"/>
            <a:ext cx="4438446" cy="1245151"/>
          </a:xfrm>
          <a:prstGeom prst="rect">
            <a:avLst/>
          </a:prstGeom>
          <a:noFill/>
          <a:ln>
            <a:noFill/>
          </a:ln>
        </p:spPr>
      </p:pic>
      <p:pic>
        <p:nvPicPr>
          <p:cNvPr id="184" name="Google Shape;184;p25"/>
          <p:cNvPicPr preferRelativeResize="0"/>
          <p:nvPr/>
        </p:nvPicPr>
        <p:blipFill>
          <a:blip r:embed="rId4">
            <a:alphaModFix/>
          </a:blip>
          <a:stretch>
            <a:fillRect/>
          </a:stretch>
        </p:blipFill>
        <p:spPr>
          <a:xfrm>
            <a:off x="3654575" y="2764068"/>
            <a:ext cx="4438450" cy="13478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p:nvPr/>
        </p:nvSpPr>
        <p:spPr>
          <a:xfrm>
            <a:off x="520749" y="794593"/>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a:solidFill>
                  <a:srgbClr val="383838"/>
                </a:solidFill>
                <a:latin typeface="Arial"/>
                <a:ea typeface="Arial"/>
                <a:cs typeface="Arial"/>
                <a:sym typeface="Arial"/>
              </a:rPr>
              <a:t>개발 결과 분석</a:t>
            </a:r>
            <a:endParaRPr sz="2200" b="0" i="0" u="none" strike="noStrike" cap="none">
              <a:solidFill>
                <a:schemeClr val="dk1"/>
              </a:solidFill>
              <a:latin typeface="Arial"/>
              <a:ea typeface="Arial"/>
              <a:cs typeface="Arial"/>
              <a:sym typeface="Arial"/>
            </a:endParaRPr>
          </a:p>
        </p:txBody>
      </p:sp>
      <p:sp>
        <p:nvSpPr>
          <p:cNvPr id="191" name="Google Shape;191;p26"/>
          <p:cNvSpPr/>
          <p:nvPr/>
        </p:nvSpPr>
        <p:spPr>
          <a:xfrm>
            <a:off x="520750" y="2458041"/>
            <a:ext cx="2193300" cy="10737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DELETE 분석</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연결리스트 : 0.001초</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이진탐색트리 : </a:t>
            </a:r>
            <a:r>
              <a:rPr lang="ko" sz="1100">
                <a:solidFill>
                  <a:schemeClr val="dk1"/>
                </a:solidFill>
              </a:rPr>
              <a:t>0초</a:t>
            </a:r>
            <a:endParaRPr sz="1100" b="0" i="0" u="none" strike="noStrike" cap="none">
              <a:solidFill>
                <a:schemeClr val="dk1"/>
              </a:solidFill>
              <a:latin typeface="Arial"/>
              <a:ea typeface="Arial"/>
              <a:cs typeface="Arial"/>
              <a:sym typeface="Arial"/>
            </a:endParaRPr>
          </a:p>
        </p:txBody>
      </p:sp>
      <p:pic>
        <p:nvPicPr>
          <p:cNvPr id="192" name="Google Shape;192;p26"/>
          <p:cNvPicPr preferRelativeResize="0"/>
          <p:nvPr/>
        </p:nvPicPr>
        <p:blipFill rotWithShape="1">
          <a:blip r:embed="rId3">
            <a:alphaModFix/>
          </a:blip>
          <a:srcRect r="77648"/>
          <a:stretch/>
        </p:blipFill>
        <p:spPr>
          <a:xfrm>
            <a:off x="4008725" y="1474575"/>
            <a:ext cx="4029974" cy="1253397"/>
          </a:xfrm>
          <a:prstGeom prst="rect">
            <a:avLst/>
          </a:prstGeom>
          <a:noFill/>
          <a:ln>
            <a:noFill/>
          </a:ln>
        </p:spPr>
      </p:pic>
      <p:pic>
        <p:nvPicPr>
          <p:cNvPr id="193" name="Google Shape;193;p26"/>
          <p:cNvPicPr preferRelativeResize="0"/>
          <p:nvPr/>
        </p:nvPicPr>
        <p:blipFill rotWithShape="1">
          <a:blip r:embed="rId3">
            <a:alphaModFix/>
          </a:blip>
          <a:srcRect l="50488" r="27139"/>
          <a:stretch/>
        </p:blipFill>
        <p:spPr>
          <a:xfrm>
            <a:off x="4008725" y="2797753"/>
            <a:ext cx="4029974" cy="12533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p:nvPr/>
        </p:nvSpPr>
        <p:spPr>
          <a:xfrm>
            <a:off x="520749" y="765543"/>
            <a:ext cx="2777400" cy="347100"/>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개발 결과 분석</a:t>
            </a:r>
            <a:endParaRPr sz="2200" dirty="0">
              <a:solidFill>
                <a:schemeClr val="dk1"/>
              </a:solidFill>
              <a:latin typeface="Arial"/>
              <a:ea typeface="Arial"/>
              <a:cs typeface="Arial"/>
              <a:sym typeface="Arial"/>
            </a:endParaRPr>
          </a:p>
        </p:txBody>
      </p:sp>
      <p:sp>
        <p:nvSpPr>
          <p:cNvPr id="200" name="Google Shape;200;p27"/>
          <p:cNvSpPr/>
          <p:nvPr/>
        </p:nvSpPr>
        <p:spPr>
          <a:xfrm>
            <a:off x="324400" y="1415450"/>
            <a:ext cx="3957000" cy="32307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 </a:t>
            </a:r>
            <a:r>
              <a:rPr lang="ko" sz="1000" dirty="0">
                <a:solidFill>
                  <a:srgbClr val="383838"/>
                </a:solidFill>
                <a:latin typeface="Arial"/>
                <a:ea typeface="Arial"/>
                <a:cs typeface="Arial"/>
                <a:sym typeface="Arial"/>
              </a:rPr>
              <a:t>연결리스트 구조</a:t>
            </a:r>
            <a:r>
              <a:rPr lang="ko" sz="1000" dirty="0">
                <a:solidFill>
                  <a:srgbClr val="383838"/>
                </a:solidFill>
              </a:rPr>
              <a:t>의</a:t>
            </a:r>
            <a:r>
              <a:rPr lang="ko" sz="1000" dirty="0">
                <a:solidFill>
                  <a:srgbClr val="383838"/>
                </a:solidFill>
                <a:latin typeface="Arial"/>
                <a:ea typeface="Arial"/>
                <a:cs typeface="Arial"/>
                <a:sym typeface="Arial"/>
              </a:rPr>
              <a:t> 4</a:t>
            </a:r>
            <a:r>
              <a:rPr lang="ko" sz="1000" dirty="0">
                <a:solidFill>
                  <a:srgbClr val="383838"/>
                </a:solidFill>
              </a:rPr>
              <a:t>가지 명령어 수행시간은 </a:t>
            </a:r>
            <a:r>
              <a:rPr lang="ko" sz="1000" b="1" dirty="0">
                <a:solidFill>
                  <a:srgbClr val="383838"/>
                </a:solidFill>
              </a:rPr>
              <a:t>평균 0.001초</a:t>
            </a:r>
            <a:endParaRPr sz="1000" b="1"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latin typeface="Arial"/>
                <a:ea typeface="Arial"/>
                <a:cs typeface="Arial"/>
                <a:sym typeface="Arial"/>
              </a:rPr>
              <a:t>저장 및 접근 속도가 빠</a:t>
            </a:r>
            <a:r>
              <a:rPr lang="ko" sz="1000" dirty="0">
                <a:solidFill>
                  <a:srgbClr val="383838"/>
                </a:solidFill>
              </a:rPr>
              <a:t>른</a:t>
            </a:r>
            <a:r>
              <a:rPr lang="ko" sz="1000" dirty="0">
                <a:solidFill>
                  <a:srgbClr val="383838"/>
                </a:solidFill>
                <a:latin typeface="Arial"/>
                <a:ea typeface="Arial"/>
                <a:cs typeface="Arial"/>
                <a:sym typeface="Arial"/>
              </a:rPr>
              <a:t> 장점이 있지만, 데이터 크기가 커질수록 </a:t>
            </a:r>
            <a:r>
              <a:rPr lang="ko" sz="1000" dirty="0">
                <a:solidFill>
                  <a:srgbClr val="383838"/>
                </a:solidFill>
              </a:rPr>
              <a:t>순차탐색으로 인한</a:t>
            </a:r>
            <a:r>
              <a:rPr lang="ko" sz="1000" dirty="0">
                <a:solidFill>
                  <a:srgbClr val="383838"/>
                </a:solidFill>
                <a:latin typeface="Arial"/>
                <a:ea typeface="Arial"/>
                <a:cs typeface="Arial"/>
                <a:sym typeface="Arial"/>
              </a:rPr>
              <a:t> 성능 저하가 발생할 수 있다</a:t>
            </a:r>
            <a:r>
              <a:rPr lang="ko" sz="1000" dirty="0">
                <a:solidFill>
                  <a:srgbClr val="383838"/>
                </a:solidFill>
              </a:rPr>
              <a:t>는 단점을 발견</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-시간복잡도는 O(n)</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-이진탐색트리 구조의 4가지 명령어 수행시간은 </a:t>
            </a:r>
            <a:r>
              <a:rPr lang="ko" sz="1000" b="1" dirty="0">
                <a:solidFill>
                  <a:srgbClr val="383838"/>
                </a:solidFill>
              </a:rPr>
              <a:t>평균 0.00025초</a:t>
            </a:r>
            <a:r>
              <a:rPr lang="ko" sz="1000" dirty="0">
                <a:solidFill>
                  <a:srgbClr val="383838"/>
                </a:solidFill>
              </a:rPr>
              <a:t> -트리 높이에 비례해 탐색이 이루어지며 상대적으로 메모리를 더 사용함. 하지만 이는 속도와 비교할 때 큰 차이는 아님.</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-학교명칭 기준으로 정렬되어 있어 시간복잡도는 O(log n)</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실제로 체감하기 힘든 수치이지만, </a:t>
            </a:r>
            <a:r>
              <a:rPr lang="ko" sz="1000" b="1" dirty="0">
                <a:solidFill>
                  <a:srgbClr val="383838"/>
                </a:solidFill>
              </a:rPr>
              <a:t>이진탐색트리</a:t>
            </a:r>
            <a:r>
              <a:rPr lang="ko" sz="1000" dirty="0">
                <a:solidFill>
                  <a:srgbClr val="383838"/>
                </a:solidFill>
              </a:rPr>
              <a:t>의 수행시간이 더 빠르게 측정되었고 이용하는 데이터의 구조와 크기에 따라 달라질 수 있다는 점을 미루어보아 상황에 맞는 적절한 자료구조를 선택하는 것이 중요하다는 결론이 도출됨.</a:t>
            </a:r>
            <a:endParaRPr sz="1000" dirty="0">
              <a:solidFill>
                <a:srgbClr val="383838"/>
              </a:solidFill>
            </a:endParaRPr>
          </a:p>
        </p:txBody>
      </p:sp>
      <p:sp>
        <p:nvSpPr>
          <p:cNvPr id="201" name="Google Shape;201;p27"/>
          <p:cNvSpPr/>
          <p:nvPr/>
        </p:nvSpPr>
        <p:spPr>
          <a:xfrm>
            <a:off x="4652875" y="1584200"/>
            <a:ext cx="4057800" cy="2893200"/>
          </a:xfrm>
          <a:prstGeom prst="rect">
            <a:avLst/>
          </a:prstGeom>
          <a:solidFill>
            <a:schemeClr val="accent3">
              <a:alpha val="49800"/>
            </a:schemeClr>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r>
              <a:rPr lang="ko" sz="1100">
                <a:solidFill>
                  <a:schemeClr val="lt1"/>
                </a:solidFill>
                <a:latin typeface="Calibri"/>
                <a:ea typeface="Calibri"/>
                <a:cs typeface="Calibri"/>
                <a:sym typeface="Calibri"/>
              </a:rPr>
              <a:t>이곳에 결과측정 그래프 OR 표 삽입</a:t>
            </a:r>
            <a:endParaRPr sz="1100">
              <a:solidFill>
                <a:schemeClr val="lt1"/>
              </a:solidFill>
              <a:latin typeface="Calibri"/>
              <a:ea typeface="Calibri"/>
              <a:cs typeface="Calibri"/>
              <a:sym typeface="Calibri"/>
            </a:endParaRPr>
          </a:p>
        </p:txBody>
      </p:sp>
      <p:pic>
        <p:nvPicPr>
          <p:cNvPr id="202" name="Google Shape;202;p27" title="Points scored"/>
          <p:cNvPicPr preferRelativeResize="0"/>
          <p:nvPr/>
        </p:nvPicPr>
        <p:blipFill>
          <a:blip r:embed="rId3">
            <a:alphaModFix/>
          </a:blip>
          <a:stretch>
            <a:fillRect/>
          </a:stretch>
        </p:blipFill>
        <p:spPr>
          <a:xfrm>
            <a:off x="4281400" y="1561062"/>
            <a:ext cx="4753851" cy="293947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p:nvPr/>
        </p:nvSpPr>
        <p:spPr>
          <a:xfrm>
            <a:off x="1809077" y="1092473"/>
            <a:ext cx="2777400" cy="347100"/>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역할분담</a:t>
            </a:r>
            <a:endParaRPr sz="2200" dirty="0">
              <a:solidFill>
                <a:schemeClr val="dk1"/>
              </a:solidFill>
              <a:latin typeface="Arial"/>
              <a:ea typeface="Arial"/>
              <a:cs typeface="Arial"/>
              <a:sym typeface="Arial"/>
            </a:endParaRPr>
          </a:p>
        </p:txBody>
      </p:sp>
      <p:sp>
        <p:nvSpPr>
          <p:cNvPr id="208" name="Google Shape;208;p28"/>
          <p:cNvSpPr/>
          <p:nvPr/>
        </p:nvSpPr>
        <p:spPr>
          <a:xfrm>
            <a:off x="2371688" y="2451998"/>
            <a:ext cx="1388700" cy="173400"/>
          </a:xfrm>
          <a:prstGeom prst="rect">
            <a:avLst/>
          </a:prstGeom>
          <a:noFill/>
          <a:ln>
            <a:noFill/>
          </a:ln>
        </p:spPr>
        <p:txBody>
          <a:bodyPr spcFirstLastPara="1" wrap="square" lIns="57150" tIns="28575" rIns="57150" bIns="28575" anchor="t" anchorCtr="0">
            <a:noAutofit/>
          </a:bodyPr>
          <a:lstStyle/>
          <a:p>
            <a:pPr marL="0" marR="0" lvl="0" indent="0" algn="ctr" rtl="0">
              <a:lnSpc>
                <a:spcPct val="109350"/>
              </a:lnSpc>
              <a:spcBef>
                <a:spcPts val="0"/>
              </a:spcBef>
              <a:spcAft>
                <a:spcPts val="0"/>
              </a:spcAft>
              <a:buClr>
                <a:srgbClr val="383838"/>
              </a:buClr>
              <a:buSzPts val="1300"/>
              <a:buFont typeface="Arial"/>
              <a:buNone/>
            </a:pPr>
            <a:r>
              <a:rPr lang="ko" sz="1100">
                <a:solidFill>
                  <a:srgbClr val="383838"/>
                </a:solidFill>
                <a:latin typeface="Arial"/>
                <a:ea typeface="Arial"/>
                <a:cs typeface="Arial"/>
                <a:sym typeface="Arial"/>
              </a:rPr>
              <a:t>김세진</a:t>
            </a:r>
            <a:endParaRPr sz="1100">
              <a:solidFill>
                <a:schemeClr val="dk1"/>
              </a:solidFill>
              <a:latin typeface="Arial"/>
              <a:ea typeface="Arial"/>
              <a:cs typeface="Arial"/>
              <a:sym typeface="Arial"/>
            </a:endParaRPr>
          </a:p>
        </p:txBody>
      </p:sp>
      <p:sp>
        <p:nvSpPr>
          <p:cNvPr id="209" name="Google Shape;209;p28"/>
          <p:cNvSpPr/>
          <p:nvPr/>
        </p:nvSpPr>
        <p:spPr>
          <a:xfrm>
            <a:off x="1694588" y="2811756"/>
            <a:ext cx="2742900" cy="660900"/>
          </a:xfrm>
          <a:prstGeom prst="rect">
            <a:avLst/>
          </a:prstGeom>
          <a:noFill/>
          <a:ln>
            <a:noFill/>
          </a:ln>
        </p:spPr>
        <p:txBody>
          <a:bodyPr spcFirstLastPara="1" wrap="square" lIns="57150" tIns="28575" rIns="57150" bIns="28575" anchor="t" anchorCtr="0">
            <a:noAutofit/>
          </a:bodyPr>
          <a:lstStyle/>
          <a:p>
            <a:pPr marL="0" marR="0" lvl="0" indent="0" algn="ctr" rtl="0">
              <a:lnSpc>
                <a:spcPct val="109350"/>
              </a:lnSpc>
              <a:spcBef>
                <a:spcPts val="0"/>
              </a:spcBef>
              <a:spcAft>
                <a:spcPts val="0"/>
              </a:spcAft>
              <a:buClr>
                <a:srgbClr val="383838"/>
              </a:buClr>
              <a:buSzPts val="1300"/>
              <a:buFont typeface="Arial"/>
              <a:buNone/>
            </a:pPr>
            <a:r>
              <a:rPr lang="ko" sz="1100">
                <a:solidFill>
                  <a:srgbClr val="383838"/>
                </a:solidFill>
                <a:latin typeface="Arial"/>
                <a:ea typeface="Arial"/>
                <a:cs typeface="Arial"/>
                <a:sym typeface="Arial"/>
              </a:rPr>
              <a:t>연결리스트를 이용한 데이터베이스</a:t>
            </a:r>
            <a:endParaRPr sz="1100">
              <a:solidFill>
                <a:srgbClr val="383838"/>
              </a:solidFill>
              <a:latin typeface="Arial"/>
              <a:ea typeface="Arial"/>
              <a:cs typeface="Arial"/>
              <a:sym typeface="Arial"/>
            </a:endParaRPr>
          </a:p>
          <a:p>
            <a:pPr marL="0" marR="0" lvl="0" indent="0" algn="ctr" rtl="0">
              <a:lnSpc>
                <a:spcPct val="109350"/>
              </a:lnSpc>
              <a:spcBef>
                <a:spcPts val="0"/>
              </a:spcBef>
              <a:spcAft>
                <a:spcPts val="0"/>
              </a:spcAft>
              <a:buClr>
                <a:srgbClr val="383838"/>
              </a:buClr>
              <a:buSzPts val="1300"/>
              <a:buFont typeface="Arial"/>
              <a:buNone/>
            </a:pPr>
            <a:r>
              <a:rPr lang="ko" sz="1100">
                <a:solidFill>
                  <a:srgbClr val="383838"/>
                </a:solidFill>
                <a:latin typeface="Arial"/>
                <a:ea typeface="Arial"/>
                <a:cs typeface="Arial"/>
                <a:sym typeface="Arial"/>
              </a:rPr>
              <a:t>- 검색, 삽입, 수정, 삭제 기능을 구현</a:t>
            </a:r>
            <a:endParaRPr sz="1100">
              <a:solidFill>
                <a:schemeClr val="dk1"/>
              </a:solidFill>
              <a:latin typeface="Arial"/>
              <a:ea typeface="Arial"/>
              <a:cs typeface="Arial"/>
              <a:sym typeface="Arial"/>
            </a:endParaRPr>
          </a:p>
        </p:txBody>
      </p:sp>
      <p:sp>
        <p:nvSpPr>
          <p:cNvPr id="210" name="Google Shape;210;p28"/>
          <p:cNvSpPr/>
          <p:nvPr/>
        </p:nvSpPr>
        <p:spPr>
          <a:xfrm>
            <a:off x="5323611" y="2451991"/>
            <a:ext cx="1388700" cy="173400"/>
          </a:xfrm>
          <a:prstGeom prst="rect">
            <a:avLst/>
          </a:prstGeom>
          <a:noFill/>
          <a:ln>
            <a:noFill/>
          </a:ln>
        </p:spPr>
        <p:txBody>
          <a:bodyPr spcFirstLastPara="1" wrap="square" lIns="57150" tIns="28575" rIns="57150" bIns="28575" anchor="t" anchorCtr="0">
            <a:noAutofit/>
          </a:bodyPr>
          <a:lstStyle/>
          <a:p>
            <a:pPr marL="0" marR="0" lvl="0" indent="0" algn="ctr" rtl="0">
              <a:lnSpc>
                <a:spcPct val="109350"/>
              </a:lnSpc>
              <a:spcBef>
                <a:spcPts val="0"/>
              </a:spcBef>
              <a:spcAft>
                <a:spcPts val="0"/>
              </a:spcAft>
              <a:buClr>
                <a:srgbClr val="383838"/>
              </a:buClr>
              <a:buSzPts val="1300"/>
              <a:buFont typeface="Arial"/>
              <a:buNone/>
            </a:pPr>
            <a:r>
              <a:rPr lang="ko" sz="1100">
                <a:solidFill>
                  <a:srgbClr val="383838"/>
                </a:solidFill>
                <a:latin typeface="Arial"/>
                <a:ea typeface="Arial"/>
                <a:cs typeface="Arial"/>
                <a:sym typeface="Arial"/>
              </a:rPr>
              <a:t>김용주</a:t>
            </a:r>
            <a:endParaRPr sz="1100">
              <a:solidFill>
                <a:schemeClr val="dk1"/>
              </a:solidFill>
              <a:latin typeface="Arial"/>
              <a:ea typeface="Arial"/>
              <a:cs typeface="Arial"/>
              <a:sym typeface="Arial"/>
            </a:endParaRPr>
          </a:p>
        </p:txBody>
      </p:sp>
      <p:sp>
        <p:nvSpPr>
          <p:cNvPr id="211" name="Google Shape;211;p28"/>
          <p:cNvSpPr/>
          <p:nvPr/>
        </p:nvSpPr>
        <p:spPr>
          <a:xfrm>
            <a:off x="4586501" y="2809650"/>
            <a:ext cx="2862900" cy="665100"/>
          </a:xfrm>
          <a:prstGeom prst="rect">
            <a:avLst/>
          </a:prstGeom>
          <a:noFill/>
          <a:ln>
            <a:noFill/>
          </a:ln>
        </p:spPr>
        <p:txBody>
          <a:bodyPr spcFirstLastPara="1" wrap="square" lIns="57150" tIns="28575" rIns="57150" bIns="28575" anchor="t" anchorCtr="0">
            <a:noAutofit/>
          </a:bodyPr>
          <a:lstStyle/>
          <a:p>
            <a:pPr marL="0" marR="0" lvl="0" indent="0" algn="ctr" rtl="0">
              <a:lnSpc>
                <a:spcPct val="109350"/>
              </a:lnSpc>
              <a:spcBef>
                <a:spcPts val="0"/>
              </a:spcBef>
              <a:spcAft>
                <a:spcPts val="0"/>
              </a:spcAft>
              <a:buClr>
                <a:srgbClr val="383838"/>
              </a:buClr>
              <a:buSzPts val="1300"/>
              <a:buFont typeface="Arial"/>
              <a:buNone/>
            </a:pPr>
            <a:r>
              <a:rPr lang="ko" sz="1100">
                <a:solidFill>
                  <a:srgbClr val="383838"/>
                </a:solidFill>
              </a:rPr>
              <a:t>이진탐색트리</a:t>
            </a:r>
            <a:r>
              <a:rPr lang="ko" sz="1100">
                <a:solidFill>
                  <a:srgbClr val="383838"/>
                </a:solidFill>
                <a:latin typeface="Arial"/>
                <a:ea typeface="Arial"/>
                <a:cs typeface="Arial"/>
                <a:sym typeface="Arial"/>
              </a:rPr>
              <a:t>를 이용한 데이터베이스</a:t>
            </a:r>
            <a:endParaRPr sz="1100">
              <a:solidFill>
                <a:srgbClr val="383838"/>
              </a:solidFill>
              <a:latin typeface="Arial"/>
              <a:ea typeface="Arial"/>
              <a:cs typeface="Arial"/>
              <a:sym typeface="Arial"/>
            </a:endParaRPr>
          </a:p>
          <a:p>
            <a:pPr marL="177800" marR="0" lvl="0" indent="-171450" algn="ctr" rtl="0">
              <a:lnSpc>
                <a:spcPct val="109350"/>
              </a:lnSpc>
              <a:spcBef>
                <a:spcPts val="0"/>
              </a:spcBef>
              <a:spcAft>
                <a:spcPts val="0"/>
              </a:spcAft>
              <a:buClr>
                <a:srgbClr val="383838"/>
              </a:buClr>
              <a:buSzPts val="1100"/>
              <a:buFont typeface="Arial"/>
              <a:buChar char="-"/>
            </a:pPr>
            <a:r>
              <a:rPr lang="ko" sz="1100">
                <a:solidFill>
                  <a:srgbClr val="383838"/>
                </a:solidFill>
                <a:latin typeface="Arial"/>
                <a:ea typeface="Arial"/>
                <a:cs typeface="Arial"/>
                <a:sym typeface="Arial"/>
              </a:rPr>
              <a:t>검색, 삽입, 수정, 삭제 기능을 구현</a:t>
            </a:r>
            <a:endParaRPr sz="1100">
              <a:solidFill>
                <a:srgbClr val="383838"/>
              </a:solidFill>
              <a:latin typeface="Arial"/>
              <a:ea typeface="Arial"/>
              <a:cs typeface="Arial"/>
              <a:sym typeface="Arial"/>
            </a:endParaRPr>
          </a:p>
          <a:p>
            <a:pPr marL="177800" marR="0" lvl="0" indent="-101600" algn="ctr" rtl="0">
              <a:lnSpc>
                <a:spcPct val="109350"/>
              </a:lnSpc>
              <a:spcBef>
                <a:spcPts val="0"/>
              </a:spcBef>
              <a:spcAft>
                <a:spcPts val="0"/>
              </a:spcAft>
              <a:buClr>
                <a:schemeClr val="dk1"/>
              </a:buClr>
              <a:buSzPts val="1300"/>
              <a:buFont typeface="Calibri"/>
              <a:buNone/>
            </a:pPr>
            <a:endParaRPr sz="11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p:nvPr/>
        </p:nvSpPr>
        <p:spPr>
          <a:xfrm>
            <a:off x="1220040" y="1650667"/>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개발일정</a:t>
            </a:r>
            <a:endParaRPr sz="2200" dirty="0">
              <a:solidFill>
                <a:schemeClr val="dk1"/>
              </a:solidFill>
              <a:latin typeface="Arial"/>
              <a:ea typeface="Arial"/>
              <a:cs typeface="Arial"/>
              <a:sym typeface="Arial"/>
            </a:endParaRPr>
          </a:p>
        </p:txBody>
      </p:sp>
      <p:graphicFrame>
        <p:nvGraphicFramePr>
          <p:cNvPr id="217" name="Google Shape;217;p29"/>
          <p:cNvGraphicFramePr/>
          <p:nvPr/>
        </p:nvGraphicFramePr>
        <p:xfrm>
          <a:off x="1220040" y="2187014"/>
          <a:ext cx="6703900" cy="1151890"/>
        </p:xfrm>
        <a:graphic>
          <a:graphicData uri="http://schemas.openxmlformats.org/drawingml/2006/table">
            <a:tbl>
              <a:tblPr firstRow="1" bandRow="1">
                <a:noFill/>
                <a:tableStyleId>{0996DF30-7EC1-4378-8F6B-EF6E2FBC3EAF}</a:tableStyleId>
              </a:tblPr>
              <a:tblGrid>
                <a:gridCol w="3351950">
                  <a:extLst>
                    <a:ext uri="{9D8B030D-6E8A-4147-A177-3AD203B41FA5}">
                      <a16:colId xmlns:a16="http://schemas.microsoft.com/office/drawing/2014/main" val="20000"/>
                    </a:ext>
                  </a:extLst>
                </a:gridCol>
                <a:gridCol w="3351950">
                  <a:extLst>
                    <a:ext uri="{9D8B030D-6E8A-4147-A177-3AD203B41FA5}">
                      <a16:colId xmlns:a16="http://schemas.microsoft.com/office/drawing/2014/main" val="20001"/>
                    </a:ext>
                  </a:extLst>
                </a:gridCol>
              </a:tblGrid>
              <a:tr h="231775">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기간</a:t>
                      </a:r>
                      <a:endParaRPr sz="900"/>
                    </a:p>
                  </a:txBody>
                  <a:tcPr marL="57150" marR="57150" marT="28575" marB="28575"/>
                </a:tc>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개발내용</a:t>
                      </a:r>
                      <a:endParaRPr sz="900"/>
                    </a:p>
                  </a:txBody>
                  <a:tcPr marL="57150" marR="57150" marT="28575" marB="28575"/>
                </a:tc>
                <a:extLst>
                  <a:ext uri="{0D108BD9-81ED-4DB2-BD59-A6C34878D82A}">
                    <a16:rowId xmlns:a16="http://schemas.microsoft.com/office/drawing/2014/main" val="10000"/>
                  </a:ext>
                </a:extLst>
              </a:tr>
              <a:tr h="231775">
                <a:tc>
                  <a:txBody>
                    <a:bodyPr/>
                    <a:lstStyle/>
                    <a:p>
                      <a:pPr marL="0" marR="0" lvl="0" indent="0" algn="ctr" rtl="0">
                        <a:lnSpc>
                          <a:spcPct val="100000"/>
                        </a:lnSpc>
                        <a:spcBef>
                          <a:spcPts val="0"/>
                        </a:spcBef>
                        <a:spcAft>
                          <a:spcPts val="0"/>
                        </a:spcAft>
                        <a:buClr>
                          <a:schemeClr val="dk1"/>
                        </a:buClr>
                        <a:buSzPts val="1100"/>
                        <a:buFont typeface="Arial"/>
                        <a:buNone/>
                      </a:pPr>
                      <a:r>
                        <a:rPr lang="ko" sz="1100" u="none" strike="noStrike" cap="none">
                          <a:latin typeface="Arial"/>
                          <a:ea typeface="Arial"/>
                          <a:cs typeface="Arial"/>
                          <a:sym typeface="Arial"/>
                        </a:rPr>
                        <a:t>1주차 5/9 ~ 5/15</a:t>
                      </a:r>
                      <a:endParaRPr sz="1100" u="none" strike="noStrike" cap="none">
                        <a:latin typeface="Arial"/>
                        <a:ea typeface="Arial"/>
                        <a:cs typeface="Arial"/>
                        <a:sym typeface="Arial"/>
                      </a:endParaRPr>
                    </a:p>
                  </a:txBody>
                  <a:tcPr marL="57150" marR="57150" marT="28575" marB="28575"/>
                </a:tc>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팀과제 주제선정 및 계획서 작성</a:t>
                      </a:r>
                      <a:endParaRPr sz="900"/>
                    </a:p>
                  </a:txBody>
                  <a:tcPr marL="57150" marR="57150" marT="28575" marB="28575"/>
                </a:tc>
                <a:extLst>
                  <a:ext uri="{0D108BD9-81ED-4DB2-BD59-A6C34878D82A}">
                    <a16:rowId xmlns:a16="http://schemas.microsoft.com/office/drawing/2014/main" val="10001"/>
                  </a:ext>
                </a:extLst>
              </a:tr>
              <a:tr h="231775">
                <a:tc>
                  <a:txBody>
                    <a:bodyPr/>
                    <a:lstStyle/>
                    <a:p>
                      <a:pPr marL="0" marR="0" lvl="0" indent="0" algn="ctr" rtl="0">
                        <a:spcBef>
                          <a:spcPts val="0"/>
                        </a:spcBef>
                        <a:spcAft>
                          <a:spcPts val="0"/>
                        </a:spcAft>
                        <a:buNone/>
                      </a:pPr>
                      <a:r>
                        <a:rPr lang="ko" sz="1100" u="none" strike="noStrike" cap="none" dirty="0">
                          <a:latin typeface="Arial"/>
                          <a:ea typeface="Arial"/>
                          <a:cs typeface="Arial"/>
                          <a:sym typeface="Arial"/>
                        </a:rPr>
                        <a:t>2주차 5/16 ~ 5/22</a:t>
                      </a:r>
                      <a:endParaRPr sz="1100" u="none" strike="noStrike" cap="none" dirty="0">
                        <a:latin typeface="Arial"/>
                        <a:ea typeface="Arial"/>
                        <a:cs typeface="Arial"/>
                        <a:sym typeface="Arial"/>
                      </a:endParaRPr>
                    </a:p>
                  </a:txBody>
                  <a:tcPr marL="57150" marR="57150" marT="28575" marB="28575"/>
                </a:tc>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프로젝트 틀 개발 및 데이터 확보</a:t>
                      </a:r>
                      <a:endParaRPr sz="900"/>
                    </a:p>
                  </a:txBody>
                  <a:tcPr marL="57150" marR="57150" marT="28575" marB="28575"/>
                </a:tc>
                <a:extLst>
                  <a:ext uri="{0D108BD9-81ED-4DB2-BD59-A6C34878D82A}">
                    <a16:rowId xmlns:a16="http://schemas.microsoft.com/office/drawing/2014/main" val="10002"/>
                  </a:ext>
                </a:extLst>
              </a:tr>
              <a:tr h="231775">
                <a:tc>
                  <a:txBody>
                    <a:bodyPr/>
                    <a:lstStyle/>
                    <a:p>
                      <a:pPr marL="0" marR="0" lvl="0" indent="0" algn="ctr" rtl="0">
                        <a:spcBef>
                          <a:spcPts val="0"/>
                        </a:spcBef>
                        <a:spcAft>
                          <a:spcPts val="0"/>
                        </a:spcAft>
                        <a:buNone/>
                      </a:pPr>
                      <a:r>
                        <a:rPr lang="ko" sz="1100" u="none" strike="noStrike" cap="none" dirty="0">
                          <a:latin typeface="Arial"/>
                          <a:ea typeface="Arial"/>
                          <a:cs typeface="Arial"/>
                          <a:sym typeface="Arial"/>
                        </a:rPr>
                        <a:t>3주차 5/23 ~ 5주차 6/12</a:t>
                      </a:r>
                      <a:endParaRPr sz="1100" u="none" strike="noStrike" cap="none" dirty="0">
                        <a:latin typeface="Arial"/>
                        <a:ea typeface="Arial"/>
                        <a:cs typeface="Arial"/>
                        <a:sym typeface="Arial"/>
                      </a:endParaRPr>
                    </a:p>
                  </a:txBody>
                  <a:tcPr marL="57150" marR="57150" marT="28575" marB="28575"/>
                </a:tc>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개인 자료구조 역할수행 및 개발완료</a:t>
                      </a:r>
                      <a:endParaRPr sz="900"/>
                    </a:p>
                  </a:txBody>
                  <a:tcPr marL="57150" marR="57150" marT="28575" marB="28575"/>
                </a:tc>
                <a:extLst>
                  <a:ext uri="{0D108BD9-81ED-4DB2-BD59-A6C34878D82A}">
                    <a16:rowId xmlns:a16="http://schemas.microsoft.com/office/drawing/2014/main" val="10003"/>
                  </a:ext>
                </a:extLst>
              </a:tr>
              <a:tr h="142875">
                <a:tc>
                  <a:txBody>
                    <a:bodyPr/>
                    <a:lstStyle/>
                    <a:p>
                      <a:pPr marL="0" marR="0" lvl="0" indent="0" algn="ctr" rtl="0">
                        <a:spcBef>
                          <a:spcPts val="0"/>
                        </a:spcBef>
                        <a:spcAft>
                          <a:spcPts val="0"/>
                        </a:spcAft>
                        <a:buNone/>
                      </a:pPr>
                      <a:r>
                        <a:rPr lang="ko" sz="1100" u="none" strike="noStrike" cap="none">
                          <a:latin typeface="Arial"/>
                          <a:ea typeface="Arial"/>
                          <a:cs typeface="Arial"/>
                          <a:sym typeface="Arial"/>
                        </a:rPr>
                        <a:t>6주차 6/13 ~ 6/16</a:t>
                      </a:r>
                      <a:endParaRPr sz="1100" u="none" strike="noStrike" cap="none">
                        <a:latin typeface="Arial"/>
                        <a:ea typeface="Arial"/>
                        <a:cs typeface="Arial"/>
                        <a:sym typeface="Arial"/>
                      </a:endParaRPr>
                    </a:p>
                  </a:txBody>
                  <a:tcPr marL="57150" marR="57150" marT="28575" marB="28575"/>
                </a:tc>
                <a:tc>
                  <a:txBody>
                    <a:bodyPr/>
                    <a:lstStyle/>
                    <a:p>
                      <a:pPr marL="0" marR="0" lvl="0" indent="0" algn="ctr" rtl="0">
                        <a:spcBef>
                          <a:spcPts val="0"/>
                        </a:spcBef>
                        <a:spcAft>
                          <a:spcPts val="0"/>
                        </a:spcAft>
                        <a:buNone/>
                      </a:pPr>
                      <a:r>
                        <a:rPr lang="ko" sz="1100" u="none" strike="noStrike" cap="none" dirty="0">
                          <a:latin typeface="Arial"/>
                          <a:ea typeface="Arial"/>
                          <a:cs typeface="Arial"/>
                          <a:sym typeface="Arial"/>
                        </a:rPr>
                        <a:t>각 자료구조별 데이터베이스 시간측정 및 마무리</a:t>
                      </a:r>
                      <a:endParaRPr sz="900" dirty="0"/>
                    </a:p>
                  </a:txBody>
                  <a:tcPr marL="57150" marR="57150" marT="28575" marB="2857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p:nvPr/>
        </p:nvSpPr>
        <p:spPr>
          <a:xfrm>
            <a:off x="1933352" y="592931"/>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결론</a:t>
            </a:r>
            <a:endParaRPr sz="2200" dirty="0">
              <a:solidFill>
                <a:schemeClr val="dk1"/>
              </a:solidFill>
              <a:latin typeface="Arial"/>
              <a:ea typeface="Arial"/>
              <a:cs typeface="Arial"/>
              <a:sym typeface="Arial"/>
            </a:endParaRPr>
          </a:p>
        </p:txBody>
      </p:sp>
      <p:sp>
        <p:nvSpPr>
          <p:cNvPr id="224" name="Google Shape;224;p30"/>
          <p:cNvSpPr/>
          <p:nvPr/>
        </p:nvSpPr>
        <p:spPr>
          <a:xfrm>
            <a:off x="1941450" y="1602950"/>
            <a:ext cx="5261100" cy="27462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이번 연결리스트, 이진탐색트리 자료구조를 이용한 데이터베이스를 이용해 방대한 양의 데이터를 관리 및 검색하기 위한 간단한 데이터베이스를 구현했다.</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결과적으로는 이진탐색트리 구조의 데이터베이스가 미세하게 빨랐지만 트리가 편향되게 만들어지거나 균형유지를 위해 추가 작업이 필요할 수도 있다는 점도 고려하게 되었다. 또한 데이터의 탐색을 많이 하지 않는다면 오히려 구현이 쉽고 관리가 상대적으로 용이한 연결리스트를 구현하는 편이 더 좋을 수도 있었다.</a:t>
            </a: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endParaRPr sz="1000" dirty="0">
              <a:solidFill>
                <a:srgbClr val="383838"/>
              </a:solidFill>
            </a:endParaRPr>
          </a:p>
          <a:p>
            <a:pPr marL="0" marR="0" lvl="0" indent="0" algn="l" rtl="0">
              <a:lnSpc>
                <a:spcPct val="149942"/>
              </a:lnSpc>
              <a:spcBef>
                <a:spcPts val="0"/>
              </a:spcBef>
              <a:spcAft>
                <a:spcPts val="0"/>
              </a:spcAft>
              <a:buClr>
                <a:srgbClr val="383838"/>
              </a:buClr>
              <a:buSzPts val="1100"/>
              <a:buFont typeface="Arial"/>
              <a:buNone/>
            </a:pPr>
            <a:r>
              <a:rPr lang="ko" sz="1000" dirty="0">
                <a:solidFill>
                  <a:srgbClr val="383838"/>
                </a:solidFill>
              </a:rPr>
              <a:t>이번 과제의 데이터베이스 시간측정 결과를 바탕으로 단순히 결과만을 생각하지 않고 여러 방면에서 프로그램을 고려하여 구현하려는 프로그램, 프로젝트의 특성 / 요구사항에 따라 최적의 자료구조를 선택해 성능을 최적화시킬 수 있다는 중요한 결론과 교수님께서 말씀하신 ‘자료구조 선택에 정답은 없다’ 라는 뜻을 깊이있게 새기고 배우게 되었다.</a:t>
            </a:r>
            <a:endParaRPr sz="1000" dirty="0">
              <a:solidFill>
                <a:srgbClr val="38383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p:nvPr/>
        </p:nvSpPr>
        <p:spPr>
          <a:xfrm>
            <a:off x="1030859" y="774951"/>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Patrick Hand"/>
              <a:buNone/>
            </a:pPr>
            <a:r>
              <a:rPr lang="ko" sz="2200" b="0" i="0" u="none" strike="noStrike" cap="none" dirty="0">
                <a:solidFill>
                  <a:srgbClr val="383838"/>
                </a:solidFill>
                <a:latin typeface="+mj-lt"/>
                <a:ea typeface="Patrick Hand"/>
                <a:cs typeface="Patrick Hand"/>
                <a:sym typeface="Patrick Hand"/>
              </a:rPr>
              <a:t>목차</a:t>
            </a:r>
            <a:endParaRPr sz="2200" b="0" i="0" u="none" strike="noStrike" cap="none" dirty="0">
              <a:solidFill>
                <a:schemeClr val="dk1"/>
              </a:solidFill>
              <a:latin typeface="+mj-lt"/>
              <a:ea typeface="Calibri"/>
              <a:cs typeface="Calibri"/>
              <a:sym typeface="Calibri"/>
            </a:endParaRPr>
          </a:p>
        </p:txBody>
      </p:sp>
      <p:sp>
        <p:nvSpPr>
          <p:cNvPr id="67" name="Google Shape;67;p16"/>
          <p:cNvSpPr/>
          <p:nvPr/>
        </p:nvSpPr>
        <p:spPr>
          <a:xfrm>
            <a:off x="1030859" y="1556000"/>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Calibri"/>
              <a:cs typeface="Calibri"/>
              <a:sym typeface="Calibri"/>
            </a:endParaRPr>
          </a:p>
        </p:txBody>
      </p:sp>
      <p:sp>
        <p:nvSpPr>
          <p:cNvPr id="68" name="Google Shape;68;p16"/>
          <p:cNvSpPr/>
          <p:nvPr/>
        </p:nvSpPr>
        <p:spPr>
          <a:xfrm>
            <a:off x="1088789" y="1602600"/>
            <a:ext cx="1971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mj-lt"/>
                <a:ea typeface="Arial"/>
                <a:cs typeface="Arial"/>
                <a:sym typeface="Arial"/>
              </a:rPr>
              <a:t>1</a:t>
            </a:r>
            <a:endParaRPr sz="1300" b="0" i="0" u="none" strike="noStrike" cap="none">
              <a:solidFill>
                <a:schemeClr val="dk1"/>
              </a:solidFill>
              <a:latin typeface="+mj-lt"/>
              <a:ea typeface="Arial"/>
              <a:cs typeface="Arial"/>
              <a:sym typeface="Arial"/>
            </a:endParaRPr>
          </a:p>
        </p:txBody>
      </p:sp>
      <p:sp>
        <p:nvSpPr>
          <p:cNvPr id="69" name="Google Shape;69;p16"/>
          <p:cNvSpPr/>
          <p:nvPr/>
        </p:nvSpPr>
        <p:spPr>
          <a:xfrm>
            <a:off x="1487030" y="1602589"/>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dirty="0">
                <a:solidFill>
                  <a:srgbClr val="383838"/>
                </a:solidFill>
                <a:latin typeface="+mn-lt"/>
                <a:ea typeface="Patrick Hand"/>
                <a:cs typeface="Patrick Hand"/>
                <a:sym typeface="Patrick Hand"/>
              </a:rPr>
              <a:t>개발 과제 개요</a:t>
            </a:r>
            <a:endParaRPr sz="1500" b="0" i="0" u="none" strike="noStrike" cap="none" dirty="0">
              <a:solidFill>
                <a:schemeClr val="dk1"/>
              </a:solidFill>
              <a:latin typeface="+mn-lt"/>
              <a:ea typeface="Calibri"/>
              <a:cs typeface="Calibri"/>
              <a:sym typeface="Calibri"/>
            </a:endParaRPr>
          </a:p>
        </p:txBody>
      </p:sp>
      <p:sp>
        <p:nvSpPr>
          <p:cNvPr id="70" name="Google Shape;70;p16"/>
          <p:cNvSpPr/>
          <p:nvPr/>
        </p:nvSpPr>
        <p:spPr>
          <a:xfrm>
            <a:off x="1030859" y="2034038"/>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Arial"/>
              <a:cs typeface="Arial"/>
              <a:sym typeface="Arial"/>
            </a:endParaRPr>
          </a:p>
        </p:txBody>
      </p:sp>
      <p:sp>
        <p:nvSpPr>
          <p:cNvPr id="71" name="Google Shape;71;p16"/>
          <p:cNvSpPr/>
          <p:nvPr/>
        </p:nvSpPr>
        <p:spPr>
          <a:xfrm>
            <a:off x="1060184" y="2080134"/>
            <a:ext cx="2538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mj-lt"/>
                <a:ea typeface="Arial"/>
                <a:cs typeface="Arial"/>
                <a:sym typeface="Arial"/>
              </a:rPr>
              <a:t>2</a:t>
            </a:r>
            <a:endParaRPr sz="1300" b="0" i="0" u="none" strike="noStrike" cap="none">
              <a:solidFill>
                <a:schemeClr val="dk1"/>
              </a:solidFill>
              <a:latin typeface="+mj-lt"/>
              <a:ea typeface="Arial"/>
              <a:cs typeface="Arial"/>
              <a:sym typeface="Arial"/>
            </a:endParaRPr>
          </a:p>
        </p:txBody>
      </p:sp>
      <p:sp>
        <p:nvSpPr>
          <p:cNvPr id="72" name="Google Shape;72;p16"/>
          <p:cNvSpPr/>
          <p:nvPr/>
        </p:nvSpPr>
        <p:spPr>
          <a:xfrm>
            <a:off x="1487030" y="2080628"/>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dirty="0">
                <a:solidFill>
                  <a:srgbClr val="383838"/>
                </a:solidFill>
                <a:latin typeface="+mn-lt"/>
                <a:ea typeface="Patrick Hand"/>
                <a:cs typeface="Patrick Hand"/>
                <a:sym typeface="Patrick Hand"/>
              </a:rPr>
              <a:t>개발 과제 내용</a:t>
            </a:r>
            <a:endParaRPr sz="1500" b="0" i="0" u="none" strike="noStrike" cap="none" dirty="0">
              <a:solidFill>
                <a:schemeClr val="dk1"/>
              </a:solidFill>
              <a:latin typeface="+mn-lt"/>
              <a:ea typeface="Calibri"/>
              <a:cs typeface="Calibri"/>
              <a:sym typeface="Calibri"/>
            </a:endParaRPr>
          </a:p>
        </p:txBody>
      </p:sp>
      <p:sp>
        <p:nvSpPr>
          <p:cNvPr id="73" name="Google Shape;73;p16"/>
          <p:cNvSpPr/>
          <p:nvPr/>
        </p:nvSpPr>
        <p:spPr>
          <a:xfrm>
            <a:off x="1030859" y="2524425"/>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Calibri"/>
              <a:cs typeface="Calibri"/>
              <a:sym typeface="Calibri"/>
            </a:endParaRPr>
          </a:p>
        </p:txBody>
      </p:sp>
      <p:sp>
        <p:nvSpPr>
          <p:cNvPr id="74" name="Google Shape;74;p16"/>
          <p:cNvSpPr/>
          <p:nvPr/>
        </p:nvSpPr>
        <p:spPr>
          <a:xfrm>
            <a:off x="1065517" y="2570003"/>
            <a:ext cx="2436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dirty="0">
                <a:solidFill>
                  <a:srgbClr val="383838"/>
                </a:solidFill>
                <a:latin typeface="+mj-lt"/>
                <a:ea typeface="Arial"/>
                <a:cs typeface="Arial"/>
                <a:sym typeface="Arial"/>
              </a:rPr>
              <a:t>3</a:t>
            </a:r>
            <a:endParaRPr sz="1300" b="0" i="0" u="none" strike="noStrike" cap="none" dirty="0">
              <a:solidFill>
                <a:schemeClr val="dk1"/>
              </a:solidFill>
              <a:latin typeface="+mj-lt"/>
              <a:ea typeface="Arial"/>
              <a:cs typeface="Arial"/>
              <a:sym typeface="Arial"/>
            </a:endParaRPr>
          </a:p>
        </p:txBody>
      </p:sp>
      <p:sp>
        <p:nvSpPr>
          <p:cNvPr id="75" name="Google Shape;75;p16"/>
          <p:cNvSpPr/>
          <p:nvPr/>
        </p:nvSpPr>
        <p:spPr>
          <a:xfrm>
            <a:off x="1487030" y="2571014"/>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dirty="0">
                <a:solidFill>
                  <a:srgbClr val="383838"/>
                </a:solidFill>
                <a:latin typeface="+mn-lt"/>
                <a:ea typeface="Patrick Hand"/>
                <a:cs typeface="Patrick Hand"/>
                <a:sym typeface="Patrick Hand"/>
              </a:rPr>
              <a:t>개발 방법</a:t>
            </a:r>
            <a:endParaRPr sz="1500" b="0" i="0" u="none" strike="noStrike" cap="none" dirty="0">
              <a:solidFill>
                <a:schemeClr val="dk1"/>
              </a:solidFill>
              <a:latin typeface="+mn-lt"/>
              <a:ea typeface="Calibri"/>
              <a:cs typeface="Calibri"/>
              <a:sym typeface="Calibri"/>
            </a:endParaRPr>
          </a:p>
        </p:txBody>
      </p:sp>
      <p:sp>
        <p:nvSpPr>
          <p:cNvPr id="76" name="Google Shape;76;p16"/>
          <p:cNvSpPr/>
          <p:nvPr/>
        </p:nvSpPr>
        <p:spPr>
          <a:xfrm>
            <a:off x="1030859" y="3002463"/>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Arial"/>
              <a:cs typeface="Arial"/>
              <a:sym typeface="Arial"/>
            </a:endParaRPr>
          </a:p>
        </p:txBody>
      </p:sp>
      <p:sp>
        <p:nvSpPr>
          <p:cNvPr id="77" name="Google Shape;77;p16"/>
          <p:cNvSpPr/>
          <p:nvPr/>
        </p:nvSpPr>
        <p:spPr>
          <a:xfrm>
            <a:off x="1085395" y="3047536"/>
            <a:ext cx="2034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mj-lt"/>
                <a:ea typeface="Arial"/>
                <a:cs typeface="Arial"/>
                <a:sym typeface="Arial"/>
              </a:rPr>
              <a:t>4</a:t>
            </a:r>
            <a:endParaRPr sz="1300" b="0" i="0" u="none" strike="noStrike" cap="none">
              <a:solidFill>
                <a:schemeClr val="dk1"/>
              </a:solidFill>
              <a:latin typeface="+mj-lt"/>
              <a:ea typeface="Arial"/>
              <a:cs typeface="Arial"/>
              <a:sym typeface="Arial"/>
            </a:endParaRPr>
          </a:p>
        </p:txBody>
      </p:sp>
      <p:sp>
        <p:nvSpPr>
          <p:cNvPr id="78" name="Google Shape;78;p16"/>
          <p:cNvSpPr/>
          <p:nvPr/>
        </p:nvSpPr>
        <p:spPr>
          <a:xfrm>
            <a:off x="1487030" y="3049053"/>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a:solidFill>
                  <a:srgbClr val="383838"/>
                </a:solidFill>
                <a:latin typeface="+mn-lt"/>
                <a:ea typeface="Patrick Hand"/>
                <a:cs typeface="Patrick Hand"/>
                <a:sym typeface="Patrick Hand"/>
              </a:rPr>
              <a:t>개발 결과 분석</a:t>
            </a:r>
            <a:endParaRPr sz="1500" b="0" i="0" u="none" strike="noStrike" cap="none">
              <a:solidFill>
                <a:schemeClr val="dk1"/>
              </a:solidFill>
              <a:latin typeface="+mn-lt"/>
              <a:ea typeface="Calibri"/>
              <a:cs typeface="Calibri"/>
              <a:sym typeface="Calibri"/>
            </a:endParaRPr>
          </a:p>
        </p:txBody>
      </p:sp>
      <p:sp>
        <p:nvSpPr>
          <p:cNvPr id="79" name="Google Shape;79;p16"/>
          <p:cNvSpPr/>
          <p:nvPr/>
        </p:nvSpPr>
        <p:spPr>
          <a:xfrm>
            <a:off x="1030859" y="3492850"/>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Calibri"/>
              <a:cs typeface="Calibri"/>
              <a:sym typeface="Calibri"/>
            </a:endParaRPr>
          </a:p>
        </p:txBody>
      </p:sp>
      <p:sp>
        <p:nvSpPr>
          <p:cNvPr id="80" name="Google Shape;80;p16"/>
          <p:cNvSpPr/>
          <p:nvPr/>
        </p:nvSpPr>
        <p:spPr>
          <a:xfrm>
            <a:off x="1065517" y="3537406"/>
            <a:ext cx="2436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mj-lt"/>
                <a:ea typeface="Arial"/>
                <a:cs typeface="Arial"/>
                <a:sym typeface="Arial"/>
              </a:rPr>
              <a:t>5</a:t>
            </a:r>
            <a:endParaRPr sz="1300" b="0" i="0" u="none" strike="noStrike" cap="none">
              <a:solidFill>
                <a:schemeClr val="dk1"/>
              </a:solidFill>
              <a:latin typeface="+mj-lt"/>
              <a:ea typeface="Arial"/>
              <a:cs typeface="Arial"/>
              <a:sym typeface="Arial"/>
            </a:endParaRPr>
          </a:p>
        </p:txBody>
      </p:sp>
      <p:sp>
        <p:nvSpPr>
          <p:cNvPr id="81" name="Google Shape;81;p16"/>
          <p:cNvSpPr/>
          <p:nvPr/>
        </p:nvSpPr>
        <p:spPr>
          <a:xfrm>
            <a:off x="1487030" y="3539439"/>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a:solidFill>
                  <a:srgbClr val="383838"/>
                </a:solidFill>
                <a:latin typeface="+mn-lt"/>
                <a:ea typeface="Patrick Hand"/>
                <a:cs typeface="Patrick Hand"/>
                <a:sym typeface="Patrick Hand"/>
              </a:rPr>
              <a:t>역할분담</a:t>
            </a:r>
            <a:endParaRPr sz="1500" b="0" i="0" u="none" strike="noStrike" cap="none">
              <a:solidFill>
                <a:schemeClr val="dk1"/>
              </a:solidFill>
              <a:latin typeface="+mn-lt"/>
              <a:ea typeface="Calibri"/>
              <a:cs typeface="Calibri"/>
              <a:sym typeface="Calibri"/>
            </a:endParaRPr>
          </a:p>
        </p:txBody>
      </p:sp>
      <p:sp>
        <p:nvSpPr>
          <p:cNvPr id="82" name="Google Shape;82;p16"/>
          <p:cNvSpPr/>
          <p:nvPr/>
        </p:nvSpPr>
        <p:spPr>
          <a:xfrm>
            <a:off x="1030859" y="3983237"/>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b="0" i="0" u="none" strike="noStrike" cap="none">
              <a:solidFill>
                <a:schemeClr val="dk1"/>
              </a:solidFill>
              <a:latin typeface="+mj-lt"/>
              <a:ea typeface="Arial"/>
              <a:cs typeface="Arial"/>
              <a:sym typeface="Arial"/>
            </a:endParaRPr>
          </a:p>
        </p:txBody>
      </p:sp>
      <p:sp>
        <p:nvSpPr>
          <p:cNvPr id="83" name="Google Shape;83;p16"/>
          <p:cNvSpPr/>
          <p:nvPr/>
        </p:nvSpPr>
        <p:spPr>
          <a:xfrm>
            <a:off x="1085395" y="4027275"/>
            <a:ext cx="2034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mj-lt"/>
                <a:ea typeface="Arial"/>
                <a:cs typeface="Arial"/>
                <a:sym typeface="Arial"/>
              </a:rPr>
              <a:t>6</a:t>
            </a:r>
            <a:endParaRPr sz="1300" b="0" i="0" u="none" strike="noStrike" cap="none">
              <a:solidFill>
                <a:schemeClr val="dk1"/>
              </a:solidFill>
              <a:latin typeface="+mj-lt"/>
              <a:ea typeface="Arial"/>
              <a:cs typeface="Arial"/>
              <a:sym typeface="Arial"/>
            </a:endParaRPr>
          </a:p>
        </p:txBody>
      </p:sp>
      <p:sp>
        <p:nvSpPr>
          <p:cNvPr id="84" name="Google Shape;84;p16"/>
          <p:cNvSpPr/>
          <p:nvPr/>
        </p:nvSpPr>
        <p:spPr>
          <a:xfrm>
            <a:off x="1487030" y="4029826"/>
            <a:ext cx="1388700" cy="173400"/>
          </a:xfrm>
          <a:prstGeom prst="rect">
            <a:avLst/>
          </a:prstGeom>
          <a:noFill/>
          <a:ln>
            <a:noFill/>
          </a:ln>
        </p:spPr>
        <p:txBody>
          <a:bodyPr spcFirstLastPara="1" wrap="square" lIns="57150" tIns="28575" rIns="57150" bIns="28575" anchor="t" anchorCtr="0">
            <a:noAutofit/>
          </a:bodyPr>
          <a:lstStyle/>
          <a:p>
            <a:pPr marL="0" marR="0" lvl="0" indent="0" algn="l" rtl="0">
              <a:lnSpc>
                <a:spcPct val="91125"/>
              </a:lnSpc>
              <a:spcBef>
                <a:spcPts val="0"/>
              </a:spcBef>
              <a:spcAft>
                <a:spcPts val="0"/>
              </a:spcAft>
              <a:buClr>
                <a:srgbClr val="383838"/>
              </a:buClr>
              <a:buSzPts val="1500"/>
              <a:buFont typeface="Patrick Hand"/>
              <a:buNone/>
            </a:pPr>
            <a:r>
              <a:rPr lang="ko" sz="1500" b="0" i="0" u="none" strike="noStrike" cap="none">
                <a:solidFill>
                  <a:srgbClr val="383838"/>
                </a:solidFill>
                <a:latin typeface="+mn-lt"/>
                <a:ea typeface="Patrick Hand"/>
                <a:cs typeface="Patrick Hand"/>
                <a:sym typeface="Patrick Hand"/>
              </a:rPr>
              <a:t>개발 일정</a:t>
            </a:r>
            <a:endParaRPr sz="1500" b="0" i="0" u="none" strike="noStrike" cap="none">
              <a:solidFill>
                <a:schemeClr val="dk1"/>
              </a:solidFill>
              <a:latin typeface="+mn-lt"/>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p:nvPr/>
        </p:nvSpPr>
        <p:spPr>
          <a:xfrm>
            <a:off x="1916506" y="1695822"/>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dirty="0">
                <a:solidFill>
                  <a:srgbClr val="383838"/>
                </a:solidFill>
                <a:latin typeface="Arial"/>
                <a:ea typeface="Arial"/>
                <a:cs typeface="Arial"/>
                <a:sym typeface="Arial"/>
              </a:rPr>
              <a:t>과제 개요</a:t>
            </a:r>
            <a:endParaRPr sz="2200" b="0" i="0" u="none" strike="noStrike" cap="none" dirty="0">
              <a:solidFill>
                <a:schemeClr val="dk1"/>
              </a:solidFill>
              <a:latin typeface="Arial"/>
              <a:ea typeface="Arial"/>
              <a:cs typeface="Arial"/>
              <a:sym typeface="Arial"/>
            </a:endParaRPr>
          </a:p>
        </p:txBody>
      </p:sp>
      <p:sp>
        <p:nvSpPr>
          <p:cNvPr id="91" name="Google Shape;91;p17"/>
          <p:cNvSpPr/>
          <p:nvPr/>
        </p:nvSpPr>
        <p:spPr>
          <a:xfrm>
            <a:off x="1924948" y="2378449"/>
            <a:ext cx="5277222" cy="1071983"/>
          </a:xfrm>
          <a:prstGeom prst="rect">
            <a:avLst/>
          </a:prstGeom>
          <a:noFill/>
          <a:ln>
            <a:noFill/>
          </a:ln>
        </p:spPr>
        <p:txBody>
          <a:bodyPr spcFirstLastPara="1" wrap="square" lIns="57150" tIns="28575" rIns="57150" bIns="28575" anchor="t" anchorCtr="0">
            <a:noAutofit/>
          </a:bodyPr>
          <a:lstStyle/>
          <a:p>
            <a:pPr marL="0" marR="0" lvl="0" indent="0" algn="l" rtl="0">
              <a:lnSpc>
                <a:spcPct val="150000"/>
              </a:lnSpc>
              <a:spcBef>
                <a:spcPts val="0"/>
              </a:spcBef>
              <a:spcAft>
                <a:spcPts val="0"/>
              </a:spcAft>
              <a:buNone/>
            </a:pPr>
            <a:r>
              <a:rPr lang="ko" sz="1100" b="0" i="0" u="none" strike="noStrike" cap="none" dirty="0">
                <a:solidFill>
                  <a:schemeClr val="dk1"/>
                </a:solidFill>
                <a:latin typeface="Arial"/>
                <a:ea typeface="Arial"/>
                <a:cs typeface="Arial"/>
                <a:sym typeface="Arial"/>
              </a:rPr>
              <a:t>컴퓨터를 활용하여 문제를 해결해야 하는 주제 중</a:t>
            </a:r>
            <a:r>
              <a:rPr lang="ko" sz="1100" b="0" i="0" u="none" strike="noStrike" cap="none" dirty="0">
                <a:solidFill>
                  <a:srgbClr val="383838"/>
                </a:solidFill>
                <a:latin typeface="Arial"/>
                <a:ea typeface="Arial"/>
                <a:cs typeface="Arial"/>
                <a:sym typeface="Arial"/>
              </a:rPr>
              <a:t> </a:t>
            </a:r>
            <a:r>
              <a:rPr lang="ko" sz="1100" b="0" i="0" u="none" strike="noStrike" cap="none" dirty="0">
                <a:solidFill>
                  <a:schemeClr val="dk1"/>
                </a:solidFill>
                <a:latin typeface="Arial"/>
                <a:ea typeface="Arial"/>
                <a:cs typeface="Arial"/>
                <a:sym typeface="Arial"/>
              </a:rPr>
              <a:t>방대한 양의 데이터를 관리 및 검색하기 위해 SQL문을 사용하는 간단한 데이터베이스를 구현하기로 결정. </a:t>
            </a:r>
            <a:endParaRPr sz="900" dirty="0"/>
          </a:p>
          <a:p>
            <a:pPr marL="0" marR="0" lvl="0" indent="0" algn="l" rtl="0">
              <a:lnSpc>
                <a:spcPct val="150000"/>
              </a:lnSpc>
              <a:spcBef>
                <a:spcPts val="0"/>
              </a:spcBef>
              <a:spcAft>
                <a:spcPts val="0"/>
              </a:spcAft>
              <a:buNone/>
            </a:pPr>
            <a:r>
              <a:rPr lang="ko" sz="1100" b="0" i="0" u="none" strike="noStrike" cap="none" dirty="0">
                <a:solidFill>
                  <a:schemeClr val="dk1"/>
                </a:solidFill>
                <a:latin typeface="Arial"/>
                <a:ea typeface="Arial"/>
                <a:cs typeface="Arial"/>
                <a:sym typeface="Arial"/>
              </a:rPr>
              <a:t>이는 처리해야 할 데이터 양이 많아 다양한 자료구조의 장단점을 비교분석하고 효율적인 설계를 통해 해결능력을 키우고 학습하는 것에 중점을 두고 진행함.</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p:nvPr/>
        </p:nvSpPr>
        <p:spPr>
          <a:xfrm>
            <a:off x="1237663" y="1643682"/>
            <a:ext cx="2777400" cy="347100"/>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dirty="0">
                <a:solidFill>
                  <a:srgbClr val="383838"/>
                </a:solidFill>
                <a:latin typeface="Arial"/>
                <a:ea typeface="Arial"/>
                <a:cs typeface="Arial"/>
                <a:sym typeface="Arial"/>
              </a:rPr>
              <a:t>개발 내용</a:t>
            </a:r>
            <a:endParaRPr sz="2200" b="0" i="0" u="none" strike="noStrike" cap="none" dirty="0">
              <a:solidFill>
                <a:schemeClr val="dk1"/>
              </a:solidFill>
              <a:latin typeface="Arial"/>
              <a:ea typeface="Arial"/>
              <a:cs typeface="Arial"/>
              <a:sym typeface="Arial"/>
            </a:endParaRPr>
          </a:p>
        </p:txBody>
      </p:sp>
      <p:sp>
        <p:nvSpPr>
          <p:cNvPr id="98" name="Google Shape;98;p18"/>
          <p:cNvSpPr/>
          <p:nvPr/>
        </p:nvSpPr>
        <p:spPr>
          <a:xfrm>
            <a:off x="1194084" y="2283425"/>
            <a:ext cx="2164719" cy="173534"/>
          </a:xfrm>
          <a:prstGeom prst="rect">
            <a:avLst/>
          </a:prstGeom>
          <a:noFill/>
          <a:ln>
            <a:noFill/>
          </a:ln>
        </p:spPr>
        <p:txBody>
          <a:bodyPr spcFirstLastPara="1" wrap="square" lIns="57150" tIns="28575" rIns="57150" bIns="28575" anchor="t" anchorCtr="0">
            <a:noAutofit/>
          </a:bodyPr>
          <a:lstStyle/>
          <a:p>
            <a:pPr marL="0" marR="0" lvl="0" indent="0" algn="ctr" rtl="0">
              <a:lnSpc>
                <a:spcPct val="124971"/>
              </a:lnSpc>
              <a:spcBef>
                <a:spcPts val="0"/>
              </a:spcBef>
              <a:spcAft>
                <a:spcPts val="0"/>
              </a:spcAft>
              <a:buClr>
                <a:srgbClr val="383838"/>
              </a:buClr>
              <a:buSzPts val="1100"/>
              <a:buFont typeface="Arial"/>
              <a:buNone/>
            </a:pPr>
            <a:r>
              <a:rPr lang="ko" sz="1100" b="0" i="0" u="none" strike="noStrike" cap="none" dirty="0">
                <a:solidFill>
                  <a:srgbClr val="383838"/>
                </a:solidFill>
                <a:latin typeface="Arial"/>
                <a:ea typeface="Arial"/>
                <a:cs typeface="Arial"/>
                <a:sym typeface="Arial"/>
              </a:rPr>
              <a:t>1. 연결리스트 기반 데이터베이스</a:t>
            </a:r>
            <a:endParaRPr sz="1100" b="0" i="0" u="none" strike="noStrike" cap="none" dirty="0">
              <a:solidFill>
                <a:schemeClr val="dk1"/>
              </a:solidFill>
              <a:latin typeface="Arial"/>
              <a:ea typeface="Arial"/>
              <a:cs typeface="Arial"/>
              <a:sym typeface="Arial"/>
            </a:endParaRPr>
          </a:p>
        </p:txBody>
      </p:sp>
      <p:sp>
        <p:nvSpPr>
          <p:cNvPr id="99" name="Google Shape;99;p18"/>
          <p:cNvSpPr/>
          <p:nvPr/>
        </p:nvSpPr>
        <p:spPr>
          <a:xfrm>
            <a:off x="1326753" y="2612369"/>
            <a:ext cx="1899380" cy="833140"/>
          </a:xfrm>
          <a:prstGeom prst="rect">
            <a:avLst/>
          </a:prstGeom>
          <a:noFill/>
          <a:ln>
            <a:noFill/>
          </a:ln>
        </p:spPr>
        <p:txBody>
          <a:bodyPr spcFirstLastPara="1" wrap="square" lIns="57150" tIns="28575" rIns="57150" bIns="28575" anchor="t" anchorCtr="0">
            <a:noAutofit/>
          </a:bodyPr>
          <a:lstStyle/>
          <a:p>
            <a:pPr marL="0" marR="0" lvl="0" indent="0" algn="ctr" rtl="0">
              <a:lnSpc>
                <a:spcPct val="149942"/>
              </a:lnSpc>
              <a:spcBef>
                <a:spcPts val="0"/>
              </a:spcBef>
              <a:spcAft>
                <a:spcPts val="0"/>
              </a:spcAft>
              <a:buClr>
                <a:srgbClr val="383838"/>
              </a:buClr>
              <a:buSzPts val="1100"/>
              <a:buFont typeface="Arial"/>
              <a:buNone/>
            </a:pPr>
            <a:r>
              <a:rPr lang="ko" sz="1100" b="0" i="0" u="none" strike="noStrike" cap="none">
                <a:solidFill>
                  <a:srgbClr val="383838"/>
                </a:solidFill>
                <a:latin typeface="Arial"/>
                <a:ea typeface="Arial"/>
                <a:cs typeface="Arial"/>
                <a:sym typeface="Arial"/>
              </a:rPr>
              <a:t>연결리스트 구조를 이용하여 데이터를 검색, 삽입, 수정, 삭제하는 기능을 구현</a:t>
            </a:r>
            <a:endParaRPr sz="1100" b="0" i="0" u="none" strike="noStrike" cap="none">
              <a:solidFill>
                <a:schemeClr val="dk1"/>
              </a:solidFill>
              <a:latin typeface="Arial"/>
              <a:ea typeface="Arial"/>
              <a:cs typeface="Arial"/>
              <a:sym typeface="Arial"/>
            </a:endParaRPr>
          </a:p>
        </p:txBody>
      </p:sp>
      <p:sp>
        <p:nvSpPr>
          <p:cNvPr id="100" name="Google Shape;100;p18"/>
          <p:cNvSpPr/>
          <p:nvPr/>
        </p:nvSpPr>
        <p:spPr>
          <a:xfrm>
            <a:off x="3418050" y="2283488"/>
            <a:ext cx="2358300" cy="173400"/>
          </a:xfrm>
          <a:prstGeom prst="rect">
            <a:avLst/>
          </a:prstGeom>
          <a:noFill/>
          <a:ln>
            <a:noFill/>
          </a:ln>
        </p:spPr>
        <p:txBody>
          <a:bodyPr spcFirstLastPara="1" wrap="square" lIns="57150" tIns="28575" rIns="57150" bIns="28575" anchor="t" anchorCtr="0">
            <a:noAutofit/>
          </a:bodyPr>
          <a:lstStyle/>
          <a:p>
            <a:pPr marL="0" marR="0" lvl="0" indent="0" algn="ctr" rtl="0">
              <a:lnSpc>
                <a:spcPct val="124971"/>
              </a:lnSpc>
              <a:spcBef>
                <a:spcPts val="0"/>
              </a:spcBef>
              <a:spcAft>
                <a:spcPts val="0"/>
              </a:spcAft>
              <a:buClr>
                <a:srgbClr val="383838"/>
              </a:buClr>
              <a:buSzPts val="1100"/>
              <a:buFont typeface="Arial"/>
              <a:buNone/>
            </a:pPr>
            <a:r>
              <a:rPr lang="ko" sz="1100" b="0" i="0" u="none" strike="noStrike" cap="none">
                <a:solidFill>
                  <a:srgbClr val="383838"/>
                </a:solidFill>
                <a:latin typeface="Arial"/>
                <a:ea typeface="Arial"/>
                <a:cs typeface="Arial"/>
                <a:sym typeface="Arial"/>
              </a:rPr>
              <a:t>2. </a:t>
            </a:r>
            <a:r>
              <a:rPr lang="ko" sz="1100">
                <a:solidFill>
                  <a:srgbClr val="383838"/>
                </a:solidFill>
              </a:rPr>
              <a:t>이진탐색트리 </a:t>
            </a:r>
            <a:r>
              <a:rPr lang="ko" sz="1100" b="0" i="0" u="none" strike="noStrike" cap="none">
                <a:solidFill>
                  <a:srgbClr val="383838"/>
                </a:solidFill>
                <a:latin typeface="Arial"/>
                <a:ea typeface="Arial"/>
                <a:cs typeface="Arial"/>
                <a:sym typeface="Arial"/>
              </a:rPr>
              <a:t>기반 데이터베이스</a:t>
            </a:r>
            <a:endParaRPr sz="1100" b="0" i="0" u="none" strike="noStrike" cap="none">
              <a:solidFill>
                <a:schemeClr val="dk1"/>
              </a:solidFill>
              <a:latin typeface="Arial"/>
              <a:ea typeface="Arial"/>
              <a:cs typeface="Arial"/>
              <a:sym typeface="Arial"/>
            </a:endParaRPr>
          </a:p>
        </p:txBody>
      </p:sp>
      <p:sp>
        <p:nvSpPr>
          <p:cNvPr id="101" name="Google Shape;101;p18"/>
          <p:cNvSpPr/>
          <p:nvPr/>
        </p:nvSpPr>
        <p:spPr>
          <a:xfrm>
            <a:off x="3559950" y="2612388"/>
            <a:ext cx="2074500" cy="833100"/>
          </a:xfrm>
          <a:prstGeom prst="rect">
            <a:avLst/>
          </a:prstGeom>
          <a:noFill/>
          <a:ln>
            <a:noFill/>
          </a:ln>
        </p:spPr>
        <p:txBody>
          <a:bodyPr spcFirstLastPara="1" wrap="square" lIns="57150" tIns="28575" rIns="57150" bIns="28575" anchor="t" anchorCtr="0">
            <a:noAutofit/>
          </a:bodyPr>
          <a:lstStyle/>
          <a:p>
            <a:pPr marL="0" marR="0" lvl="0" indent="0" algn="ctr" rtl="0">
              <a:lnSpc>
                <a:spcPct val="149942"/>
              </a:lnSpc>
              <a:spcBef>
                <a:spcPts val="0"/>
              </a:spcBef>
              <a:spcAft>
                <a:spcPts val="0"/>
              </a:spcAft>
              <a:buClr>
                <a:srgbClr val="383838"/>
              </a:buClr>
              <a:buSzPts val="1100"/>
              <a:buFont typeface="Arial"/>
              <a:buNone/>
            </a:pPr>
            <a:r>
              <a:rPr lang="ko" sz="1100">
                <a:solidFill>
                  <a:srgbClr val="383838"/>
                </a:solidFill>
              </a:rPr>
              <a:t>이진탐색트리</a:t>
            </a:r>
            <a:r>
              <a:rPr lang="ko" sz="1100" b="0" i="0" u="none" strike="noStrike" cap="none">
                <a:solidFill>
                  <a:srgbClr val="383838"/>
                </a:solidFill>
                <a:latin typeface="Arial"/>
                <a:ea typeface="Arial"/>
                <a:cs typeface="Arial"/>
                <a:sym typeface="Arial"/>
              </a:rPr>
              <a:t> 구조를 이용하여 데이터를 검색, 삽입, 수정, 삭제하는 기능을 구현 </a:t>
            </a:r>
            <a:endParaRPr sz="1100" b="0" i="0" u="none" strike="noStrike" cap="none">
              <a:solidFill>
                <a:schemeClr val="dk1"/>
              </a:solidFill>
              <a:latin typeface="Arial"/>
              <a:ea typeface="Arial"/>
              <a:cs typeface="Arial"/>
              <a:sym typeface="Arial"/>
            </a:endParaRPr>
          </a:p>
        </p:txBody>
      </p:sp>
      <p:sp>
        <p:nvSpPr>
          <p:cNvPr id="102" name="Google Shape;102;p18"/>
          <p:cNvSpPr/>
          <p:nvPr/>
        </p:nvSpPr>
        <p:spPr>
          <a:xfrm>
            <a:off x="6247203" y="2299979"/>
            <a:ext cx="1388715" cy="173534"/>
          </a:xfrm>
          <a:prstGeom prst="rect">
            <a:avLst/>
          </a:prstGeom>
          <a:noFill/>
          <a:ln>
            <a:noFill/>
          </a:ln>
        </p:spPr>
        <p:txBody>
          <a:bodyPr spcFirstLastPara="1" wrap="square" lIns="57150" tIns="28575" rIns="57150" bIns="28575" anchor="t" anchorCtr="0">
            <a:noAutofit/>
          </a:bodyPr>
          <a:lstStyle/>
          <a:p>
            <a:pPr marL="0" marR="0" lvl="0" indent="0" algn="ctr" rtl="0">
              <a:lnSpc>
                <a:spcPct val="124971"/>
              </a:lnSpc>
              <a:spcBef>
                <a:spcPts val="0"/>
              </a:spcBef>
              <a:spcAft>
                <a:spcPts val="0"/>
              </a:spcAft>
              <a:buClr>
                <a:srgbClr val="383838"/>
              </a:buClr>
              <a:buSzPts val="1100"/>
              <a:buFont typeface="Arial"/>
              <a:buNone/>
            </a:pPr>
            <a:r>
              <a:rPr lang="ko" sz="1100" b="0" i="0" u="none" strike="noStrike" cap="none">
                <a:solidFill>
                  <a:srgbClr val="383838"/>
                </a:solidFill>
                <a:latin typeface="Arial"/>
                <a:ea typeface="Arial"/>
                <a:cs typeface="Arial"/>
                <a:sym typeface="Arial"/>
              </a:rPr>
              <a:t>3. 타이머</a:t>
            </a:r>
            <a:endParaRPr sz="1100" b="0" i="0" u="none" strike="noStrike" cap="none">
              <a:solidFill>
                <a:schemeClr val="dk1"/>
              </a:solidFill>
              <a:latin typeface="Arial"/>
              <a:ea typeface="Arial"/>
              <a:cs typeface="Arial"/>
              <a:sym typeface="Arial"/>
            </a:endParaRPr>
          </a:p>
        </p:txBody>
      </p:sp>
      <p:sp>
        <p:nvSpPr>
          <p:cNvPr id="103" name="Google Shape;103;p18"/>
          <p:cNvSpPr/>
          <p:nvPr/>
        </p:nvSpPr>
        <p:spPr>
          <a:xfrm>
            <a:off x="5780113" y="2612400"/>
            <a:ext cx="2322900" cy="833100"/>
          </a:xfrm>
          <a:prstGeom prst="rect">
            <a:avLst/>
          </a:prstGeom>
          <a:noFill/>
          <a:ln>
            <a:noFill/>
          </a:ln>
        </p:spPr>
        <p:txBody>
          <a:bodyPr spcFirstLastPara="1" wrap="square" lIns="57150" tIns="28575" rIns="57150" bIns="28575" anchor="t" anchorCtr="0">
            <a:noAutofit/>
          </a:bodyPr>
          <a:lstStyle/>
          <a:p>
            <a:pPr marL="0" marR="0" lvl="0" indent="0" algn="ctr" rtl="0">
              <a:lnSpc>
                <a:spcPct val="149942"/>
              </a:lnSpc>
              <a:spcBef>
                <a:spcPts val="0"/>
              </a:spcBef>
              <a:spcAft>
                <a:spcPts val="0"/>
              </a:spcAft>
              <a:buClr>
                <a:srgbClr val="383838"/>
              </a:buClr>
              <a:buSzPts val="1100"/>
              <a:buFont typeface="Arial"/>
              <a:buNone/>
            </a:pPr>
            <a:r>
              <a:rPr lang="ko" sz="1100" b="0" i="0" u="none" strike="noStrike" cap="none">
                <a:solidFill>
                  <a:srgbClr val="383838"/>
                </a:solidFill>
                <a:latin typeface="Arial"/>
                <a:ea typeface="Arial"/>
                <a:cs typeface="Arial"/>
                <a:sym typeface="Arial"/>
              </a:rPr>
              <a:t>각각의 자료구조로 구현한 데이터베이스에서 측정되는 시간을 분석하기 위한 스톱워치 클래스</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p:nvPr/>
        </p:nvSpPr>
        <p:spPr>
          <a:xfrm>
            <a:off x="852222" y="383009"/>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a:solidFill>
                  <a:srgbClr val="383838"/>
                </a:solidFill>
                <a:latin typeface="Arial"/>
                <a:ea typeface="Arial"/>
                <a:cs typeface="Arial"/>
                <a:sym typeface="Arial"/>
              </a:rPr>
              <a:t>개발 방법</a:t>
            </a:r>
            <a:endParaRPr sz="2200" b="0" i="0" u="none" strike="noStrike" cap="none">
              <a:solidFill>
                <a:schemeClr val="dk1"/>
              </a:solidFill>
              <a:latin typeface="Arial"/>
              <a:ea typeface="Arial"/>
              <a:cs typeface="Arial"/>
              <a:sym typeface="Arial"/>
            </a:endParaRPr>
          </a:p>
        </p:txBody>
      </p:sp>
      <p:sp>
        <p:nvSpPr>
          <p:cNvPr id="110" name="Google Shape;110;p19"/>
          <p:cNvSpPr/>
          <p:nvPr/>
        </p:nvSpPr>
        <p:spPr>
          <a:xfrm>
            <a:off x="1314464" y="1319012"/>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11" name="Google Shape;111;p19"/>
          <p:cNvSpPr/>
          <p:nvPr/>
        </p:nvSpPr>
        <p:spPr>
          <a:xfrm>
            <a:off x="1368404" y="1365650"/>
            <a:ext cx="2046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Arial"/>
                <a:ea typeface="Arial"/>
                <a:cs typeface="Arial"/>
                <a:sym typeface="Arial"/>
              </a:rPr>
              <a:t>1</a:t>
            </a:r>
            <a:endParaRPr sz="1300" b="0" i="0" u="none" strike="noStrike" cap="none">
              <a:solidFill>
                <a:schemeClr val="dk1"/>
              </a:solidFill>
              <a:latin typeface="Arial"/>
              <a:ea typeface="Arial"/>
              <a:cs typeface="Arial"/>
              <a:sym typeface="Arial"/>
            </a:endParaRPr>
          </a:p>
        </p:txBody>
      </p:sp>
      <p:sp>
        <p:nvSpPr>
          <p:cNvPr id="112" name="Google Shape;112;p19"/>
          <p:cNvSpPr/>
          <p:nvPr/>
        </p:nvSpPr>
        <p:spPr>
          <a:xfrm>
            <a:off x="1752900" y="1385025"/>
            <a:ext cx="933300" cy="173400"/>
          </a:xfrm>
          <a:prstGeom prst="rect">
            <a:avLst/>
          </a:prstGeom>
          <a:noFill/>
          <a:ln>
            <a:noFill/>
          </a:ln>
        </p:spPr>
        <p:txBody>
          <a:bodyPr spcFirstLastPara="1" wrap="square" lIns="57150" tIns="28575" rIns="57150" bIns="28575" anchor="t" anchorCtr="0">
            <a:noAutofit/>
          </a:bodyPr>
          <a:lstStyle/>
          <a:p>
            <a:pPr marL="0" marR="0" lvl="0" indent="0" algn="r" rtl="0">
              <a:lnSpc>
                <a:spcPct val="91125"/>
              </a:lnSpc>
              <a:spcBef>
                <a:spcPts val="0"/>
              </a:spcBef>
              <a:spcAft>
                <a:spcPts val="0"/>
              </a:spcAft>
              <a:buClr>
                <a:srgbClr val="383838"/>
              </a:buClr>
              <a:buSzPts val="1500"/>
              <a:buFont typeface="Arial"/>
              <a:buNone/>
            </a:pPr>
            <a:r>
              <a:rPr lang="ko" sz="1500" b="0" i="0" u="none" strike="noStrike" cap="none" dirty="0">
                <a:solidFill>
                  <a:srgbClr val="383838"/>
                </a:solidFill>
                <a:latin typeface="Arial"/>
                <a:ea typeface="Arial"/>
                <a:cs typeface="Arial"/>
                <a:sym typeface="Arial"/>
              </a:rPr>
              <a:t>목표 설정</a:t>
            </a:r>
            <a:endParaRPr sz="1500" b="0" i="0" u="none" strike="noStrike" cap="none" dirty="0">
              <a:solidFill>
                <a:schemeClr val="dk1"/>
              </a:solidFill>
              <a:latin typeface="Arial"/>
              <a:ea typeface="Arial"/>
              <a:cs typeface="Arial"/>
              <a:sym typeface="Arial"/>
            </a:endParaRPr>
          </a:p>
        </p:txBody>
      </p:sp>
      <p:sp>
        <p:nvSpPr>
          <p:cNvPr id="113" name="Google Shape;113;p19"/>
          <p:cNvSpPr txBox="1"/>
          <p:nvPr/>
        </p:nvSpPr>
        <p:spPr>
          <a:xfrm>
            <a:off x="1314465" y="1779173"/>
            <a:ext cx="6610895" cy="403957"/>
          </a:xfrm>
          <a:prstGeom prst="rect">
            <a:avLst/>
          </a:prstGeom>
          <a:noFill/>
          <a:ln>
            <a:noFill/>
          </a:ln>
        </p:spPr>
        <p:txBody>
          <a:bodyPr spcFirstLastPara="1" wrap="square" lIns="57150" tIns="28575" rIns="57150" bIns="2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Calibri"/>
                <a:ea typeface="Calibri"/>
                <a:cs typeface="Calibri"/>
                <a:sym typeface="Calibri"/>
              </a:rPr>
              <a:t>데이터베이스 내부의 2개의 자료구조를 직접 구현하고 각각의 삽입, 정렬 및 탐색 알고리즘을 구현, 소요시간을 비교분석하고 </a:t>
            </a:r>
            <a:r>
              <a:rPr lang="ko" sz="1100" b="0" i="0" u="none" strike="noStrike" cap="none" dirty="0">
                <a:solidFill>
                  <a:schemeClr val="dk1"/>
                </a:solidFill>
                <a:latin typeface="Malgun Gothic"/>
                <a:ea typeface="Malgun Gothic"/>
                <a:cs typeface="Malgun Gothic"/>
                <a:sym typeface="Malgun Gothic"/>
              </a:rPr>
              <a:t>실제로 데이터베이스에 어떤 자료구조, 어떤 알고리즘이 적합한지 연구</a:t>
            </a:r>
            <a:endParaRPr sz="1100" b="0" i="0" u="none" strike="noStrike" cap="none" dirty="0">
              <a:solidFill>
                <a:schemeClr val="dk1"/>
              </a:solidFill>
              <a:latin typeface="Malgun Gothic"/>
              <a:ea typeface="Malgun Gothic"/>
              <a:cs typeface="Malgun Gothic"/>
              <a:sym typeface="Malgun Gothic"/>
            </a:endParaRPr>
          </a:p>
        </p:txBody>
      </p:sp>
      <p:sp>
        <p:nvSpPr>
          <p:cNvPr id="114" name="Google Shape;114;p19"/>
          <p:cNvSpPr/>
          <p:nvPr/>
        </p:nvSpPr>
        <p:spPr>
          <a:xfrm>
            <a:off x="1314464" y="2578690"/>
            <a:ext cx="312464"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115" name="Google Shape;115;p19"/>
          <p:cNvSpPr/>
          <p:nvPr/>
        </p:nvSpPr>
        <p:spPr>
          <a:xfrm>
            <a:off x="1368412" y="2622591"/>
            <a:ext cx="2046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b="0" i="0" u="none" strike="noStrike" cap="none">
                <a:solidFill>
                  <a:srgbClr val="383838"/>
                </a:solidFill>
                <a:latin typeface="Arial"/>
                <a:ea typeface="Arial"/>
                <a:cs typeface="Arial"/>
                <a:sym typeface="Arial"/>
              </a:rPr>
              <a:t>2</a:t>
            </a:r>
            <a:endParaRPr sz="1300" b="0" i="0" u="none" strike="noStrike" cap="none">
              <a:solidFill>
                <a:schemeClr val="dk1"/>
              </a:solidFill>
              <a:latin typeface="Arial"/>
              <a:ea typeface="Arial"/>
              <a:cs typeface="Arial"/>
              <a:sym typeface="Arial"/>
            </a:endParaRPr>
          </a:p>
        </p:txBody>
      </p:sp>
      <p:sp>
        <p:nvSpPr>
          <p:cNvPr id="116" name="Google Shape;116;p19"/>
          <p:cNvSpPr/>
          <p:nvPr/>
        </p:nvSpPr>
        <p:spPr>
          <a:xfrm>
            <a:off x="1752900" y="2648225"/>
            <a:ext cx="1990800" cy="173400"/>
          </a:xfrm>
          <a:prstGeom prst="rect">
            <a:avLst/>
          </a:prstGeom>
          <a:noFill/>
          <a:ln>
            <a:noFill/>
          </a:ln>
        </p:spPr>
        <p:txBody>
          <a:bodyPr spcFirstLastPara="1" wrap="square" lIns="57150" tIns="28575" rIns="57150" bIns="28575" anchor="t" anchorCtr="0">
            <a:noAutofit/>
          </a:bodyPr>
          <a:lstStyle/>
          <a:p>
            <a:pPr marL="0" marR="0" lvl="0" indent="0" algn="r" rtl="0">
              <a:lnSpc>
                <a:spcPct val="91125"/>
              </a:lnSpc>
              <a:spcBef>
                <a:spcPts val="0"/>
              </a:spcBef>
              <a:spcAft>
                <a:spcPts val="0"/>
              </a:spcAft>
              <a:buClr>
                <a:schemeClr val="dk1"/>
              </a:buClr>
              <a:buSzPts val="1500"/>
              <a:buFont typeface="Arial"/>
              <a:buNone/>
            </a:pPr>
            <a:r>
              <a:rPr lang="ko" sz="1500" b="0" i="0" u="none" strike="noStrike" cap="none" dirty="0">
                <a:solidFill>
                  <a:schemeClr val="dk1"/>
                </a:solidFill>
                <a:latin typeface="Arial"/>
                <a:ea typeface="Arial"/>
                <a:cs typeface="Arial"/>
                <a:sym typeface="Arial"/>
              </a:rPr>
              <a:t>전체 구조 및 구성요소</a:t>
            </a:r>
            <a:endParaRPr sz="1500" b="0" i="0" u="none" strike="noStrike" cap="none" dirty="0">
              <a:solidFill>
                <a:schemeClr val="dk1"/>
              </a:solidFill>
              <a:latin typeface="Arial"/>
              <a:ea typeface="Arial"/>
              <a:cs typeface="Arial"/>
              <a:sym typeface="Arial"/>
            </a:endParaRPr>
          </a:p>
        </p:txBody>
      </p:sp>
      <p:sp>
        <p:nvSpPr>
          <p:cNvPr id="117" name="Google Shape;117;p19"/>
          <p:cNvSpPr txBox="1"/>
          <p:nvPr/>
        </p:nvSpPr>
        <p:spPr>
          <a:xfrm>
            <a:off x="1314466" y="3038851"/>
            <a:ext cx="5121813" cy="1442703"/>
          </a:xfrm>
          <a:prstGeom prst="rect">
            <a:avLst/>
          </a:prstGeom>
          <a:noFill/>
          <a:ln>
            <a:noFill/>
          </a:ln>
        </p:spPr>
        <p:txBody>
          <a:bodyPr spcFirstLastPara="1" wrap="square" lIns="57150" tIns="28575" rIns="57150" bIns="2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약 11,000개의 학교데이터를 가진 .csv파일을 불러와 활용</a:t>
            </a:r>
            <a:endParaRPr sz="11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 학교 정보를 다루기 위한 define</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 연결리스트를 활용한 데이터베이스 기능을 위한 ListDB</a:t>
            </a:r>
            <a:endParaRPr sz="11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 이진탐색트리를 활용한 데이터베이스 기능을 위한 BSTDB</a:t>
            </a:r>
            <a:endParaRPr sz="11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 데이터베이스와 상호작용하는 파일을 읽고</a:t>
            </a:r>
            <a:endParaRPr sz="11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 sz="1100" b="0" i="0" u="none" strike="noStrike" cap="none" dirty="0">
                <a:solidFill>
                  <a:schemeClr val="dk1"/>
                </a:solidFill>
                <a:latin typeface="Malgun Gothic"/>
                <a:ea typeface="Malgun Gothic"/>
                <a:cs typeface="Malgun Gothic"/>
                <a:sym typeface="Malgun Gothic"/>
              </a:rPr>
              <a:t> SELECT, INSERT, UPDATE, DELETE를 처리하는 ProcessFunc</a:t>
            </a:r>
            <a:endParaRPr sz="1100" b="0" i="0" u="none" strike="noStrike" cap="none" dirty="0">
              <a:solidFill>
                <a:schemeClr val="dk1"/>
              </a:solidFill>
              <a:latin typeface="Malgun Gothic"/>
              <a:ea typeface="Malgun Gothic"/>
              <a:cs typeface="Malgun Gothic"/>
              <a:sym typeface="Malgun Gothic"/>
            </a:endParaRPr>
          </a:p>
          <a:p>
            <a:pPr marL="177800" marR="0" lvl="0" indent="-171450" algn="l" rtl="0">
              <a:lnSpc>
                <a:spcPct val="100000"/>
              </a:lnSpc>
              <a:spcBef>
                <a:spcPts val="0"/>
              </a:spcBef>
              <a:spcAft>
                <a:spcPts val="0"/>
              </a:spcAft>
              <a:buClr>
                <a:schemeClr val="dk1"/>
              </a:buClr>
              <a:buSzPts val="1100"/>
              <a:buFont typeface="Malgun Gothic"/>
              <a:buChar char="-"/>
            </a:pPr>
            <a:r>
              <a:rPr lang="ko" sz="1100" b="0" i="0" u="none" strike="noStrike" cap="none" dirty="0">
                <a:solidFill>
                  <a:schemeClr val="dk1"/>
                </a:solidFill>
                <a:latin typeface="Malgun Gothic"/>
                <a:ea typeface="Malgun Gothic"/>
                <a:cs typeface="Malgun Gothic"/>
                <a:sym typeface="Malgun Gothic"/>
              </a:rPr>
              <a:t>시간 측정을 위한 스톱워치 timer</a:t>
            </a:r>
            <a:endParaRPr sz="900" b="0" i="0" u="none" strike="noStrike" cap="none" dirty="0">
              <a:solidFill>
                <a:srgbClr val="000000"/>
              </a:solidFill>
              <a:latin typeface="Arial"/>
              <a:ea typeface="Arial"/>
              <a:cs typeface="Arial"/>
              <a:sym typeface="Arial"/>
            </a:endParaRPr>
          </a:p>
          <a:p>
            <a:pPr marL="177800" marR="0" lvl="0" indent="-171450" algn="l" rtl="0">
              <a:lnSpc>
                <a:spcPct val="100000"/>
              </a:lnSpc>
              <a:spcBef>
                <a:spcPts val="0"/>
              </a:spcBef>
              <a:spcAft>
                <a:spcPts val="0"/>
              </a:spcAft>
              <a:buClr>
                <a:schemeClr val="dk1"/>
              </a:buClr>
              <a:buSzPts val="1100"/>
              <a:buFont typeface="Malgun Gothic"/>
              <a:buChar char="-"/>
            </a:pPr>
            <a:r>
              <a:rPr lang="ko" sz="1100" b="0" i="0" u="none" strike="noStrike" cap="none" dirty="0">
                <a:solidFill>
                  <a:schemeClr val="dk1"/>
                </a:solidFill>
                <a:latin typeface="Malgun Gothic"/>
                <a:ea typeface="Malgun Gothic"/>
                <a:cs typeface="Malgun Gothic"/>
                <a:sym typeface="Malgun Gothic"/>
              </a:rPr>
              <a:t>KEY의 종류(SCHOOL_TYPE)</a:t>
            </a:r>
            <a:endParaRPr sz="900" b="0" i="0" u="none" strike="noStrike" cap="none" dirty="0">
              <a:solidFill>
                <a:srgbClr val="000000"/>
              </a:solidFill>
              <a:latin typeface="Arial"/>
              <a:ea typeface="Arial"/>
              <a:cs typeface="Arial"/>
              <a:sym typeface="Arial"/>
            </a:endParaRPr>
          </a:p>
        </p:txBody>
      </p:sp>
      <p:pic>
        <p:nvPicPr>
          <p:cNvPr id="118" name="Google Shape;118;p19"/>
          <p:cNvPicPr preferRelativeResize="0"/>
          <p:nvPr/>
        </p:nvPicPr>
        <p:blipFill rotWithShape="1">
          <a:blip r:embed="rId3">
            <a:alphaModFix/>
          </a:blip>
          <a:srcRect/>
          <a:stretch/>
        </p:blipFill>
        <p:spPr>
          <a:xfrm>
            <a:off x="5557800" y="2511219"/>
            <a:ext cx="1864853" cy="2195817"/>
          </a:xfrm>
          <a:prstGeom prst="rect">
            <a:avLst/>
          </a:prstGeom>
          <a:noFill/>
          <a:ln>
            <a:noFill/>
          </a:ln>
        </p:spPr>
      </p:pic>
      <p:pic>
        <p:nvPicPr>
          <p:cNvPr id="119" name="Google Shape;119;p19"/>
          <p:cNvPicPr preferRelativeResize="0"/>
          <p:nvPr/>
        </p:nvPicPr>
        <p:blipFill rotWithShape="1">
          <a:blip r:embed="rId4">
            <a:alphaModFix/>
          </a:blip>
          <a:srcRect/>
          <a:stretch/>
        </p:blipFill>
        <p:spPr>
          <a:xfrm>
            <a:off x="7110304" y="3038851"/>
            <a:ext cx="1842804" cy="1674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p:nvPr/>
        </p:nvSpPr>
        <p:spPr>
          <a:xfrm>
            <a:off x="852222" y="383009"/>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개발 방법</a:t>
            </a:r>
            <a:endParaRPr sz="2200" dirty="0">
              <a:solidFill>
                <a:schemeClr val="dk1"/>
              </a:solidFill>
              <a:latin typeface="Arial"/>
              <a:ea typeface="Arial"/>
              <a:cs typeface="Arial"/>
              <a:sym typeface="Arial"/>
            </a:endParaRPr>
          </a:p>
        </p:txBody>
      </p:sp>
      <p:sp>
        <p:nvSpPr>
          <p:cNvPr id="126" name="Google Shape;126;p20"/>
          <p:cNvSpPr/>
          <p:nvPr/>
        </p:nvSpPr>
        <p:spPr>
          <a:xfrm>
            <a:off x="767817" y="1313908"/>
            <a:ext cx="455865"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127" name="Google Shape;127;p20"/>
          <p:cNvSpPr/>
          <p:nvPr/>
        </p:nvSpPr>
        <p:spPr>
          <a:xfrm>
            <a:off x="817544" y="1359246"/>
            <a:ext cx="3564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a:solidFill>
                  <a:srgbClr val="383838"/>
                </a:solidFill>
                <a:latin typeface="Arial"/>
                <a:ea typeface="Arial"/>
                <a:cs typeface="Arial"/>
                <a:sym typeface="Arial"/>
              </a:rPr>
              <a:t>3-1</a:t>
            </a:r>
            <a:endParaRPr sz="1300">
              <a:solidFill>
                <a:schemeClr val="dk1"/>
              </a:solidFill>
              <a:latin typeface="Arial"/>
              <a:ea typeface="Arial"/>
              <a:cs typeface="Arial"/>
              <a:sym typeface="Arial"/>
            </a:endParaRPr>
          </a:p>
        </p:txBody>
      </p:sp>
      <p:sp>
        <p:nvSpPr>
          <p:cNvPr id="128" name="Google Shape;128;p20"/>
          <p:cNvSpPr/>
          <p:nvPr/>
        </p:nvSpPr>
        <p:spPr>
          <a:xfrm>
            <a:off x="1349665" y="1379913"/>
            <a:ext cx="877006" cy="173534"/>
          </a:xfrm>
          <a:prstGeom prst="rect">
            <a:avLst/>
          </a:prstGeom>
          <a:noFill/>
          <a:ln>
            <a:noFill/>
          </a:ln>
        </p:spPr>
        <p:txBody>
          <a:bodyPr spcFirstLastPara="1" wrap="square" lIns="57150" tIns="28575" rIns="57150" bIns="28575" anchor="t" anchorCtr="0">
            <a:noAutofit/>
          </a:bodyPr>
          <a:lstStyle/>
          <a:p>
            <a:pPr marL="0" marR="0" lvl="0" indent="0" algn="r" rtl="0">
              <a:lnSpc>
                <a:spcPct val="91125"/>
              </a:lnSpc>
              <a:spcBef>
                <a:spcPts val="0"/>
              </a:spcBef>
              <a:spcAft>
                <a:spcPts val="0"/>
              </a:spcAft>
              <a:buClr>
                <a:srgbClr val="383838"/>
              </a:buClr>
              <a:buSzPts val="1500"/>
              <a:buFont typeface="Arial"/>
              <a:buNone/>
            </a:pPr>
            <a:r>
              <a:rPr lang="ko" sz="1500" dirty="0">
                <a:solidFill>
                  <a:srgbClr val="383838"/>
                </a:solidFill>
                <a:latin typeface="Arial"/>
                <a:ea typeface="Arial"/>
                <a:cs typeface="Arial"/>
                <a:sym typeface="Arial"/>
              </a:rPr>
              <a:t>동작방법</a:t>
            </a:r>
            <a:endParaRPr sz="1500" dirty="0">
              <a:solidFill>
                <a:schemeClr val="dk1"/>
              </a:solidFill>
              <a:latin typeface="Arial"/>
              <a:ea typeface="Arial"/>
              <a:cs typeface="Arial"/>
              <a:sym typeface="Arial"/>
            </a:endParaRPr>
          </a:p>
        </p:txBody>
      </p:sp>
      <p:pic>
        <p:nvPicPr>
          <p:cNvPr id="129" name="Google Shape;129;p20"/>
          <p:cNvPicPr preferRelativeResize="0"/>
          <p:nvPr/>
        </p:nvPicPr>
        <p:blipFill rotWithShape="1">
          <a:blip r:embed="rId3">
            <a:alphaModFix/>
          </a:blip>
          <a:srcRect/>
          <a:stretch/>
        </p:blipFill>
        <p:spPr>
          <a:xfrm>
            <a:off x="5660118" y="1626372"/>
            <a:ext cx="3055829" cy="827707"/>
          </a:xfrm>
          <a:prstGeom prst="rect">
            <a:avLst/>
          </a:prstGeom>
          <a:noFill/>
          <a:ln>
            <a:noFill/>
          </a:ln>
        </p:spPr>
      </p:pic>
      <p:sp>
        <p:nvSpPr>
          <p:cNvPr id="130" name="Google Shape;130;p20"/>
          <p:cNvSpPr txBox="1"/>
          <p:nvPr/>
        </p:nvSpPr>
        <p:spPr>
          <a:xfrm>
            <a:off x="700583" y="1903970"/>
            <a:ext cx="4757257" cy="403957"/>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dirty="0">
                <a:solidFill>
                  <a:schemeClr val="dk1"/>
                </a:solidFill>
                <a:latin typeface="Malgun Gothic"/>
                <a:ea typeface="Malgun Gothic"/>
                <a:cs typeface="Malgun Gothic"/>
                <a:sym typeface="Malgun Gothic"/>
              </a:rPr>
              <a:t>프로그램을 실행하면 학교 데이터를 가진 .csv파일을 읽어온 후</a:t>
            </a:r>
            <a:endParaRPr sz="1100" dirty="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dirty="0">
                <a:solidFill>
                  <a:schemeClr val="dk1"/>
                </a:solidFill>
                <a:latin typeface="Malgun Gothic"/>
                <a:ea typeface="Malgun Gothic"/>
                <a:cs typeface="Malgun Gothic"/>
                <a:sym typeface="Malgun Gothic"/>
              </a:rPr>
              <a:t>숫자 1 OR 2를 입력해 데이터베이스 자료구조 형식을 선택한다.</a:t>
            </a:r>
            <a:endParaRPr sz="900" dirty="0"/>
          </a:p>
        </p:txBody>
      </p:sp>
      <p:pic>
        <p:nvPicPr>
          <p:cNvPr id="131" name="Google Shape;131;p20"/>
          <p:cNvPicPr preferRelativeResize="0"/>
          <p:nvPr/>
        </p:nvPicPr>
        <p:blipFill rotWithShape="1">
          <a:blip r:embed="rId4">
            <a:alphaModFix/>
          </a:blip>
          <a:srcRect/>
          <a:stretch/>
        </p:blipFill>
        <p:spPr>
          <a:xfrm>
            <a:off x="6050629" y="2571750"/>
            <a:ext cx="2274808" cy="2278168"/>
          </a:xfrm>
          <a:prstGeom prst="rect">
            <a:avLst/>
          </a:prstGeom>
          <a:noFill/>
          <a:ln>
            <a:noFill/>
          </a:ln>
        </p:spPr>
      </p:pic>
      <p:sp>
        <p:nvSpPr>
          <p:cNvPr id="132" name="Google Shape;132;p20"/>
          <p:cNvSpPr txBox="1"/>
          <p:nvPr/>
        </p:nvSpPr>
        <p:spPr>
          <a:xfrm>
            <a:off x="700583" y="3076044"/>
            <a:ext cx="4757257" cy="1269578"/>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이 프로젝트에서 구현된 SQL 쿼리문 명령어는</a:t>
            </a: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 SELECT, INSERT, UPDATE, DELETE ]이다.</a:t>
            </a:r>
            <a:endParaRPr sz="900"/>
          </a:p>
          <a:p>
            <a:pPr marL="0" marR="0" lvl="0" indent="0" algn="l" rtl="0">
              <a:spcBef>
                <a:spcPts val="0"/>
              </a:spcBef>
              <a:spcAft>
                <a:spcPts val="0"/>
              </a:spcAft>
              <a:buNone/>
            </a:pP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우측 이미지는 SELECT 쿼리문</a:t>
            </a: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해당하는 값을 가진 모든 학교들을 찾아 정보를 출력한다.</a:t>
            </a:r>
            <a:endParaRPr sz="900"/>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EX) SELECT KEY = VALUE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852222" y="383009"/>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a:solidFill>
                  <a:srgbClr val="383838"/>
                </a:solidFill>
                <a:latin typeface="Arial"/>
                <a:ea typeface="Arial"/>
                <a:cs typeface="Arial"/>
                <a:sym typeface="Arial"/>
              </a:rPr>
              <a:t>개발 방법</a:t>
            </a:r>
            <a:endParaRPr sz="2200">
              <a:solidFill>
                <a:schemeClr val="dk1"/>
              </a:solidFill>
              <a:latin typeface="Arial"/>
              <a:ea typeface="Arial"/>
              <a:cs typeface="Arial"/>
              <a:sym typeface="Arial"/>
            </a:endParaRPr>
          </a:p>
        </p:txBody>
      </p:sp>
      <p:sp>
        <p:nvSpPr>
          <p:cNvPr id="139" name="Google Shape;139;p21"/>
          <p:cNvSpPr/>
          <p:nvPr/>
        </p:nvSpPr>
        <p:spPr>
          <a:xfrm>
            <a:off x="767817" y="1313908"/>
            <a:ext cx="455865"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140" name="Google Shape;140;p21"/>
          <p:cNvSpPr/>
          <p:nvPr/>
        </p:nvSpPr>
        <p:spPr>
          <a:xfrm>
            <a:off x="799238" y="1349549"/>
            <a:ext cx="3930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a:solidFill>
                  <a:srgbClr val="383838"/>
                </a:solidFill>
                <a:latin typeface="Arial"/>
                <a:ea typeface="Arial"/>
                <a:cs typeface="Arial"/>
                <a:sym typeface="Arial"/>
              </a:rPr>
              <a:t>3-2</a:t>
            </a:r>
            <a:endParaRPr sz="1300">
              <a:solidFill>
                <a:schemeClr val="dk1"/>
              </a:solidFill>
              <a:latin typeface="Arial"/>
              <a:ea typeface="Arial"/>
              <a:cs typeface="Arial"/>
              <a:sym typeface="Arial"/>
            </a:endParaRPr>
          </a:p>
        </p:txBody>
      </p:sp>
      <p:sp>
        <p:nvSpPr>
          <p:cNvPr id="141" name="Google Shape;141;p21"/>
          <p:cNvSpPr/>
          <p:nvPr/>
        </p:nvSpPr>
        <p:spPr>
          <a:xfrm>
            <a:off x="1351250" y="1379925"/>
            <a:ext cx="880200" cy="173400"/>
          </a:xfrm>
          <a:prstGeom prst="rect">
            <a:avLst/>
          </a:prstGeom>
          <a:noFill/>
          <a:ln>
            <a:noFill/>
          </a:ln>
        </p:spPr>
        <p:txBody>
          <a:bodyPr spcFirstLastPara="1" wrap="square" lIns="57150" tIns="28575" rIns="57150" bIns="28575" anchor="t" anchorCtr="0">
            <a:noAutofit/>
          </a:bodyPr>
          <a:lstStyle/>
          <a:p>
            <a:pPr marL="0" marR="0" lvl="0" indent="0" algn="r" rtl="0">
              <a:lnSpc>
                <a:spcPct val="91125"/>
              </a:lnSpc>
              <a:spcBef>
                <a:spcPts val="0"/>
              </a:spcBef>
              <a:spcAft>
                <a:spcPts val="0"/>
              </a:spcAft>
              <a:buClr>
                <a:srgbClr val="383838"/>
              </a:buClr>
              <a:buSzPts val="1500"/>
              <a:buFont typeface="Arial"/>
              <a:buNone/>
            </a:pPr>
            <a:r>
              <a:rPr lang="ko" sz="1500">
                <a:solidFill>
                  <a:srgbClr val="383838"/>
                </a:solidFill>
                <a:latin typeface="Arial"/>
                <a:ea typeface="Arial"/>
                <a:cs typeface="Arial"/>
                <a:sym typeface="Arial"/>
              </a:rPr>
              <a:t>동작방법</a:t>
            </a:r>
            <a:endParaRPr sz="1500">
              <a:solidFill>
                <a:schemeClr val="dk1"/>
              </a:solidFill>
              <a:latin typeface="Arial"/>
              <a:ea typeface="Arial"/>
              <a:cs typeface="Arial"/>
              <a:sym typeface="Arial"/>
            </a:endParaRPr>
          </a:p>
        </p:txBody>
      </p:sp>
      <p:sp>
        <p:nvSpPr>
          <p:cNvPr id="142" name="Google Shape;142;p21"/>
          <p:cNvSpPr txBox="1"/>
          <p:nvPr/>
        </p:nvSpPr>
        <p:spPr>
          <a:xfrm>
            <a:off x="700583" y="1883215"/>
            <a:ext cx="4757257" cy="923330"/>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dirty="0">
                <a:solidFill>
                  <a:schemeClr val="dk1"/>
                </a:solidFill>
                <a:latin typeface="Malgun Gothic"/>
                <a:ea typeface="Malgun Gothic"/>
                <a:cs typeface="Malgun Gothic"/>
                <a:sym typeface="Malgun Gothic"/>
              </a:rPr>
              <a:t>사진의 예시는 INSERT 쿼리문</a:t>
            </a:r>
            <a:endParaRPr sz="1100" dirty="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100" dirty="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dirty="0">
                <a:solidFill>
                  <a:schemeClr val="dk1"/>
                </a:solidFill>
                <a:latin typeface="Malgun Gothic"/>
                <a:ea typeface="Malgun Gothic"/>
                <a:cs typeface="Malgun Gothic"/>
                <a:sym typeface="Malgun Gothic"/>
              </a:rPr>
              <a:t>키를 입력해준 후 VALUES를 키 순서에 맞게 입력해 새 학교정보를 추가한다.</a:t>
            </a:r>
            <a:endParaRPr sz="900" dirty="0"/>
          </a:p>
          <a:p>
            <a:pPr marL="0" marR="0" lvl="0" indent="0" algn="l" rtl="0">
              <a:spcBef>
                <a:spcPts val="0"/>
              </a:spcBef>
              <a:spcAft>
                <a:spcPts val="0"/>
              </a:spcAft>
              <a:buNone/>
            </a:pPr>
            <a:r>
              <a:rPr lang="ko" sz="1100" dirty="0">
                <a:solidFill>
                  <a:schemeClr val="dk1"/>
                </a:solidFill>
                <a:latin typeface="Malgun Gothic"/>
                <a:ea typeface="Malgun Gothic"/>
                <a:cs typeface="Malgun Gothic"/>
                <a:sym typeface="Malgun Gothic"/>
              </a:rPr>
              <a:t>EX) INSERT KEY1 KEY2 KEY3…. VALUES VALUE1 VALUE2 VALUE3…..</a:t>
            </a:r>
            <a:endParaRPr sz="900" dirty="0"/>
          </a:p>
        </p:txBody>
      </p:sp>
      <p:sp>
        <p:nvSpPr>
          <p:cNvPr id="143" name="Google Shape;143;p21"/>
          <p:cNvSpPr txBox="1"/>
          <p:nvPr/>
        </p:nvSpPr>
        <p:spPr>
          <a:xfrm>
            <a:off x="700583" y="3214742"/>
            <a:ext cx="4607223" cy="923330"/>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사진의 예시는 UPDATE 쿼리문</a:t>
            </a: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1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키를 입력해준 후 수정값을 입력하고, WHERE로 수정 할 키와 값을 가진 모든 학교들을 지정해 값을 수정한다. </a:t>
            </a:r>
            <a:endParaRPr sz="900"/>
          </a:p>
          <a:p>
            <a:pPr marL="0" marR="0" lvl="0" indent="0" algn="l" rtl="0">
              <a:spcBef>
                <a:spcPts val="0"/>
              </a:spcBef>
              <a:spcAft>
                <a:spcPts val="0"/>
              </a:spcAft>
              <a:buNone/>
            </a:pPr>
            <a:r>
              <a:rPr lang="ko" sz="1100">
                <a:solidFill>
                  <a:schemeClr val="dk1"/>
                </a:solidFill>
                <a:latin typeface="Malgun Gothic"/>
                <a:ea typeface="Malgun Gothic"/>
                <a:cs typeface="Malgun Gothic"/>
                <a:sym typeface="Malgun Gothic"/>
              </a:rPr>
              <a:t>EX) UPDATE KEY = VALUE22 WHERE KEY = VALUE</a:t>
            </a:r>
            <a:endParaRPr sz="900"/>
          </a:p>
        </p:txBody>
      </p:sp>
      <p:pic>
        <p:nvPicPr>
          <p:cNvPr id="144" name="Google Shape;144;p21"/>
          <p:cNvPicPr preferRelativeResize="0"/>
          <p:nvPr/>
        </p:nvPicPr>
        <p:blipFill rotWithShape="1">
          <a:blip r:embed="rId3">
            <a:alphaModFix/>
          </a:blip>
          <a:srcRect/>
          <a:stretch/>
        </p:blipFill>
        <p:spPr>
          <a:xfrm>
            <a:off x="5407818" y="2035304"/>
            <a:ext cx="3620461" cy="619151"/>
          </a:xfrm>
          <a:prstGeom prst="rect">
            <a:avLst/>
          </a:prstGeom>
          <a:noFill/>
          <a:ln>
            <a:noFill/>
          </a:ln>
        </p:spPr>
      </p:pic>
      <p:pic>
        <p:nvPicPr>
          <p:cNvPr id="145" name="Google Shape;145;p21"/>
          <p:cNvPicPr preferRelativeResize="0"/>
          <p:nvPr/>
        </p:nvPicPr>
        <p:blipFill rotWithShape="1">
          <a:blip r:embed="rId4">
            <a:alphaModFix/>
          </a:blip>
          <a:srcRect/>
          <a:stretch/>
        </p:blipFill>
        <p:spPr>
          <a:xfrm>
            <a:off x="5407825" y="3508866"/>
            <a:ext cx="3620450" cy="335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p:nvPr/>
        </p:nvSpPr>
        <p:spPr>
          <a:xfrm>
            <a:off x="852222" y="383009"/>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dirty="0">
                <a:solidFill>
                  <a:srgbClr val="383838"/>
                </a:solidFill>
                <a:latin typeface="Arial"/>
                <a:ea typeface="Arial"/>
                <a:cs typeface="Arial"/>
                <a:sym typeface="Arial"/>
              </a:rPr>
              <a:t>개발 방법</a:t>
            </a:r>
            <a:endParaRPr sz="2200" dirty="0">
              <a:solidFill>
                <a:schemeClr val="dk1"/>
              </a:solidFill>
              <a:latin typeface="Arial"/>
              <a:ea typeface="Arial"/>
              <a:cs typeface="Arial"/>
              <a:sym typeface="Arial"/>
            </a:endParaRPr>
          </a:p>
        </p:txBody>
      </p:sp>
      <p:sp>
        <p:nvSpPr>
          <p:cNvPr id="152" name="Google Shape;152;p22"/>
          <p:cNvSpPr/>
          <p:nvPr/>
        </p:nvSpPr>
        <p:spPr>
          <a:xfrm>
            <a:off x="767817" y="1529039"/>
            <a:ext cx="455865" cy="312464"/>
          </a:xfrm>
          <a:prstGeom prst="roundRect">
            <a:avLst>
              <a:gd name="adj" fmla="val 20000"/>
            </a:avLst>
          </a:prstGeom>
          <a:solidFill>
            <a:srgbClr val="E6E6E6"/>
          </a:solidFill>
          <a:ln w="9525" cap="flat" cmpd="sng">
            <a:solidFill>
              <a:srgbClr val="CCCCCC"/>
            </a:solidFill>
            <a:prstDash val="solid"/>
            <a:round/>
            <a:headEnd type="none" w="sm" len="sm"/>
            <a:tailEnd type="none" w="sm" len="sm"/>
          </a:ln>
        </p:spPr>
        <p:txBody>
          <a:bodyPr spcFirstLastPara="1" wrap="square" lIns="57150" tIns="28575" rIns="57150" bIns="28575" anchor="ctr" anchorCtr="0">
            <a:noAutofit/>
          </a:bodyPr>
          <a:lstStyle/>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153" name="Google Shape;153;p22"/>
          <p:cNvSpPr/>
          <p:nvPr/>
        </p:nvSpPr>
        <p:spPr>
          <a:xfrm>
            <a:off x="799313" y="1563214"/>
            <a:ext cx="393000" cy="166500"/>
          </a:xfrm>
          <a:prstGeom prst="rect">
            <a:avLst/>
          </a:prstGeom>
          <a:noFill/>
          <a:ln>
            <a:noFill/>
          </a:ln>
        </p:spPr>
        <p:txBody>
          <a:bodyPr spcFirstLastPara="1" wrap="square" lIns="57150" tIns="28575" rIns="57150" bIns="28575" anchor="t" anchorCtr="0">
            <a:noAutofit/>
          </a:bodyPr>
          <a:lstStyle/>
          <a:p>
            <a:pPr marL="0" marR="0" lvl="0" indent="0" algn="ctr" rtl="0">
              <a:lnSpc>
                <a:spcPct val="100000"/>
              </a:lnSpc>
              <a:spcBef>
                <a:spcPts val="0"/>
              </a:spcBef>
              <a:spcAft>
                <a:spcPts val="0"/>
              </a:spcAft>
              <a:buClr>
                <a:srgbClr val="383838"/>
              </a:buClr>
              <a:buSzPts val="1300"/>
              <a:buFont typeface="Arial"/>
              <a:buNone/>
            </a:pPr>
            <a:r>
              <a:rPr lang="ko" sz="1300" dirty="0">
                <a:solidFill>
                  <a:srgbClr val="383838"/>
                </a:solidFill>
                <a:latin typeface="Arial"/>
                <a:ea typeface="Arial"/>
                <a:cs typeface="Arial"/>
                <a:sym typeface="Arial"/>
              </a:rPr>
              <a:t>3-3</a:t>
            </a:r>
            <a:endParaRPr sz="1300" dirty="0">
              <a:solidFill>
                <a:schemeClr val="dk1"/>
              </a:solidFill>
              <a:latin typeface="Arial"/>
              <a:ea typeface="Arial"/>
              <a:cs typeface="Arial"/>
              <a:sym typeface="Arial"/>
            </a:endParaRPr>
          </a:p>
        </p:txBody>
      </p:sp>
      <p:sp>
        <p:nvSpPr>
          <p:cNvPr id="154" name="Google Shape;154;p22"/>
          <p:cNvSpPr/>
          <p:nvPr/>
        </p:nvSpPr>
        <p:spPr>
          <a:xfrm>
            <a:off x="1341575" y="1595050"/>
            <a:ext cx="885000" cy="173400"/>
          </a:xfrm>
          <a:prstGeom prst="rect">
            <a:avLst/>
          </a:prstGeom>
          <a:noFill/>
          <a:ln>
            <a:noFill/>
          </a:ln>
        </p:spPr>
        <p:txBody>
          <a:bodyPr spcFirstLastPara="1" wrap="square" lIns="57150" tIns="28575" rIns="57150" bIns="28575" anchor="t" anchorCtr="0">
            <a:noAutofit/>
          </a:bodyPr>
          <a:lstStyle/>
          <a:p>
            <a:pPr marL="0" marR="0" lvl="0" indent="0" algn="r" rtl="0">
              <a:lnSpc>
                <a:spcPct val="91125"/>
              </a:lnSpc>
              <a:spcBef>
                <a:spcPts val="0"/>
              </a:spcBef>
              <a:spcAft>
                <a:spcPts val="0"/>
              </a:spcAft>
              <a:buClr>
                <a:srgbClr val="383838"/>
              </a:buClr>
              <a:buSzPts val="1500"/>
              <a:buFont typeface="Arial"/>
              <a:buNone/>
            </a:pPr>
            <a:r>
              <a:rPr lang="ko" sz="1500" dirty="0">
                <a:solidFill>
                  <a:srgbClr val="383838"/>
                </a:solidFill>
                <a:latin typeface="Arial"/>
                <a:ea typeface="Arial"/>
                <a:cs typeface="Arial"/>
                <a:sym typeface="Arial"/>
              </a:rPr>
              <a:t>동작방법</a:t>
            </a:r>
            <a:endParaRPr sz="1500" dirty="0">
              <a:solidFill>
                <a:schemeClr val="dk1"/>
              </a:solidFill>
              <a:latin typeface="Arial"/>
              <a:ea typeface="Arial"/>
              <a:cs typeface="Arial"/>
              <a:sym typeface="Arial"/>
            </a:endParaRPr>
          </a:p>
        </p:txBody>
      </p:sp>
      <p:sp>
        <p:nvSpPr>
          <p:cNvPr id="155" name="Google Shape;155;p22"/>
          <p:cNvSpPr txBox="1"/>
          <p:nvPr/>
        </p:nvSpPr>
        <p:spPr>
          <a:xfrm>
            <a:off x="702251" y="2198907"/>
            <a:ext cx="4757257" cy="577081"/>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dirty="0">
                <a:solidFill>
                  <a:schemeClr val="dk1"/>
                </a:solidFill>
                <a:latin typeface="+mn-lt"/>
                <a:ea typeface="Malgun Gothic"/>
                <a:cs typeface="Malgun Gothic"/>
                <a:sym typeface="Malgun Gothic"/>
              </a:rPr>
              <a:t>사진의 예시는 DELETE 쿼리문이며 키를 입력해준 후 해당하는 값을 가진 모든 학교들을 찾아 정보를 삭제한다.</a:t>
            </a:r>
            <a:endParaRPr sz="900" dirty="0">
              <a:latin typeface="+mn-lt"/>
            </a:endParaRPr>
          </a:p>
          <a:p>
            <a:pPr marL="0" marR="0" lvl="0" indent="0" algn="l" rtl="0">
              <a:spcBef>
                <a:spcPts val="0"/>
              </a:spcBef>
              <a:spcAft>
                <a:spcPts val="0"/>
              </a:spcAft>
              <a:buNone/>
            </a:pPr>
            <a:r>
              <a:rPr lang="ko" sz="1100" dirty="0">
                <a:solidFill>
                  <a:schemeClr val="dk1"/>
                </a:solidFill>
                <a:latin typeface="+mn-lt"/>
                <a:ea typeface="Malgun Gothic"/>
                <a:cs typeface="Malgun Gothic"/>
                <a:sym typeface="Malgun Gothic"/>
              </a:rPr>
              <a:t>EX) DELETE KEY = VALUE</a:t>
            </a:r>
            <a:endParaRPr sz="900" dirty="0">
              <a:latin typeface="+mn-lt"/>
            </a:endParaRPr>
          </a:p>
        </p:txBody>
      </p:sp>
      <p:pic>
        <p:nvPicPr>
          <p:cNvPr id="156" name="Google Shape;156;p22"/>
          <p:cNvPicPr preferRelativeResize="0"/>
          <p:nvPr/>
        </p:nvPicPr>
        <p:blipFill rotWithShape="1">
          <a:blip r:embed="rId3">
            <a:alphaModFix/>
          </a:blip>
          <a:srcRect b="16336"/>
          <a:stretch/>
        </p:blipFill>
        <p:spPr>
          <a:xfrm>
            <a:off x="6075585" y="2198907"/>
            <a:ext cx="2087505" cy="372842"/>
          </a:xfrm>
          <a:prstGeom prst="rect">
            <a:avLst/>
          </a:prstGeom>
          <a:noFill/>
          <a:ln>
            <a:noFill/>
          </a:ln>
        </p:spPr>
      </p:pic>
      <p:pic>
        <p:nvPicPr>
          <p:cNvPr id="157" name="Google Shape;157;p22"/>
          <p:cNvPicPr preferRelativeResize="0"/>
          <p:nvPr/>
        </p:nvPicPr>
        <p:blipFill rotWithShape="1">
          <a:blip r:embed="rId4">
            <a:alphaModFix/>
          </a:blip>
          <a:srcRect/>
          <a:stretch/>
        </p:blipFill>
        <p:spPr>
          <a:xfrm>
            <a:off x="6537807" y="3529682"/>
            <a:ext cx="1058873" cy="372843"/>
          </a:xfrm>
          <a:prstGeom prst="rect">
            <a:avLst/>
          </a:prstGeom>
          <a:noFill/>
          <a:ln>
            <a:noFill/>
          </a:ln>
        </p:spPr>
      </p:pic>
      <p:sp>
        <p:nvSpPr>
          <p:cNvPr id="158" name="Google Shape;158;p22"/>
          <p:cNvSpPr txBox="1"/>
          <p:nvPr/>
        </p:nvSpPr>
        <p:spPr>
          <a:xfrm>
            <a:off x="700583" y="3427563"/>
            <a:ext cx="4757257" cy="403957"/>
          </a:xfrm>
          <a:prstGeom prst="rect">
            <a:avLst/>
          </a:prstGeom>
          <a:noFill/>
          <a:ln>
            <a:noFill/>
          </a:ln>
        </p:spPr>
        <p:txBody>
          <a:bodyPr spcFirstLastPara="1" wrap="square" lIns="57150" tIns="28575" rIns="57150" bIns="28575" anchor="t" anchorCtr="0">
            <a:spAutoFit/>
          </a:bodyPr>
          <a:lstStyle/>
          <a:p>
            <a:pPr marL="0" marR="0" lvl="0" indent="0" algn="l" rtl="0">
              <a:spcBef>
                <a:spcPts val="0"/>
              </a:spcBef>
              <a:spcAft>
                <a:spcPts val="0"/>
              </a:spcAft>
              <a:buNone/>
            </a:pPr>
            <a:r>
              <a:rPr lang="ko" sz="1100" dirty="0">
                <a:solidFill>
                  <a:schemeClr val="dk1"/>
                </a:solidFill>
                <a:latin typeface="+mj-lt"/>
                <a:ea typeface="Malgun Gothic"/>
                <a:cs typeface="Malgun Gothic"/>
                <a:sym typeface="Malgun Gothic"/>
              </a:rPr>
              <a:t>사진의 예시는 프로그램 종료 명령어이다.</a:t>
            </a:r>
            <a:endParaRPr sz="900" dirty="0">
              <a:latin typeface="+mj-lt"/>
            </a:endParaRPr>
          </a:p>
          <a:p>
            <a:pPr marL="0" marR="0" lvl="0" indent="0" algn="l" rtl="0">
              <a:spcBef>
                <a:spcPts val="0"/>
              </a:spcBef>
              <a:spcAft>
                <a:spcPts val="0"/>
              </a:spcAft>
              <a:buNone/>
            </a:pPr>
            <a:r>
              <a:rPr lang="ko" sz="1100" dirty="0">
                <a:solidFill>
                  <a:schemeClr val="dk1"/>
                </a:solidFill>
                <a:latin typeface="+mj-lt"/>
                <a:ea typeface="Malgun Gothic"/>
                <a:cs typeface="Malgun Gothic"/>
                <a:sym typeface="Malgun Gothic"/>
              </a:rPr>
              <a:t>EX) QUIT</a:t>
            </a:r>
            <a:endParaRPr sz="9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p:nvPr/>
        </p:nvSpPr>
        <p:spPr>
          <a:xfrm>
            <a:off x="520749" y="794593"/>
            <a:ext cx="2777431" cy="347142"/>
          </a:xfrm>
          <a:prstGeom prst="rect">
            <a:avLst/>
          </a:prstGeom>
          <a:noFill/>
          <a:ln>
            <a:noFill/>
          </a:ln>
        </p:spPr>
        <p:txBody>
          <a:bodyPr spcFirstLastPara="1" wrap="square" lIns="57150" tIns="28575" rIns="57150" bIns="28575" anchor="t" anchorCtr="0">
            <a:noAutofit/>
          </a:bodyPr>
          <a:lstStyle/>
          <a:p>
            <a:pPr marL="0" marR="0" lvl="0" indent="0" algn="l" rtl="0">
              <a:lnSpc>
                <a:spcPct val="125007"/>
              </a:lnSpc>
              <a:spcBef>
                <a:spcPts val="0"/>
              </a:spcBef>
              <a:spcAft>
                <a:spcPts val="0"/>
              </a:spcAft>
              <a:buClr>
                <a:srgbClr val="383838"/>
              </a:buClr>
              <a:buSzPts val="2200"/>
              <a:buFont typeface="Arial"/>
              <a:buNone/>
            </a:pPr>
            <a:r>
              <a:rPr lang="ko" sz="2200" b="0" i="0" u="none" strike="noStrike" cap="none" dirty="0">
                <a:solidFill>
                  <a:srgbClr val="383838"/>
                </a:solidFill>
                <a:latin typeface="Arial"/>
                <a:ea typeface="Arial"/>
                <a:cs typeface="Arial"/>
                <a:sym typeface="Arial"/>
              </a:rPr>
              <a:t>개발 결과 분석</a:t>
            </a:r>
            <a:endParaRPr sz="2200" b="0" i="0" u="none" strike="noStrike" cap="none" dirty="0">
              <a:solidFill>
                <a:schemeClr val="dk1"/>
              </a:solidFill>
              <a:latin typeface="Arial"/>
              <a:ea typeface="Arial"/>
              <a:cs typeface="Arial"/>
              <a:sym typeface="Arial"/>
            </a:endParaRPr>
          </a:p>
        </p:txBody>
      </p:sp>
      <p:sp>
        <p:nvSpPr>
          <p:cNvPr id="165" name="Google Shape;165;p23"/>
          <p:cNvSpPr/>
          <p:nvPr/>
        </p:nvSpPr>
        <p:spPr>
          <a:xfrm>
            <a:off x="520750" y="2465553"/>
            <a:ext cx="2193300" cy="753600"/>
          </a:xfrm>
          <a:prstGeom prst="rect">
            <a:avLst/>
          </a:prstGeom>
          <a:noFill/>
          <a:ln>
            <a:noFill/>
          </a:ln>
        </p:spPr>
        <p:txBody>
          <a:bodyPr spcFirstLastPara="1" wrap="square" lIns="57150" tIns="28575" rIns="57150" bIns="28575" anchor="t" anchorCtr="0">
            <a:noAutofit/>
          </a:bodyPr>
          <a:lstStyle/>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SELECT 분석</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연결리스트 : 0.00</a:t>
            </a:r>
            <a:r>
              <a:rPr lang="ko" sz="1100">
                <a:solidFill>
                  <a:schemeClr val="dk1"/>
                </a:solidFill>
              </a:rPr>
              <a:t>2</a:t>
            </a:r>
            <a:r>
              <a:rPr lang="ko" sz="1100" b="0" i="0" u="none" strike="noStrike" cap="none">
                <a:solidFill>
                  <a:schemeClr val="dk1"/>
                </a:solidFill>
                <a:latin typeface="Arial"/>
                <a:ea typeface="Arial"/>
                <a:cs typeface="Arial"/>
                <a:sym typeface="Arial"/>
              </a:rPr>
              <a:t>초</a:t>
            </a:r>
            <a:endParaRPr sz="1100" b="0" i="0" u="none" strike="noStrike" cap="none">
              <a:solidFill>
                <a:schemeClr val="dk1"/>
              </a:solidFill>
              <a:latin typeface="Arial"/>
              <a:ea typeface="Arial"/>
              <a:cs typeface="Arial"/>
              <a:sym typeface="Arial"/>
            </a:endParaRPr>
          </a:p>
          <a:p>
            <a:pPr marL="0" marR="0" lvl="0" indent="0" algn="l" rtl="0">
              <a:lnSpc>
                <a:spcPct val="149942"/>
              </a:lnSpc>
              <a:spcBef>
                <a:spcPts val="0"/>
              </a:spcBef>
              <a:spcAft>
                <a:spcPts val="0"/>
              </a:spcAft>
              <a:buClr>
                <a:srgbClr val="383838"/>
              </a:buClr>
              <a:buSzPts val="1100"/>
              <a:buFont typeface="Arial"/>
              <a:buNone/>
            </a:pPr>
            <a:r>
              <a:rPr lang="ko" sz="1100" b="0" i="0" u="none" strike="noStrike" cap="none">
                <a:solidFill>
                  <a:schemeClr val="dk1"/>
                </a:solidFill>
                <a:latin typeface="Arial"/>
                <a:ea typeface="Arial"/>
                <a:cs typeface="Arial"/>
                <a:sym typeface="Arial"/>
              </a:rPr>
              <a:t>이진탐색트리 : 0초</a:t>
            </a:r>
            <a:endParaRPr sz="1100">
              <a:solidFill>
                <a:schemeClr val="dk1"/>
              </a:solidFill>
            </a:endParaRPr>
          </a:p>
        </p:txBody>
      </p:sp>
      <p:pic>
        <p:nvPicPr>
          <p:cNvPr id="166" name="Google Shape;166;p23"/>
          <p:cNvPicPr preferRelativeResize="0"/>
          <p:nvPr/>
        </p:nvPicPr>
        <p:blipFill rotWithShape="1">
          <a:blip r:embed="rId3">
            <a:alphaModFix/>
          </a:blip>
          <a:srcRect/>
          <a:stretch/>
        </p:blipFill>
        <p:spPr>
          <a:xfrm>
            <a:off x="3908500" y="1682263"/>
            <a:ext cx="4295999" cy="2320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화면 슬라이드 쇼(16:9)</PresentationFormat>
  <Paragraphs>136</Paragraphs>
  <Slides>16</Slides>
  <Notes>16</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16</vt:i4>
      </vt:variant>
    </vt:vector>
  </HeadingPairs>
  <TitlesOfParts>
    <vt:vector size="22" baseType="lpstr">
      <vt:lpstr>Patrick Hand</vt:lpstr>
      <vt:lpstr>Arial</vt:lpstr>
      <vt:lpstr>Malgun Gothic</vt:lpstr>
      <vt:lpstr>Calibri</vt:lpstr>
      <vt:lpstr>Simple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klj0987@naver.com</cp:lastModifiedBy>
  <cp:revision>1</cp:revision>
  <dcterms:modified xsi:type="dcterms:W3CDTF">2024-06-16T06:54:14Z</dcterms:modified>
</cp:coreProperties>
</file>