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85" r:id="rId4"/>
    <p:sldId id="258" r:id="rId5"/>
    <p:sldId id="283" r:id="rId6"/>
    <p:sldId id="284" r:id="rId7"/>
    <p:sldId id="286" r:id="rId8"/>
    <p:sldId id="290" r:id="rId9"/>
    <p:sldId id="259" r:id="rId10"/>
    <p:sldId id="282" r:id="rId11"/>
    <p:sldId id="281" r:id="rId12"/>
    <p:sldId id="280" r:id="rId13"/>
    <p:sldId id="278" r:id="rId14"/>
    <p:sldId id="277" r:id="rId15"/>
    <p:sldId id="288" r:id="rId16"/>
    <p:sldId id="291" r:id="rId17"/>
    <p:sldId id="276" r:id="rId18"/>
    <p:sldId id="275" r:id="rId19"/>
    <p:sldId id="274" r:id="rId20"/>
    <p:sldId id="289" r:id="rId21"/>
    <p:sldId id="287" r:id="rId22"/>
    <p:sldId id="273" r:id="rId23"/>
    <p:sldId id="272" r:id="rId24"/>
    <p:sldId id="271" r:id="rId25"/>
    <p:sldId id="270" r:id="rId26"/>
    <p:sldId id="269" r:id="rId27"/>
    <p:sldId id="268" r:id="rId28"/>
    <p:sldId id="267" r:id="rId29"/>
    <p:sldId id="26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2D3F7-7985-4E68-A52B-A7847DBE4911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65536-8184-4E03-8B76-58CB0BB2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31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65536-8184-4E03-8B76-58CB0BB203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15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65536-8184-4E03-8B76-58CB0BB203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83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65536-8184-4E03-8B76-58CB0BB203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19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65536-8184-4E03-8B76-58CB0BB203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27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65536-8184-4E03-8B76-58CB0BB203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60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65536-8184-4E03-8B76-58CB0BB203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97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65536-8184-4E03-8B76-58CB0BB203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19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65536-8184-4E03-8B76-58CB0BB203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05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65536-8184-4E03-8B76-58CB0BB203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66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65536-8184-4E03-8B76-58CB0BB2030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55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65536-8184-4E03-8B76-58CB0BB2030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40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65536-8184-4E03-8B76-58CB0BB203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277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65536-8184-4E03-8B76-58CB0BB2030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85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65536-8184-4E03-8B76-58CB0BB2030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278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65536-8184-4E03-8B76-58CB0BB2030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924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65536-8184-4E03-8B76-58CB0BB2030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987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65536-8184-4E03-8B76-58CB0BB2030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42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65536-8184-4E03-8B76-58CB0BB2030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654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65536-8184-4E03-8B76-58CB0BB2030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435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65536-8184-4E03-8B76-58CB0BB2030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640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65536-8184-4E03-8B76-58CB0BB2030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72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65536-8184-4E03-8B76-58CB0BB203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35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65536-8184-4E03-8B76-58CB0BB203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45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65536-8184-4E03-8B76-58CB0BB203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70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65536-8184-4E03-8B76-58CB0BB203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51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65536-8184-4E03-8B76-58CB0BB203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87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65536-8184-4E03-8B76-58CB0BB203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71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65536-8184-4E03-8B76-58CB0BB203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04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1AC0-50D2-4379-AEBE-43CEA6D749CF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5F5E-E6C6-4726-AF31-F37F8EE2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1AC0-50D2-4379-AEBE-43CEA6D749CF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5F5E-E6C6-4726-AF31-F37F8EE2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8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1AC0-50D2-4379-AEBE-43CEA6D749CF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5F5E-E6C6-4726-AF31-F37F8EE2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1AC0-50D2-4379-AEBE-43CEA6D749CF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5F5E-E6C6-4726-AF31-F37F8EE2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8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1AC0-50D2-4379-AEBE-43CEA6D749CF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5F5E-E6C6-4726-AF31-F37F8EE2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2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1AC0-50D2-4379-AEBE-43CEA6D749CF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5F5E-E6C6-4726-AF31-F37F8EE2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9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1AC0-50D2-4379-AEBE-43CEA6D749CF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5F5E-E6C6-4726-AF31-F37F8EE2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0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1AC0-50D2-4379-AEBE-43CEA6D749CF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5F5E-E6C6-4726-AF31-F37F8EE2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6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1AC0-50D2-4379-AEBE-43CEA6D749CF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5F5E-E6C6-4726-AF31-F37F8EE2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0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1AC0-50D2-4379-AEBE-43CEA6D749CF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5F5E-E6C6-4726-AF31-F37F8EE2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9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1AC0-50D2-4379-AEBE-43CEA6D749CF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5F5E-E6C6-4726-AF31-F37F8EE2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2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81AC0-50D2-4379-AEBE-43CEA6D749CF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C5F5E-E6C6-4726-AF31-F37F8EE2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8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0950" cy="19147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115910"/>
            <a:ext cx="76242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Học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viện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nghệ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Bưu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chính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Viễn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thông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Khoa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nghệ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thông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tin 1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2127" y="1822257"/>
            <a:ext cx="95561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Project 2</a:t>
            </a:r>
          </a:p>
          <a:p>
            <a:pPr algn="ctr"/>
            <a:r>
              <a:rPr lang="en-US" sz="32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Gán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nhãn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từ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loại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sử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dụng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Hidden Markov Model</a:t>
            </a:r>
          </a:p>
          <a:p>
            <a:pPr algn="ctr"/>
            <a:r>
              <a:rPr 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(Part-of-speech Tagging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0950" y="4623515"/>
            <a:ext cx="5009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Giảng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viên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hướng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dẫn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:  TS. </a:t>
            </a:r>
            <a:r>
              <a:rPr lang="en-US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Ngô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Xuân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Bách</a:t>
            </a:r>
            <a:endParaRPr lang="en-US" sz="2000" i="1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r>
              <a:rPr lang="en-US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Sinh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viên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thực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hiện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     :  </a:t>
            </a:r>
            <a:r>
              <a:rPr lang="en-US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Lê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Thị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Ngọc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Châm</a:t>
            </a:r>
            <a:endParaRPr lang="en-US" sz="2000" i="1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r>
              <a:rPr lang="en-US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Lớp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	 	         :  D13CN6 </a:t>
            </a:r>
          </a:p>
        </p:txBody>
      </p:sp>
    </p:spTree>
    <p:extLst>
      <p:ext uri="{BB962C8B-B14F-4D97-AF65-F5344CB8AC3E}">
        <p14:creationId xmlns:p14="http://schemas.microsoft.com/office/powerpoint/2010/main" val="229536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56068" cy="11290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1" name="Straight Connector 10"/>
          <p:cNvCxnSpPr/>
          <p:nvPr/>
        </p:nvCxnSpPr>
        <p:spPr>
          <a:xfrm>
            <a:off x="1841679" y="1034076"/>
            <a:ext cx="9182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56078" y="203079"/>
            <a:ext cx="6787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rgbClr val="C00000"/>
                </a:solidFill>
              </a:rPr>
              <a:t>Xấp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xỉ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mô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hình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xác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suất</a:t>
            </a:r>
            <a:endParaRPr lang="en-US" sz="4800" dirty="0" smtClean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493948" y="1262127"/>
                <a:ext cx="8731876" cy="3540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P(C</a:t>
                </a:r>
                <a:r>
                  <a:rPr lang="en-US" sz="2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)P(w</a:t>
                </a:r>
                <a:r>
                  <a:rPr lang="en-US" sz="2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…w</a:t>
                </a:r>
                <a:r>
                  <a:rPr lang="en-US" sz="2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|C</a:t>
                </a:r>
                <a:r>
                  <a:rPr lang="en-US" sz="2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Hạng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𝑃 (𝐶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𝐶</a:t>
                </a:r>
                <a:r>
                  <a:rPr lang="en-US" sz="2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𝑃(𝐶</a:t>
                </a:r>
                <a:r>
                  <a:rPr lang="en-US" sz="2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𝑃(𝐶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|𝐶</a:t>
                </a:r>
                <a:r>
                  <a:rPr lang="en-US" sz="2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𝑃(𝐶</a:t>
                </a:r>
                <a:r>
                  <a:rPr lang="en-US" sz="2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|𝐶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𝐶</a:t>
                </a:r>
                <a:r>
                  <a:rPr lang="en-US" sz="2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…𝑃(𝐶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𝑛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|𝐶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…𝐶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𝑛−1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≈ P(C</a:t>
                </a:r>
                <a:r>
                  <a:rPr lang="en-US" sz="2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Ci</m:t>
                        </m:r>
                        <m:r>
                          <m:rPr>
                            <m:nor/>
                          </m:rPr>
                          <a:rPr lang="en-US" sz="2200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|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Ci</m:t>
                        </m:r>
                        <m:r>
                          <m:rPr>
                            <m:nor/>
                          </m:rPr>
                          <a:rPr lang="en-US" sz="22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-1) 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Hạng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hai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P(w</a:t>
                </a:r>
                <a:r>
                  <a:rPr lang="en-US" sz="2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…w</a:t>
                </a:r>
                <a:r>
                  <a:rPr lang="en-US" sz="2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|C</a:t>
                </a:r>
                <a:r>
                  <a:rPr lang="en-US" sz="2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wi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Ci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948" y="1262127"/>
                <a:ext cx="8731876" cy="3540585"/>
              </a:xfrm>
              <a:prstGeom prst="rect">
                <a:avLst/>
              </a:prstGeom>
              <a:blipFill rotWithShape="0">
                <a:blip r:embed="rId4"/>
                <a:stretch>
                  <a:fillRect l="-768" t="-1205" b="-2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50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56068" cy="11290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1" name="Straight Connector 10"/>
          <p:cNvCxnSpPr/>
          <p:nvPr/>
        </p:nvCxnSpPr>
        <p:spPr>
          <a:xfrm>
            <a:off x="1841679" y="1034076"/>
            <a:ext cx="9182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91683" y="206062"/>
            <a:ext cx="6980349" cy="828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rgbClr val="C00000"/>
                </a:solidFill>
              </a:rPr>
              <a:t>Xấp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xỉ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mô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hình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xác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suất</a:t>
            </a:r>
            <a:endParaRPr lang="en-US" sz="48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841679" y="1481070"/>
                <a:ext cx="8834907" cy="2863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Tổng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hợp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lại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P(C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)P(w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…w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|C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Ci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Ci</m:t>
                        </m:r>
                        <m:r>
                          <m:rPr>
                            <m:nor/>
                          </m:rPr>
                          <a:rPr lang="en-US" sz="22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-1)</m:t>
                        </m:r>
                      </m:e>
                    </m:nary>
                    <m:nary>
                      <m:naryPr>
                        <m:chr m:val="∏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wi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Ci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 </m:t>
                        </m:r>
                      </m:e>
                    </m:nary>
                  </m:oMath>
                </a14:m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Ở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đây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P(C</a:t>
                </a:r>
                <a:r>
                  <a:rPr lang="en-US" sz="2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P(C</a:t>
                </a:r>
                <a:r>
                  <a:rPr lang="en-US" sz="2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|C</a:t>
                </a:r>
                <a:r>
                  <a:rPr lang="en-US" sz="2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P(C</a:t>
                </a:r>
                <a:r>
                  <a:rPr lang="en-US" sz="2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sz="2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Ɵ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(hay </a:t>
                </a:r>
                <a:r>
                  <a:rPr lang="en-US" sz="2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Ɵ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ký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đặc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biệt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ký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câu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679" y="1481070"/>
                <a:ext cx="8834907" cy="2863476"/>
              </a:xfrm>
              <a:prstGeom prst="rect">
                <a:avLst/>
              </a:prstGeom>
              <a:blipFill rotWithShape="0">
                <a:blip r:embed="rId4"/>
                <a:stretch>
                  <a:fillRect l="-759" t="-1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41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56068" cy="11290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1" name="Straight Connector 10"/>
          <p:cNvCxnSpPr/>
          <p:nvPr/>
        </p:nvCxnSpPr>
        <p:spPr>
          <a:xfrm>
            <a:off x="1841679" y="1034076"/>
            <a:ext cx="9182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16687" y="203079"/>
            <a:ext cx="6478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</a:rPr>
              <a:t>Hidden Markov Model</a:t>
            </a:r>
            <a:endParaRPr lang="en-US" sz="48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442433" y="1481071"/>
                <a:ext cx="9787944" cy="1447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Mô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gán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nhãn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loại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Ci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Ci</m:t>
                        </m:r>
                        <m:r>
                          <m:rPr>
                            <m:nor/>
                          </m:rPr>
                          <a:rPr lang="en-US" sz="22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-1)</m:t>
                        </m:r>
                      </m:e>
                    </m:nary>
                    <m:nary>
                      <m:naryPr>
                        <m:chr m:val="∏"/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wi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Ci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  </m:t>
                        </m:r>
                      </m:e>
                    </m:nary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Markov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ẩn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Markov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ẩn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gì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433" y="1481071"/>
                <a:ext cx="9787944" cy="1447704"/>
              </a:xfrm>
              <a:prstGeom prst="rect">
                <a:avLst/>
              </a:prstGeom>
              <a:blipFill rotWithShape="0">
                <a:blip r:embed="rId4"/>
                <a:stretch>
                  <a:fillRect l="-685" t="-37553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674254" y="2985561"/>
            <a:ext cx="87705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(states)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symbols).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10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107582" cy="11841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1" name="Straight Connector 10"/>
          <p:cNvCxnSpPr/>
          <p:nvPr/>
        </p:nvCxnSpPr>
        <p:spPr>
          <a:xfrm>
            <a:off x="1841679" y="1034076"/>
            <a:ext cx="9182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04563" y="203079"/>
            <a:ext cx="7237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</a:rPr>
              <a:t>Hidden Markov Model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07583" y="1687133"/>
            <a:ext cx="84485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HMM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765" y="2089392"/>
            <a:ext cx="5875782" cy="25329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48496" y="2352885"/>
            <a:ext cx="385078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56068" cy="11290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1" name="Straight Connector 10"/>
          <p:cNvCxnSpPr/>
          <p:nvPr/>
        </p:nvCxnSpPr>
        <p:spPr>
          <a:xfrm>
            <a:off x="1841679" y="1034076"/>
            <a:ext cx="9182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73498" y="203079"/>
            <a:ext cx="8049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rgbClr val="C00000"/>
                </a:solidFill>
              </a:rPr>
              <a:t>Định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nghĩa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hình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thức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của</a:t>
            </a:r>
            <a:r>
              <a:rPr lang="en-US" sz="4800" dirty="0" smtClean="0">
                <a:solidFill>
                  <a:srgbClr val="C00000"/>
                </a:solidFill>
              </a:rPr>
              <a:t> HMM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41679" y="1378039"/>
            <a:ext cx="6980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&lt;S,K,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,A,B&gt;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05318" y="1906073"/>
            <a:ext cx="62076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76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56068" cy="11290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1" name="Straight Connector 10"/>
          <p:cNvCxnSpPr/>
          <p:nvPr/>
        </p:nvCxnSpPr>
        <p:spPr>
          <a:xfrm>
            <a:off x="1841679" y="1034076"/>
            <a:ext cx="9182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25025" y="203079"/>
            <a:ext cx="4481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rgbClr val="C00000"/>
                </a:solidFill>
              </a:rPr>
              <a:t>Nội</a:t>
            </a:r>
            <a:r>
              <a:rPr lang="en-US" sz="4800" dirty="0" smtClean="0">
                <a:solidFill>
                  <a:srgbClr val="C00000"/>
                </a:solidFill>
              </a:rPr>
              <a:t> dung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4857" y="1455313"/>
            <a:ext cx="92212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chemeClr val="bg2"/>
                </a:solidFill>
              </a:rPr>
              <a:t>  </a:t>
            </a:r>
            <a:r>
              <a:rPr lang="en-US" sz="3600" dirty="0" err="1" smtClean="0">
                <a:solidFill>
                  <a:schemeClr val="bg1">
                    <a:lumMod val="95000"/>
                  </a:schemeClr>
                </a:solidFill>
              </a:rPr>
              <a:t>Tổng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1">
                    <a:lumMod val="95000"/>
                  </a:schemeClr>
                </a:solidFill>
              </a:rPr>
              <a:t>quan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1">
                    <a:lumMod val="95000"/>
                  </a:schemeClr>
                </a:solidFill>
              </a:rPr>
              <a:t>về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1">
                    <a:lumMod val="95000"/>
                  </a:schemeClr>
                </a:solidFill>
              </a:rPr>
              <a:t>dán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1">
                    <a:lumMod val="95000"/>
                  </a:schemeClr>
                </a:solidFill>
              </a:rPr>
              <a:t>nhãn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1">
                    <a:lumMod val="95000"/>
                  </a:schemeClr>
                </a:solidFill>
              </a:rPr>
              <a:t>từ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1">
                    <a:lumMod val="95000"/>
                  </a:schemeClr>
                </a:solidFill>
              </a:rPr>
              <a:t>loại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  Hidden Markov Model (HMM).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rgbClr val="FF0000"/>
                </a:solidFill>
              </a:rPr>
              <a:t>  </a:t>
            </a:r>
            <a:r>
              <a:rPr lang="en-US" sz="3600" dirty="0" err="1" smtClean="0">
                <a:solidFill>
                  <a:srgbClr val="FF0000"/>
                </a:solidFill>
              </a:rPr>
              <a:t>Áp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dụng</a:t>
            </a:r>
            <a:r>
              <a:rPr lang="en-US" sz="3600" dirty="0" smtClean="0">
                <a:solidFill>
                  <a:srgbClr val="FF0000"/>
                </a:solidFill>
              </a:rPr>
              <a:t> HMM </a:t>
            </a:r>
            <a:r>
              <a:rPr lang="en-US" sz="3600" dirty="0" err="1" smtClean="0">
                <a:solidFill>
                  <a:srgbClr val="FF0000"/>
                </a:solidFill>
              </a:rPr>
              <a:t>vào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bài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toán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gán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nhãn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từ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loại</a:t>
            </a:r>
            <a:r>
              <a:rPr lang="en-US" sz="3600" dirty="0">
                <a:solidFill>
                  <a:srgbClr val="FF0000"/>
                </a:solidFill>
              </a:rPr>
              <a:t>.</a:t>
            </a:r>
            <a:endParaRPr lang="en-US" sz="3600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chemeClr val="bg2"/>
                </a:solidFill>
              </a:rPr>
              <a:t>  </a:t>
            </a:r>
            <a:r>
              <a:rPr lang="en-US" sz="3600" dirty="0" err="1" smtClean="0">
                <a:solidFill>
                  <a:schemeClr val="bg1">
                    <a:lumMod val="95000"/>
                  </a:schemeClr>
                </a:solidFill>
              </a:rPr>
              <a:t>Tổng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1">
                    <a:lumMod val="95000"/>
                  </a:schemeClr>
                </a:solidFill>
              </a:rPr>
              <a:t>kết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402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56068" cy="11290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1" name="Straight Connector 10"/>
          <p:cNvCxnSpPr/>
          <p:nvPr/>
        </p:nvCxnSpPr>
        <p:spPr>
          <a:xfrm>
            <a:off x="1841679" y="1034076"/>
            <a:ext cx="9182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62885" y="203079"/>
            <a:ext cx="10775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rgbClr val="C00000"/>
                </a:solidFill>
              </a:rPr>
              <a:t>Áp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dụng</a:t>
            </a:r>
            <a:r>
              <a:rPr lang="en-US" sz="4800" dirty="0" smtClean="0">
                <a:solidFill>
                  <a:srgbClr val="C00000"/>
                </a:solidFill>
              </a:rPr>
              <a:t> HMM </a:t>
            </a:r>
            <a:r>
              <a:rPr lang="en-US" sz="4800" dirty="0" err="1" smtClean="0">
                <a:solidFill>
                  <a:srgbClr val="C00000"/>
                </a:solidFill>
              </a:rPr>
              <a:t>vào</a:t>
            </a:r>
            <a:r>
              <a:rPr lang="en-US" sz="4800" dirty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gán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nhãn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từ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loại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4857" y="1455313"/>
            <a:ext cx="92212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Huấn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luyện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HMM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Gán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nhãn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từ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loại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với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HMM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Thuật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toán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Viterbi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Thực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nghiệm</a:t>
            </a:r>
            <a:endParaRPr lang="en-US" sz="36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6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56068" cy="11290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1" name="Straight Connector 10"/>
          <p:cNvCxnSpPr/>
          <p:nvPr/>
        </p:nvCxnSpPr>
        <p:spPr>
          <a:xfrm>
            <a:off x="1841679" y="1034076"/>
            <a:ext cx="9182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51538" y="206062"/>
            <a:ext cx="5756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rgbClr val="C00000"/>
                </a:solidFill>
              </a:rPr>
              <a:t>Huấn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luyện</a:t>
            </a:r>
            <a:r>
              <a:rPr lang="en-US" sz="4800" dirty="0" smtClean="0">
                <a:solidFill>
                  <a:srgbClr val="C00000"/>
                </a:solidFill>
              </a:rPr>
              <a:t> HMM</a:t>
            </a:r>
            <a:endParaRPr lang="en-US" sz="48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275008" y="1352281"/>
                <a:ext cx="9749308" cy="4615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pháp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kho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bao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gồm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53020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câu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Tiếng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gán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nhãn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loại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đúng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|C</a:t>
                </a:r>
                <a:r>
                  <a:rPr lang="en-US" sz="24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tần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đồng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cặp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nhãn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loại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P(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|C</a:t>
                </a:r>
                <a:r>
                  <a:rPr lang="en-US" sz="24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ố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ặ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CiCj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ổ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ng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ố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nh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ã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P(w</a:t>
                </a:r>
                <a:r>
                  <a:rPr lang="en-US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|C</a:t>
                </a:r>
                <a:r>
                  <a:rPr lang="en-US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tần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P(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4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|C</a:t>
                </a:r>
                <a:r>
                  <a:rPr lang="en-US" sz="24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ố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ầ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wi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ó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nh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ã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nCi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ổ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ng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ố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ừ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008" y="1352281"/>
                <a:ext cx="9749308" cy="4615302"/>
              </a:xfrm>
              <a:prstGeom prst="rect">
                <a:avLst/>
              </a:prstGeom>
              <a:blipFill rotWithShape="0">
                <a:blip r:embed="rId4"/>
                <a:stretch>
                  <a:fillRect l="-813" t="-1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45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56068" cy="11290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1" name="Straight Connector 10"/>
          <p:cNvCxnSpPr/>
          <p:nvPr/>
        </p:nvCxnSpPr>
        <p:spPr>
          <a:xfrm>
            <a:off x="1841679" y="1034076"/>
            <a:ext cx="9182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57057" y="203079"/>
            <a:ext cx="6363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rgbClr val="C00000"/>
                </a:solidFill>
              </a:rPr>
              <a:t>Từ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điển</a:t>
            </a:r>
            <a:r>
              <a:rPr lang="en-US" sz="4800" dirty="0" smtClean="0">
                <a:solidFill>
                  <a:srgbClr val="C00000"/>
                </a:solidFill>
              </a:rPr>
              <a:t> (</a:t>
            </a:r>
            <a:r>
              <a:rPr lang="en-US" sz="4800" dirty="0" err="1" smtClean="0">
                <a:solidFill>
                  <a:srgbClr val="C00000"/>
                </a:solidFill>
              </a:rPr>
              <a:t>bảng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xác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suất</a:t>
            </a:r>
            <a:r>
              <a:rPr lang="en-US" sz="4800" dirty="0" smtClean="0">
                <a:solidFill>
                  <a:srgbClr val="C00000"/>
                </a:solidFill>
              </a:rPr>
              <a:t>)</a:t>
            </a:r>
            <a:endParaRPr lang="en-US" sz="4800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679" y="1859821"/>
            <a:ext cx="8158848" cy="45260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5261" y="1216115"/>
            <a:ext cx="2384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|C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92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56068" cy="11290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1" name="Straight Connector 10"/>
          <p:cNvCxnSpPr/>
          <p:nvPr/>
        </p:nvCxnSpPr>
        <p:spPr>
          <a:xfrm>
            <a:off x="1841679" y="1034076"/>
            <a:ext cx="9182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19102" y="203079"/>
            <a:ext cx="6456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rgbClr val="C00000"/>
                </a:solidFill>
              </a:rPr>
              <a:t>Từ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điển</a:t>
            </a:r>
            <a:r>
              <a:rPr lang="en-US" sz="4800" dirty="0" smtClean="0">
                <a:solidFill>
                  <a:srgbClr val="C00000"/>
                </a:solidFill>
              </a:rPr>
              <a:t> (</a:t>
            </a:r>
            <a:r>
              <a:rPr lang="en-US" sz="4800" dirty="0" err="1" smtClean="0">
                <a:solidFill>
                  <a:srgbClr val="C00000"/>
                </a:solidFill>
              </a:rPr>
              <a:t>bảng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xác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suất</a:t>
            </a:r>
            <a:r>
              <a:rPr lang="en-US" sz="4800" dirty="0" smtClean="0">
                <a:solidFill>
                  <a:srgbClr val="C00000"/>
                </a:solidFill>
              </a:rPr>
              <a:t>)</a:t>
            </a:r>
            <a:endParaRPr lang="en-US" sz="4800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621" y="1894436"/>
            <a:ext cx="7783419" cy="42063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54238" y="1233424"/>
            <a:ext cx="2187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|C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61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56068" cy="11290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1" name="Straight Connector 10"/>
          <p:cNvCxnSpPr/>
          <p:nvPr/>
        </p:nvCxnSpPr>
        <p:spPr>
          <a:xfrm>
            <a:off x="1841679" y="1034076"/>
            <a:ext cx="9182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25025" y="203079"/>
            <a:ext cx="4481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rgbClr val="C00000"/>
                </a:solidFill>
              </a:rPr>
              <a:t>Nội</a:t>
            </a:r>
            <a:r>
              <a:rPr lang="en-US" sz="4800" dirty="0" smtClean="0">
                <a:solidFill>
                  <a:srgbClr val="C00000"/>
                </a:solidFill>
              </a:rPr>
              <a:t> dung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4857" y="1468192"/>
            <a:ext cx="92212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Tổng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quan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về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dán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nhãn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từ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loại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 Hidden Markov Model (HMM).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Áp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dụng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HMM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vào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bài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toán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gán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nhãn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từ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loại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3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Tổng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kết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191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56068" cy="11290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1" name="Straight Connector 10"/>
          <p:cNvCxnSpPr/>
          <p:nvPr/>
        </p:nvCxnSpPr>
        <p:spPr>
          <a:xfrm>
            <a:off x="1841679" y="1034076"/>
            <a:ext cx="9182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19102" y="203079"/>
            <a:ext cx="6456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rgbClr val="C00000"/>
                </a:solidFill>
              </a:rPr>
              <a:t>Từ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điển</a:t>
            </a:r>
            <a:r>
              <a:rPr lang="en-US" sz="4800" dirty="0" smtClean="0">
                <a:solidFill>
                  <a:srgbClr val="C00000"/>
                </a:solidFill>
              </a:rPr>
              <a:t> (</a:t>
            </a:r>
            <a:r>
              <a:rPr lang="en-US" sz="4800" dirty="0" err="1" smtClean="0">
                <a:solidFill>
                  <a:srgbClr val="C00000"/>
                </a:solidFill>
              </a:rPr>
              <a:t>bảng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xác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suất</a:t>
            </a:r>
            <a:r>
              <a:rPr lang="en-US" sz="4800" dirty="0" smtClean="0">
                <a:solidFill>
                  <a:srgbClr val="C00000"/>
                </a:solidFill>
              </a:rPr>
              <a:t>)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8343" y="1545465"/>
            <a:ext cx="84227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(1.222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1,232)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71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56068" cy="11290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1" name="Straight Connector 10"/>
          <p:cNvCxnSpPr/>
          <p:nvPr/>
        </p:nvCxnSpPr>
        <p:spPr>
          <a:xfrm>
            <a:off x="1841679" y="1034076"/>
            <a:ext cx="9182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85678" y="149049"/>
            <a:ext cx="7572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rgbClr val="C00000"/>
                </a:solidFill>
              </a:rPr>
              <a:t>Gán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nhãn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từ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loại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với</a:t>
            </a:r>
            <a:r>
              <a:rPr lang="en-US" sz="4800" dirty="0" smtClean="0">
                <a:solidFill>
                  <a:srgbClr val="C00000"/>
                </a:solidFill>
              </a:rPr>
              <a:t> HMM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30256" y="1337440"/>
            <a:ext cx="4841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8403" y="1838046"/>
            <a:ext cx="72483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763" y="3949630"/>
            <a:ext cx="4798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8403" y="4515701"/>
            <a:ext cx="7653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|C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|C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dĩ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1679" y="5451104"/>
            <a:ext cx="3691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Viterbi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65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56068" cy="11290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1" name="Straight Connector 10"/>
          <p:cNvCxnSpPr/>
          <p:nvPr/>
        </p:nvCxnSpPr>
        <p:spPr>
          <a:xfrm>
            <a:off x="1841679" y="1034076"/>
            <a:ext cx="9182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51538" y="206062"/>
            <a:ext cx="4481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rgbClr val="C00000"/>
                </a:solidFill>
              </a:rPr>
              <a:t>Xây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dựng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lưới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từ</a:t>
            </a:r>
            <a:endParaRPr lang="en-US" sz="4800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838" y="1363315"/>
            <a:ext cx="9322216" cy="49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1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56068" cy="11290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1" name="Straight Connector 10"/>
          <p:cNvCxnSpPr/>
          <p:nvPr/>
        </p:nvCxnSpPr>
        <p:spPr>
          <a:xfrm>
            <a:off x="1841679" y="1034076"/>
            <a:ext cx="9182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95012" y="149049"/>
            <a:ext cx="6062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rgbClr val="C00000"/>
                </a:solidFill>
              </a:rPr>
              <a:t>Thuật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toán</a:t>
            </a:r>
            <a:r>
              <a:rPr lang="en-US" sz="4800" dirty="0" smtClean="0">
                <a:solidFill>
                  <a:srgbClr val="C00000"/>
                </a:solidFill>
              </a:rPr>
              <a:t> Viterbi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252" y="1345746"/>
            <a:ext cx="5098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 to 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6069" y="1887461"/>
            <a:ext cx="87736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5849" y="2396359"/>
            <a:ext cx="94102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6069" y="3400351"/>
            <a:ext cx="5367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5850" y="3989911"/>
            <a:ext cx="94102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i-1) x 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sang X) x 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i-1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4252" y="5352193"/>
            <a:ext cx="89240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dĩ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21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56068" cy="11290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1" name="Straight Connector 10"/>
          <p:cNvCxnSpPr/>
          <p:nvPr/>
        </p:nvCxnSpPr>
        <p:spPr>
          <a:xfrm>
            <a:off x="1215342" y="1034076"/>
            <a:ext cx="9808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12642" y="203079"/>
            <a:ext cx="5854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rgbClr val="C00000"/>
                </a:solidFill>
              </a:rPr>
              <a:t>Thuật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toán</a:t>
            </a:r>
            <a:r>
              <a:rPr lang="en-US" sz="4800" dirty="0" smtClean="0">
                <a:solidFill>
                  <a:srgbClr val="C00000"/>
                </a:solidFill>
              </a:rPr>
              <a:t> Viterbi</a:t>
            </a:r>
            <a:endParaRPr lang="en-US" sz="4800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651" y="1323681"/>
            <a:ext cx="8873953" cy="445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2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56068" cy="11290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1" name="Straight Connector 10"/>
          <p:cNvCxnSpPr/>
          <p:nvPr/>
        </p:nvCxnSpPr>
        <p:spPr>
          <a:xfrm flipV="1">
            <a:off x="1342663" y="1034076"/>
            <a:ext cx="9681653" cy="2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51538" y="206062"/>
            <a:ext cx="4481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rgbClr val="C00000"/>
                </a:solidFill>
              </a:rPr>
              <a:t>Thực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nghiệm</a:t>
            </a:r>
            <a:endParaRPr lang="en-US" sz="48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00996" y="1865073"/>
                <a:ext cx="8496796" cy="1182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smtClean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Precision</a:t>
                </a:r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smtClean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dirty="0" err="1" smtClean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200" dirty="0" smtClean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chính</a:t>
                </a:r>
                <a:r>
                  <a:rPr lang="en-US" sz="2200" dirty="0" smtClean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2200" dirty="0" smtClean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	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ố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ượ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ng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ừ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á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nh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ã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đú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ng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ố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ượ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ng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ừ đượ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á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nh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ã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996" y="1865073"/>
                <a:ext cx="8496796" cy="1182696"/>
              </a:xfrm>
              <a:prstGeom prst="rect">
                <a:avLst/>
              </a:prstGeom>
              <a:blipFill rotWithShape="0">
                <a:blip r:embed="rId4"/>
                <a:stretch>
                  <a:fillRect l="-933" t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200996" y="1266400"/>
            <a:ext cx="65907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71829" y="3482503"/>
                <a:ext cx="8355129" cy="1490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2200" dirty="0" smtClean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 (</a:t>
                </a:r>
                <a:r>
                  <a:rPr lang="en-US" sz="2200" dirty="0" err="1" smtClean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200" dirty="0" smtClean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bao</a:t>
                </a:r>
                <a:r>
                  <a:rPr lang="en-US" sz="2200" dirty="0" smtClean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phủ</a:t>
                </a:r>
                <a:r>
                  <a:rPr lang="en-US" sz="2200" dirty="0" smtClean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ố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ượ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ng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ừ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á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ch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đú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ng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ố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ượ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ng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ừ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th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ự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ế</m:t>
                        </m:r>
                      </m:den>
                    </m:f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829" y="3482503"/>
                <a:ext cx="8355129" cy="1490473"/>
              </a:xfrm>
              <a:prstGeom prst="rect">
                <a:avLst/>
              </a:prstGeom>
              <a:blipFill rotWithShape="0">
                <a:blip r:embed="rId5"/>
                <a:stretch>
                  <a:fillRect l="-803" t="-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00996" y="5241701"/>
                <a:ext cx="8586948" cy="980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2200" dirty="0" smtClean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F1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F1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2∗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Precision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Recall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Precision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Recall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996" y="5241701"/>
                <a:ext cx="8586948" cy="980076"/>
              </a:xfrm>
              <a:prstGeom prst="rect">
                <a:avLst/>
              </a:prstGeom>
              <a:blipFill rotWithShape="0">
                <a:blip r:embed="rId6"/>
                <a:stretch>
                  <a:fillRect l="-781" t="-4348" b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879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56068" cy="11290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1" name="Straight Connector 10"/>
          <p:cNvCxnSpPr/>
          <p:nvPr/>
        </p:nvCxnSpPr>
        <p:spPr>
          <a:xfrm>
            <a:off x="1841679" y="1034076"/>
            <a:ext cx="9182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51537" y="206062"/>
            <a:ext cx="5769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rgbClr val="C00000"/>
                </a:solidFill>
              </a:rPr>
              <a:t>Kết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quả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thực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nghiệm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85159" y="1129095"/>
            <a:ext cx="15536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F1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28078" y="1129095"/>
            <a:ext cx="2627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Accuracy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974" y="1798776"/>
            <a:ext cx="1961010" cy="45828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7421" y="1798776"/>
            <a:ext cx="1976866" cy="44199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0714" y="1805230"/>
            <a:ext cx="1801115" cy="79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1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56068" cy="11290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1" name="Straight Connector 10"/>
          <p:cNvCxnSpPr/>
          <p:nvPr/>
        </p:nvCxnSpPr>
        <p:spPr>
          <a:xfrm>
            <a:off x="1841679" y="1034076"/>
            <a:ext cx="9182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51538" y="206062"/>
            <a:ext cx="4481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rgbClr val="C00000"/>
                </a:solidFill>
              </a:rPr>
              <a:t>Nhận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xét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kết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quả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32586" y="1129095"/>
            <a:ext cx="7778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NNPS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6226" y="1862091"/>
            <a:ext cx="826823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60.16%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NNPS, 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22.15%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NNP, 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8.15 %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NNS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đứng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NNPS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sang NNP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NNPS.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34.56 %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NNPS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NNP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17.99%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NNPS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24.12%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NNP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lơn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nhằng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8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56068" cy="11290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1" name="Straight Connector 10"/>
          <p:cNvCxnSpPr/>
          <p:nvPr/>
        </p:nvCxnSpPr>
        <p:spPr>
          <a:xfrm>
            <a:off x="1841679" y="1034076"/>
            <a:ext cx="9182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51538" y="206062"/>
            <a:ext cx="4481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rgbClr val="C00000"/>
                </a:solidFill>
              </a:rPr>
              <a:t>Nhận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xét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kết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quả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6980" y="1326524"/>
            <a:ext cx="85902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RBR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3346" y="1983346"/>
            <a:ext cx="794626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69.20 %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RBR, 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24.21%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JJR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5.82%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RB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RBR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chênh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lệch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JJR.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71.17%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RBR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JJR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49.82%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RBR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JJR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RBR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JJR.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35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56068" cy="11290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1" name="Straight Connector 10"/>
          <p:cNvCxnSpPr/>
          <p:nvPr/>
        </p:nvCxnSpPr>
        <p:spPr>
          <a:xfrm>
            <a:off x="1841679" y="1034076"/>
            <a:ext cx="9182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8196" y="203079"/>
            <a:ext cx="7585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rgbClr val="C00000"/>
                </a:solidFill>
              </a:rPr>
              <a:t>Danh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mục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tài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liệu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tham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khảo</a:t>
            </a:r>
            <a:endParaRPr lang="en-US" sz="4800" dirty="0" smtClean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9555" y="1287887"/>
            <a:ext cx="90538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Silde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Slide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_ TS.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and Language Processing. Daniel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Jurafsky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James H. Martin. Copyright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Allrights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reserved. Draft of September 1,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2014.</a:t>
            </a:r>
          </a:p>
          <a:p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Gán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nhãn từ loại tiếng Việt dựa trên  các phương pháp học máy thống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Hiếu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Khoa học thông tin, Đại học Tohoku, Nhật Bản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Sư Phạm Hà Nội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Tú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43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56068" cy="11290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1" name="Straight Connector 10"/>
          <p:cNvCxnSpPr/>
          <p:nvPr/>
        </p:nvCxnSpPr>
        <p:spPr>
          <a:xfrm>
            <a:off x="1841679" y="1034076"/>
            <a:ext cx="9182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25025" y="203079"/>
            <a:ext cx="4481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rgbClr val="C00000"/>
                </a:solidFill>
              </a:rPr>
              <a:t>Nội</a:t>
            </a:r>
            <a:r>
              <a:rPr lang="en-US" sz="4800" dirty="0" smtClean="0">
                <a:solidFill>
                  <a:srgbClr val="C00000"/>
                </a:solidFill>
              </a:rPr>
              <a:t> dung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4857" y="1455313"/>
            <a:ext cx="92212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rgbClr val="FF0000"/>
                </a:solidFill>
              </a:rPr>
              <a:t>  </a:t>
            </a:r>
            <a:r>
              <a:rPr lang="en-US" sz="3600" dirty="0" err="1" smtClean="0">
                <a:solidFill>
                  <a:srgbClr val="FF0000"/>
                </a:solidFill>
              </a:rPr>
              <a:t>Tổng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quan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về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dán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nhãn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từ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loại</a:t>
            </a:r>
            <a:r>
              <a:rPr lang="en-US" sz="3600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  Hidden Markov Model (HMM).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sz="3600" dirty="0" err="1" smtClean="0">
                <a:solidFill>
                  <a:schemeClr val="bg1">
                    <a:lumMod val="95000"/>
                  </a:schemeClr>
                </a:solidFill>
              </a:rPr>
              <a:t>Áp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1">
                    <a:lumMod val="95000"/>
                  </a:schemeClr>
                </a:solidFill>
              </a:rPr>
              <a:t>dụng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 HMM </a:t>
            </a:r>
            <a:r>
              <a:rPr lang="en-US" sz="3600" dirty="0" err="1" smtClean="0">
                <a:solidFill>
                  <a:schemeClr val="bg1">
                    <a:lumMod val="95000"/>
                  </a:schemeClr>
                </a:solidFill>
              </a:rPr>
              <a:t>vào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1">
                    <a:lumMod val="95000"/>
                  </a:schemeClr>
                </a:solidFill>
              </a:rPr>
              <a:t>bài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1">
                    <a:lumMod val="95000"/>
                  </a:schemeClr>
                </a:solidFill>
              </a:rPr>
              <a:t>toán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1">
                    <a:lumMod val="95000"/>
                  </a:schemeClr>
                </a:solidFill>
              </a:rPr>
              <a:t>gán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1">
                    <a:lumMod val="95000"/>
                  </a:schemeClr>
                </a:solidFill>
              </a:rPr>
              <a:t>nhãn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1">
                    <a:lumMod val="95000"/>
                  </a:schemeClr>
                </a:solidFill>
              </a:rPr>
              <a:t>từ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1">
                    <a:lumMod val="95000"/>
                  </a:schemeClr>
                </a:solidFill>
              </a:rPr>
              <a:t>loại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36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sz="3600" dirty="0" err="1" smtClean="0">
                <a:solidFill>
                  <a:schemeClr val="bg1">
                    <a:lumMod val="95000"/>
                  </a:schemeClr>
                </a:solidFill>
              </a:rPr>
              <a:t>Tổng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1">
                    <a:lumMod val="95000"/>
                  </a:schemeClr>
                </a:solidFill>
              </a:rPr>
              <a:t>kết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038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56068" cy="11290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1" name="Straight Connector 10"/>
          <p:cNvCxnSpPr/>
          <p:nvPr/>
        </p:nvCxnSpPr>
        <p:spPr>
          <a:xfrm>
            <a:off x="1841679" y="1034076"/>
            <a:ext cx="9182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82591" y="203079"/>
            <a:ext cx="7894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rgbClr val="C00000"/>
                </a:solidFill>
              </a:rPr>
              <a:t>Tổng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quan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về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gán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nhãn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từ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loại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9250" y="1388019"/>
            <a:ext cx="79849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Gán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nhãn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từ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loại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là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gì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Một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số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phương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pháp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dùng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để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gán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nhãn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từ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loại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Tiếng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Anh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83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56068" cy="11290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1" name="Straight Connector 10"/>
          <p:cNvCxnSpPr/>
          <p:nvPr/>
        </p:nvCxnSpPr>
        <p:spPr>
          <a:xfrm>
            <a:off x="1841679" y="1034076"/>
            <a:ext cx="9182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82591" y="203079"/>
            <a:ext cx="7894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rgbClr val="C00000"/>
                </a:solidFill>
              </a:rPr>
              <a:t>Tổng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quan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về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gán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nhãn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từ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loại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9250" y="1388019"/>
            <a:ext cx="7984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Gán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nhãn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từ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loại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là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gì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? </a:t>
            </a:r>
            <a:r>
              <a:rPr lang="en-US" sz="2800" baseline="30000" dirty="0" smtClean="0">
                <a:solidFill>
                  <a:schemeClr val="accent1">
                    <a:lumMod val="50000"/>
                  </a:schemeClr>
                </a:solidFill>
              </a:rPr>
              <a:t>[1]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25769" y="1911239"/>
            <a:ext cx="82553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is interesting”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“We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room”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9105" y="3850231"/>
            <a:ext cx="810081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“book”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“the book is interesting” =&gt; “book” 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quyển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_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“We book a room”          =&gt; “book” 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_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2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56068" cy="11290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1" name="Straight Connector 10"/>
          <p:cNvCxnSpPr/>
          <p:nvPr/>
        </p:nvCxnSpPr>
        <p:spPr>
          <a:xfrm>
            <a:off x="1841679" y="1034076"/>
            <a:ext cx="9182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82591" y="203079"/>
            <a:ext cx="7894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rgbClr val="C00000"/>
                </a:solidFill>
              </a:rPr>
              <a:t>Tổng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quan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về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gán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nhãn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từ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loại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9249" y="1388019"/>
            <a:ext cx="9556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Một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số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phương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pháp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dùng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để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gán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nhãn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tư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loại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Tiếng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Anh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sz="2800" baseline="30000" dirty="0" smtClean="0">
                <a:solidFill>
                  <a:schemeClr val="accent1">
                    <a:lumMod val="75000"/>
                  </a:schemeClr>
                </a:solidFill>
              </a:rPr>
              <a:t>[1]</a:t>
            </a:r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25769" y="1911239"/>
            <a:ext cx="82553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ắn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Markov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(MHH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Daelemans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1996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ô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(Transformation Base Learning, Brill, 1995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Entropy Markov Model (MEMM)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Schmid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1994a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nơ-ron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Schmid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1994b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51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56068" cy="11290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1" name="Straight Connector 10"/>
          <p:cNvCxnSpPr/>
          <p:nvPr/>
        </p:nvCxnSpPr>
        <p:spPr>
          <a:xfrm>
            <a:off x="1841679" y="1034076"/>
            <a:ext cx="9182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25025" y="203079"/>
            <a:ext cx="4481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rgbClr val="C00000"/>
                </a:solidFill>
              </a:rPr>
              <a:t>Nội</a:t>
            </a:r>
            <a:r>
              <a:rPr lang="en-US" sz="4800" dirty="0" smtClean="0">
                <a:solidFill>
                  <a:srgbClr val="C00000"/>
                </a:solidFill>
              </a:rPr>
              <a:t> dung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4857" y="1455313"/>
            <a:ext cx="92212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chemeClr val="bg2"/>
                </a:solidFill>
              </a:rPr>
              <a:t>  </a:t>
            </a:r>
            <a:r>
              <a:rPr lang="en-US" sz="3600" dirty="0" err="1" smtClean="0">
                <a:solidFill>
                  <a:schemeClr val="bg1">
                    <a:lumMod val="95000"/>
                  </a:schemeClr>
                </a:solidFill>
              </a:rPr>
              <a:t>Tổng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1">
                    <a:lumMod val="95000"/>
                  </a:schemeClr>
                </a:solidFill>
              </a:rPr>
              <a:t>quan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1">
                    <a:lumMod val="95000"/>
                  </a:schemeClr>
                </a:solidFill>
              </a:rPr>
              <a:t>về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1">
                    <a:lumMod val="95000"/>
                  </a:schemeClr>
                </a:solidFill>
              </a:rPr>
              <a:t>dán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1">
                    <a:lumMod val="95000"/>
                  </a:schemeClr>
                </a:solidFill>
              </a:rPr>
              <a:t>nhãn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1">
                    <a:lumMod val="95000"/>
                  </a:schemeClr>
                </a:solidFill>
              </a:rPr>
              <a:t>từ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1">
                    <a:lumMod val="95000"/>
                  </a:schemeClr>
                </a:solidFill>
              </a:rPr>
              <a:t>loại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rgbClr val="FF0000"/>
                </a:solidFill>
              </a:rPr>
              <a:t>  Hidden Markov Model (HMM).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chemeClr val="bg2"/>
                </a:solidFill>
              </a:rPr>
              <a:t>  </a:t>
            </a:r>
            <a:r>
              <a:rPr lang="en-US" sz="3600" dirty="0" err="1" smtClean="0">
                <a:solidFill>
                  <a:schemeClr val="bg1">
                    <a:lumMod val="95000"/>
                  </a:schemeClr>
                </a:solidFill>
              </a:rPr>
              <a:t>Áp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1">
                    <a:lumMod val="95000"/>
                  </a:schemeClr>
                </a:solidFill>
              </a:rPr>
              <a:t>dụng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 HMM </a:t>
            </a:r>
            <a:r>
              <a:rPr lang="en-US" sz="3600" dirty="0" err="1" smtClean="0">
                <a:solidFill>
                  <a:schemeClr val="bg1">
                    <a:lumMod val="95000"/>
                  </a:schemeClr>
                </a:solidFill>
              </a:rPr>
              <a:t>vào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1">
                    <a:lumMod val="95000"/>
                  </a:schemeClr>
                </a:solidFill>
              </a:rPr>
              <a:t>bài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1">
                    <a:lumMod val="95000"/>
                  </a:schemeClr>
                </a:solidFill>
              </a:rPr>
              <a:t>toán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1">
                    <a:lumMod val="95000"/>
                  </a:schemeClr>
                </a:solidFill>
              </a:rPr>
              <a:t>gán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1">
                    <a:lumMod val="95000"/>
                  </a:schemeClr>
                </a:solidFill>
              </a:rPr>
              <a:t>nhãn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1">
                    <a:lumMod val="95000"/>
                  </a:schemeClr>
                </a:solidFill>
              </a:rPr>
              <a:t>từ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1">
                    <a:lumMod val="95000"/>
                  </a:schemeClr>
                </a:solidFill>
              </a:rPr>
              <a:t>loại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36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sz="3600" dirty="0" err="1" smtClean="0">
                <a:solidFill>
                  <a:schemeClr val="bg1">
                    <a:lumMod val="95000"/>
                  </a:schemeClr>
                </a:solidFill>
              </a:rPr>
              <a:t>Tổng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1">
                    <a:lumMod val="95000"/>
                  </a:schemeClr>
                </a:solidFill>
              </a:rPr>
              <a:t>kết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524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56068" cy="11290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1" name="Straight Connector 10"/>
          <p:cNvCxnSpPr/>
          <p:nvPr/>
        </p:nvCxnSpPr>
        <p:spPr>
          <a:xfrm>
            <a:off x="1841679" y="1034076"/>
            <a:ext cx="9182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60618" y="298098"/>
            <a:ext cx="8448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Hidden Markov Model (</a:t>
            </a:r>
            <a:r>
              <a:rPr lang="en-US" sz="4800" dirty="0" smtClean="0">
                <a:solidFill>
                  <a:srgbClr val="C00000"/>
                </a:solidFill>
              </a:rPr>
              <a:t>HMM)</a:t>
            </a:r>
            <a:r>
              <a:rPr lang="en-US" sz="4800" baseline="30000" dirty="0" smtClean="0">
                <a:solidFill>
                  <a:srgbClr val="C00000"/>
                </a:solidFill>
              </a:rPr>
              <a:t>[2]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4857" y="1455313"/>
            <a:ext cx="92212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Mô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hình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xác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suất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cho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gán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nhãn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từ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loại</a:t>
            </a:r>
            <a:endParaRPr lang="en-US" sz="3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Xấp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xỉ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mô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hình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xác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suất</a:t>
            </a:r>
            <a:endParaRPr lang="en-US" sz="3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Hidden Markov Model (HMM).</a:t>
            </a:r>
          </a:p>
        </p:txBody>
      </p:sp>
    </p:spTree>
    <p:extLst>
      <p:ext uri="{BB962C8B-B14F-4D97-AF65-F5344CB8AC3E}">
        <p14:creationId xmlns:p14="http://schemas.microsoft.com/office/powerpoint/2010/main" val="15145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56068" cy="11290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1" name="Straight Connector 10"/>
          <p:cNvCxnSpPr/>
          <p:nvPr/>
        </p:nvCxnSpPr>
        <p:spPr>
          <a:xfrm>
            <a:off x="1841679" y="1034076"/>
            <a:ext cx="9182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21853" y="249246"/>
            <a:ext cx="9822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rgbClr val="C00000"/>
                </a:solidFill>
              </a:rPr>
              <a:t>Mô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hình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xác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suất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cho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gán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nhãn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từ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loại</a:t>
            </a:r>
            <a:endParaRPr lang="en-US" sz="4800" dirty="0" smtClean="0">
              <a:solidFill>
                <a:srgbClr val="C00000"/>
              </a:solidFill>
            </a:endParaRPr>
          </a:p>
          <a:p>
            <a:pPr algn="ctr"/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1521853" y="1454918"/>
            <a:ext cx="90924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P(C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…C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|w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841679" y="1961895"/>
            <a:ext cx="7553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1853" y="2987136"/>
                <a:ext cx="10313832" cy="1025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quy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tắc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Bayes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P(C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…C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|w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2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200" dirty="0"/>
                          <m:t>P</m:t>
                        </m:r>
                        <m:r>
                          <m:rPr>
                            <m:nor/>
                          </m:rPr>
                          <a:rPr lang="en-US" sz="2200" dirty="0"/>
                          <m:t>(</m:t>
                        </m:r>
                        <m:r>
                          <m:rPr>
                            <m:nor/>
                          </m:rPr>
                          <a:rPr lang="en-US" sz="2200" dirty="0"/>
                          <m:t>C</m:t>
                        </m:r>
                        <m:r>
                          <m:rPr>
                            <m:nor/>
                          </m:rPr>
                          <a:rPr lang="en-US" sz="2200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sz="2200" dirty="0"/>
                          <m:t>…</m:t>
                        </m:r>
                        <m:r>
                          <m:rPr>
                            <m:nor/>
                          </m:rPr>
                          <a:rPr lang="en-US" sz="2200" dirty="0"/>
                          <m:t>Cn</m:t>
                        </m:r>
                        <m:r>
                          <m:rPr>
                            <m:nor/>
                          </m:rPr>
                          <a:rPr lang="en-US" sz="2200" dirty="0"/>
                          <m:t>)</m:t>
                        </m:r>
                        <m:r>
                          <m:rPr>
                            <m:nor/>
                          </m:rPr>
                          <a:rPr lang="en-US" sz="2200" dirty="0"/>
                          <m:t>P</m:t>
                        </m:r>
                        <m:r>
                          <m:rPr>
                            <m:nor/>
                          </m:rPr>
                          <a:rPr lang="en-US" sz="2200" dirty="0"/>
                          <m:t>(</m:t>
                        </m:r>
                        <m:r>
                          <m:rPr>
                            <m:nor/>
                          </m:rPr>
                          <a:rPr lang="en-US" sz="2200" dirty="0"/>
                          <m:t>w</m:t>
                        </m:r>
                        <m:r>
                          <m:rPr>
                            <m:nor/>
                          </m:rPr>
                          <a:rPr lang="en-US" sz="2200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sz="2200" dirty="0"/>
                          <m:t>…</m:t>
                        </m:r>
                        <m:r>
                          <m:rPr>
                            <m:nor/>
                          </m:rPr>
                          <a:rPr lang="en-US" sz="2200" dirty="0"/>
                          <m:t>w</m:t>
                        </m:r>
                        <m:r>
                          <m:rPr>
                            <m:nor/>
                          </m:rPr>
                          <a:rPr lang="en-US" sz="2200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sz="2200" dirty="0"/>
                          <m:t>|</m:t>
                        </m:r>
                        <m:r>
                          <m:rPr>
                            <m:nor/>
                          </m:rPr>
                          <a:rPr lang="en-US" sz="2200" dirty="0"/>
                          <m:t>C</m:t>
                        </m:r>
                        <m:r>
                          <m:rPr>
                            <m:nor/>
                          </m:rPr>
                          <a:rPr lang="en-US" sz="2200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sz="2200" dirty="0"/>
                          <m:t>…</m:t>
                        </m:r>
                        <m:r>
                          <m:rPr>
                            <m:nor/>
                          </m:rPr>
                          <a:rPr lang="en-US" sz="2200" dirty="0"/>
                          <m:t>Cn</m:t>
                        </m:r>
                        <m:r>
                          <m:rPr>
                            <m:nor/>
                          </m:rPr>
                          <a:rPr lang="en-US" sz="2200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200" dirty="0"/>
                          <m:t>P</m:t>
                        </m:r>
                        <m:r>
                          <m:rPr>
                            <m:nor/>
                          </m:rPr>
                          <a:rPr lang="en-US" sz="2200" dirty="0"/>
                          <m:t>(</m:t>
                        </m:r>
                        <m:r>
                          <m:rPr>
                            <m:nor/>
                          </m:rPr>
                          <a:rPr lang="en-US" sz="2200" dirty="0"/>
                          <m:t>w</m:t>
                        </m:r>
                        <m:r>
                          <m:rPr>
                            <m:nor/>
                          </m:rPr>
                          <a:rPr lang="en-US" sz="2200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sz="2200" dirty="0"/>
                          <m:t>…</m:t>
                        </m:r>
                        <m:r>
                          <m:rPr>
                            <m:nor/>
                          </m:rPr>
                          <a:rPr lang="en-US" sz="2200" dirty="0"/>
                          <m:t>w</m:t>
                        </m:r>
                        <m:r>
                          <m:rPr>
                            <m:nor/>
                          </m:rPr>
                          <a:rPr lang="en-US" sz="2200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sz="2200" dirty="0"/>
                          <m:t>) </m:t>
                        </m:r>
                      </m:den>
                    </m:f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853" y="2987136"/>
                <a:ext cx="10313832" cy="1025024"/>
              </a:xfrm>
              <a:prstGeom prst="rect">
                <a:avLst/>
              </a:prstGeom>
              <a:blipFill rotWithShape="0">
                <a:blip r:embed="rId4"/>
                <a:stretch>
                  <a:fillRect l="-65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839532" y="4241094"/>
            <a:ext cx="845712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1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1600</Words>
  <Application>Microsoft Office PowerPoint</Application>
  <PresentationFormat>Widescreen</PresentationFormat>
  <Paragraphs>196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Century Schoolbook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Babycat</dc:creator>
  <cp:lastModifiedBy>Babycat</cp:lastModifiedBy>
  <cp:revision>281</cp:revision>
  <dcterms:created xsi:type="dcterms:W3CDTF">2016-08-18T16:56:39Z</dcterms:created>
  <dcterms:modified xsi:type="dcterms:W3CDTF">2016-08-21T00:51:27Z</dcterms:modified>
</cp:coreProperties>
</file>