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Condensed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7E77DCD-7228-4A2C-B360-1E782D020726}">
  <a:tblStyle styleId="{B7E77DCD-7228-4A2C-B360-1E782D0207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Condense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Condensed-italic.fntdata"/><Relationship Id="rId6" Type="http://schemas.openxmlformats.org/officeDocument/2006/relationships/slide" Target="slides/slide1.xml"/><Relationship Id="rId18" Type="http://schemas.openxmlformats.org/officeDocument/2006/relationships/font" Target="fonts/RobotoCondense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e56ff33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e56ff33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56ff33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56ff33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e56ff33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e56ff33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e56ff33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e56ff33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56ff33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56ff33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e56ff3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e56ff3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e56ff33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e56ff33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e56ff33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e56ff33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e56ff33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e56ff33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e56ff33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e56ff33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gMv3gv-5hTc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30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Avenir"/>
                <a:ea typeface="Avenir"/>
                <a:cs typeface="Avenir"/>
                <a:sym typeface="Avenir"/>
              </a:rPr>
              <a:t>Social Impact Innovation</a:t>
            </a:r>
            <a:endParaRPr b="1" sz="4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814700" y="2982675"/>
            <a:ext cx="55146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venir"/>
                <a:ea typeface="Avenir"/>
                <a:cs typeface="Avenir"/>
                <a:sym typeface="Avenir"/>
              </a:rPr>
              <a:t>Startup School Session 2 </a:t>
            </a:r>
            <a:endParaRPr sz="20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3225" y="4426054"/>
            <a:ext cx="1029078" cy="485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64025"/>
            <a:ext cx="679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Ideate to Solve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128" name="Google Shape;128;p22"/>
          <p:cNvGraphicFramePr/>
          <p:nvPr/>
        </p:nvGraphicFramePr>
        <p:xfrm>
          <a:off x="311700" y="74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{B7E77DCD-7228-4A2C-B360-1E782D020726}</a:tableStyleId>
              </a:tblPr>
              <a:tblGrid>
                <a:gridCol w="2565050"/>
                <a:gridCol w="1979000"/>
                <a:gridCol w="3981025"/>
              </a:tblGrid>
              <a:tr h="23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Problem Statement</a:t>
                      </a:r>
                      <a:endParaRPr b="1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Why does it happen?</a:t>
                      </a:r>
                      <a:endParaRPr b="1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What can be done to solve</a:t>
                      </a:r>
                      <a:endParaRPr b="1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236075">
                <a:tc rowSpan="9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2360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2360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2360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236075">
                <a:tc vMerge="1"/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2148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2360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2360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236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" name="Google Shape;129;p22"/>
          <p:cNvSpPr/>
          <p:nvPr/>
        </p:nvSpPr>
        <p:spPr>
          <a:xfrm>
            <a:off x="7760725" y="329771"/>
            <a:ext cx="1164000" cy="972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Ideate </a:t>
            </a:r>
            <a:endParaRPr sz="1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to Solve</a:t>
            </a:r>
            <a:endParaRPr i="1" sz="1000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8498357" y="160075"/>
            <a:ext cx="338400" cy="326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sz="1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1002550" y="969850"/>
            <a:ext cx="6102300" cy="3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After ideation, you should ‘prototype’ and ‘share’ with users to validate. You will learn these steps in a later stage.</a:t>
            </a:r>
            <a:endParaRPr>
              <a:solidFill>
                <a:srgbClr val="0097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15411"/>
          <a:stretch/>
        </p:blipFill>
        <p:spPr>
          <a:xfrm>
            <a:off x="7455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11095" y="-10525"/>
            <a:ext cx="9144000" cy="1799700"/>
          </a:xfrm>
          <a:prstGeom prst="rect">
            <a:avLst/>
          </a:prstGeom>
          <a:solidFill>
            <a:srgbClr val="000000">
              <a:alpha val="6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18700" y="602875"/>
            <a:ext cx="7792800" cy="13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5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The Traffic</a:t>
            </a:r>
            <a:r>
              <a:rPr lang="en" sz="65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Problem</a:t>
            </a:r>
            <a:endParaRPr sz="65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22850" y="20677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Innovation</a:t>
            </a:r>
            <a:r>
              <a:rPr lang="en" sz="2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Topic:</a:t>
            </a:r>
            <a:endParaRPr sz="2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Write 3 things you may do to solve this problem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610250" y="1152475"/>
            <a:ext cx="822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1.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2.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3.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6025" y="826025"/>
            <a:ext cx="8516400" cy="3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Avenir"/>
                <a:ea typeface="Avenir"/>
                <a:cs typeface="Avenir"/>
                <a:sym typeface="Avenir"/>
              </a:rPr>
              <a:t>Let’s try to </a:t>
            </a:r>
            <a:endParaRPr sz="6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Avenir"/>
                <a:ea typeface="Avenir"/>
                <a:cs typeface="Avenir"/>
                <a:sym typeface="Avenir"/>
              </a:rPr>
              <a:t>do this in a </a:t>
            </a:r>
            <a:endParaRPr sz="6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Avenir"/>
                <a:ea typeface="Avenir"/>
                <a:cs typeface="Avenir"/>
                <a:sym typeface="Avenir"/>
              </a:rPr>
              <a:t>more organised manner</a:t>
            </a:r>
            <a:endParaRPr sz="6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1080100" y="2277325"/>
            <a:ext cx="1681800" cy="14571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</a:t>
            </a: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efine 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CCCC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 Empathy</a:t>
            </a:r>
            <a:endParaRPr i="1" sz="1600">
              <a:solidFill>
                <a:srgbClr val="CCCCC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453600" y="920500"/>
            <a:ext cx="1681800" cy="14571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deate 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D9D9D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</a:t>
            </a:r>
            <a:r>
              <a:rPr i="1" lang="en" sz="1800">
                <a:solidFill>
                  <a:srgbClr val="D9D9D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i="1" lang="en" sz="1600">
                <a:solidFill>
                  <a:srgbClr val="D9D9D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Solve</a:t>
            </a:r>
            <a:endParaRPr i="1" sz="1600">
              <a:solidFill>
                <a:srgbClr val="D9D9D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1515725" y="1318875"/>
            <a:ext cx="878650" cy="631825"/>
          </a:xfrm>
          <a:custGeom>
            <a:rect b="b" l="l" r="r" t="t"/>
            <a:pathLst>
              <a:path extrusionOk="0" h="25273" w="35146">
                <a:moveTo>
                  <a:pt x="0" y="25273"/>
                </a:moveTo>
                <a:cubicBezTo>
                  <a:pt x="5972" y="12137"/>
                  <a:pt x="20716" y="0"/>
                  <a:pt x="35146" y="0"/>
                </a:cubicBezTo>
              </a:path>
            </a:pathLst>
          </a:cu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3" name="Google Shape;83;p17"/>
          <p:cNvSpPr/>
          <p:nvPr/>
        </p:nvSpPr>
        <p:spPr>
          <a:xfrm>
            <a:off x="4056950" y="1220150"/>
            <a:ext cx="618082" cy="21751"/>
          </a:xfrm>
          <a:custGeom>
            <a:rect b="b" l="l" r="r" t="t"/>
            <a:pathLst>
              <a:path extrusionOk="0" h="26853" w="36725">
                <a:moveTo>
                  <a:pt x="0" y="0"/>
                </a:moveTo>
                <a:cubicBezTo>
                  <a:pt x="9589" y="639"/>
                  <a:pt x="19873" y="1645"/>
                  <a:pt x="28038" y="6713"/>
                </a:cubicBezTo>
                <a:cubicBezTo>
                  <a:pt x="34250" y="10569"/>
                  <a:pt x="36725" y="19542"/>
                  <a:pt x="36725" y="26853"/>
                </a:cubicBezTo>
              </a:path>
            </a:pathLst>
          </a:cu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4" name="Google Shape;84;p17"/>
          <p:cNvSpPr/>
          <p:nvPr/>
        </p:nvSpPr>
        <p:spPr>
          <a:xfrm rot="-7169825">
            <a:off x="6571888" y="1311519"/>
            <a:ext cx="618035" cy="443268"/>
          </a:xfrm>
          <a:custGeom>
            <a:rect b="b" l="l" r="r" t="t"/>
            <a:pathLst>
              <a:path extrusionOk="0" h="23694" w="40279">
                <a:moveTo>
                  <a:pt x="40279" y="0"/>
                </a:moveTo>
                <a:cubicBezTo>
                  <a:pt x="31295" y="12726"/>
                  <a:pt x="15577" y="23694"/>
                  <a:pt x="0" y="23694"/>
                </a:cubicBezTo>
              </a:path>
            </a:pathLst>
          </a:cu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5" name="Google Shape;85;p17"/>
          <p:cNvSpPr/>
          <p:nvPr/>
        </p:nvSpPr>
        <p:spPr>
          <a:xfrm>
            <a:off x="1157875" y="2043875"/>
            <a:ext cx="488700" cy="4887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3519250" y="666350"/>
            <a:ext cx="488700" cy="4887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7" name="Google Shape;87;p17"/>
          <p:cNvGrpSpPr/>
          <p:nvPr/>
        </p:nvGrpSpPr>
        <p:grpSpPr>
          <a:xfrm>
            <a:off x="4605650" y="572275"/>
            <a:ext cx="1681800" cy="1807900"/>
            <a:chOff x="4311125" y="1393125"/>
            <a:chExt cx="1681800" cy="1807900"/>
          </a:xfrm>
        </p:grpSpPr>
        <p:sp>
          <p:nvSpPr>
            <p:cNvPr id="88" name="Google Shape;88;p17"/>
            <p:cNvSpPr/>
            <p:nvPr/>
          </p:nvSpPr>
          <p:spPr>
            <a:xfrm>
              <a:off x="4311125" y="1743925"/>
              <a:ext cx="1681800" cy="1457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</a:t>
              </a:r>
              <a:r>
                <a:rPr lang="en" sz="18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rototype </a:t>
              </a:r>
              <a:r>
                <a:rPr i="1" lang="en" sz="1600">
                  <a:solidFill>
                    <a:srgbClr val="D9D9D9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 Solution</a:t>
              </a:r>
              <a:endParaRPr i="1" sz="1600">
                <a:solidFill>
                  <a:srgbClr val="D9D9D9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5399625" y="1393125"/>
              <a:ext cx="488700" cy="4887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3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0" name="Google Shape;90;p17"/>
          <p:cNvGrpSpPr/>
          <p:nvPr/>
        </p:nvGrpSpPr>
        <p:grpSpPr>
          <a:xfrm>
            <a:off x="6181575" y="1891475"/>
            <a:ext cx="1681800" cy="1610000"/>
            <a:chOff x="2453600" y="2816450"/>
            <a:chExt cx="1681800" cy="1610000"/>
          </a:xfrm>
        </p:grpSpPr>
        <p:sp>
          <p:nvSpPr>
            <p:cNvPr id="91" name="Google Shape;91;p17"/>
            <p:cNvSpPr/>
            <p:nvPr/>
          </p:nvSpPr>
          <p:spPr>
            <a:xfrm>
              <a:off x="2453600" y="2969350"/>
              <a:ext cx="1681800" cy="1457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009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</a:t>
              </a:r>
              <a:r>
                <a:rPr lang="en" sz="18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hare </a:t>
              </a:r>
              <a:endPara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600">
                  <a:solidFill>
                    <a:srgbClr val="D9D9D9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and Learn</a:t>
              </a:r>
              <a:endParaRPr i="1" sz="1600">
                <a:solidFill>
                  <a:srgbClr val="D9D9D9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3646700" y="2816450"/>
              <a:ext cx="488700" cy="4887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4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Is Traffic actually the problem?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762800" y="1525625"/>
            <a:ext cx="8069400" cy="30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Is it a problem if you are “sleeping at home”?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Is it a problem if you are “not in the country”?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Is it a problem for “street sellers”?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Is it a problem for ‘Indian Oil Company - IOC” chairman?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500">
                <a:latin typeface="Avenir"/>
                <a:ea typeface="Avenir"/>
                <a:cs typeface="Avenir"/>
                <a:sym typeface="Avenir"/>
              </a:rPr>
              <a:t>Traffic is not a problem, it’s just a phenomenon</a:t>
            </a:r>
            <a:endParaRPr sz="25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7868997" y="295398"/>
            <a:ext cx="1142400" cy="968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Define </a:t>
            </a:r>
            <a:endParaRPr sz="1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CCCCCC"/>
                </a:solidFill>
                <a:latin typeface="Avenir"/>
                <a:ea typeface="Avenir"/>
                <a:cs typeface="Avenir"/>
                <a:sym typeface="Avenir"/>
              </a:rPr>
              <a:t>with Empathy</a:t>
            </a:r>
            <a:endParaRPr i="1" sz="1000">
              <a:solidFill>
                <a:srgbClr val="CCCCC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7921835" y="140225"/>
            <a:ext cx="332100" cy="3249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sz="1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Defining Problem Statements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106" name="Google Shape;106;p19"/>
          <p:cNvGraphicFramePr/>
          <p:nvPr/>
        </p:nvGraphicFramePr>
        <p:xfrm>
          <a:off x="3117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{B7E77DCD-7228-4A2C-B360-1E782D020726}</a:tableStyleId>
              </a:tblPr>
              <a:tblGrid>
                <a:gridCol w="1922775"/>
                <a:gridCol w="2948775"/>
                <a:gridCol w="1518900"/>
                <a:gridCol w="2130150"/>
              </a:tblGrid>
              <a:tr h="56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Person</a:t>
                      </a:r>
                      <a:endParaRPr b="1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Learnings from Observations</a:t>
                      </a:r>
                      <a:endParaRPr b="1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Learnings from Engagement</a:t>
                      </a:r>
                      <a:endParaRPr b="1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Problem Statements</a:t>
                      </a:r>
                      <a:endParaRPr b="1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47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travelling for work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" name="Google Shape;107;p19"/>
          <p:cNvSpPr/>
          <p:nvPr/>
        </p:nvSpPr>
        <p:spPr>
          <a:xfrm>
            <a:off x="7945197" y="186506"/>
            <a:ext cx="1142400" cy="968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Define </a:t>
            </a:r>
            <a:endParaRPr sz="1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CCCCCC"/>
                </a:solidFill>
                <a:latin typeface="Avenir"/>
                <a:ea typeface="Avenir"/>
                <a:cs typeface="Avenir"/>
                <a:sym typeface="Avenir"/>
              </a:rPr>
              <a:t>with Empathy</a:t>
            </a:r>
            <a:endParaRPr i="1" sz="1000">
              <a:solidFill>
                <a:srgbClr val="CCCCC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7998035" y="31333"/>
            <a:ext cx="332100" cy="3249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sz="1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1980600"/>
            <a:ext cx="2379900" cy="14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Observation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Time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Driving through Colombo traffic jams, Sri Lanka" id="114" name="Google Shape;114;p20" title="Driving in Colombo traffic jams, Sri Lank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5825" y="352738"/>
            <a:ext cx="5917375" cy="44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64025"/>
            <a:ext cx="679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Ideate to Solve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120" name="Google Shape;120;p21"/>
          <p:cNvGraphicFramePr/>
          <p:nvPr/>
        </p:nvGraphicFramePr>
        <p:xfrm>
          <a:off x="311700" y="66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{B7E77DCD-7228-4A2C-B360-1E782D020726}</a:tableStyleId>
              </a:tblPr>
              <a:tblGrid>
                <a:gridCol w="2565050"/>
                <a:gridCol w="1979000"/>
                <a:gridCol w="3981025"/>
              </a:tblGrid>
              <a:tr h="23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Problem Statement</a:t>
                      </a:r>
                      <a:endParaRPr b="1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Why does it happen?</a:t>
                      </a:r>
                      <a:endParaRPr b="1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What can be done to solve</a:t>
                      </a:r>
                      <a:endParaRPr b="1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236075">
                <a:tc rowSpan="9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People going to work </a:t>
                      </a: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has to spend too much of unproductive time on road, reducing the time they can spend on work and family.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Roads are not large enough for the amount of vehicles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2360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2360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2360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236075">
                <a:tc vMerge="1"/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People do not respect traffic rules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2148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2360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2360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236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Productive work cannot be done while travelling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21"/>
          <p:cNvSpPr/>
          <p:nvPr/>
        </p:nvSpPr>
        <p:spPr>
          <a:xfrm>
            <a:off x="7836925" y="253571"/>
            <a:ext cx="1164000" cy="972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Ideate </a:t>
            </a:r>
            <a:endParaRPr sz="1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D9D9D9"/>
                </a:solidFill>
                <a:latin typeface="Avenir"/>
                <a:ea typeface="Avenir"/>
                <a:cs typeface="Avenir"/>
                <a:sym typeface="Avenir"/>
              </a:rPr>
              <a:t>to Solve</a:t>
            </a:r>
            <a:endParaRPr i="1" sz="1000">
              <a:solidFill>
                <a:srgbClr val="D9D9D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8574557" y="83875"/>
            <a:ext cx="338400" cy="326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sz="1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