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1B7393-A9FB-4657-ACAD-74D87D2016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77C397-9459-48C4-B642-1FB2F72FDD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FD15F7-C2F6-455B-AE41-2F61207245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6F7ABB-E99B-496F-AE95-AE47F2942D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50DEA5-576D-4E0B-81DA-6C67D049DA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0B470A-27AD-40A2-82B4-2FAF12C38D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8AC622-430F-4BE7-BC64-221FFE75759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B21CD1-2939-48F3-AAD4-020D066D8D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080C09-77E1-405A-A0F3-805D6C0C3D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AED095-BAB7-41BD-A60E-9D20CC2518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A527D4-7499-450B-BA12-9DFEE40AB4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4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815978-6B9B-4983-8030-64681B3137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478080" y="360"/>
            <a:ext cx="2282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9000"/>
              </a:lnSpc>
              <a:buNone/>
            </a:pPr>
            <a:r>
              <a:rPr b="0" lang="fr-FR" sz="7200" spc="-1" strike="noStrike" cap="all">
                <a:solidFill>
                  <a:schemeClr val="dk2"/>
                </a:solidFill>
                <a:latin typeface="Franklin Gothic Book"/>
              </a:rPr>
              <a:t>Modifiez le style du titre</a:t>
            </a:r>
            <a:endParaRPr b="0" lang="en-US" sz="72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752760" y="6453360"/>
            <a:ext cx="160776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fr-FR" sz="1200" spc="-1" strike="noStrike">
                <a:solidFill>
                  <a:schemeClr val="dk2"/>
                </a:solidFill>
                <a:latin typeface="Franklin Gothic Book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2"/>
                </a:solidFill>
                <a:latin typeface="Franklin Gothic Book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2584080" y="6453360"/>
            <a:ext cx="702288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9830520" y="6453360"/>
            <a:ext cx="1595880" cy="40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fr-FR" sz="1200" spc="-1" strike="noStrike">
                <a:solidFill>
                  <a:schemeClr val="dk2"/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3DFA861-915D-4077-AA18-E8E7368A3FAA}" type="slidenum">
              <a:rPr b="0" lang="fr-FR" sz="1200" spc="-1" strike="noStrike">
                <a:solidFill>
                  <a:schemeClr val="dk2"/>
                </a:solidFill>
                <a:latin typeface="Franklin Gothic Book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52760" y="744120"/>
            <a:ext cx="10673640" cy="5349600"/>
            <a:chOff x="752760" y="744120"/>
            <a:chExt cx="10673640" cy="5349600"/>
          </a:xfrm>
        </p:grpSpPr>
        <p:sp>
          <p:nvSpPr>
            <p:cNvPr id="6" name="Freeform 6"/>
            <p:cNvSpPr/>
            <p:nvPr/>
          </p:nvSpPr>
          <p:spPr>
            <a:xfrm>
              <a:off x="8151840" y="1685520"/>
              <a:ext cx="3274560" cy="4408200"/>
            </a:xfrm>
            <a:custGeom>
              <a:avLst/>
              <a:gdLst>
                <a:gd name="textAreaLeft" fmla="*/ 0 w 3274560"/>
                <a:gd name="textAreaRight" fmla="*/ 3274920 w 3274560"/>
                <a:gd name="textAreaTop" fmla="*/ 0 h 4408200"/>
                <a:gd name="textAreaBottom" fmla="*/ 4408560 h 4408200"/>
              </a:gdLst>
              <a:ahLst/>
              <a:rect l="textAreaLeft" t="textAreaTop" r="textAreaRight" b="textAreaBottom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flipH="1" flipV="1">
              <a:off x="752400" y="743760"/>
              <a:ext cx="3275280" cy="4408200"/>
            </a:xfrm>
            <a:custGeom>
              <a:avLst/>
              <a:gdLst>
                <a:gd name="textAreaLeft" fmla="*/ 360 w 3275280"/>
                <a:gd name="textAreaRight" fmla="*/ 3276000 w 3275280"/>
                <a:gd name="textAreaTop" fmla="*/ -360 h 4408200"/>
                <a:gd name="textAreaBottom" fmla="*/ 4408200 h 4408200"/>
              </a:gdLst>
              <a:ahLst/>
              <a:rect l="textAreaLeft" t="textAreaTop" r="textAreaRight" b="textAreaBottom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4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Franklin Gothic Book"/>
              </a:rPr>
              <a:t>Cliquez pour éditer le format du plan de texte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864000" indent="-324000">
              <a:lnSpc>
                <a:spcPct val="94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2"/>
                </a:solidFill>
                <a:latin typeface="Franklin Gothic Book"/>
              </a:rPr>
              <a:t>Second niveau de plan</a:t>
            </a:r>
            <a:endParaRPr b="0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2" marL="1296000" indent="-288000">
              <a:lnSpc>
                <a:spcPct val="94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1800" spc="-1" strike="noStrike">
                <a:solidFill>
                  <a:schemeClr val="dk2"/>
                </a:solidFill>
                <a:latin typeface="Franklin Gothic Book"/>
              </a:rPr>
              <a:t>Troisième niveau de plan</a:t>
            </a:r>
            <a:endParaRPr b="0" i="1" lang="en-US" sz="1800" spc="-1" strike="noStrike">
              <a:solidFill>
                <a:schemeClr val="dk2"/>
              </a:solidFill>
              <a:latin typeface="Franklin Gothic Book"/>
            </a:endParaRPr>
          </a:p>
          <a:p>
            <a:pPr lvl="3" marL="1728000" indent="-216000">
              <a:lnSpc>
                <a:spcPct val="94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2"/>
                </a:solidFill>
                <a:latin typeface="Franklin Gothic Book"/>
              </a:rPr>
              <a:t>Quatrième niveau de plan</a:t>
            </a:r>
            <a:endParaRPr b="0" lang="en-US" sz="1600" spc="-1" strike="noStrike">
              <a:solidFill>
                <a:schemeClr val="dk2"/>
              </a:solidFill>
              <a:latin typeface="Franklin Gothic Book"/>
            </a:endParaRPr>
          </a:p>
          <a:p>
            <a:pPr lvl="4" marL="2160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Franklin Gothic Book"/>
              </a:rPr>
              <a:t>Cinquième niveau de plan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5" marL="2592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Franklin Gothic Book"/>
              </a:rPr>
              <a:t>Sixième niveau de plan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6" marL="3024000" indent="-216000">
              <a:lnSpc>
                <a:spcPct val="94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2"/>
                </a:solidFill>
                <a:latin typeface="Franklin Gothic Book"/>
              </a:rPr>
              <a:t>Septième niveau de plan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1000" cy="209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9000"/>
              </a:lnSpc>
              <a:buNone/>
            </a:pPr>
            <a:r>
              <a:rPr b="0" lang="fr-FR" sz="7200" spc="-1" strike="noStrike" cap="all">
                <a:solidFill>
                  <a:schemeClr val="dk2"/>
                </a:solidFill>
                <a:latin typeface="Franklin Gothic Book"/>
              </a:rPr>
              <a:t>Cryptographie </a:t>
            </a:r>
            <a:endParaRPr b="0" lang="en-US" sz="72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2679840" y="3956400"/>
            <a:ext cx="6831360" cy="108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12000"/>
              </a:lnSpc>
              <a:buNone/>
              <a:tabLst>
                <a:tab algn="l" pos="0"/>
              </a:tabLst>
            </a:pPr>
            <a:r>
              <a:rPr b="0" lang="fr-FR" sz="2300" spc="-1" strike="noStrike">
                <a:solidFill>
                  <a:schemeClr val="dk2"/>
                </a:solidFill>
                <a:latin typeface="Franklin Gothic Book"/>
              </a:rPr>
              <a:t>Edouard LEFIZELIER</a:t>
            </a:r>
            <a:endParaRPr b="0" lang="fr-FR" sz="23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2000"/>
              </a:lnSpc>
              <a:buNone/>
              <a:tabLst>
                <a:tab algn="l" pos="0"/>
              </a:tabLst>
            </a:pPr>
            <a:r>
              <a:rPr b="0" lang="fr-FR" sz="2300" spc="-1" strike="noStrike">
                <a:solidFill>
                  <a:schemeClr val="dk2"/>
                </a:solidFill>
                <a:latin typeface="Franklin Gothic Book"/>
              </a:rPr>
              <a:t>Nathan MAILLET</a:t>
            </a:r>
            <a:endParaRPr b="0" lang="fr-FR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ZoneTexte 1"/>
          <p:cNvSpPr/>
          <p:nvPr/>
        </p:nvSpPr>
        <p:spPr>
          <a:xfrm>
            <a:off x="2458800" y="1592640"/>
            <a:ext cx="8701200" cy="374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99960" indent="-399960" defTabSz="457200">
              <a:lnSpc>
                <a:spcPct val="150000"/>
              </a:lnSpc>
              <a:buClr>
                <a:srgbClr val="000000"/>
              </a:buClr>
              <a:buFont typeface="Franklin Gothic Book"/>
              <a:buAutoNum type="romanUcPeriod"/>
            </a:pPr>
            <a:r>
              <a:rPr b="0" lang="fr-FR" sz="4000" spc="-1" strike="noStrike">
                <a:solidFill>
                  <a:schemeClr val="dk1"/>
                </a:solidFill>
                <a:latin typeface="Franklin Gothic Book"/>
              </a:rPr>
              <a:t>Introduction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399960" indent="-399960" defTabSz="457200">
              <a:lnSpc>
                <a:spcPct val="150000"/>
              </a:lnSpc>
              <a:buClr>
                <a:srgbClr val="000000"/>
              </a:buClr>
              <a:buFont typeface="Franklin Gothic Book"/>
              <a:buAutoNum type="romanUcPeriod"/>
            </a:pPr>
            <a:r>
              <a:rPr b="0" lang="fr-FR" sz="4000" spc="-1" strike="noStrike">
                <a:solidFill>
                  <a:schemeClr val="dk1"/>
                </a:solidFill>
                <a:latin typeface="Franklin Gothic Book"/>
              </a:rPr>
              <a:t> </a:t>
            </a:r>
            <a:r>
              <a:rPr b="0" lang="fr-FR" sz="4000" spc="-1" strike="noStrike">
                <a:solidFill>
                  <a:schemeClr val="dk1"/>
                </a:solidFill>
                <a:latin typeface="Franklin Gothic Book"/>
              </a:rPr>
              <a:t>Utilisation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399960" indent="-399960" defTabSz="457200">
              <a:lnSpc>
                <a:spcPct val="150000"/>
              </a:lnSpc>
              <a:buClr>
                <a:srgbClr val="000000"/>
              </a:buClr>
              <a:buFont typeface="Franklin Gothic Book"/>
              <a:buAutoNum type="romanUcPeriod"/>
            </a:pPr>
            <a:r>
              <a:rPr b="0" lang="fr-FR" sz="4000" spc="-1" strike="noStrike">
                <a:solidFill>
                  <a:schemeClr val="dk1"/>
                </a:solidFill>
                <a:latin typeface="Franklin Gothic Book"/>
              </a:rPr>
              <a:t> </a:t>
            </a:r>
            <a:r>
              <a:rPr b="0" lang="fr-FR" sz="4000" spc="-1" strike="noStrike">
                <a:solidFill>
                  <a:schemeClr val="dk1"/>
                </a:solidFill>
                <a:latin typeface="Franklin Gothic Book"/>
              </a:rPr>
              <a:t>Types de cryptographie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399960" indent="-399960" defTabSz="457200">
              <a:lnSpc>
                <a:spcPct val="150000"/>
              </a:lnSpc>
              <a:buClr>
                <a:srgbClr val="000000"/>
              </a:buClr>
              <a:buFont typeface="Franklin Gothic Book"/>
              <a:buAutoNum type="romanUcPeriod"/>
            </a:pPr>
            <a:r>
              <a:rPr b="0" lang="fr-FR" sz="4000" spc="-1" strike="noStrike">
                <a:solidFill>
                  <a:schemeClr val="dk1"/>
                </a:solidFill>
                <a:latin typeface="Franklin Gothic Book"/>
              </a:rPr>
              <a:t> </a:t>
            </a:r>
            <a:r>
              <a:rPr b="0" lang="fr-FR" sz="4000" spc="-1" strike="noStrike">
                <a:solidFill>
                  <a:schemeClr val="dk1"/>
                </a:solidFill>
                <a:latin typeface="Franklin Gothic Book"/>
              </a:rPr>
              <a:t>Outils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857160" indent="-857160" defTabSz="914400">
              <a:lnSpc>
                <a:spcPct val="89000"/>
              </a:lnSpc>
              <a:buClr>
                <a:srgbClr val="191b0e"/>
              </a:buClr>
              <a:buFont typeface="Franklin Gothic Book"/>
              <a:buAutoNum type="romanUcPeriod"/>
            </a:pPr>
            <a:r>
              <a:rPr b="0" lang="fr-FR" sz="4400" spc="-1" strike="noStrike">
                <a:solidFill>
                  <a:schemeClr val="dk2"/>
                </a:solidFill>
                <a:latin typeface="Franklin Gothic Book"/>
              </a:rPr>
              <a:t>La cryptographie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1371600" y="184284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7938" lnSpcReduction="10000"/>
          </a:bodyPr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A veut transmettre un message à B sans que C ne puisse le comprendre,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4 principes fondamentaux: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Confidentialité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Authenticité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Intégrité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Non répudiation 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Deux types de cryptographie: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Symétrique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Asymétrique 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indent="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/>
          </p:nvPr>
        </p:nvSpPr>
        <p:spPr>
          <a:xfrm>
            <a:off x="1371600" y="801360"/>
            <a:ext cx="9600840" cy="50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Historiquement :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Chiffrement de César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Machine Enigma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Des classiques d’aujourd’hui :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RSA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OTP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Bientôt l’ère post-quantique...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indent="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857160" indent="-857160" defTabSz="914400">
              <a:lnSpc>
                <a:spcPct val="89000"/>
              </a:lnSpc>
              <a:buClr>
                <a:srgbClr val="191b0e"/>
              </a:buClr>
              <a:buFont typeface="Franklin Gothic Book"/>
              <a:buAutoNum type="romanUcPeriod" startAt="2"/>
            </a:pPr>
            <a:r>
              <a:rPr b="0" lang="fr-FR" sz="4400" spc="-1" strike="noStrike">
                <a:solidFill>
                  <a:schemeClr val="dk2"/>
                </a:solidFill>
                <a:latin typeface="Franklin Gothic Book"/>
              </a:rPr>
              <a:t>Utilisation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371600" y="2286000"/>
            <a:ext cx="9600840" cy="35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Protocoles et algorithmes que vous utilisez: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TLS (HTTPS)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RSA (Clefs ssh)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AES (WIFI WPA2)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840" cy="148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857160" indent="-857160" defTabSz="914400">
              <a:lnSpc>
                <a:spcPct val="89000"/>
              </a:lnSpc>
              <a:buClr>
                <a:srgbClr val="191b0e"/>
              </a:buClr>
              <a:buFont typeface="Franklin Gothic Book"/>
              <a:buAutoNum type="romanUcPeriod" startAt="3"/>
            </a:pPr>
            <a:r>
              <a:rPr b="0" lang="fr-FR" sz="4400" spc="-1" strike="noStrike">
                <a:solidFill>
                  <a:schemeClr val="dk2"/>
                </a:solidFill>
                <a:latin typeface="Franklin Gothic Book"/>
              </a:rPr>
              <a:t>Types de cryptographie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620000" y="2340000"/>
            <a:ext cx="5940000" cy="412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Une même clef pour chiffrer et déchirer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Demande un canal sûr pour l’échange de la clef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Exemple historique : Vigenère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Problème : attaque par analyse de fréquence</a:t>
            </a: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  <a:p>
            <a:pPr indent="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chemeClr val="dk2"/>
              </a:solidFill>
              <a:latin typeface="Franklin Gothic Book"/>
            </a:endParaRPr>
          </a:p>
        </p:txBody>
      </p:sp>
      <p:sp>
        <p:nvSpPr>
          <p:cNvPr id="55" name="ZoneTexte 6"/>
          <p:cNvSpPr/>
          <p:nvPr/>
        </p:nvSpPr>
        <p:spPr>
          <a:xfrm>
            <a:off x="1904040" y="1630800"/>
            <a:ext cx="601596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Franklin Gothic Book"/>
              <a:buAutoNum type="alphaUcPeriod"/>
            </a:pPr>
            <a:r>
              <a:rPr b="0" lang="fr-FR" sz="3200" spc="-1" strike="noStrike">
                <a:solidFill>
                  <a:schemeClr val="dk1"/>
                </a:solidFill>
                <a:latin typeface="Franklin Gothic Book"/>
              </a:rPr>
              <a:t> </a:t>
            </a:r>
            <a:r>
              <a:rPr b="0" lang="fr-FR" sz="3200" spc="-1" strike="noStrike">
                <a:solidFill>
                  <a:schemeClr val="dk1"/>
                </a:solidFill>
                <a:latin typeface="Franklin Gothic Book"/>
              </a:rPr>
              <a:t>Chiffrement symétrique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Image 7" descr=""/>
          <p:cNvPicPr/>
          <p:nvPr/>
        </p:nvPicPr>
        <p:blipFill>
          <a:blip r:embed="rId1"/>
          <a:stretch/>
        </p:blipFill>
        <p:spPr>
          <a:xfrm>
            <a:off x="7530840" y="1923120"/>
            <a:ext cx="4514400" cy="180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ce réservé du contenu 4"/>
          <p:cNvSpPr/>
          <p:nvPr/>
        </p:nvSpPr>
        <p:spPr>
          <a:xfrm>
            <a:off x="2403720" y="659880"/>
            <a:ext cx="8709840" cy="41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Exemple de chiffre parfait (OTP) 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Clef de la taille du message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Clef parfaitement aléatoire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Clef utilisée une seule fois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XOR de la clef et du message pour obtenir le chiffré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Image 3" descr=""/>
          <p:cNvPicPr/>
          <p:nvPr/>
        </p:nvPicPr>
        <p:blipFill>
          <a:blip r:embed="rId1"/>
          <a:stretch/>
        </p:blipFill>
        <p:spPr>
          <a:xfrm>
            <a:off x="2160000" y="3493800"/>
            <a:ext cx="2733840" cy="2262240"/>
          </a:xfrm>
          <a:prstGeom prst="rect">
            <a:avLst/>
          </a:prstGeom>
          <a:ln w="0">
            <a:noFill/>
          </a:ln>
        </p:spPr>
      </p:pic>
      <p:pic>
        <p:nvPicPr>
          <p:cNvPr id="59" name="Image 7" descr="Une image contenant texte, capture d’écran, Police, diagramme&#10;&#10;Description générée automatiquement"/>
          <p:cNvPicPr/>
          <p:nvPr/>
        </p:nvPicPr>
        <p:blipFill>
          <a:blip r:embed="rId2"/>
          <a:stretch/>
        </p:blipFill>
        <p:spPr>
          <a:xfrm>
            <a:off x="6131880" y="3493800"/>
            <a:ext cx="4509360" cy="2262240"/>
          </a:xfrm>
          <a:prstGeom prst="rect">
            <a:avLst/>
          </a:prstGeom>
          <a:ln w="0">
            <a:noFill/>
          </a:ln>
        </p:spPr>
      </p:pic>
      <p:sp>
        <p:nvSpPr>
          <p:cNvPr id="60" name="ZoneTexte 8"/>
          <p:cNvSpPr/>
          <p:nvPr/>
        </p:nvSpPr>
        <p:spPr>
          <a:xfrm>
            <a:off x="2160000" y="5756040"/>
            <a:ext cx="258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fr-F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Illustration du XOR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ZoneTexte 9"/>
          <p:cNvSpPr/>
          <p:nvPr/>
        </p:nvSpPr>
        <p:spPr>
          <a:xfrm>
            <a:off x="6131880" y="5756040"/>
            <a:ext cx="258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fr-F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Illustration de l’OTP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adrage">
  <a:themeElements>
    <a:clrScheme name="Cadrag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70</TotalTime>
  <Application>LibreOffice/7.6.3.2$Linux_X86_64 LibreOffice_project/29d686fea9f6705b262d369fede658f824154cc0</Application>
  <AppVersion>15.0000</AppVersion>
  <Words>202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2023-12-06T09:19:15Z</dcterms:created>
  <dc:creator>edouard LEFIZELIER</dc:creator>
  <dc:description/>
  <dc:language>fr-FR</dc:language>
  <cp:lastModifiedBy/>
  <dcterms:modified xsi:type="dcterms:W3CDTF">2023-12-06T14:09:17Z</dcterms:modified>
  <cp:revision>14</cp:revision>
  <dc:subject/>
  <dc:title>Cryptographie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7</vt:i4>
  </property>
</Properties>
</file>