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1B7393-A9FB-4657-ACAD-74D87D20167E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77C397-9459-48C4-B642-1FB2F72FDDB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FD15F7-C2F6-455B-AE41-2F61207245A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6F7ABB-E99B-496F-AE95-AE47F2942D2D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50DEA5-576D-4E0B-81DA-6C67D049DA7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0B470A-27AD-40A2-82B4-2FAF12C38DE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8AC622-430F-4BE7-BC64-221FFE75759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B21CD1-2939-48F3-AAD4-020D066D8DC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080C09-77E1-405A-A0F3-805D6C0C3D3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AED095-BAB7-41BD-A60E-9D20CC25184A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A527D4-7499-450B-BA12-9DFEE40AB41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815978-6B9B-4983-8030-64681B3137F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89000"/>
              </a:lnSpc>
              <a:buNone/>
            </a:pPr>
            <a:r>
              <a:rPr lang="fr-FR" sz="7200" b="0" strike="noStrike" cap="all" spc="-1">
                <a:solidFill>
                  <a:schemeClr val="dk2"/>
                </a:solidFill>
                <a:latin typeface="Franklin Gothic Book"/>
              </a:rPr>
              <a:t>Modifiez le style du titre</a:t>
            </a:r>
            <a:endParaRPr lang="en-US" sz="72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fr-FR" sz="1200" b="0" strike="noStrike" spc="-1">
                <a:solidFill>
                  <a:schemeClr val="dk2"/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chemeClr val="dk2"/>
                </a:solidFill>
                <a:latin typeface="Franklin Gothic Book"/>
              </a:rPr>
              <a:t>&lt;date/heure&gt;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fr-FR" sz="1200" b="0" strike="noStrike" spc="-1">
                <a:solidFill>
                  <a:schemeClr val="dk2"/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DFA861-915D-4077-AA18-E8E7368A3FAA}" type="slidenum">
              <a:rPr lang="fr-FR" sz="1200" b="0" strike="noStrike" spc="-1">
                <a:solidFill>
                  <a:schemeClr val="dk2"/>
                </a:solidFill>
                <a:latin typeface="Franklin Gothic Book"/>
              </a:rPr>
              <a:t>‹N°›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fr-F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>
                <a:gd name="textAreaLeft" fmla="*/ 360 w 3275280"/>
                <a:gd name="textAreaRight" fmla="*/ 3276000 w 3275280"/>
                <a:gd name="textAreaTop" fmla="*/ -360 h 4408200"/>
                <a:gd name="textAreaBottom" fmla="*/ 4408200 h 440820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fr-F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/>
              </a:rPr>
              <a:t>Cliquez pour éditer le format du plan de texte</a:t>
            </a:r>
          </a:p>
          <a:p>
            <a:pPr marL="864000" lvl="1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2"/>
                </a:solidFill>
                <a:latin typeface="Franklin Gothic Book"/>
              </a:rPr>
              <a:t>Second niveau de plan</a:t>
            </a:r>
          </a:p>
          <a:p>
            <a:pPr marL="1296000" lvl="2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chemeClr val="dk2"/>
                </a:solidFill>
                <a:latin typeface="Franklin Gothic Book"/>
              </a:rPr>
              <a:t>Troisième niveau de plan</a:t>
            </a:r>
          </a:p>
          <a:p>
            <a:pPr marL="1728000" lvl="3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2"/>
                </a:solidFill>
                <a:latin typeface="Franklin Gothic Book"/>
              </a:rPr>
              <a:t>Quatrième niveau de plan</a:t>
            </a:r>
          </a:p>
          <a:p>
            <a:pPr marL="2160000" lvl="4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/>
              </a:rPr>
              <a:t>Cinquième niveau de plan</a:t>
            </a:r>
          </a:p>
          <a:p>
            <a:pPr marL="2592000" lvl="5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/>
              </a:rPr>
              <a:t>Sixième niveau de plan</a:t>
            </a:r>
          </a:p>
          <a:p>
            <a:pPr marL="3024000" lvl="6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89000"/>
              </a:lnSpc>
              <a:buNone/>
            </a:pPr>
            <a:r>
              <a:rPr lang="fr-FR" sz="7200" b="0" strike="noStrike" cap="all" spc="-1">
                <a:solidFill>
                  <a:schemeClr val="dk2"/>
                </a:solidFill>
                <a:latin typeface="Franklin Gothic Book"/>
              </a:rPr>
              <a:t>Cryptographie </a:t>
            </a:r>
            <a:endParaRPr lang="en-US" sz="72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2000"/>
              </a:lnSpc>
              <a:buNone/>
              <a:tabLst>
                <a:tab pos="0" algn="l"/>
              </a:tabLst>
            </a:pPr>
            <a:r>
              <a:rPr lang="fr-FR" sz="2300" b="0" strike="noStrike" spc="-1">
                <a:solidFill>
                  <a:schemeClr val="dk2"/>
                </a:solidFill>
                <a:latin typeface="Franklin Gothic Book"/>
              </a:rPr>
              <a:t>Edouard LEFIZELIER</a:t>
            </a:r>
            <a:endParaRPr lang="fr-FR" sz="23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2000"/>
              </a:lnSpc>
              <a:buNone/>
              <a:tabLst>
                <a:tab pos="0" algn="l"/>
              </a:tabLst>
            </a:pPr>
            <a:r>
              <a:rPr lang="fr-FR" sz="2300" b="0" strike="noStrike" spc="-1">
                <a:solidFill>
                  <a:schemeClr val="dk2"/>
                </a:solidFill>
                <a:latin typeface="Franklin Gothic Book"/>
              </a:rPr>
              <a:t>Nathan MAILLET</a:t>
            </a:r>
            <a:endParaRPr lang="fr-FR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9CC28A4-7F02-AE62-B43F-787A011524F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04594" y="1357459"/>
            <a:ext cx="9511645" cy="423263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err="1"/>
              <a:t>Cyberchef</a:t>
            </a:r>
            <a:r>
              <a:rPr lang="fr-FR" sz="24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Module RSA python: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Sage python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37BC35B3-CDD8-1180-49CB-9FA3CEBE15B2}"/>
              </a:ext>
            </a:extLst>
          </p:cNvPr>
          <p:cNvSpPr txBox="1">
            <a:spLocks/>
          </p:cNvSpPr>
          <p:nvPr/>
        </p:nvSpPr>
        <p:spPr>
          <a:xfrm>
            <a:off x="4180788" y="516118"/>
            <a:ext cx="6735451" cy="84134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lnSpc>
                <a:spcPct val="89000"/>
              </a:lnSpc>
              <a:buClr>
                <a:srgbClr val="191B0E"/>
              </a:buClr>
              <a:buFont typeface="+mj-lt"/>
              <a:buAutoNum type="romanUcPeriod" startAt="4"/>
            </a:pPr>
            <a:r>
              <a:rPr lang="en-US" spc="-1" dirty="0" err="1">
                <a:solidFill>
                  <a:schemeClr val="dk1"/>
                </a:solidFill>
                <a:latin typeface="Franklin Gothic Book"/>
              </a:rPr>
              <a:t>Outils</a:t>
            </a:r>
            <a:endParaRPr lang="en-US" spc="-1" dirty="0">
              <a:solidFill>
                <a:schemeClr val="dk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407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1"/>
          <p:cNvSpPr/>
          <p:nvPr/>
        </p:nvSpPr>
        <p:spPr>
          <a:xfrm>
            <a:off x="2458800" y="1592640"/>
            <a:ext cx="8701200" cy="374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lang="fr-FR" sz="4000" b="0" strike="noStrike" spc="-1">
                <a:solidFill>
                  <a:schemeClr val="dk1"/>
                </a:solidFill>
                <a:latin typeface="Franklin Gothic Book"/>
              </a:rPr>
              <a:t>Introduction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lang="fr-FR" sz="4000" b="0" strike="noStrike" spc="-1">
                <a:solidFill>
                  <a:schemeClr val="dk1"/>
                </a:solidFill>
                <a:latin typeface="Franklin Gothic Book"/>
              </a:rPr>
              <a:t> Utilisation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lang="fr-FR" sz="4000" b="0" strike="noStrike" spc="-1">
                <a:solidFill>
                  <a:schemeClr val="dk1"/>
                </a:solidFill>
                <a:latin typeface="Franklin Gothic Book"/>
              </a:rPr>
              <a:t> Types de cryptographie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lang="fr-FR" sz="4000" b="0" strike="noStrike" spc="-1">
                <a:solidFill>
                  <a:schemeClr val="dk1"/>
                </a:solidFill>
                <a:latin typeface="Franklin Gothic Book"/>
              </a:rPr>
              <a:t> Outils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14800" y="534971"/>
            <a:ext cx="5170602" cy="8992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/>
            </a:pPr>
            <a:r>
              <a:rPr lang="fr-FR" sz="4400" b="0" strike="noStrike" spc="-1" dirty="0">
                <a:solidFill>
                  <a:schemeClr val="dk2"/>
                </a:solidFill>
                <a:latin typeface="Franklin Gothic Book"/>
              </a:rPr>
              <a:t>La cryptographie</a:t>
            </a:r>
            <a:endParaRPr lang="en-US" sz="44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371600" y="1434239"/>
            <a:ext cx="9600840" cy="399559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7938"/>
          </a:bodyPr>
          <a:lstStyle/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A veut transmettre un message à B sans que C ne puisse le comprendre,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4 principes fondamentaux: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Confidentialité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Authenticité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Intégrité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Non répudiation 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Deux types de cryptographie: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Symétrique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Asymétrique 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1295580" y="1216139"/>
            <a:ext cx="9600840" cy="441166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Historiquement :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Chiffrement de César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Machine Enigma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Des classiques d’aujourd’hui :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RSA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OTP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Bientôt l’ère post-quantique...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55416" y="495540"/>
            <a:ext cx="3681167" cy="79420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 startAt="2"/>
            </a:pPr>
            <a:r>
              <a:rPr lang="fr-FR" sz="4400" b="0" strike="noStrike" spc="-1" dirty="0">
                <a:solidFill>
                  <a:schemeClr val="dk2"/>
                </a:solidFill>
                <a:latin typeface="Franklin Gothic Book"/>
              </a:rPr>
              <a:t>Utilisation</a:t>
            </a:r>
            <a:endParaRPr lang="en-US" sz="44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95580" y="1289748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Protocoles et algorithmes que vous utilisez: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TLS (HTTPS)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RSA (Clefs </a:t>
            </a:r>
            <a:r>
              <a:rPr lang="fr-FR" sz="2000" b="0" i="1" strike="noStrike" spc="-1" dirty="0" err="1">
                <a:solidFill>
                  <a:schemeClr val="dk2"/>
                </a:solidFill>
                <a:latin typeface="Franklin Gothic Book"/>
              </a:rPr>
              <a:t>ssh</a:t>
            </a: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)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AES (WIFI WPA2)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80788" y="516118"/>
            <a:ext cx="6735451" cy="84134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 startAt="3"/>
            </a:pPr>
            <a:r>
              <a:rPr lang="fr-FR" sz="4400" b="0" strike="noStrike" spc="-1" dirty="0">
                <a:solidFill>
                  <a:schemeClr val="dk2"/>
                </a:solidFill>
                <a:latin typeface="Franklin Gothic Book"/>
              </a:rPr>
              <a:t>Types de cryptographie</a:t>
            </a:r>
            <a:endParaRPr lang="en-US" sz="44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20000" y="2340000"/>
            <a:ext cx="5940000" cy="220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Une même clef pour chiffrer et déchirer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Demande un canal sûr pour l’échange de la clef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Exemple historique : Vigenère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Problème : attaque par analyse de fréquence</a:t>
            </a: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5" name="ZoneTexte 6"/>
          <p:cNvSpPr/>
          <p:nvPr/>
        </p:nvSpPr>
        <p:spPr>
          <a:xfrm>
            <a:off x="1904040" y="1559650"/>
            <a:ext cx="601596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Franklin Gothic Book"/>
              <a:buAutoNum type="alphaUcPeriod"/>
            </a:pPr>
            <a:r>
              <a:rPr lang="fr-FR" sz="3200" b="0" strike="noStrike" spc="-1" dirty="0">
                <a:solidFill>
                  <a:schemeClr val="dk1"/>
                </a:solidFill>
                <a:latin typeface="Franklin Gothic Book"/>
              </a:rPr>
              <a:t> Chiffrement symétrique</a:t>
            </a:r>
            <a:endParaRPr lang="fr-F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Image 7"/>
          <p:cNvPicPr/>
          <p:nvPr/>
        </p:nvPicPr>
        <p:blipFill>
          <a:blip r:embed="rId2"/>
          <a:stretch/>
        </p:blipFill>
        <p:spPr>
          <a:xfrm>
            <a:off x="2544061" y="4827600"/>
            <a:ext cx="4514400" cy="180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du contenu 4"/>
          <p:cNvSpPr/>
          <p:nvPr/>
        </p:nvSpPr>
        <p:spPr>
          <a:xfrm>
            <a:off x="1395052" y="1299960"/>
            <a:ext cx="8022325" cy="206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b="0" strike="noStrike" spc="-1" dirty="0">
                <a:solidFill>
                  <a:schemeClr val="dk2"/>
                </a:solidFill>
                <a:latin typeface="Franklin Gothic Book"/>
              </a:rPr>
              <a:t>Exemple de chiffre parfait (OTP) :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Clef de la taille du message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Clef parfaitement aléatoire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Clef utilisée une seule fois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fr-FR" sz="2000" b="0" i="1" strike="noStrike" spc="-1" dirty="0">
                <a:solidFill>
                  <a:schemeClr val="dk2"/>
                </a:solidFill>
                <a:latin typeface="Franklin Gothic Book"/>
              </a:rPr>
              <a:t>XOR de la clef et du message pour obtenir le chiffré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Image 3"/>
          <p:cNvPicPr/>
          <p:nvPr/>
        </p:nvPicPr>
        <p:blipFill>
          <a:blip r:embed="rId2"/>
          <a:stretch/>
        </p:blipFill>
        <p:spPr>
          <a:xfrm>
            <a:off x="1549647" y="3295800"/>
            <a:ext cx="2733840" cy="2262240"/>
          </a:xfrm>
          <a:prstGeom prst="rect">
            <a:avLst/>
          </a:prstGeom>
          <a:ln w="0">
            <a:noFill/>
          </a:ln>
        </p:spPr>
      </p:pic>
      <p:pic>
        <p:nvPicPr>
          <p:cNvPr id="59" name="Image 7" descr="Une image contenant texte, capture d’écran, Police, diagramme&#10;&#10;Description générée automatiquement"/>
          <p:cNvPicPr/>
          <p:nvPr/>
        </p:nvPicPr>
        <p:blipFill>
          <a:blip r:embed="rId3"/>
          <a:stretch/>
        </p:blipFill>
        <p:spPr>
          <a:xfrm>
            <a:off x="4840407" y="3295800"/>
            <a:ext cx="4509360" cy="2262240"/>
          </a:xfrm>
          <a:prstGeom prst="rect">
            <a:avLst/>
          </a:prstGeom>
          <a:ln w="0">
            <a:noFill/>
          </a:ln>
        </p:spPr>
      </p:pic>
      <p:sp>
        <p:nvSpPr>
          <p:cNvPr id="60" name="ZoneTexte 8"/>
          <p:cNvSpPr/>
          <p:nvPr/>
        </p:nvSpPr>
        <p:spPr>
          <a:xfrm>
            <a:off x="1549647" y="5558040"/>
            <a:ext cx="258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800" b="0" i="1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du XOR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9"/>
          <p:cNvSpPr/>
          <p:nvPr/>
        </p:nvSpPr>
        <p:spPr>
          <a:xfrm>
            <a:off x="4840407" y="5558040"/>
            <a:ext cx="258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de l’OTP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>
            <a:extLst>
              <a:ext uri="{FF2B5EF4-FFF2-40B4-BE49-F238E27FC236}">
                <a16:creationId xmlns:a16="http://schemas.microsoft.com/office/drawing/2014/main" id="{C3A74A05-8184-3719-E662-C900961F5404}"/>
              </a:ext>
            </a:extLst>
          </p:cNvPr>
          <p:cNvSpPr/>
          <p:nvPr/>
        </p:nvSpPr>
        <p:spPr>
          <a:xfrm>
            <a:off x="1904040" y="1559650"/>
            <a:ext cx="601596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350" indent="-514350" defTabSz="457200">
              <a:lnSpc>
                <a:spcPct val="100000"/>
              </a:lnSpc>
              <a:buClr>
                <a:srgbClr val="000000"/>
              </a:buClr>
              <a:buFont typeface="+mj-lt"/>
              <a:buAutoNum type="alphaUcPeriod" startAt="2"/>
            </a:pPr>
            <a:r>
              <a:rPr lang="fr-FR" sz="3200" b="0" strike="noStrike" spc="-1" dirty="0">
                <a:solidFill>
                  <a:schemeClr val="dk1"/>
                </a:solidFill>
                <a:latin typeface="Franklin Gothic Book"/>
              </a:rPr>
              <a:t> Chiffrement asymétrique</a:t>
            </a:r>
            <a:endParaRPr lang="fr-F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F9B70794-C686-2873-FE21-B081AA0C8A1C}"/>
              </a:ext>
            </a:extLst>
          </p:cNvPr>
          <p:cNvSpPr txBox="1">
            <a:spLocks/>
          </p:cNvSpPr>
          <p:nvPr/>
        </p:nvSpPr>
        <p:spPr>
          <a:xfrm>
            <a:off x="1620000" y="2340000"/>
            <a:ext cx="5940000" cy="140244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spc="-1" dirty="0">
                <a:solidFill>
                  <a:schemeClr val="dk2"/>
                </a:solidFill>
                <a:latin typeface="Franklin Gothic Book"/>
              </a:rPr>
              <a:t>Une clef publique pour chiffré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spc="-1" dirty="0">
                <a:solidFill>
                  <a:schemeClr val="dk2"/>
                </a:solidFill>
                <a:latin typeface="Franklin Gothic Book"/>
              </a:rPr>
              <a:t>Une clef privée pour déchiffré</a:t>
            </a: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fr-FR" sz="2000" spc="-1" dirty="0">
                <a:solidFill>
                  <a:schemeClr val="dk2"/>
                </a:solidFill>
                <a:latin typeface="Franklin Gothic Book"/>
              </a:rPr>
              <a:t>RSA est un super exemple </a:t>
            </a:r>
          </a:p>
          <a:p>
            <a:pPr marL="841320" lvl="1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100" spc="-1" dirty="0">
              <a:solidFill>
                <a:schemeClr val="dk2"/>
              </a:solidFill>
              <a:latin typeface="Franklin Gothic Book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53316F-3909-EB59-9B04-ADD801961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7"/>
          <a:stretch/>
        </p:blipFill>
        <p:spPr>
          <a:xfrm>
            <a:off x="1687396" y="4053526"/>
            <a:ext cx="5353443" cy="1972411"/>
          </a:xfrm>
          <a:prstGeom prst="rect">
            <a:avLst/>
          </a:prstGeom>
        </p:spPr>
      </p:pic>
      <p:sp>
        <p:nvSpPr>
          <p:cNvPr id="7" name="ZoneTexte 8">
            <a:extLst>
              <a:ext uri="{FF2B5EF4-FFF2-40B4-BE49-F238E27FC236}">
                <a16:creationId xmlns:a16="http://schemas.microsoft.com/office/drawing/2014/main" id="{F3055FED-ACD6-18FC-6663-E999BB9FD20A}"/>
              </a:ext>
            </a:extLst>
          </p:cNvPr>
          <p:cNvSpPr/>
          <p:nvPr/>
        </p:nvSpPr>
        <p:spPr>
          <a:xfrm>
            <a:off x="1687396" y="6025937"/>
            <a:ext cx="2585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800" b="0" i="1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de RSA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37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>
            <a:extLst>
              <a:ext uri="{FF2B5EF4-FFF2-40B4-BE49-F238E27FC236}">
                <a16:creationId xmlns:a16="http://schemas.microsoft.com/office/drawing/2014/main" id="{022461FE-20FA-DE00-E477-0E3DD91A5C7D}"/>
              </a:ext>
            </a:extLst>
          </p:cNvPr>
          <p:cNvSpPr/>
          <p:nvPr/>
        </p:nvSpPr>
        <p:spPr>
          <a:xfrm>
            <a:off x="4327445" y="665821"/>
            <a:ext cx="601596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buClr>
                <a:srgbClr val="000000"/>
              </a:buClr>
            </a:pPr>
            <a:r>
              <a:rPr lang="fr-FR" sz="3200" b="0" strike="noStrike" spc="-1" dirty="0">
                <a:solidFill>
                  <a:srgbClr val="000000"/>
                </a:solidFill>
                <a:latin typeface="Arial"/>
              </a:rPr>
              <a:t>Recette de 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CA9C687-C1AC-4B30-4532-BCFD95EF1B94}"/>
                  </a:ext>
                </a:extLst>
              </p:cNvPr>
              <p:cNvSpPr txBox="1"/>
              <p:nvPr/>
            </p:nvSpPr>
            <p:spPr>
              <a:xfrm>
                <a:off x="1589777" y="1591221"/>
                <a:ext cx="8927184" cy="446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dirty="0"/>
                  <a:t>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2400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dirty="0"/>
                  <a:t>deux</a:t>
                </a:r>
                <a:r>
                  <a:rPr lang="fr-FR" sz="2400" b="1" dirty="0"/>
                  <a:t> nombres premiers </a:t>
                </a:r>
                <a:r>
                  <a:rPr lang="fr-FR" sz="2400" dirty="0"/>
                  <a:t>assez grand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2400" dirty="0"/>
                  <a:t> le </a:t>
                </a:r>
                <a:r>
                  <a:rPr lang="fr-FR" sz="2400" b="1" dirty="0"/>
                  <a:t>module</a:t>
                </a:r>
                <a:r>
                  <a:rPr lang="fr-FR" sz="2400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fr-FR" sz="2400" dirty="0"/>
                  <a:t> l’</a:t>
                </a:r>
                <a:r>
                  <a:rPr lang="fr-FR" sz="2400" b="1" dirty="0"/>
                  <a:t>indicatrice d’Euler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400" dirty="0"/>
                  <a:t> un nombre premier,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sz="2400" dirty="0"/>
                  <a:t> </a:t>
                </a:r>
                <a:r>
                  <a:rPr lang="fr-FR" sz="2400" b="1" dirty="0"/>
                  <a:t>la clef publique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400" dirty="0"/>
                  <a:t> </a:t>
                </a:r>
                <a:r>
                  <a:rPr lang="fr-FR" sz="2400" b="1" dirty="0"/>
                  <a:t>message en clair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fr-FR" sz="2400" dirty="0"/>
                  <a:t> la </a:t>
                </a:r>
                <a:r>
                  <a:rPr lang="fr-FR" sz="2400" b="1" dirty="0"/>
                  <a:t>clef privée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400" dirty="0"/>
                  <a:t> le </a:t>
                </a:r>
                <a:r>
                  <a:rPr lang="fr-FR" sz="2400" b="1" dirty="0"/>
                  <a:t>message chiffré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CA9C687-C1AC-4B30-4532-BCFD95E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777" y="1591221"/>
                <a:ext cx="8927184" cy="4464171"/>
              </a:xfrm>
              <a:prstGeom prst="rect">
                <a:avLst/>
              </a:prstGeom>
              <a:blipFill>
                <a:blip r:embed="rId2"/>
                <a:stretch>
                  <a:fillRect l="-956" b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55944820-1199-CF42-D856-4BE60B69A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92" b="20776"/>
          <a:stretch/>
        </p:blipFill>
        <p:spPr>
          <a:xfrm>
            <a:off x="10013678" y="4360119"/>
            <a:ext cx="1006567" cy="13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733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102</TotalTime>
  <Words>263</Words>
  <Application>Microsoft Office PowerPoint</Application>
  <PresentationFormat>Grand écran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Franklin Gothic Book</vt:lpstr>
      <vt:lpstr>Symbol</vt:lpstr>
      <vt:lpstr>Times New Roman</vt:lpstr>
      <vt:lpstr>Wingdings</vt:lpstr>
      <vt:lpstr>Cadrage</vt:lpstr>
      <vt:lpstr>Cryptographie </vt:lpstr>
      <vt:lpstr>Présentation PowerPoint</vt:lpstr>
      <vt:lpstr>La cryptographie</vt:lpstr>
      <vt:lpstr>Présentation PowerPoint</vt:lpstr>
      <vt:lpstr>Utilisation</vt:lpstr>
      <vt:lpstr>Types de cryptographie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 </dc:title>
  <dc:subject/>
  <dc:creator>edouard LEFIZELIER</dc:creator>
  <dc:description/>
  <cp:lastModifiedBy>edouard LEFIZELIER</cp:lastModifiedBy>
  <cp:revision>16</cp:revision>
  <dcterms:created xsi:type="dcterms:W3CDTF">2023-12-06T09:19:15Z</dcterms:created>
  <dcterms:modified xsi:type="dcterms:W3CDTF">2023-12-06T14:07:49Z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7</vt:i4>
  </property>
</Properties>
</file>