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92196D-6031-440F-B104-89AB122FE3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1BDC30-1351-4B02-8BE8-320A5D67DF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20917E-E9F8-48C4-95A3-FA3337B79C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05F410-61ED-43F3-B13F-740D476116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4C7BBF-BCEF-45D4-84AA-FA87F378FC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6EFBE1-A010-4AAF-9C46-2DC184A261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C99256-94B3-4E25-9FD1-7B5CBC7F6A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36FE6E-17B1-4A97-B343-A32FF3312C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B65581-1989-415C-8D00-4C4D5F593A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D2C814-3473-4376-A4D0-6FA83D5F38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4F592F-61F6-4B4F-8B1D-AADB18CFD21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E09226-A6F5-4BAD-88BB-7AE0170D369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478080" y="360"/>
            <a:ext cx="227880" cy="6857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" name="Group 6"/>
          <p:cNvGrpSpPr/>
          <p:nvPr/>
        </p:nvGrpSpPr>
        <p:grpSpPr>
          <a:xfrm>
            <a:off x="752040" y="743760"/>
            <a:ext cx="10674000" cy="5349600"/>
            <a:chOff x="752040" y="743760"/>
            <a:chExt cx="10674000" cy="5349600"/>
          </a:xfrm>
        </p:grpSpPr>
        <p:sp>
          <p:nvSpPr>
            <p:cNvPr id="2" name="Freeform 6"/>
            <p:cNvSpPr/>
            <p:nvPr/>
          </p:nvSpPr>
          <p:spPr>
            <a:xfrm>
              <a:off x="8151840" y="1685520"/>
              <a:ext cx="3274200" cy="4407840"/>
            </a:xfrm>
            <a:custGeom>
              <a:avLst/>
              <a:gdLst>
                <a:gd name="textAreaLeft" fmla="*/ 0 w 3274200"/>
                <a:gd name="textAreaRight" fmla="*/ 3274920 w 3274200"/>
                <a:gd name="textAreaTop" fmla="*/ 0 h 4407840"/>
                <a:gd name="textAreaBottom" fmla="*/ 4408560 h 4407840"/>
              </a:gdLst>
              <a:ahLst/>
              <a:rect l="textAreaLeft" t="textAreaTop" r="textAreaRight" b="textAreaBottom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 flipH="1" flipV="1">
              <a:off x="751320" y="743760"/>
              <a:ext cx="3274920" cy="4407840"/>
            </a:xfrm>
            <a:custGeom>
              <a:avLst/>
              <a:gdLst>
                <a:gd name="textAreaLeft" fmla="*/ 360 w 3274920"/>
                <a:gd name="textAreaRight" fmla="*/ 3276000 w 3274920"/>
                <a:gd name="textAreaTop" fmla="*/ -360 h 4407840"/>
                <a:gd name="textAreaBottom" fmla="*/ 4408200 h 4407840"/>
              </a:gdLst>
              <a:ahLst/>
              <a:rect l="textAreaLeft" t="textAreaTop" r="textAreaRight" b="textAreaBottom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fr-FR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2584080" y="6453360"/>
            <a:ext cx="7022520" cy="40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9830520" y="6453360"/>
            <a:ext cx="1595520" cy="40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2"/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405F077-1FE9-43C5-8342-ED6E0786B741}" type="slidenum">
              <a:rPr b="0" lang="fr-FR" sz="1200" spc="-1" strike="noStrike">
                <a:solidFill>
                  <a:schemeClr val="dk2"/>
                </a:solidFill>
                <a:latin typeface="Franklin Gothic Book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752760" y="6453360"/>
            <a:ext cx="1607400" cy="40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915200" y="1788480"/>
            <a:ext cx="8360640" cy="209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89000"/>
              </a:lnSpc>
              <a:buNone/>
              <a:tabLst>
                <a:tab algn="l" pos="0"/>
              </a:tabLst>
            </a:pPr>
            <a:r>
              <a:rPr b="0" lang="fr-FR" sz="7200" spc="-1" strike="noStrike" cap="all">
                <a:solidFill>
                  <a:schemeClr val="dk2"/>
                </a:solidFill>
                <a:latin typeface="Franklin Gothic Book"/>
              </a:rPr>
              <a:t>Cryptographie </a:t>
            </a:r>
            <a:endParaRPr b="0" lang="fr-FR" sz="7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2679840" y="3956400"/>
            <a:ext cx="6831000" cy="108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112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300" spc="-1" strike="noStrike">
                <a:solidFill>
                  <a:schemeClr val="dk2"/>
                </a:solidFill>
                <a:latin typeface="Franklin Gothic Book"/>
              </a:rPr>
              <a:t>Edouard LEFIZELIER</a:t>
            </a:r>
            <a:endParaRPr b="0" lang="fr-FR" sz="23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112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300" spc="-1" strike="noStrike">
                <a:solidFill>
                  <a:schemeClr val="dk2"/>
                </a:solidFill>
                <a:latin typeface="Franklin Gothic Book"/>
              </a:rPr>
              <a:t>Nathan MAILLET</a:t>
            </a:r>
            <a:endParaRPr b="0" lang="fr-FR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1404720" y="1357560"/>
            <a:ext cx="9511200" cy="423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Cyberchef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Pycryptodome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Sagemath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</a:pP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"/>
          <p:cNvSpPr/>
          <p:nvPr/>
        </p:nvSpPr>
        <p:spPr>
          <a:xfrm>
            <a:off x="4180680" y="516240"/>
            <a:ext cx="6735240" cy="84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 startAt="4"/>
            </a:pPr>
            <a:r>
              <a:rPr b="0" lang="en-US" sz="4400" spc="-1" strike="noStrike">
                <a:solidFill>
                  <a:schemeClr val="dk1"/>
                </a:solidFill>
                <a:latin typeface="Franklin Gothic Book"/>
              </a:rPr>
              <a:t>Outils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ZoneTexte 1"/>
          <p:cNvSpPr/>
          <p:nvPr/>
        </p:nvSpPr>
        <p:spPr>
          <a:xfrm>
            <a:off x="2458800" y="1592640"/>
            <a:ext cx="8700840" cy="37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Introduction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Utilisation 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Types de cryptographie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marL="399960" indent="-399960" defTabSz="457200">
              <a:lnSpc>
                <a:spcPct val="150000"/>
              </a:lnSpc>
              <a:buClr>
                <a:srgbClr val="000000"/>
              </a:buClr>
              <a:buFont typeface="Franklin Gothic Book"/>
              <a:buAutoNum type="romanUcPeriod"/>
            </a:pP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4000" spc="-1" strike="noStrike">
                <a:solidFill>
                  <a:schemeClr val="dk1"/>
                </a:solidFill>
                <a:latin typeface="Franklin Gothic Book"/>
              </a:rPr>
              <a:t>Outils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14800" y="534960"/>
            <a:ext cx="5965200" cy="89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/>
            </a:pPr>
            <a:r>
              <a:rPr b="0" lang="fr-FR" sz="4400" spc="-1" strike="noStrike">
                <a:solidFill>
                  <a:schemeClr val="dk2"/>
                </a:solidFill>
                <a:latin typeface="Franklin Gothic Book"/>
              </a:rPr>
              <a:t>La cryptographie</a:t>
            </a:r>
            <a:endParaRPr b="0" lang="fr-FR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71600" y="1434240"/>
            <a:ext cx="9600480" cy="399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A veut transmettre un message à B sans </a:t>
            </a: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que C ne puisse le comprendre,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4 principes fondamentaux: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Confidentialité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Authenticité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Intégrité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Non répudiation 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Deux types de cryptographie: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Symétrique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Asymétrique 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1295640" y="1216080"/>
            <a:ext cx="9600480" cy="441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Historiquement :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Chiffrement de César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Machine Enigma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Des classiques d’aujourd’hui :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RSA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OTP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Bientôt l’ère post-quantique...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255560" y="495720"/>
            <a:ext cx="4024440" cy="793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 startAt="2"/>
            </a:pPr>
            <a:r>
              <a:rPr b="0" lang="fr-FR" sz="4400" spc="-1" strike="noStrike">
                <a:solidFill>
                  <a:schemeClr val="dk2"/>
                </a:solidFill>
                <a:latin typeface="Franklin Gothic Book"/>
              </a:rPr>
              <a:t>Utilisation</a:t>
            </a:r>
            <a:endParaRPr b="0" lang="fr-FR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295640" y="1289880"/>
            <a:ext cx="9600480" cy="358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Protocoles et algorithmes que vous utilisez: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TLS (HTTPS)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RSA (Clefs ssh)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AES (WIFI WPA2)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180680" y="516240"/>
            <a:ext cx="769932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857160" indent="-857160" defTabSz="914400">
              <a:lnSpc>
                <a:spcPct val="89000"/>
              </a:lnSpc>
              <a:buClr>
                <a:srgbClr val="191b0e"/>
              </a:buClr>
              <a:buFont typeface="Franklin Gothic Book"/>
              <a:buAutoNum type="romanUcPeriod" startAt="3"/>
            </a:pPr>
            <a:r>
              <a:rPr b="0" lang="fr-FR" sz="4400" spc="-1" strike="noStrike">
                <a:solidFill>
                  <a:schemeClr val="dk2"/>
                </a:solidFill>
                <a:latin typeface="Franklin Gothic Book"/>
              </a:rPr>
              <a:t>Types de cryptographie</a:t>
            </a:r>
            <a:endParaRPr b="0" lang="fr-FR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620000" y="2340000"/>
            <a:ext cx="5939640" cy="220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Une même clef pour chiffrer et déchirer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Demande un canal sûr pour l’échange de la clef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Exemple historique : Vigenère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Problème : attaque par analyse de fréquence</a:t>
            </a: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  <a:p>
            <a:pPr indent="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fr-FR" sz="2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3" name="ZoneTexte 6"/>
          <p:cNvSpPr/>
          <p:nvPr/>
        </p:nvSpPr>
        <p:spPr>
          <a:xfrm>
            <a:off x="1904040" y="1559520"/>
            <a:ext cx="60156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Franklin Gothic Book"/>
              <a:buAutoNum type="alphaUcPeriod"/>
            </a:pPr>
            <a:r>
              <a:rPr b="0" lang="fr-FR" sz="32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3200" spc="-1" strike="noStrike">
                <a:solidFill>
                  <a:schemeClr val="dk1"/>
                </a:solidFill>
                <a:latin typeface="Franklin Gothic Book"/>
              </a:rPr>
              <a:t>Chiffrement symétrique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Image 7" descr=""/>
          <p:cNvPicPr/>
          <p:nvPr/>
        </p:nvPicPr>
        <p:blipFill>
          <a:blip r:embed="rId1"/>
          <a:stretch/>
        </p:blipFill>
        <p:spPr>
          <a:xfrm>
            <a:off x="2544120" y="4827600"/>
            <a:ext cx="4514040" cy="18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Espace réservé du contenu 4"/>
          <p:cNvSpPr/>
          <p:nvPr/>
        </p:nvSpPr>
        <p:spPr>
          <a:xfrm>
            <a:off x="1395000" y="1299960"/>
            <a:ext cx="8021880" cy="20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Exemple de chiffre parfait (OTP) :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Clef de la taille du message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Clef parfaitement aléatoire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Clef utilisée une seule fois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84120"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–"/>
            </a:pPr>
            <a:r>
              <a:rPr b="0" i="1" lang="fr-FR" sz="2000" spc="-1" strike="noStrike">
                <a:solidFill>
                  <a:schemeClr val="dk2"/>
                </a:solidFill>
                <a:latin typeface="Franklin Gothic Book"/>
              </a:rPr>
              <a:t>XOR de la clef et du message pour obtenir le chiffré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spcBef>
                <a:spcPts val="499"/>
              </a:spcBef>
              <a:spcAft>
                <a:spcPts val="201"/>
              </a:spcAft>
            </a:pP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Image 3" descr=""/>
          <p:cNvPicPr/>
          <p:nvPr/>
        </p:nvPicPr>
        <p:blipFill>
          <a:blip r:embed="rId1"/>
          <a:stretch/>
        </p:blipFill>
        <p:spPr>
          <a:xfrm>
            <a:off x="1549800" y="3295800"/>
            <a:ext cx="2733480" cy="2261880"/>
          </a:xfrm>
          <a:prstGeom prst="rect">
            <a:avLst/>
          </a:prstGeom>
          <a:ln w="0">
            <a:noFill/>
          </a:ln>
        </p:spPr>
      </p:pic>
      <p:pic>
        <p:nvPicPr>
          <p:cNvPr id="57" name="Image 7" descr="Une image contenant texte, capture d’écran, Police, diagramme&#10;&#10;Description générée automatiquement"/>
          <p:cNvPicPr/>
          <p:nvPr/>
        </p:nvPicPr>
        <p:blipFill>
          <a:blip r:embed="rId2"/>
          <a:stretch/>
        </p:blipFill>
        <p:spPr>
          <a:xfrm>
            <a:off x="4840560" y="3295800"/>
            <a:ext cx="4509000" cy="2261880"/>
          </a:xfrm>
          <a:prstGeom prst="rect">
            <a:avLst/>
          </a:prstGeom>
          <a:ln w="0">
            <a:noFill/>
          </a:ln>
        </p:spPr>
      </p:pic>
      <p:sp>
        <p:nvSpPr>
          <p:cNvPr id="58" name="ZoneTexte 8"/>
          <p:cNvSpPr/>
          <p:nvPr/>
        </p:nvSpPr>
        <p:spPr>
          <a:xfrm>
            <a:off x="1549800" y="5558040"/>
            <a:ext cx="258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Illustration du XOR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ZoneTexte 9"/>
          <p:cNvSpPr/>
          <p:nvPr/>
        </p:nvSpPr>
        <p:spPr>
          <a:xfrm>
            <a:off x="4840560" y="5558040"/>
            <a:ext cx="258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Illustration de l’OTP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ZoneTexte 6"/>
          <p:cNvSpPr/>
          <p:nvPr/>
        </p:nvSpPr>
        <p:spPr>
          <a:xfrm>
            <a:off x="1904040" y="1559520"/>
            <a:ext cx="60156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14440" indent="-514440" defTabSz="457200">
              <a:lnSpc>
                <a:spcPct val="100000"/>
              </a:lnSpc>
              <a:buClr>
                <a:srgbClr val="000000"/>
              </a:buClr>
              <a:buFont typeface="Franklin Gothic Book"/>
              <a:buAutoNum type="alphaUcPeriod" startAt="2"/>
            </a:pPr>
            <a:r>
              <a:rPr b="0" lang="fr-FR" sz="32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3200" spc="-1" strike="noStrike">
                <a:solidFill>
                  <a:schemeClr val="dk1"/>
                </a:solidFill>
                <a:latin typeface="Franklin Gothic Book"/>
              </a:rPr>
              <a:t>Chiffrement asymétrique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/>
          <p:nvPr/>
        </p:nvSpPr>
        <p:spPr>
          <a:xfrm>
            <a:off x="1620000" y="2340000"/>
            <a:ext cx="5939640" cy="14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Une clef publique pour chiffrer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Une clef privée pour déchiffrer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marL="384120" indent="-384120"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Font typeface="Franklin Gothic Book"/>
              <a:buChar char="■"/>
            </a:pPr>
            <a:r>
              <a:rPr b="0" lang="fr-FR" sz="2000" spc="-1" strike="noStrike">
                <a:solidFill>
                  <a:schemeClr val="dk2"/>
                </a:solidFill>
                <a:latin typeface="Franklin Gothic Book"/>
              </a:rPr>
              <a:t>RSA est un super exemple 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</a:pPr>
            <a:endParaRPr b="0" lang="fr-FR" sz="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Image 5" descr=""/>
          <p:cNvPicPr/>
          <p:nvPr/>
        </p:nvPicPr>
        <p:blipFill>
          <a:blip r:embed="rId1"/>
          <a:srcRect l="0" t="21476" r="0" b="0"/>
          <a:stretch/>
        </p:blipFill>
        <p:spPr>
          <a:xfrm>
            <a:off x="1687320" y="4053600"/>
            <a:ext cx="5353200" cy="1972080"/>
          </a:xfrm>
          <a:prstGeom prst="rect">
            <a:avLst/>
          </a:prstGeom>
          <a:ln w="0">
            <a:noFill/>
          </a:ln>
        </p:spPr>
      </p:pic>
      <p:sp>
        <p:nvSpPr>
          <p:cNvPr id="63" name="ZoneTexte 8"/>
          <p:cNvSpPr/>
          <p:nvPr/>
        </p:nvSpPr>
        <p:spPr>
          <a:xfrm>
            <a:off x="1687320" y="6026040"/>
            <a:ext cx="4972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fr-F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Franklin Gothic Book"/>
              </a:rPr>
              <a:t>Illustration du chiffrement asymétrique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ZoneTexte 6"/>
          <p:cNvSpPr/>
          <p:nvPr/>
        </p:nvSpPr>
        <p:spPr>
          <a:xfrm>
            <a:off x="4327560" y="666000"/>
            <a:ext cx="60156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Recette de RSA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ZoneTexte 5"/>
          <p:cNvSpPr/>
          <p:nvPr/>
        </p:nvSpPr>
        <p:spPr>
          <a:xfrm>
            <a:off x="1589760" y="1591200"/>
            <a:ext cx="892692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ff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rgbClr val="ff0000"/>
                </a:solidFill>
                <a:latin typeface="Franklin Gothic Book"/>
              </a:rPr>
              <a:t> 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et </a:t>
            </a:r>
            <a:r>
              <a:rPr b="0" lang="fr-FR" sz="2400" spc="-1" strike="noStrike">
                <a:solidFill>
                  <a:srgbClr val="ff0000"/>
                </a:solidFill>
                <a:latin typeface="Franklin Gothic Book"/>
              </a:rPr>
              <a:t> 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deux</a:t>
            </a:r>
            <a:r>
              <a:rPr b="1" lang="fr-FR" sz="2400" spc="-1" strike="noStrike">
                <a:solidFill>
                  <a:schemeClr val="dk1"/>
                </a:solidFill>
                <a:latin typeface="Franklin Gothic Book"/>
              </a:rPr>
              <a:t> nombres premiers 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assez grand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le </a:t>
            </a:r>
            <a:r>
              <a:rPr b="1" lang="fr-FR" sz="2400" spc="-1" strike="noStrike">
                <a:solidFill>
                  <a:schemeClr val="dk1"/>
                </a:solidFill>
                <a:latin typeface="Franklin Gothic Book"/>
              </a:rPr>
              <a:t>module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 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l’</a:t>
            </a:r>
            <a:r>
              <a:rPr b="1" lang="fr-FR" sz="2400" spc="-1" strike="noStrike">
                <a:solidFill>
                  <a:schemeClr val="dk1"/>
                </a:solidFill>
                <a:latin typeface="Franklin Gothic Book"/>
              </a:rPr>
              <a:t>indicatrice d’Euler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un nombre premier,  </a:t>
            </a:r>
            <a:r>
              <a:rPr b="1" lang="fr-FR" sz="2400" spc="-1" strike="noStrike">
                <a:solidFill>
                  <a:schemeClr val="dk1"/>
                </a:solidFill>
                <a:latin typeface="Franklin Gothic Book"/>
              </a:rPr>
              <a:t>la clef publique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1" lang="fr-FR" sz="2400" spc="-1" strike="noStrike">
                <a:solidFill>
                  <a:schemeClr val="dk1"/>
                </a:solidFill>
                <a:latin typeface="Franklin Gothic Book"/>
              </a:rPr>
              <a:t>message en clair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la </a:t>
            </a:r>
            <a:r>
              <a:rPr b="1" lang="fr-FR" sz="2400" spc="-1" strike="noStrike">
                <a:solidFill>
                  <a:schemeClr val="dk1"/>
                </a:solidFill>
                <a:latin typeface="Franklin Gothic Book"/>
              </a:rPr>
              <a:t>clef privée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 </a:t>
            </a:r>
            <a:r>
              <a:rPr b="0" lang="fr-FR" sz="2400" spc="-1" strike="noStrike">
                <a:solidFill>
                  <a:schemeClr val="dk1"/>
                </a:solidFill>
                <a:latin typeface="Franklin Gothic Book"/>
              </a:rPr>
              <a:t>le </a:t>
            </a:r>
            <a:r>
              <a:rPr b="1" lang="fr-FR" sz="2400" spc="-1" strike="noStrike">
                <a:solidFill>
                  <a:schemeClr val="dk1"/>
                </a:solidFill>
                <a:latin typeface="Franklin Gothic Book"/>
              </a:rPr>
              <a:t>message chiffré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6" descr=""/>
          <p:cNvPicPr/>
          <p:nvPr/>
        </p:nvPicPr>
        <p:blipFill>
          <a:blip r:embed="rId1"/>
          <a:srcRect l="0" t="0" r="34686" b="20773"/>
          <a:stretch/>
        </p:blipFill>
        <p:spPr>
          <a:xfrm>
            <a:off x="10013760" y="4359960"/>
            <a:ext cx="1006200" cy="134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adrage">
  <a:themeElements>
    <a:clrScheme name="Cadrage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7000"/>
                <a:lumMod val="110000"/>
              </a:schemeClr>
            </a:gs>
            <a:gs pos="50000">
              <a:schemeClr val="phClr">
                <a:tint val="73000"/>
                <a:lumMod val="105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50000">
              <a:schemeClr val="phClr">
                <a:shade val="100000"/>
                <a:lumMod val="100000"/>
              </a:schemeClr>
            </a:gs>
            <a:gs pos="100000">
              <a:schemeClr val="phClr">
                <a:shade val="78000"/>
                <a:lumMod val="99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in">
          <a:prstDash val="solid"/>
        </a:ln>
        <a:ln w="34925" cap="flat" cmpd="sng" algn="in">
          <a:prstDash val="solid"/>
        </a:ln>
        <a:ln w="19050" cap="flat" cmpd="sng" algn="in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104</TotalTime>
  <Application>LibreOffice/7.6.3.2$Linux_X86_64 LibreOffice_project/29d686fea9f6705b262d369fede658f824154cc0</Application>
  <AppVersion>15.0000</AppVersion>
  <Words>263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2023-12-06T09:19:15Z</dcterms:created>
  <dc:creator>edouard LEFIZELIER</dc:creator>
  <dc:description/>
  <dc:language>fr-FR</dc:language>
  <cp:lastModifiedBy/>
  <dcterms:modified xsi:type="dcterms:W3CDTF">2023-12-06T16:20:13Z</dcterms:modified>
  <cp:revision>21</cp:revision>
  <dc:subject/>
  <dc:title>Cryptographie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10</vt:i4>
  </property>
</Properties>
</file>