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 id="2147483656" r:id="rId2"/>
    <p:sldMasterId id="2147483654" r:id="rId3"/>
  </p:sldMasterIdLst>
  <p:notesMasterIdLst>
    <p:notesMasterId r:id="rId24"/>
  </p:notesMasterIdLst>
  <p:handoutMasterIdLst>
    <p:handoutMasterId r:id="rId25"/>
  </p:handoutMasterIdLst>
  <p:sldIdLst>
    <p:sldId id="283" r:id="rId4"/>
    <p:sldId id="288" r:id="rId5"/>
    <p:sldId id="271" r:id="rId6"/>
    <p:sldId id="301" r:id="rId7"/>
    <p:sldId id="338" r:id="rId8"/>
    <p:sldId id="302" r:id="rId9"/>
    <p:sldId id="359" r:id="rId10"/>
    <p:sldId id="360" r:id="rId11"/>
    <p:sldId id="367" r:id="rId12"/>
    <p:sldId id="361" r:id="rId13"/>
    <p:sldId id="368" r:id="rId14"/>
    <p:sldId id="369" r:id="rId15"/>
    <p:sldId id="372" r:id="rId16"/>
    <p:sldId id="373" r:id="rId17"/>
    <p:sldId id="376" r:id="rId18"/>
    <p:sldId id="365" r:id="rId19"/>
    <p:sldId id="366" r:id="rId20"/>
    <p:sldId id="285" r:id="rId21"/>
    <p:sldId id="375" r:id="rId22"/>
    <p:sldId id="3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6196" autoAdjust="0"/>
  </p:normalViewPr>
  <p:slideViewPr>
    <p:cSldViewPr snapToGrid="0" showGuides="1">
      <p:cViewPr varScale="1">
        <p:scale>
          <a:sx n="87" d="100"/>
          <a:sy n="87" d="100"/>
        </p:scale>
        <p:origin x="538" y="72"/>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1/2/2020</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Images &amp; Contents Layou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728244" y="2682240"/>
            <a:ext cx="3600000" cy="4175760"/>
          </a:xfrm>
          <a:prstGeom prst="rect">
            <a:avLst/>
          </a:prstGeom>
          <a:solidFill>
            <a:schemeClr val="bg1">
              <a:lumMod val="95000"/>
            </a:schemeClr>
          </a:solidFill>
        </p:spPr>
        <p:txBody>
          <a:bodyPr anchor="ctr"/>
          <a:lstStyle>
            <a:lvl1pPr marL="0" indent="0" algn="ctr">
              <a:buNone/>
              <a:defRPr sz="14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0" y="2682240"/>
            <a:ext cx="3600000" cy="4175760"/>
          </a:xfrm>
          <a:prstGeom prst="rect">
            <a:avLst/>
          </a:prstGeom>
          <a:solidFill>
            <a:schemeClr val="bg1">
              <a:lumMod val="95000"/>
            </a:schemeClr>
          </a:solidFill>
        </p:spPr>
        <p:txBody>
          <a:bodyPr anchor="ctr"/>
          <a:lstStyle>
            <a:lvl1pPr marL="0" indent="0" algn="ctr">
              <a:buNone/>
              <a:defRPr sz="14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2" name="Group 1">
            <a:extLst>
              <a:ext uri="{FF2B5EF4-FFF2-40B4-BE49-F238E27FC236}">
                <a16:creationId xmlns:a16="http://schemas.microsoft.com/office/drawing/2014/main" id="{7B32648F-D2D9-4800-A52A-5BAC2CD19214}"/>
              </a:ext>
            </a:extLst>
          </p:cNvPr>
          <p:cNvGrpSpPr/>
          <p:nvPr userDrawn="1"/>
        </p:nvGrpSpPr>
        <p:grpSpPr>
          <a:xfrm>
            <a:off x="11766624" y="0"/>
            <a:ext cx="425376" cy="6858000"/>
            <a:chOff x="11760629" y="0"/>
            <a:chExt cx="425376" cy="6858000"/>
          </a:xfrm>
        </p:grpSpPr>
        <p:sp>
          <p:nvSpPr>
            <p:cNvPr id="7" name="Rectangle 4">
              <a:extLst>
                <a:ext uri="{FF2B5EF4-FFF2-40B4-BE49-F238E27FC236}">
                  <a16:creationId xmlns:a16="http://schemas.microsoft.com/office/drawing/2014/main" id="{21817B51-CDC2-4F69-A281-89B84C29BEC1}"/>
                </a:ext>
              </a:extLst>
            </p:cNvPr>
            <p:cNvSpPr/>
            <p:nvPr userDrawn="1"/>
          </p:nvSpPr>
          <p:spPr>
            <a:xfrm>
              <a:off x="11973317" y="0"/>
              <a:ext cx="2126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5">
              <a:extLst>
                <a:ext uri="{FF2B5EF4-FFF2-40B4-BE49-F238E27FC236}">
                  <a16:creationId xmlns:a16="http://schemas.microsoft.com/office/drawing/2014/main" id="{3D01B805-68A9-4B26-9376-83768382CD27}"/>
                </a:ext>
              </a:extLst>
            </p:cNvPr>
            <p:cNvSpPr/>
            <p:nvPr userDrawn="1"/>
          </p:nvSpPr>
          <p:spPr>
            <a:xfrm>
              <a:off x="11760629" y="0"/>
              <a:ext cx="2126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Tree>
    <p:extLst>
      <p:ext uri="{BB962C8B-B14F-4D97-AF65-F5344CB8AC3E}">
        <p14:creationId xmlns:p14="http://schemas.microsoft.com/office/powerpoint/2010/main" val="17144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Images &amp;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p:cNvSpPr/>
          <p:nvPr userDrawn="1"/>
        </p:nvSpPr>
        <p:spPr>
          <a:xfrm>
            <a:off x="0" y="3265715"/>
            <a:ext cx="12192000" cy="3592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그림 개체 틀 2"/>
          <p:cNvSpPr>
            <a:spLocks noGrp="1"/>
          </p:cNvSpPr>
          <p:nvPr>
            <p:ph type="pic" sz="quarter" idx="10" hasCustomPrompt="1"/>
          </p:nvPr>
        </p:nvSpPr>
        <p:spPr>
          <a:xfrm>
            <a:off x="0" y="0"/>
            <a:ext cx="12192000" cy="326571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85000"/>
                    <a:lumOff val="15000"/>
                  </a:schemeClr>
                </a:solidFill>
                <a:latin typeface="+mn-lt"/>
                <a:cs typeface="Arial" pitchFamily="34" charset="0"/>
              </a:defRPr>
            </a:lvl1pPr>
          </a:lstStyle>
          <a:p>
            <a:r>
              <a:rPr lang="en-US" altLang="ko-KR" dirty="0"/>
              <a:t>Place Your Picture Here</a:t>
            </a:r>
            <a:endParaRPr lang="ko-KR" altLang="en-US" dirty="0"/>
          </a:p>
        </p:txBody>
      </p:sp>
      <p:sp>
        <p:nvSpPr>
          <p:cNvPr id="20" name="Rectangle 19"/>
          <p:cNvSpPr/>
          <p:nvPr userDrawn="1"/>
        </p:nvSpPr>
        <p:spPr>
          <a:xfrm>
            <a:off x="0" y="3265714"/>
            <a:ext cx="12192000" cy="91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743590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8" r:id="rId4"/>
    <p:sldLayoutId id="2147483669" r:id="rId5"/>
    <p:sldLayoutId id="2147483670" r:id="rId6"/>
    <p:sldLayoutId id="214748367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87158" y="284905"/>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6508460" y="3409732"/>
            <a:ext cx="5568426" cy="3353348"/>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7670362" y="1755241"/>
            <a:ext cx="3111042" cy="4288508"/>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
        <p:nvSpPr>
          <p:cNvPr id="85" name="TextBox 84">
            <a:extLst>
              <a:ext uri="{FF2B5EF4-FFF2-40B4-BE49-F238E27FC236}">
                <a16:creationId xmlns:a16="http://schemas.microsoft.com/office/drawing/2014/main" id="{73926F20-DE46-48FA-9510-FF7D1ABD2A85}"/>
              </a:ext>
            </a:extLst>
          </p:cNvPr>
          <p:cNvSpPr txBox="1"/>
          <p:nvPr/>
        </p:nvSpPr>
        <p:spPr>
          <a:xfrm>
            <a:off x="-521371" y="686396"/>
            <a:ext cx="11800377" cy="1323439"/>
          </a:xfrm>
          <a:prstGeom prst="rect">
            <a:avLst/>
          </a:prstGeom>
          <a:noFill/>
        </p:spPr>
        <p:txBody>
          <a:bodyPr wrap="square" rtlCol="0" anchor="ctr">
            <a:spAutoFit/>
          </a:bodyPr>
          <a:lstStyle/>
          <a:p>
            <a:pPr algn="ctr"/>
            <a:r>
              <a:rPr lang="en-US" altLang="ko-KR" sz="4000" b="1" dirty="0">
                <a:solidFill>
                  <a:schemeClr val="tx2">
                    <a:lumMod val="50000"/>
                  </a:schemeClr>
                </a:solidFill>
                <a:cs typeface="Arial" pitchFamily="34" charset="0"/>
              </a:rPr>
              <a:t>Fuzzy Expert System for </a:t>
            </a:r>
            <a:endParaRPr lang="en-US" altLang="ko-KR" sz="4000" b="1" dirty="0" smtClean="0">
              <a:solidFill>
                <a:schemeClr val="tx2">
                  <a:lumMod val="50000"/>
                </a:schemeClr>
              </a:solidFill>
              <a:cs typeface="Arial" pitchFamily="34" charset="0"/>
            </a:endParaRPr>
          </a:p>
          <a:p>
            <a:pPr algn="ctr"/>
            <a:r>
              <a:rPr lang="en-US" altLang="ko-KR" sz="4000" b="1" dirty="0" smtClean="0">
                <a:solidFill>
                  <a:schemeClr val="tx2">
                    <a:lumMod val="50000"/>
                  </a:schemeClr>
                </a:solidFill>
                <a:cs typeface="Arial" pitchFamily="34" charset="0"/>
              </a:rPr>
              <a:t>Diagnosis </a:t>
            </a:r>
            <a:r>
              <a:rPr lang="en-US" altLang="ko-KR" sz="4000" b="1" dirty="0">
                <a:solidFill>
                  <a:schemeClr val="tx2">
                    <a:lumMod val="50000"/>
                  </a:schemeClr>
                </a:solidFill>
                <a:cs typeface="Arial" pitchFamily="34" charset="0"/>
              </a:rPr>
              <a:t>of Diabetes Mellitus</a:t>
            </a:r>
            <a:endParaRPr lang="ko-KR" altLang="en-US" sz="4000" b="1" dirty="0">
              <a:solidFill>
                <a:schemeClr val="tx2">
                  <a:lumMod val="50000"/>
                </a:schemeClr>
              </a:solidFill>
              <a:cs typeface="Arial" pitchFamily="34" charset="0"/>
            </a:endParaRPr>
          </a:p>
        </p:txBody>
      </p:sp>
      <p:sp>
        <p:nvSpPr>
          <p:cNvPr id="89" name="TextBox 88">
            <a:extLst>
              <a:ext uri="{FF2B5EF4-FFF2-40B4-BE49-F238E27FC236}">
                <a16:creationId xmlns:a16="http://schemas.microsoft.com/office/drawing/2014/main" id="{73926F20-DE46-48FA-9510-FF7D1ABD2A85}"/>
              </a:ext>
            </a:extLst>
          </p:cNvPr>
          <p:cNvSpPr txBox="1"/>
          <p:nvPr/>
        </p:nvSpPr>
        <p:spPr>
          <a:xfrm>
            <a:off x="390981" y="5299284"/>
            <a:ext cx="5900189" cy="1131848"/>
          </a:xfrm>
          <a:prstGeom prst="rect">
            <a:avLst/>
          </a:prstGeom>
          <a:noFill/>
        </p:spPr>
        <p:txBody>
          <a:bodyPr wrap="square" rtlCol="0" anchor="ctr">
            <a:spAutoFit/>
          </a:bodyPr>
          <a:lstStyle/>
          <a:p>
            <a:pPr>
              <a:lnSpc>
                <a:spcPct val="150000"/>
              </a:lnSpc>
            </a:pPr>
            <a:r>
              <a:rPr lang="en-US" altLang="ko-KR" sz="2400" b="1" dirty="0" smtClean="0">
                <a:solidFill>
                  <a:schemeClr val="tx2">
                    <a:lumMod val="50000"/>
                  </a:schemeClr>
                </a:solidFill>
                <a:cs typeface="Arial" pitchFamily="34" charset="0"/>
              </a:rPr>
              <a:t>Name : Chamani Shiranthika</a:t>
            </a:r>
          </a:p>
          <a:p>
            <a:pPr>
              <a:lnSpc>
                <a:spcPct val="150000"/>
              </a:lnSpc>
            </a:pPr>
            <a:r>
              <a:rPr lang="en-US" altLang="ko-KR" sz="2400" b="1" dirty="0" smtClean="0">
                <a:solidFill>
                  <a:schemeClr val="tx2">
                    <a:lumMod val="50000"/>
                  </a:schemeClr>
                </a:solidFill>
                <a:cs typeface="Arial" pitchFamily="34" charset="0"/>
              </a:rPr>
              <a:t>Student Id : 710882702</a:t>
            </a:r>
            <a:endParaRPr lang="ko-KR" altLang="en-US" sz="2400" b="1" dirty="0">
              <a:solidFill>
                <a:schemeClr val="tx2">
                  <a:lumMod val="50000"/>
                </a:schemeClr>
              </a:solidFill>
              <a:cs typeface="Arial" pitchFamily="34" charset="0"/>
            </a:endParaRPr>
          </a:p>
        </p:txBody>
      </p:sp>
      <p:sp>
        <p:nvSpPr>
          <p:cNvPr id="2" name="Rectangle 1"/>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418248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14679645"/>
              </p:ext>
            </p:extLst>
          </p:nvPr>
        </p:nvGraphicFramePr>
        <p:xfrm>
          <a:off x="613456" y="4"/>
          <a:ext cx="10220448" cy="7076772"/>
        </p:xfrm>
        <a:graphic>
          <a:graphicData uri="http://schemas.openxmlformats.org/drawingml/2006/table">
            <a:tbl>
              <a:tblPr firstRow="1" firstCol="1" bandRow="1">
                <a:tableStyleId>{5C22544A-7EE6-4342-B048-85BDC9FD1C3A}</a:tableStyleId>
              </a:tblPr>
              <a:tblGrid>
                <a:gridCol w="1700132">
                  <a:extLst>
                    <a:ext uri="{9D8B030D-6E8A-4147-A177-3AD203B41FA5}">
                      <a16:colId xmlns:a16="http://schemas.microsoft.com/office/drawing/2014/main" val="1764055358"/>
                    </a:ext>
                  </a:extLst>
                </a:gridCol>
                <a:gridCol w="2028803">
                  <a:extLst>
                    <a:ext uri="{9D8B030D-6E8A-4147-A177-3AD203B41FA5}">
                      <a16:colId xmlns:a16="http://schemas.microsoft.com/office/drawing/2014/main" val="1200927660"/>
                    </a:ext>
                  </a:extLst>
                </a:gridCol>
                <a:gridCol w="1375830">
                  <a:extLst>
                    <a:ext uri="{9D8B030D-6E8A-4147-A177-3AD203B41FA5}">
                      <a16:colId xmlns:a16="http://schemas.microsoft.com/office/drawing/2014/main" val="2582731922"/>
                    </a:ext>
                  </a:extLst>
                </a:gridCol>
                <a:gridCol w="1784211">
                  <a:extLst>
                    <a:ext uri="{9D8B030D-6E8A-4147-A177-3AD203B41FA5}">
                      <a16:colId xmlns:a16="http://schemas.microsoft.com/office/drawing/2014/main" val="611720758"/>
                    </a:ext>
                  </a:extLst>
                </a:gridCol>
                <a:gridCol w="3331472">
                  <a:extLst>
                    <a:ext uri="{9D8B030D-6E8A-4147-A177-3AD203B41FA5}">
                      <a16:colId xmlns:a16="http://schemas.microsoft.com/office/drawing/2014/main" val="3613866911"/>
                    </a:ext>
                  </a:extLst>
                </a:gridCol>
              </a:tblGrid>
              <a:tr h="305950">
                <a:tc>
                  <a:txBody>
                    <a:bodyPr/>
                    <a:lstStyle/>
                    <a:p>
                      <a:pPr marL="0" marR="0">
                        <a:lnSpc>
                          <a:spcPct val="107000"/>
                        </a:lnSpc>
                        <a:spcBef>
                          <a:spcPts val="0"/>
                        </a:spcBef>
                        <a:spcAft>
                          <a:spcPts val="0"/>
                        </a:spcAft>
                      </a:pPr>
                      <a:r>
                        <a:rPr lang="en-US" sz="1400" dirty="0">
                          <a:solidFill>
                            <a:schemeClr val="bg2">
                              <a:lumMod val="10000"/>
                            </a:schemeClr>
                          </a:solidFill>
                          <a:effectLst/>
                        </a:rPr>
                        <a:t>Fuzzy Variables</a:t>
                      </a:r>
                      <a:endParaRPr lang="en-US" sz="14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solidFill>
                            <a:schemeClr val="bg2">
                              <a:lumMod val="10000"/>
                            </a:schemeClr>
                          </a:solidFill>
                          <a:effectLst/>
                        </a:rPr>
                        <a:t>Representation of fuzzy</a:t>
                      </a:r>
                      <a:endParaRPr lang="en-US" sz="14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solidFill>
                            <a:schemeClr val="bg2">
                              <a:lumMod val="10000"/>
                            </a:schemeClr>
                          </a:solidFill>
                          <a:effectLst/>
                        </a:rPr>
                        <a:t>Fuzzy Numbers</a:t>
                      </a:r>
                      <a:endParaRPr lang="en-US" sz="140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solidFill>
                            <a:schemeClr val="bg2">
                              <a:lumMod val="10000"/>
                            </a:schemeClr>
                          </a:solidFill>
                          <a:effectLst/>
                        </a:rPr>
                        <a:t>Representation of fuzzy numbers</a:t>
                      </a:r>
                      <a:endParaRPr lang="en-US" sz="140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solidFill>
                            <a:schemeClr val="bg2">
                              <a:lumMod val="10000"/>
                            </a:schemeClr>
                          </a:solidFill>
                          <a:effectLst/>
                        </a:rPr>
                        <a:t>Fuzzy Triangular and Trapezoidal numbers</a:t>
                      </a:r>
                      <a:endParaRPr lang="en-US" sz="14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596664654"/>
                  </a:ext>
                </a:extLst>
              </a:tr>
              <a:tr h="149024">
                <a:tc>
                  <a:txBody>
                    <a:bodyPr/>
                    <a:lstStyle/>
                    <a:p>
                      <a:pPr marL="0" marR="0">
                        <a:lnSpc>
                          <a:spcPct val="107000"/>
                        </a:lnSpc>
                        <a:spcBef>
                          <a:spcPts val="0"/>
                        </a:spcBef>
                        <a:spcAft>
                          <a:spcPts val="0"/>
                        </a:spcAft>
                      </a:pPr>
                      <a:r>
                        <a:rPr lang="en-US" sz="1400">
                          <a:effectLst/>
                        </a:rPr>
                        <a:t>Pregnant times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solidFill>
                      <a:schemeClr val="accent2">
                        <a:lumMod val="60000"/>
                        <a:lumOff val="40000"/>
                      </a:schemeClr>
                    </a:solidFill>
                  </a:tcPr>
                </a:tc>
                <a:tc>
                  <a:txBody>
                    <a:bodyPr/>
                    <a:lstStyle/>
                    <a:p>
                      <a:pPr marL="0" marR="0">
                        <a:lnSpc>
                          <a:spcPct val="107000"/>
                        </a:lnSpc>
                        <a:spcBef>
                          <a:spcPts val="0"/>
                        </a:spcBef>
                        <a:spcAft>
                          <a:spcPts val="0"/>
                        </a:spcAft>
                      </a:pPr>
                      <a:r>
                        <a:rPr lang="en-US" sz="1400" dirty="0">
                          <a:effectLst/>
                        </a:rPr>
                        <a:t>A11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0.475 7.213 7.213]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723627923"/>
                  </a:ext>
                </a:extLst>
              </a:tr>
              <a:tr h="156925">
                <a:tc>
                  <a:txBody>
                    <a:bodyPr/>
                    <a:lstStyle/>
                    <a:p>
                      <a:pPr marL="0" marR="0">
                        <a:lnSpc>
                          <a:spcPct val="107000"/>
                        </a:lnSpc>
                        <a:spcBef>
                          <a:spcPts val="0"/>
                        </a:spcBef>
                        <a:spcAft>
                          <a:spcPts val="0"/>
                        </a:spcAft>
                      </a:pPr>
                      <a:r>
                        <a:rPr lang="en-US" sz="1400" dirty="0">
                          <a:effectLst/>
                        </a:rPr>
                        <a:t>(Preg)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Medium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solidFill>
                      <a:schemeClr val="accent2">
                        <a:lumMod val="60000"/>
                        <a:lumOff val="40000"/>
                      </a:schemeClr>
                    </a:solidFill>
                  </a:tcPr>
                </a:tc>
                <a:tc>
                  <a:txBody>
                    <a:bodyPr/>
                    <a:lstStyle/>
                    <a:p>
                      <a:pPr marL="0" marR="0">
                        <a:lnSpc>
                          <a:spcPct val="107000"/>
                        </a:lnSpc>
                        <a:spcBef>
                          <a:spcPts val="0"/>
                        </a:spcBef>
                        <a:spcAft>
                          <a:spcPts val="0"/>
                        </a:spcAft>
                      </a:pPr>
                      <a:r>
                        <a:rPr lang="en-US" sz="1400" dirty="0">
                          <a:effectLst/>
                        </a:rPr>
                        <a:t>A12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[0.475 7.213 12.1]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50304533"/>
                  </a:ext>
                </a:extLst>
              </a:tr>
              <a:tr h="156925">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High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solidFill>
                      <a:schemeClr val="accent2">
                        <a:lumMod val="60000"/>
                        <a:lumOff val="40000"/>
                      </a:schemeClr>
                    </a:solidFill>
                  </a:tcPr>
                </a:tc>
                <a:tc>
                  <a:txBody>
                    <a:bodyPr/>
                    <a:lstStyle/>
                    <a:p>
                      <a:pPr marL="0" marR="0">
                        <a:lnSpc>
                          <a:spcPct val="107000"/>
                        </a:lnSpc>
                        <a:spcBef>
                          <a:spcPts val="0"/>
                        </a:spcBef>
                        <a:spcAft>
                          <a:spcPts val="0"/>
                        </a:spcAft>
                      </a:pPr>
                      <a:r>
                        <a:rPr lang="en-US" sz="1400">
                          <a:effectLst/>
                        </a:rPr>
                        <a:t>A13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[7.213 12.1 17 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80420935"/>
                  </a:ext>
                </a:extLst>
              </a:tr>
              <a:tr h="149024">
                <a:tc>
                  <a:txBody>
                    <a:bodyPr/>
                    <a:lstStyle/>
                    <a:p>
                      <a:pPr marL="0" marR="0">
                        <a:lnSpc>
                          <a:spcPct val="107000"/>
                        </a:lnSpc>
                        <a:spcBef>
                          <a:spcPts val="0"/>
                        </a:spcBef>
                        <a:spcAft>
                          <a:spcPts val="0"/>
                        </a:spcAft>
                      </a:pPr>
                      <a:r>
                        <a:rPr lang="en-US" sz="1400">
                          <a:effectLst/>
                        </a:rPr>
                        <a:t>Glucose level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88.84 152.6 152.6]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028304313"/>
                  </a:ext>
                </a:extLst>
              </a:tr>
              <a:tr h="149024">
                <a:tc>
                  <a:txBody>
                    <a:bodyPr/>
                    <a:lstStyle/>
                    <a:p>
                      <a:pPr marL="0" marR="0">
                        <a:lnSpc>
                          <a:spcPct val="107000"/>
                        </a:lnSpc>
                        <a:spcBef>
                          <a:spcPts val="0"/>
                        </a:spcBef>
                        <a:spcAft>
                          <a:spcPts val="0"/>
                        </a:spcAft>
                      </a:pPr>
                      <a:r>
                        <a:rPr lang="en-US" sz="1400" dirty="0">
                          <a:effectLst/>
                        </a:rPr>
                        <a:t>(Plas)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Medium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[88.84 152.6 175.8]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133361606"/>
                  </a:ext>
                </a:extLst>
              </a:tr>
              <a:tr h="149024">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High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[152.6 175.8 199 199]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110396092"/>
                  </a:ext>
                </a:extLst>
              </a:tr>
              <a:tr h="149024">
                <a:tc>
                  <a:txBody>
                    <a:bodyPr/>
                    <a:lstStyle/>
                    <a:p>
                      <a:pPr marL="0" marR="0">
                        <a:lnSpc>
                          <a:spcPct val="107000"/>
                        </a:lnSpc>
                        <a:spcBef>
                          <a:spcPts val="0"/>
                        </a:spcBef>
                        <a:spcAft>
                          <a:spcPts val="0"/>
                        </a:spcAft>
                      </a:pPr>
                      <a:r>
                        <a:rPr lang="en-US" sz="1400">
                          <a:effectLst/>
                        </a:rPr>
                        <a:t>Diastolic BP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A31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49.73 88.44 88.44]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728817135"/>
                  </a:ext>
                </a:extLst>
              </a:tr>
              <a:tr h="156925">
                <a:tc>
                  <a:txBody>
                    <a:bodyPr/>
                    <a:lstStyle/>
                    <a:p>
                      <a:pPr marL="0" marR="0">
                        <a:lnSpc>
                          <a:spcPct val="107000"/>
                        </a:lnSpc>
                        <a:spcBef>
                          <a:spcPts val="0"/>
                        </a:spcBef>
                        <a:spcAft>
                          <a:spcPts val="0"/>
                        </a:spcAft>
                      </a:pPr>
                      <a:r>
                        <a:rPr lang="en-US" sz="1400">
                          <a:effectLst/>
                        </a:rPr>
                        <a:t>(Dias)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Medium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[49.73 88.44 105.2]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684474879"/>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A33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[88.44 105.2 122 122]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668355992"/>
                  </a:ext>
                </a:extLst>
              </a:tr>
              <a:tr h="149024">
                <a:tc>
                  <a:txBody>
                    <a:bodyPr/>
                    <a:lstStyle/>
                    <a:p>
                      <a:pPr marL="0" marR="0">
                        <a:lnSpc>
                          <a:spcPct val="107000"/>
                        </a:lnSpc>
                        <a:spcBef>
                          <a:spcPts val="0"/>
                        </a:spcBef>
                        <a:spcAft>
                          <a:spcPts val="0"/>
                        </a:spcAft>
                      </a:pPr>
                      <a:r>
                        <a:rPr lang="en-US" sz="1400">
                          <a:effectLst/>
                        </a:rPr>
                        <a:t>Skin Thickness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Good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4.584 36.49 36.49]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287934575"/>
                  </a:ext>
                </a:extLst>
              </a:tr>
              <a:tr h="149024">
                <a:tc>
                  <a:txBody>
                    <a:bodyPr/>
                    <a:lstStyle/>
                    <a:p>
                      <a:pPr marL="0" marR="0">
                        <a:lnSpc>
                          <a:spcPct val="107000"/>
                        </a:lnSpc>
                        <a:spcBef>
                          <a:spcPts val="0"/>
                        </a:spcBef>
                        <a:spcAft>
                          <a:spcPts val="0"/>
                        </a:spcAft>
                      </a:pPr>
                      <a:r>
                        <a:rPr lang="en-US" sz="1400" dirty="0">
                          <a:effectLst/>
                        </a:rPr>
                        <a:t>(Tric)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Average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[4.584 36.49 67.74]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ctr"/>
                </a:tc>
                <a:extLst>
                  <a:ext uri="{0D108BD9-81ED-4DB2-BD59-A6C34878D82A}">
                    <a16:rowId xmlns:a16="http://schemas.microsoft.com/office/drawing/2014/main" val="405129964"/>
                  </a:ext>
                </a:extLst>
              </a:tr>
              <a:tr h="149024">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Below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[36.49 67.74 99 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340785984"/>
                  </a:ext>
                </a:extLst>
              </a:tr>
              <a:tr h="149024">
                <a:tc>
                  <a:txBody>
                    <a:bodyPr/>
                    <a:lstStyle/>
                    <a:p>
                      <a:pPr marL="0" marR="0">
                        <a:lnSpc>
                          <a:spcPct val="107000"/>
                        </a:lnSpc>
                        <a:spcBef>
                          <a:spcPts val="0"/>
                        </a:spcBef>
                        <a:spcAft>
                          <a:spcPts val="0"/>
                        </a:spcAft>
                      </a:pPr>
                      <a:r>
                        <a:rPr lang="en-US" sz="1400" dirty="0">
                          <a:effectLst/>
                        </a:rPr>
                        <a:t>Serum Insulin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35.44 195 195]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338200318"/>
                  </a:ext>
                </a:extLst>
              </a:tr>
              <a:tr h="156925">
                <a:tc>
                  <a:txBody>
                    <a:bodyPr/>
                    <a:lstStyle/>
                    <a:p>
                      <a:pPr marL="0" marR="0">
                        <a:lnSpc>
                          <a:spcPct val="107000"/>
                        </a:lnSpc>
                        <a:spcBef>
                          <a:spcPts val="0"/>
                        </a:spcBef>
                        <a:spcAft>
                          <a:spcPts val="0"/>
                        </a:spcAft>
                      </a:pPr>
                      <a:r>
                        <a:rPr lang="en-US" sz="1400">
                          <a:effectLst/>
                        </a:rPr>
                        <a:t>(Ins)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Medium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[35.44 195 520.5]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ctr"/>
                </a:tc>
                <a:extLst>
                  <a:ext uri="{0D108BD9-81ED-4DB2-BD59-A6C34878D82A}">
                    <a16:rowId xmlns:a16="http://schemas.microsoft.com/office/drawing/2014/main" val="810096298"/>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[195 520.5 846 846]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083717968"/>
                  </a:ext>
                </a:extLst>
              </a:tr>
              <a:tr h="149024">
                <a:tc>
                  <a:txBody>
                    <a:bodyPr/>
                    <a:lstStyle/>
                    <a:p>
                      <a:pPr marL="0" marR="0">
                        <a:lnSpc>
                          <a:spcPct val="107000"/>
                        </a:lnSpc>
                        <a:spcBef>
                          <a:spcPts val="0"/>
                        </a:spcBef>
                        <a:spcAft>
                          <a:spcPts val="0"/>
                        </a:spcAft>
                      </a:pPr>
                      <a:r>
                        <a:rPr lang="en-US" sz="1400">
                          <a:effectLst/>
                        </a:rPr>
                        <a:t>BMI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24.11 39.87 39.87]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79173122"/>
                  </a:ext>
                </a:extLst>
              </a:tr>
              <a:tr h="149024">
                <a:tc>
                  <a:txBody>
                    <a:bodyPr/>
                    <a:lstStyle/>
                    <a:p>
                      <a:pPr marL="0" marR="0">
                        <a:lnSpc>
                          <a:spcPct val="107000"/>
                        </a:lnSpc>
                        <a:spcBef>
                          <a:spcPts val="0"/>
                        </a:spcBef>
                        <a:spcAft>
                          <a:spcPts val="0"/>
                        </a:spcAft>
                      </a:pPr>
                      <a:r>
                        <a:rPr lang="en-US" sz="1400">
                          <a:effectLst/>
                        </a:rPr>
                        <a:t>(Mass)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Medium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A62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[24.11 39.87 53.49]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016436127"/>
                  </a:ext>
                </a:extLst>
              </a:tr>
              <a:tr h="149024">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[39.87 53.49 67.1 67.1]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362842486"/>
                  </a:ext>
                </a:extLst>
              </a:tr>
              <a:tr h="149024">
                <a:tc>
                  <a:txBody>
                    <a:bodyPr/>
                    <a:lstStyle/>
                    <a:p>
                      <a:pPr marL="0" marR="0">
                        <a:lnSpc>
                          <a:spcPct val="107000"/>
                        </a:lnSpc>
                        <a:spcBef>
                          <a:spcPts val="0"/>
                        </a:spcBef>
                        <a:spcAft>
                          <a:spcPts val="0"/>
                        </a:spcAft>
                      </a:pPr>
                      <a:r>
                        <a:rPr lang="en-US" sz="1400">
                          <a:effectLst/>
                        </a:rPr>
                        <a:t>Pedigree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0.1405 0.8032 0.8032]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816822473"/>
                  </a:ext>
                </a:extLst>
              </a:tr>
              <a:tr h="156925">
                <a:tc>
                  <a:txBody>
                    <a:bodyPr/>
                    <a:lstStyle/>
                    <a:p>
                      <a:pPr marL="0" marR="0">
                        <a:lnSpc>
                          <a:spcPct val="107000"/>
                        </a:lnSpc>
                        <a:spcBef>
                          <a:spcPts val="0"/>
                        </a:spcBef>
                        <a:spcAft>
                          <a:spcPts val="0"/>
                        </a:spcAft>
                      </a:pPr>
                      <a:r>
                        <a:rPr lang="en-US" sz="1400">
                          <a:effectLst/>
                        </a:rPr>
                        <a:t>(Pedi)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Medium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[0.1405 0.8032 1.612]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058657120"/>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[0.8032 1.612 2.42 2.42]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4167624364"/>
                  </a:ext>
                </a:extLst>
              </a:tr>
              <a:tr h="149024">
                <a:tc>
                  <a:txBody>
                    <a:bodyPr/>
                    <a:lstStyle/>
                    <a:p>
                      <a:pPr marL="0" marR="0">
                        <a:lnSpc>
                          <a:spcPct val="107000"/>
                        </a:lnSpc>
                        <a:spcBef>
                          <a:spcPts val="0"/>
                        </a:spcBef>
                        <a:spcAft>
                          <a:spcPts val="0"/>
                        </a:spcAft>
                      </a:pPr>
                      <a:r>
                        <a:rPr lang="en-US" sz="1400">
                          <a:effectLst/>
                        </a:rPr>
                        <a: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Young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A81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 21.48 45 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234344967"/>
                  </a:ext>
                </a:extLst>
              </a:tr>
              <a:tr h="149024">
                <a:tc>
                  <a:txBody>
                    <a:bodyPr/>
                    <a:lstStyle/>
                    <a:p>
                      <a:pPr marL="0" marR="0">
                        <a:lnSpc>
                          <a:spcPct val="107000"/>
                        </a:lnSpc>
                        <a:spcBef>
                          <a:spcPts val="0"/>
                        </a:spcBef>
                        <a:spcAft>
                          <a:spcPts val="0"/>
                        </a:spcAft>
                      </a:pPr>
                      <a:r>
                        <a:rPr lang="en-US" sz="1400">
                          <a:effectLst/>
                        </a:rPr>
                        <a: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Medium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A82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[21.48 45 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701112099"/>
                  </a:ext>
                </a:extLst>
              </a:tr>
              <a:tr h="149024">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A83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[45 63 81 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001820160"/>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713275658"/>
                  </a:ext>
                </a:extLst>
              </a:tr>
              <a:tr h="149024">
                <a:tc>
                  <a:txBody>
                    <a:bodyPr/>
                    <a:lstStyle/>
                    <a:p>
                      <a:pPr marL="0" marR="0">
                        <a:lnSpc>
                          <a:spcPct val="107000"/>
                        </a:lnSpc>
                        <a:spcBef>
                          <a:spcPts val="0"/>
                        </a:spcBef>
                        <a:spcAft>
                          <a:spcPts val="0"/>
                        </a:spcAft>
                      </a:pPr>
                      <a:r>
                        <a:rPr lang="en-US" sz="1400">
                          <a:effectLst/>
                        </a:rPr>
                        <a:t>Diabetes Mellitus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DM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Dangerous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DM1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[-0.4 0 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088395350"/>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Medium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DM2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[0.1 0.5 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1969506070"/>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dirty="0">
                          <a:effectLst/>
                        </a:rPr>
                        <a:t>Safe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DM3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tc>
                  <a:txBody>
                    <a:bodyPr/>
                    <a:lstStyle/>
                    <a:p>
                      <a:pPr marL="0" marR="0">
                        <a:lnSpc>
                          <a:spcPct val="107000"/>
                        </a:lnSpc>
                        <a:spcBef>
                          <a:spcPts val="0"/>
                        </a:spcBef>
                        <a:spcAft>
                          <a:spcPts val="0"/>
                        </a:spcAft>
                      </a:pPr>
                      <a:r>
                        <a:rPr lang="en-US" sz="1400">
                          <a:effectLst/>
                        </a:rPr>
                        <a:t>[0.6 1 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3336095513"/>
                  </a:ext>
                </a:extLst>
              </a:tr>
              <a:tr h="156925">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42510" marR="42510" marT="0" marB="0" anchor="b"/>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42510" marR="42510" marT="0" marB="0" anchor="b"/>
                </a:tc>
                <a:extLst>
                  <a:ext uri="{0D108BD9-81ED-4DB2-BD59-A6C34878D82A}">
                    <a16:rowId xmlns:a16="http://schemas.microsoft.com/office/drawing/2014/main" val="2964322229"/>
                  </a:ext>
                </a:extLst>
              </a:tr>
            </a:tbl>
          </a:graphicData>
        </a:graphic>
      </p:graphicFrame>
      <p:grpSp>
        <p:nvGrpSpPr>
          <p:cNvPr id="18" name="Graphic 10">
            <a:extLst>
              <a:ext uri="{FF2B5EF4-FFF2-40B4-BE49-F238E27FC236}">
                <a16:creationId xmlns:a16="http://schemas.microsoft.com/office/drawing/2014/main" id="{AC0994C0-6ED3-41E1-B1E7-2804E35565B7}"/>
              </a:ext>
            </a:extLst>
          </p:cNvPr>
          <p:cNvGrpSpPr/>
          <p:nvPr/>
        </p:nvGrpSpPr>
        <p:grpSpPr>
          <a:xfrm>
            <a:off x="10148596" y="1502058"/>
            <a:ext cx="2037735" cy="3447351"/>
            <a:chOff x="948018" y="1831704"/>
            <a:chExt cx="2674588" cy="4524751"/>
          </a:xfrm>
        </p:grpSpPr>
        <p:sp>
          <p:nvSpPr>
            <p:cNvPr id="19" name="Freeform: Shape 12">
              <a:extLst>
                <a:ext uri="{FF2B5EF4-FFF2-40B4-BE49-F238E27FC236}">
                  <a16:creationId xmlns:a16="http://schemas.microsoft.com/office/drawing/2014/main" id="{BB9AF6CD-2F18-4FEB-99BF-EE4745C4D903}"/>
                </a:ext>
              </a:extLst>
            </p:cNvPr>
            <p:cNvSpPr/>
            <p:nvPr/>
          </p:nvSpPr>
          <p:spPr>
            <a:xfrm>
              <a:off x="3129267" y="5540427"/>
              <a:ext cx="488903" cy="498490"/>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903" h="498489">
                  <a:moveTo>
                    <a:pt x="491422" y="222634"/>
                  </a:moveTo>
                  <a:cubicBezTo>
                    <a:pt x="485670" y="229824"/>
                    <a:pt x="488067" y="238451"/>
                    <a:pt x="488546" y="246600"/>
                  </a:cubicBezTo>
                  <a:cubicBezTo>
                    <a:pt x="495256" y="362115"/>
                    <a:pt x="408979" y="457499"/>
                    <a:pt x="312157" y="483862"/>
                  </a:cubicBezTo>
                  <a:cubicBezTo>
                    <a:pt x="306885" y="485299"/>
                    <a:pt x="302091" y="486737"/>
                    <a:pt x="296819" y="488175"/>
                  </a:cubicBezTo>
                  <a:cubicBezTo>
                    <a:pt x="290588" y="494407"/>
                    <a:pt x="282440" y="495844"/>
                    <a:pt x="273812" y="496324"/>
                  </a:cubicBezTo>
                  <a:cubicBezTo>
                    <a:pt x="252243" y="497282"/>
                    <a:pt x="230194" y="498720"/>
                    <a:pt x="208625" y="495365"/>
                  </a:cubicBezTo>
                  <a:cubicBezTo>
                    <a:pt x="198559" y="493927"/>
                    <a:pt x="190890" y="495844"/>
                    <a:pt x="184180" y="502555"/>
                  </a:cubicBez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ubicBezTo>
                    <a:pt x="488067" y="195792"/>
                    <a:pt x="487587" y="199627"/>
                    <a:pt x="490942" y="202023"/>
                  </a:cubicBezTo>
                  <a:cubicBezTo>
                    <a:pt x="491422" y="208254"/>
                    <a:pt x="491422" y="215444"/>
                    <a:pt x="491422" y="222634"/>
                  </a:cubicBezTo>
                  <a:close/>
                </a:path>
              </a:pathLst>
            </a:custGeom>
            <a:solidFill>
              <a:schemeClr val="bg1">
                <a:lumMod val="65000"/>
              </a:schemeClr>
            </a:solidFill>
            <a:ln w="4780" cap="flat">
              <a:noFill/>
              <a:prstDash val="solid"/>
              <a:miter/>
            </a:ln>
          </p:spPr>
          <p:txBody>
            <a:bodyPr rtlCol="0" anchor="ctr"/>
            <a:lstStyle/>
            <a:p>
              <a:endParaRPr lang="en-US"/>
            </a:p>
          </p:txBody>
        </p:sp>
        <p:sp>
          <p:nvSpPr>
            <p:cNvPr id="20" name="Freeform: Shape 13">
              <a:extLst>
                <a:ext uri="{FF2B5EF4-FFF2-40B4-BE49-F238E27FC236}">
                  <a16:creationId xmlns:a16="http://schemas.microsoft.com/office/drawing/2014/main" id="{3156A97F-141A-4B03-9C6E-09B742E7A40B}"/>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21" name="Freeform: Shape 14">
              <a:extLst>
                <a:ext uri="{FF2B5EF4-FFF2-40B4-BE49-F238E27FC236}">
                  <a16:creationId xmlns:a16="http://schemas.microsoft.com/office/drawing/2014/main" id="{DFF6426A-18F7-4DE5-B67A-314A46B9ED4B}"/>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22" name="Freeform: Shape 15">
              <a:extLst>
                <a:ext uri="{FF2B5EF4-FFF2-40B4-BE49-F238E27FC236}">
                  <a16:creationId xmlns:a16="http://schemas.microsoft.com/office/drawing/2014/main" id="{CD8085A6-EBA2-4344-A982-DE4C64BEDA6C}"/>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65000"/>
                <a:lumOff val="35000"/>
              </a:schemeClr>
            </a:solidFill>
            <a:ln w="4780" cap="flat">
              <a:noFill/>
              <a:prstDash val="solid"/>
              <a:miter/>
            </a:ln>
          </p:spPr>
          <p:txBody>
            <a:bodyPr rtlCol="0" anchor="ctr"/>
            <a:lstStyle/>
            <a:p>
              <a:endParaRPr lang="en-US" dirty="0"/>
            </a:p>
          </p:txBody>
        </p:sp>
        <p:sp>
          <p:nvSpPr>
            <p:cNvPr id="23" name="Freeform: Shape 16">
              <a:extLst>
                <a:ext uri="{FF2B5EF4-FFF2-40B4-BE49-F238E27FC236}">
                  <a16:creationId xmlns:a16="http://schemas.microsoft.com/office/drawing/2014/main" id="{777562AD-DA3E-410D-AC9D-8BCE6D21DFD5}"/>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bg1">
                <a:lumMod val="65000"/>
              </a:schemeClr>
            </a:solidFill>
            <a:ln w="4780" cap="flat">
              <a:noFill/>
              <a:prstDash val="solid"/>
              <a:miter/>
            </a:ln>
          </p:spPr>
          <p:txBody>
            <a:bodyPr rtlCol="0" anchor="ctr"/>
            <a:lstStyle/>
            <a:p>
              <a:endParaRPr lang="en-US"/>
            </a:p>
          </p:txBody>
        </p:sp>
        <p:sp>
          <p:nvSpPr>
            <p:cNvPr id="24" name="Freeform: Shape 17">
              <a:extLst>
                <a:ext uri="{FF2B5EF4-FFF2-40B4-BE49-F238E27FC236}">
                  <a16:creationId xmlns:a16="http://schemas.microsoft.com/office/drawing/2014/main" id="{4149CB53-D27E-4D29-BB92-C077075620A9}"/>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bg1">
                <a:lumMod val="65000"/>
              </a:schemeClr>
            </a:solidFill>
            <a:ln w="4780" cap="flat">
              <a:noFill/>
              <a:prstDash val="solid"/>
              <a:miter/>
            </a:ln>
          </p:spPr>
          <p:txBody>
            <a:bodyPr rtlCol="0" anchor="ctr"/>
            <a:lstStyle/>
            <a:p>
              <a:endParaRPr lang="en-US"/>
            </a:p>
          </p:txBody>
        </p:sp>
        <p:sp>
          <p:nvSpPr>
            <p:cNvPr id="25" name="Freeform: Shape 18">
              <a:extLst>
                <a:ext uri="{FF2B5EF4-FFF2-40B4-BE49-F238E27FC236}">
                  <a16:creationId xmlns:a16="http://schemas.microsoft.com/office/drawing/2014/main" id="{DA8D25D2-7C45-4CEE-A196-75215C729BB5}"/>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26" name="Freeform: Shape 19">
              <a:extLst>
                <a:ext uri="{FF2B5EF4-FFF2-40B4-BE49-F238E27FC236}">
                  <a16:creationId xmlns:a16="http://schemas.microsoft.com/office/drawing/2014/main" id="{E0007F69-2BD8-4AD6-A78F-5C05652ECEBF}"/>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tx1">
                <a:lumMod val="65000"/>
                <a:lumOff val="35000"/>
              </a:schemeClr>
            </a:solidFill>
            <a:ln w="4780" cap="flat">
              <a:noFill/>
              <a:prstDash val="solid"/>
              <a:miter/>
            </a:ln>
          </p:spPr>
          <p:txBody>
            <a:bodyPr rtlCol="0" anchor="ctr"/>
            <a:lstStyle/>
            <a:p>
              <a:endParaRPr lang="en-US"/>
            </a:p>
          </p:txBody>
        </p:sp>
      </p:grpSp>
      <p:sp>
        <p:nvSpPr>
          <p:cNvPr id="3" name="Left Brace 2"/>
          <p:cNvSpPr/>
          <p:nvPr/>
        </p:nvSpPr>
        <p:spPr>
          <a:xfrm>
            <a:off x="404752" y="6075485"/>
            <a:ext cx="179867" cy="527538"/>
          </a:xfrm>
          <a:prstGeom prst="leftBrace">
            <a:avLst>
              <a:gd name="adj1" fmla="val 66980"/>
              <a:gd name="adj2" fmla="val 44011"/>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rot="16200000">
            <a:off x="-327321" y="2664013"/>
            <a:ext cx="949569" cy="369332"/>
          </a:xfrm>
          <a:prstGeom prst="rect">
            <a:avLst/>
          </a:prstGeom>
          <a:noFill/>
        </p:spPr>
        <p:txBody>
          <a:bodyPr wrap="square" rtlCol="0">
            <a:spAutoFit/>
          </a:bodyPr>
          <a:lstStyle/>
          <a:p>
            <a:r>
              <a:rPr lang="en-US" dirty="0" smtClean="0"/>
              <a:t>Inputs</a:t>
            </a:r>
            <a:endParaRPr lang="en-US" dirty="0"/>
          </a:p>
        </p:txBody>
      </p:sp>
      <p:sp>
        <p:nvSpPr>
          <p:cNvPr id="15" name="Left Brace 14"/>
          <p:cNvSpPr/>
          <p:nvPr/>
        </p:nvSpPr>
        <p:spPr>
          <a:xfrm>
            <a:off x="367835" y="521677"/>
            <a:ext cx="205986" cy="5011616"/>
          </a:xfrm>
          <a:prstGeom prst="leftBrace">
            <a:avLst>
              <a:gd name="adj1" fmla="val 66980"/>
              <a:gd name="adj2" fmla="val 49474"/>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337041" y="5968693"/>
            <a:ext cx="1034983" cy="369332"/>
          </a:xfrm>
          <a:prstGeom prst="rect">
            <a:avLst/>
          </a:prstGeom>
          <a:noFill/>
        </p:spPr>
        <p:txBody>
          <a:bodyPr wrap="square" rtlCol="0">
            <a:spAutoFit/>
          </a:bodyPr>
          <a:lstStyle/>
          <a:p>
            <a:r>
              <a:rPr lang="en-US" dirty="0" smtClean="0"/>
              <a:t>Output</a:t>
            </a:r>
            <a:endParaRPr lang="en-US" dirty="0"/>
          </a:p>
        </p:txBody>
      </p:sp>
      <p:sp>
        <p:nvSpPr>
          <p:cNvPr id="17" name="Rectangle 16"/>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306496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0">
            <a:extLst>
              <a:ext uri="{FF2B5EF4-FFF2-40B4-BE49-F238E27FC236}">
                <a16:creationId xmlns:a16="http://schemas.microsoft.com/office/drawing/2014/main" id="{B9B333D3-710C-4DC3-B936-7D6BE942A972}"/>
              </a:ext>
            </a:extLst>
          </p:cNvPr>
          <p:cNvSpPr txBox="1">
            <a:spLocks/>
          </p:cNvSpPr>
          <p:nvPr/>
        </p:nvSpPr>
        <p:spPr>
          <a:xfrm>
            <a:off x="3989475" y="96557"/>
            <a:ext cx="857408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Proposed </a:t>
            </a:r>
            <a:r>
              <a:rPr lang="en-US" b="1" dirty="0" smtClean="0"/>
              <a:t>Fuzzy Rules</a:t>
            </a:r>
            <a:endParaRPr lang="en-US" dirty="0"/>
          </a:p>
        </p:txBody>
      </p:sp>
      <p:sp>
        <p:nvSpPr>
          <p:cNvPr id="2" name="Rectangle 1"/>
          <p:cNvSpPr/>
          <p:nvPr/>
        </p:nvSpPr>
        <p:spPr>
          <a:xfrm>
            <a:off x="686557" y="978937"/>
            <a:ext cx="10488465" cy="6453433"/>
          </a:xfrm>
          <a:prstGeom prst="rect">
            <a:avLst/>
          </a:prstGeom>
        </p:spPr>
        <p:txBody>
          <a:bodyPr wrap="square">
            <a:spAutoFit/>
          </a:bodyPr>
          <a:lstStyle/>
          <a:p>
            <a:pPr>
              <a:lnSpc>
                <a:spcPct val="107000"/>
              </a:lnSpc>
              <a:spcAft>
                <a:spcPts val="800"/>
              </a:spcAft>
            </a:pPr>
            <a:r>
              <a:rPr lang="en-US" sz="16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Low) or (A2 is Low) or (A3 is Low) or (A4 is Good) or (A5 is Low) or (A6 is Low) or (A7 is Low) or (A8 is Low) then (DM is Low)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If (A1 is Medium) or (A2 is Medium) or (A3 is Medium) or (A4 is Average) or (A5 is Medium)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High) or (A2 is High) or (A3 is High) or (A4 is Below Average) or (A5 is High) or (A6 is High) or (A7 is High) or (A8 is High) then (DM is High)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High) or (A2 is High) or (A3 is Medium) or (A4 is Below Average) or (A5 is High) or (A6 is High) or (A7 is High) or (A8 is High)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High) or (A2 is Medium) or (A3 is High) or (A4 is Below Average) or (A5 is High) or (A6 is High) or (A7 is High) or (A8 is High)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Low) or (A2 is High) or (A3 is High) or (A4 is Good) or (A5 is Low) or (A6 is Low) or (A7 is Low) or (A8 is Low) then (DM is Low)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Low) or (A2 is High) or (A3 is Medium) or (A4 is Good) or (A5 is Low) or (A6 is Low) or (A7 is Low) or (A8 is Low) then (DM is Low)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Low) or (A2 is Medium) or (A3 is High) or (A4 is Good) or (A5 is Low) or (A6 is Low) or (A7 is Low) or (A8 is Low) then (DM is Low) (1</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9.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High) or (A3 is Medium) or (A4 is Average) or (A5 is Medium) or (A6 is Medium) or (A7 is Medium) or (A8 is Medium) then (DM is Medium) (1)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Tree>
    <p:extLst>
      <p:ext uri="{BB962C8B-B14F-4D97-AF65-F5344CB8AC3E}">
        <p14:creationId xmlns:p14="http://schemas.microsoft.com/office/powerpoint/2010/main" val="7739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0">
            <a:extLst>
              <a:ext uri="{FF2B5EF4-FFF2-40B4-BE49-F238E27FC236}">
                <a16:creationId xmlns:a16="http://schemas.microsoft.com/office/drawing/2014/main" id="{B9B333D3-710C-4DC3-B936-7D6BE942A972}"/>
              </a:ext>
            </a:extLst>
          </p:cNvPr>
          <p:cNvSpPr txBox="1">
            <a:spLocks/>
          </p:cNvSpPr>
          <p:nvPr/>
        </p:nvSpPr>
        <p:spPr>
          <a:xfrm>
            <a:off x="3989475" y="96557"/>
            <a:ext cx="857408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Proposed </a:t>
            </a:r>
            <a:r>
              <a:rPr lang="en-US" b="1" dirty="0" smtClean="0"/>
              <a:t>Fuzzy Rules</a:t>
            </a:r>
            <a:endParaRPr lang="en-US" dirty="0"/>
          </a:p>
        </p:txBody>
      </p:sp>
      <p:sp>
        <p:nvSpPr>
          <p:cNvPr id="2" name="Rectangle 1"/>
          <p:cNvSpPr/>
          <p:nvPr/>
        </p:nvSpPr>
        <p:spPr>
          <a:xfrm>
            <a:off x="686557" y="978937"/>
            <a:ext cx="10488465" cy="5642507"/>
          </a:xfrm>
          <a:prstGeom prst="rect">
            <a:avLst/>
          </a:prstGeom>
        </p:spPr>
        <p:txBody>
          <a:bodyPr wrap="square">
            <a:spAutoFit/>
          </a:bodyPr>
          <a:lstStyle/>
          <a:p>
            <a:pPr>
              <a:lnSpc>
                <a:spcPct val="107000"/>
              </a:lnSpc>
              <a:spcAft>
                <a:spcPts val="800"/>
              </a:spcAft>
            </a:pPr>
            <a:r>
              <a:rPr lang="en-US" sz="16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High) or (A4 is Average) or (A5 is Medium)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High) or (A2 is Medium) or (A3 is Medium) or (A4 is Average) or (A5 is Medium)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High) or (A3 is Medium) or (A4 is Average) or (A5 is Medium)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High) or (A4 is Average) or (A5 is Medium)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14.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Medium) or (A4 is Below Average) or (A5 is Medium)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15.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Medium) or (A4 is Average) or (A5 is High) or (A6 is Medium)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16.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Medium) or (A4 is Average) or (A5 is Medium) or (A6 is High) or (A7 is Medium)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17.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Medium) or (A4 is Average) or (A5 is Medium) or (A6 is Medium) or (A7 is High) or (A8 is Medium)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18.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(A1 is Medium) or (A2 is Medium) or (A3 is Medium) or (A4 is Average) or (A5 is Medium) or (A6 is Medium) or (A7 is Medium) or (A8 is Old) then (DM is Medium) (1)</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Tree>
    <p:extLst>
      <p:ext uri="{BB962C8B-B14F-4D97-AF65-F5344CB8AC3E}">
        <p14:creationId xmlns:p14="http://schemas.microsoft.com/office/powerpoint/2010/main" val="233443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33047" y="1591408"/>
            <a:ext cx="3903784" cy="2602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altLang="ko-KR" dirty="0" err="1" smtClean="0">
                <a:solidFill>
                  <a:schemeClr val="bg1"/>
                </a:solidFill>
                <a:cs typeface="Arial" pitchFamily="34" charset="0"/>
              </a:rPr>
              <a:t>AndMethod</a:t>
            </a:r>
            <a:r>
              <a:rPr lang="en-GB" altLang="ko-KR" dirty="0" smtClean="0">
                <a:solidFill>
                  <a:schemeClr val="bg1"/>
                </a:solidFill>
                <a:cs typeface="Arial" pitchFamily="34" charset="0"/>
              </a:rPr>
              <a:t> = 'min</a:t>
            </a:r>
            <a:r>
              <a:rPr lang="en-GB" altLang="ko-KR" dirty="0">
                <a:solidFill>
                  <a:schemeClr val="bg1"/>
                </a:solidFill>
                <a:cs typeface="Arial" pitchFamily="34" charset="0"/>
              </a:rPr>
              <a:t>'</a:t>
            </a:r>
            <a:br>
              <a:rPr lang="en-GB" altLang="ko-KR" dirty="0">
                <a:solidFill>
                  <a:schemeClr val="bg1"/>
                </a:solidFill>
                <a:cs typeface="Arial" pitchFamily="34" charset="0"/>
              </a:rPr>
            </a:br>
            <a:r>
              <a:rPr lang="en-GB" altLang="ko-KR" dirty="0" err="1" smtClean="0">
                <a:solidFill>
                  <a:schemeClr val="bg1"/>
                </a:solidFill>
                <a:cs typeface="Arial" pitchFamily="34" charset="0"/>
              </a:rPr>
              <a:t>OrMethod</a:t>
            </a:r>
            <a:r>
              <a:rPr lang="en-GB" altLang="ko-KR" dirty="0" smtClean="0">
                <a:solidFill>
                  <a:schemeClr val="bg1"/>
                </a:solidFill>
                <a:cs typeface="Arial" pitchFamily="34" charset="0"/>
              </a:rPr>
              <a:t> = 'max</a:t>
            </a:r>
            <a:r>
              <a:rPr lang="en-GB" altLang="ko-KR" dirty="0">
                <a:solidFill>
                  <a:schemeClr val="bg1"/>
                </a:solidFill>
                <a:cs typeface="Arial" pitchFamily="34" charset="0"/>
              </a:rPr>
              <a:t>'</a:t>
            </a:r>
            <a:br>
              <a:rPr lang="en-GB" altLang="ko-KR" dirty="0">
                <a:solidFill>
                  <a:schemeClr val="bg1"/>
                </a:solidFill>
                <a:cs typeface="Arial" pitchFamily="34" charset="0"/>
              </a:rPr>
            </a:br>
            <a:r>
              <a:rPr lang="en-GB" altLang="ko-KR" dirty="0" err="1" smtClean="0">
                <a:solidFill>
                  <a:schemeClr val="bg1"/>
                </a:solidFill>
                <a:cs typeface="Arial" pitchFamily="34" charset="0"/>
              </a:rPr>
              <a:t>ImpMethod</a:t>
            </a:r>
            <a:r>
              <a:rPr lang="en-GB" altLang="ko-KR" dirty="0" smtClean="0">
                <a:solidFill>
                  <a:schemeClr val="bg1"/>
                </a:solidFill>
                <a:cs typeface="Arial" pitchFamily="34" charset="0"/>
              </a:rPr>
              <a:t> = 'min</a:t>
            </a:r>
            <a:r>
              <a:rPr lang="en-GB" altLang="ko-KR" dirty="0">
                <a:solidFill>
                  <a:schemeClr val="bg1"/>
                </a:solidFill>
                <a:cs typeface="Arial" pitchFamily="34" charset="0"/>
              </a:rPr>
              <a:t>'</a:t>
            </a:r>
            <a:br>
              <a:rPr lang="en-GB" altLang="ko-KR" dirty="0">
                <a:solidFill>
                  <a:schemeClr val="bg1"/>
                </a:solidFill>
                <a:cs typeface="Arial" pitchFamily="34" charset="0"/>
              </a:rPr>
            </a:br>
            <a:r>
              <a:rPr lang="en-GB" altLang="ko-KR" dirty="0" err="1" smtClean="0">
                <a:solidFill>
                  <a:schemeClr val="bg1"/>
                </a:solidFill>
                <a:cs typeface="Arial" pitchFamily="34" charset="0"/>
              </a:rPr>
              <a:t>AggMethod</a:t>
            </a:r>
            <a:r>
              <a:rPr lang="en-GB" altLang="ko-KR" dirty="0" smtClean="0">
                <a:solidFill>
                  <a:schemeClr val="bg1"/>
                </a:solidFill>
                <a:cs typeface="Arial" pitchFamily="34" charset="0"/>
              </a:rPr>
              <a:t> = 'max</a:t>
            </a:r>
            <a:r>
              <a:rPr lang="en-GB" altLang="ko-KR" dirty="0">
                <a:solidFill>
                  <a:schemeClr val="bg1"/>
                </a:solidFill>
                <a:cs typeface="Arial" pitchFamily="34" charset="0"/>
              </a:rPr>
              <a:t>'</a:t>
            </a:r>
            <a:br>
              <a:rPr lang="en-GB" altLang="ko-KR" dirty="0">
                <a:solidFill>
                  <a:schemeClr val="bg1"/>
                </a:solidFill>
                <a:cs typeface="Arial" pitchFamily="34" charset="0"/>
              </a:rPr>
            </a:br>
            <a:r>
              <a:rPr lang="en-GB" altLang="ko-KR" dirty="0" err="1" smtClean="0">
                <a:solidFill>
                  <a:schemeClr val="bg1"/>
                </a:solidFill>
                <a:cs typeface="Arial" pitchFamily="34" charset="0"/>
              </a:rPr>
              <a:t>DefuzzMethod</a:t>
            </a:r>
            <a:r>
              <a:rPr lang="en-GB" altLang="ko-KR" dirty="0" smtClean="0">
                <a:solidFill>
                  <a:schemeClr val="bg1"/>
                </a:solidFill>
                <a:cs typeface="Arial" pitchFamily="34" charset="0"/>
              </a:rPr>
              <a:t> = ‘ centroid ’</a:t>
            </a:r>
            <a:endParaRPr lang="en-GB" altLang="ko-KR" dirty="0">
              <a:solidFill>
                <a:schemeClr val="bg1"/>
              </a:solidFill>
              <a:cs typeface="Arial" pitchFamily="34" charset="0"/>
            </a:endParaRPr>
          </a:p>
        </p:txBody>
      </p:sp>
      <p:sp>
        <p:nvSpPr>
          <p:cNvPr id="6" name="Rectangle 5"/>
          <p:cNvSpPr/>
          <p:nvPr/>
        </p:nvSpPr>
        <p:spPr>
          <a:xfrm>
            <a:off x="6096000" y="1756477"/>
            <a:ext cx="6096000" cy="2166875"/>
          </a:xfrm>
          <a:prstGeom prst="rect">
            <a:avLst/>
          </a:prstGeom>
        </p:spPr>
        <p:txBody>
          <a:bodyPr>
            <a:spAutoFit/>
          </a:bodyPr>
          <a:lstStyle/>
          <a:p>
            <a:pPr>
              <a:lnSpc>
                <a:spcPct val="107000"/>
              </a:lnSpc>
              <a:spcAft>
                <a:spcPts val="800"/>
              </a:spcAft>
            </a:pPr>
            <a:r>
              <a:rPr lang="en-US" b="1" dirty="0"/>
              <a:t>[Input1</a:t>
            </a:r>
            <a:r>
              <a:rPr lang="en-US" b="1" dirty="0" smtClean="0"/>
              <a:t>]   (Pregnant times)</a:t>
            </a:r>
            <a:r>
              <a:rPr lang="en-US" dirty="0"/>
              <a:t/>
            </a:r>
            <a:br>
              <a:rPr lang="en-US" dirty="0"/>
            </a:br>
            <a:r>
              <a:rPr lang="en-US" dirty="0"/>
              <a:t>Name='Preg'</a:t>
            </a:r>
            <a:br>
              <a:rPr lang="en-US" dirty="0"/>
            </a:br>
            <a:r>
              <a:rPr lang="en-US" dirty="0"/>
              <a:t>Range=[0 17]</a:t>
            </a:r>
            <a:br>
              <a:rPr lang="en-US" dirty="0"/>
            </a:br>
            <a:r>
              <a:rPr lang="en-US" dirty="0" err="1"/>
              <a:t>NumMFs</a:t>
            </a:r>
            <a:r>
              <a:rPr lang="en-US" dirty="0"/>
              <a:t>=3</a:t>
            </a:r>
            <a:br>
              <a:rPr lang="en-US" dirty="0"/>
            </a:br>
            <a:r>
              <a:rPr lang="en-US" dirty="0"/>
              <a:t>MF1='Low':'</a:t>
            </a:r>
            <a:r>
              <a:rPr lang="en-US" dirty="0" err="1"/>
              <a:t>trapmf</a:t>
            </a:r>
            <a:r>
              <a:rPr lang="en-US" dirty="0"/>
              <a:t>',[0 0.475 7.213 7.213]</a:t>
            </a:r>
            <a:br>
              <a:rPr lang="en-US" dirty="0"/>
            </a:br>
            <a:r>
              <a:rPr lang="en-US" dirty="0"/>
              <a:t>MF2='Medium':'</a:t>
            </a:r>
            <a:r>
              <a:rPr lang="en-US" dirty="0" err="1"/>
              <a:t>trimf</a:t>
            </a:r>
            <a:r>
              <a:rPr lang="en-US" dirty="0"/>
              <a:t>',[0.475 7.213 12.1]</a:t>
            </a:r>
            <a:br>
              <a:rPr lang="en-US" dirty="0"/>
            </a:br>
            <a:r>
              <a:rPr lang="en-US" dirty="0"/>
              <a:t>MF3='High':'</a:t>
            </a:r>
            <a:r>
              <a:rPr lang="en-US" dirty="0" err="1"/>
              <a:t>trimf</a:t>
            </a:r>
            <a:r>
              <a:rPr lang="en-US" dirty="0"/>
              <a:t>',[7.213 12.1 17 17]</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812930" y="4552432"/>
            <a:ext cx="6096000" cy="2166875"/>
          </a:xfrm>
          <a:prstGeom prst="rect">
            <a:avLst/>
          </a:prstGeom>
        </p:spPr>
        <p:txBody>
          <a:bodyPr>
            <a:spAutoFit/>
          </a:bodyPr>
          <a:lstStyle/>
          <a:p>
            <a:pPr>
              <a:lnSpc>
                <a:spcPct val="107000"/>
              </a:lnSpc>
              <a:spcAft>
                <a:spcPts val="800"/>
              </a:spcAft>
            </a:pPr>
            <a:r>
              <a:rPr lang="en-US" b="1" dirty="0"/>
              <a:t>[</a:t>
            </a:r>
            <a:r>
              <a:rPr lang="en-US" b="1" dirty="0" smtClean="0"/>
              <a:t>Output]    (Diabetes Mellitus)</a:t>
            </a:r>
            <a:r>
              <a:rPr lang="en-US" dirty="0"/>
              <a:t/>
            </a:r>
            <a:br>
              <a:rPr lang="en-US" dirty="0"/>
            </a:br>
            <a:r>
              <a:rPr lang="en-US" dirty="0"/>
              <a:t>Name='output'</a:t>
            </a:r>
            <a:br>
              <a:rPr lang="en-US" dirty="0"/>
            </a:br>
            <a:r>
              <a:rPr lang="en-US" dirty="0"/>
              <a:t>Range=[0 1]</a:t>
            </a:r>
            <a:br>
              <a:rPr lang="en-US" dirty="0"/>
            </a:br>
            <a:r>
              <a:rPr lang="en-US" dirty="0" err="1"/>
              <a:t>NumMFs</a:t>
            </a:r>
            <a:r>
              <a:rPr lang="en-US" dirty="0"/>
              <a:t>=3</a:t>
            </a:r>
            <a:br>
              <a:rPr lang="en-US" dirty="0"/>
            </a:br>
            <a:r>
              <a:rPr lang="en-US" dirty="0"/>
              <a:t>MF1='Dangerous':'</a:t>
            </a:r>
            <a:r>
              <a:rPr lang="en-US" dirty="0" err="1"/>
              <a:t>trimf</a:t>
            </a:r>
            <a:r>
              <a:rPr lang="en-US" dirty="0"/>
              <a:t>',[-0.4 0 0.4]</a:t>
            </a:r>
            <a:br>
              <a:rPr lang="en-US" dirty="0"/>
            </a:br>
            <a:r>
              <a:rPr lang="en-US" dirty="0"/>
              <a:t>MF2='Medium':'</a:t>
            </a:r>
            <a:r>
              <a:rPr lang="en-US" dirty="0" err="1"/>
              <a:t>trimf</a:t>
            </a:r>
            <a:r>
              <a:rPr lang="en-US" dirty="0"/>
              <a:t>',[0.1 0.5 0.9]</a:t>
            </a:r>
            <a:br>
              <a:rPr lang="en-US" dirty="0"/>
            </a:br>
            <a:r>
              <a:rPr lang="en-US" dirty="0"/>
              <a:t>MF3='Safe':'</a:t>
            </a:r>
            <a:r>
              <a:rPr lang="en-US" dirty="0" err="1"/>
              <a:t>trimf</a:t>
            </a:r>
            <a:r>
              <a:rPr lang="en-US" dirty="0"/>
              <a:t>',[0.6 1 1.4]</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3451787" y="360457"/>
            <a:ext cx="4241482" cy="646331"/>
          </a:xfrm>
          <a:prstGeom prst="rect">
            <a:avLst/>
          </a:prstGeom>
        </p:spPr>
        <p:txBody>
          <a:bodyPr wrap="square">
            <a:spAutoFit/>
          </a:bodyPr>
          <a:lstStyle/>
          <a:p>
            <a:pPr algn="ctr"/>
            <a:r>
              <a:rPr lang="en-US" sz="3600" dirty="0">
                <a:solidFill>
                  <a:schemeClr val="tx1">
                    <a:lumMod val="75000"/>
                    <a:lumOff val="25000"/>
                  </a:schemeClr>
                </a:solidFill>
              </a:rPr>
              <a:t>Mamdani Method</a:t>
            </a:r>
          </a:p>
        </p:txBody>
      </p:sp>
      <p:sp>
        <p:nvSpPr>
          <p:cNvPr id="8" name="Rectangle 7"/>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Tree>
    <p:extLst>
      <p:ext uri="{BB962C8B-B14F-4D97-AF65-F5344CB8AC3E}">
        <p14:creationId xmlns:p14="http://schemas.microsoft.com/office/powerpoint/2010/main" val="183715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82616" y="2514600"/>
            <a:ext cx="9047284" cy="1670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t>1 </a:t>
            </a:r>
            <a:r>
              <a:rPr lang="en-US" sz="4400" dirty="0" smtClean="0"/>
              <a:t>3 </a:t>
            </a:r>
            <a:r>
              <a:rPr lang="en-US" sz="4400" dirty="0"/>
              <a:t>1 </a:t>
            </a:r>
            <a:r>
              <a:rPr lang="en-US" sz="4400" dirty="0" smtClean="0"/>
              <a:t>2 </a:t>
            </a:r>
            <a:r>
              <a:rPr lang="en-US" sz="4400" dirty="0"/>
              <a:t>1 1 </a:t>
            </a:r>
            <a:r>
              <a:rPr lang="en-US" sz="4400" dirty="0" smtClean="0"/>
              <a:t>3 </a:t>
            </a:r>
            <a:r>
              <a:rPr lang="en-US" sz="4400" dirty="0"/>
              <a:t>1, </a:t>
            </a:r>
            <a:r>
              <a:rPr lang="en-US" sz="4400" dirty="0" smtClean="0"/>
              <a:t>3 </a:t>
            </a:r>
            <a:r>
              <a:rPr lang="en-US" sz="4400" dirty="0"/>
              <a:t>(1) : 2</a:t>
            </a:r>
            <a:endParaRPr lang="en-GB" altLang="ko-KR" sz="4400" dirty="0">
              <a:solidFill>
                <a:schemeClr val="bg1"/>
              </a:solidFill>
              <a:cs typeface="Arial" pitchFamily="34" charset="0"/>
            </a:endParaRPr>
          </a:p>
        </p:txBody>
      </p:sp>
      <p:sp>
        <p:nvSpPr>
          <p:cNvPr id="15" name="Rectangle 14"/>
          <p:cNvSpPr/>
          <p:nvPr/>
        </p:nvSpPr>
        <p:spPr>
          <a:xfrm>
            <a:off x="629456" y="1395742"/>
            <a:ext cx="4241482" cy="646331"/>
          </a:xfrm>
          <a:prstGeom prst="rect">
            <a:avLst/>
          </a:prstGeom>
        </p:spPr>
        <p:txBody>
          <a:bodyPr wrap="square">
            <a:spAutoFit/>
          </a:bodyPr>
          <a:lstStyle/>
          <a:p>
            <a:pPr algn="ctr"/>
            <a:r>
              <a:rPr lang="en-US" sz="3600" dirty="0" smtClean="0">
                <a:solidFill>
                  <a:schemeClr val="tx1">
                    <a:lumMod val="75000"/>
                    <a:lumOff val="25000"/>
                  </a:schemeClr>
                </a:solidFill>
              </a:rPr>
              <a:t>Rule Structure:</a:t>
            </a:r>
            <a:endParaRPr lang="en-US" sz="3600" dirty="0">
              <a:solidFill>
                <a:schemeClr val="tx1">
                  <a:lumMod val="75000"/>
                  <a:lumOff val="25000"/>
                </a:schemeClr>
              </a:solidFill>
            </a:endParaRPr>
          </a:p>
        </p:txBody>
      </p:sp>
      <p:sp>
        <p:nvSpPr>
          <p:cNvPr id="2" name="Left Brace 1"/>
          <p:cNvSpPr/>
          <p:nvPr/>
        </p:nvSpPr>
        <p:spPr>
          <a:xfrm rot="16200000">
            <a:off x="4521818" y="2499684"/>
            <a:ext cx="986913" cy="3632503"/>
          </a:xfrm>
          <a:prstGeom prst="leftBrace">
            <a:avLst>
              <a:gd name="adj1" fmla="val 51987"/>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flipV="1">
            <a:off x="7271238" y="3821279"/>
            <a:ext cx="1" cy="1093398"/>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827477" y="2140939"/>
            <a:ext cx="1" cy="953953"/>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180005" y="5079777"/>
            <a:ext cx="1670538" cy="826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8 Inputs </a:t>
            </a:r>
            <a:endParaRPr lang="en-US" dirty="0">
              <a:solidFill>
                <a:schemeClr val="tx1">
                  <a:lumMod val="75000"/>
                  <a:lumOff val="25000"/>
                </a:schemeClr>
              </a:solidFill>
            </a:endParaRPr>
          </a:p>
        </p:txBody>
      </p:sp>
      <p:sp>
        <p:nvSpPr>
          <p:cNvPr id="17" name="Rectangle 16"/>
          <p:cNvSpPr/>
          <p:nvPr/>
        </p:nvSpPr>
        <p:spPr>
          <a:xfrm>
            <a:off x="7992208" y="1305670"/>
            <a:ext cx="1670538" cy="826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OR Operation</a:t>
            </a:r>
            <a:endParaRPr lang="en-US" dirty="0">
              <a:solidFill>
                <a:schemeClr val="tx1">
                  <a:lumMod val="75000"/>
                  <a:lumOff val="25000"/>
                </a:schemeClr>
              </a:solidFill>
            </a:endParaRPr>
          </a:p>
        </p:txBody>
      </p:sp>
      <p:sp>
        <p:nvSpPr>
          <p:cNvPr id="18" name="Rectangle 17"/>
          <p:cNvSpPr/>
          <p:nvPr/>
        </p:nvSpPr>
        <p:spPr>
          <a:xfrm>
            <a:off x="8691933" y="4666538"/>
            <a:ext cx="1670538" cy="826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Weight assigned</a:t>
            </a:r>
            <a:endParaRPr lang="en-US" dirty="0">
              <a:solidFill>
                <a:schemeClr val="tx1">
                  <a:lumMod val="75000"/>
                  <a:lumOff val="25000"/>
                </a:schemeClr>
              </a:solidFill>
            </a:endParaRPr>
          </a:p>
        </p:txBody>
      </p:sp>
      <p:sp>
        <p:nvSpPr>
          <p:cNvPr id="21" name="Rectangle 20"/>
          <p:cNvSpPr/>
          <p:nvPr/>
        </p:nvSpPr>
        <p:spPr>
          <a:xfrm>
            <a:off x="6435969" y="5079777"/>
            <a:ext cx="1670538" cy="826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Output is the 3</a:t>
            </a:r>
            <a:r>
              <a:rPr lang="en-US" baseline="30000" dirty="0" smtClean="0">
                <a:solidFill>
                  <a:schemeClr val="tx1">
                    <a:lumMod val="75000"/>
                    <a:lumOff val="25000"/>
                  </a:schemeClr>
                </a:solidFill>
              </a:rPr>
              <a:t>rd</a:t>
            </a:r>
            <a:r>
              <a:rPr lang="en-US" dirty="0" smtClean="0">
                <a:solidFill>
                  <a:schemeClr val="tx1">
                    <a:lumMod val="75000"/>
                    <a:lumOff val="25000"/>
                  </a:schemeClr>
                </a:solidFill>
              </a:rPr>
              <a:t> one</a:t>
            </a:r>
          </a:p>
          <a:p>
            <a:pPr algn="ctr"/>
            <a:r>
              <a:rPr lang="en-US" dirty="0" smtClean="0">
                <a:solidFill>
                  <a:schemeClr val="tx1">
                    <a:lumMod val="75000"/>
                    <a:lumOff val="25000"/>
                  </a:schemeClr>
                </a:solidFill>
              </a:rPr>
              <a:t>(MF3)</a:t>
            </a:r>
            <a:endParaRPr lang="en-US" dirty="0">
              <a:solidFill>
                <a:schemeClr val="tx1">
                  <a:lumMod val="75000"/>
                  <a:lumOff val="25000"/>
                </a:schemeClr>
              </a:solidFill>
            </a:endParaRPr>
          </a:p>
        </p:txBody>
      </p:sp>
      <p:cxnSp>
        <p:nvCxnSpPr>
          <p:cNvPr id="25" name="Straight Arrow Connector 24"/>
          <p:cNvCxnSpPr/>
          <p:nvPr/>
        </p:nvCxnSpPr>
        <p:spPr>
          <a:xfrm flipH="1" flipV="1">
            <a:off x="7946866" y="3821280"/>
            <a:ext cx="1249888" cy="781424"/>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604187" y="512857"/>
            <a:ext cx="4241482" cy="646331"/>
          </a:xfrm>
          <a:prstGeom prst="rect">
            <a:avLst/>
          </a:prstGeom>
        </p:spPr>
        <p:txBody>
          <a:bodyPr wrap="square">
            <a:spAutoFit/>
          </a:bodyPr>
          <a:lstStyle/>
          <a:p>
            <a:pPr algn="ctr"/>
            <a:r>
              <a:rPr lang="en-US" sz="3600" dirty="0">
                <a:solidFill>
                  <a:schemeClr val="tx1">
                    <a:lumMod val="75000"/>
                    <a:lumOff val="25000"/>
                  </a:schemeClr>
                </a:solidFill>
              </a:rPr>
              <a:t>Mamdani Method</a:t>
            </a:r>
          </a:p>
        </p:txBody>
      </p:sp>
      <p:sp>
        <p:nvSpPr>
          <p:cNvPr id="6" name="TextBox 5"/>
          <p:cNvSpPr txBox="1"/>
          <p:nvPr/>
        </p:nvSpPr>
        <p:spPr>
          <a:xfrm>
            <a:off x="528520" y="4386388"/>
            <a:ext cx="3110837" cy="2308324"/>
          </a:xfrm>
          <a:prstGeom prst="rect">
            <a:avLst/>
          </a:prstGeom>
          <a:noFill/>
        </p:spPr>
        <p:txBody>
          <a:bodyPr wrap="square" rtlCol="0">
            <a:spAutoFit/>
          </a:bodyPr>
          <a:lstStyle/>
          <a:p>
            <a:r>
              <a:rPr lang="en-US" dirty="0" smtClean="0"/>
              <a:t>If </a:t>
            </a:r>
          </a:p>
          <a:p>
            <a:r>
              <a:rPr lang="en-US" dirty="0" smtClean="0"/>
              <a:t>Pregnant times is low or</a:t>
            </a:r>
          </a:p>
          <a:p>
            <a:r>
              <a:rPr lang="en-US" dirty="0" smtClean="0"/>
              <a:t>Glucose level is high or</a:t>
            </a:r>
          </a:p>
          <a:p>
            <a:r>
              <a:rPr lang="en-US" dirty="0" smtClean="0"/>
              <a:t>…..</a:t>
            </a:r>
          </a:p>
          <a:p>
            <a:r>
              <a:rPr lang="en-US" dirty="0" smtClean="0"/>
              <a:t>…..</a:t>
            </a:r>
          </a:p>
          <a:p>
            <a:r>
              <a:rPr lang="en-US" dirty="0" smtClean="0"/>
              <a:t>Age is young,</a:t>
            </a:r>
          </a:p>
          <a:p>
            <a:r>
              <a:rPr lang="en-US" dirty="0" smtClean="0"/>
              <a:t>Then DM is safe</a:t>
            </a:r>
          </a:p>
          <a:p>
            <a:endParaRPr lang="en-US" dirty="0"/>
          </a:p>
        </p:txBody>
      </p:sp>
      <p:sp>
        <p:nvSpPr>
          <p:cNvPr id="16" name="Rectangle 15"/>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Tree>
    <p:extLst>
      <p:ext uri="{BB962C8B-B14F-4D97-AF65-F5344CB8AC3E}">
        <p14:creationId xmlns:p14="http://schemas.microsoft.com/office/powerpoint/2010/main" val="319175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144359" y="1176795"/>
            <a:ext cx="5815003" cy="5540528"/>
          </a:xfrm>
          <a:prstGeom prst="rect">
            <a:avLst/>
          </a:prstGeom>
        </p:spPr>
      </p:pic>
      <p:sp>
        <p:nvSpPr>
          <p:cNvPr id="5" name="Text Placeholder 13"/>
          <p:cNvSpPr txBox="1">
            <a:spLocks/>
          </p:cNvSpPr>
          <p:nvPr/>
        </p:nvSpPr>
        <p:spPr>
          <a:xfrm>
            <a:off x="545124" y="-88197"/>
            <a:ext cx="4043532" cy="194421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3600" b="1" dirty="0" smtClean="0">
                <a:solidFill>
                  <a:schemeClr val="accent4"/>
                </a:solidFill>
                <a:latin typeface="+mj-lt"/>
                <a:cs typeface="Arial" pitchFamily="34" charset="0"/>
              </a:rPr>
              <a:t>Implementation</a:t>
            </a:r>
            <a:endParaRPr lang="en-US" altLang="ko-KR" sz="3600" b="1" dirty="0">
              <a:solidFill>
                <a:schemeClr val="accent2"/>
              </a:solidFill>
              <a:latin typeface="+mj-lt"/>
              <a:cs typeface="Arial" pitchFamily="34" charset="0"/>
            </a:endParaRPr>
          </a:p>
        </p:txBody>
      </p:sp>
      <p:sp>
        <p:nvSpPr>
          <p:cNvPr id="2" name="TextBox 1"/>
          <p:cNvSpPr txBox="1"/>
          <p:nvPr/>
        </p:nvSpPr>
        <p:spPr>
          <a:xfrm>
            <a:off x="4284607" y="4025061"/>
            <a:ext cx="1767253" cy="523220"/>
          </a:xfrm>
          <a:prstGeom prst="rect">
            <a:avLst/>
          </a:prstGeom>
          <a:noFill/>
        </p:spPr>
        <p:txBody>
          <a:bodyPr wrap="square" rtlCol="0">
            <a:spAutoFit/>
          </a:bodyPr>
          <a:lstStyle/>
          <a:p>
            <a:pPr algn="ctr"/>
            <a:r>
              <a:rPr lang="en-US" sz="1400" dirty="0" smtClean="0"/>
              <a:t>Matlab Engine    API</a:t>
            </a:r>
            <a:endParaRPr lang="en-US" sz="1400" dirty="0"/>
          </a:p>
        </p:txBody>
      </p:sp>
      <p:sp>
        <p:nvSpPr>
          <p:cNvPr id="6" name="Rectangle 5"/>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426821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3F9341A-4044-42CB-B073-A31E92EAC192}"/>
              </a:ext>
            </a:extLst>
          </p:cNvPr>
          <p:cNvGrpSpPr/>
          <p:nvPr/>
        </p:nvGrpSpPr>
        <p:grpSpPr>
          <a:xfrm>
            <a:off x="597877" y="580292"/>
            <a:ext cx="10823331" cy="5908430"/>
            <a:chOff x="-548507" y="477868"/>
            <a:chExt cx="11570449" cy="6357177"/>
          </a:xfrm>
        </p:grpSpPr>
        <p:sp>
          <p:nvSpPr>
            <p:cNvPr id="4" name="Freeform: Shape 290">
              <a:extLst>
                <a:ext uri="{FF2B5EF4-FFF2-40B4-BE49-F238E27FC236}">
                  <a16:creationId xmlns:a16="http://schemas.microsoft.com/office/drawing/2014/main" id="{32AEE3B6-0074-4A42-9296-667F6BA3B1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91">
              <a:extLst>
                <a:ext uri="{FF2B5EF4-FFF2-40B4-BE49-F238E27FC236}">
                  <a16:creationId xmlns:a16="http://schemas.microsoft.com/office/drawing/2014/main" id="{07BDE3B2-00CE-4D83-83AC-0CDA1532ACC3}"/>
                </a:ext>
              </a:extLst>
            </p:cNvPr>
            <p:cNvSpPr/>
            <p:nvPr/>
          </p:nvSpPr>
          <p:spPr>
            <a:xfrm>
              <a:off x="700575" y="477868"/>
              <a:ext cx="9072285" cy="5954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92">
              <a:extLst>
                <a:ext uri="{FF2B5EF4-FFF2-40B4-BE49-F238E27FC236}">
                  <a16:creationId xmlns:a16="http://schemas.microsoft.com/office/drawing/2014/main" id="{F800745D-0240-4ADE-A177-534A89B6AFB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93">
              <a:extLst>
                <a:ext uri="{FF2B5EF4-FFF2-40B4-BE49-F238E27FC236}">
                  <a16:creationId xmlns:a16="http://schemas.microsoft.com/office/drawing/2014/main" id="{FCC09C67-5408-488B-B555-664BB5E7620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94">
              <a:extLst>
                <a:ext uri="{FF2B5EF4-FFF2-40B4-BE49-F238E27FC236}">
                  <a16:creationId xmlns:a16="http://schemas.microsoft.com/office/drawing/2014/main" id="{C71129D2-D634-41CD-A88C-B597127D481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7FA44156-4A97-49A4-B48B-23778A67A45D}"/>
                </a:ext>
              </a:extLst>
            </p:cNvPr>
            <p:cNvGrpSpPr/>
            <p:nvPr/>
          </p:nvGrpSpPr>
          <p:grpSpPr>
            <a:xfrm>
              <a:off x="1606" y="6382978"/>
              <a:ext cx="413937" cy="115242"/>
              <a:chOff x="5955" y="6353672"/>
              <a:chExt cx="413937" cy="115242"/>
            </a:xfrm>
          </p:grpSpPr>
          <p:sp>
            <p:nvSpPr>
              <p:cNvPr id="14" name="Rectangle: Rounded Corners 300">
                <a:extLst>
                  <a:ext uri="{FF2B5EF4-FFF2-40B4-BE49-F238E27FC236}">
                    <a16:creationId xmlns:a16="http://schemas.microsoft.com/office/drawing/2014/main" id="{C8B3915E-3428-4EFE-91E0-EED699D48D9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01">
                <a:extLst>
                  <a:ext uri="{FF2B5EF4-FFF2-40B4-BE49-F238E27FC236}">
                    <a16:creationId xmlns:a16="http://schemas.microsoft.com/office/drawing/2014/main" id="{959036D7-B4C2-473B-BC28-D93E5BA1551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BC8E813B-B5FF-47FD-BB71-212895E524F8}"/>
                </a:ext>
              </a:extLst>
            </p:cNvPr>
            <p:cNvGrpSpPr/>
            <p:nvPr/>
          </p:nvGrpSpPr>
          <p:grpSpPr>
            <a:xfrm>
              <a:off x="9855291" y="6381600"/>
              <a:ext cx="885989" cy="115242"/>
              <a:chOff x="5955" y="6353672"/>
              <a:chExt cx="413937" cy="115242"/>
            </a:xfrm>
          </p:grpSpPr>
          <p:sp>
            <p:nvSpPr>
              <p:cNvPr id="12" name="Rectangle: Rounded Corners 298">
                <a:extLst>
                  <a:ext uri="{FF2B5EF4-FFF2-40B4-BE49-F238E27FC236}">
                    <a16:creationId xmlns:a16="http://schemas.microsoft.com/office/drawing/2014/main" id="{4E044D61-ECBF-406A-9A64-84FD47912E5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99">
                <a:extLst>
                  <a:ext uri="{FF2B5EF4-FFF2-40B4-BE49-F238E27FC236}">
                    <a16:creationId xmlns:a16="http://schemas.microsoft.com/office/drawing/2014/main" id="{65CD0D30-FD4A-4F04-A2E7-57BDC68ADE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7">
              <a:extLst>
                <a:ext uri="{FF2B5EF4-FFF2-40B4-BE49-F238E27FC236}">
                  <a16:creationId xmlns:a16="http://schemas.microsoft.com/office/drawing/2014/main" id="{E0140B61-F863-4A91-BAFC-C411A772F65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7" name="Picture 16"/>
          <p:cNvPicPr>
            <a:picLocks noChangeAspect="1"/>
          </p:cNvPicPr>
          <p:nvPr/>
        </p:nvPicPr>
        <p:blipFill>
          <a:blip r:embed="rId2"/>
          <a:stretch>
            <a:fillRect/>
          </a:stretch>
        </p:blipFill>
        <p:spPr>
          <a:xfrm>
            <a:off x="1989734" y="817685"/>
            <a:ext cx="8059874" cy="4881732"/>
          </a:xfrm>
          <a:prstGeom prst="rect">
            <a:avLst/>
          </a:prstGeom>
        </p:spPr>
      </p:pic>
      <p:sp>
        <p:nvSpPr>
          <p:cNvPr id="16" name="Rectangle 15"/>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spTree>
    <p:extLst>
      <p:ext uri="{BB962C8B-B14F-4D97-AF65-F5344CB8AC3E}">
        <p14:creationId xmlns:p14="http://schemas.microsoft.com/office/powerpoint/2010/main" val="3855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3F9341A-4044-42CB-B073-A31E92EAC192}"/>
              </a:ext>
            </a:extLst>
          </p:cNvPr>
          <p:cNvGrpSpPr/>
          <p:nvPr/>
        </p:nvGrpSpPr>
        <p:grpSpPr>
          <a:xfrm>
            <a:off x="597877" y="580292"/>
            <a:ext cx="10823331" cy="5908430"/>
            <a:chOff x="-548507" y="477868"/>
            <a:chExt cx="11570449" cy="6357177"/>
          </a:xfrm>
        </p:grpSpPr>
        <p:sp>
          <p:nvSpPr>
            <p:cNvPr id="4" name="Freeform: Shape 290">
              <a:extLst>
                <a:ext uri="{FF2B5EF4-FFF2-40B4-BE49-F238E27FC236}">
                  <a16:creationId xmlns:a16="http://schemas.microsoft.com/office/drawing/2014/main" id="{32AEE3B6-0074-4A42-9296-667F6BA3B1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91">
              <a:extLst>
                <a:ext uri="{FF2B5EF4-FFF2-40B4-BE49-F238E27FC236}">
                  <a16:creationId xmlns:a16="http://schemas.microsoft.com/office/drawing/2014/main" id="{07BDE3B2-00CE-4D83-83AC-0CDA1532ACC3}"/>
                </a:ext>
              </a:extLst>
            </p:cNvPr>
            <p:cNvSpPr/>
            <p:nvPr/>
          </p:nvSpPr>
          <p:spPr>
            <a:xfrm>
              <a:off x="700575" y="477868"/>
              <a:ext cx="9072285" cy="5954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92">
              <a:extLst>
                <a:ext uri="{FF2B5EF4-FFF2-40B4-BE49-F238E27FC236}">
                  <a16:creationId xmlns:a16="http://schemas.microsoft.com/office/drawing/2014/main" id="{F800745D-0240-4ADE-A177-534A89B6AFB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93">
              <a:extLst>
                <a:ext uri="{FF2B5EF4-FFF2-40B4-BE49-F238E27FC236}">
                  <a16:creationId xmlns:a16="http://schemas.microsoft.com/office/drawing/2014/main" id="{FCC09C67-5408-488B-B555-664BB5E7620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94">
              <a:extLst>
                <a:ext uri="{FF2B5EF4-FFF2-40B4-BE49-F238E27FC236}">
                  <a16:creationId xmlns:a16="http://schemas.microsoft.com/office/drawing/2014/main" id="{C71129D2-D634-41CD-A88C-B597127D481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7FA44156-4A97-49A4-B48B-23778A67A45D}"/>
                </a:ext>
              </a:extLst>
            </p:cNvPr>
            <p:cNvGrpSpPr/>
            <p:nvPr/>
          </p:nvGrpSpPr>
          <p:grpSpPr>
            <a:xfrm>
              <a:off x="1606" y="6382978"/>
              <a:ext cx="413937" cy="115242"/>
              <a:chOff x="5955" y="6353672"/>
              <a:chExt cx="413937" cy="115242"/>
            </a:xfrm>
          </p:grpSpPr>
          <p:sp>
            <p:nvSpPr>
              <p:cNvPr id="14" name="Rectangle: Rounded Corners 300">
                <a:extLst>
                  <a:ext uri="{FF2B5EF4-FFF2-40B4-BE49-F238E27FC236}">
                    <a16:creationId xmlns:a16="http://schemas.microsoft.com/office/drawing/2014/main" id="{C8B3915E-3428-4EFE-91E0-EED699D48D9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01">
                <a:extLst>
                  <a:ext uri="{FF2B5EF4-FFF2-40B4-BE49-F238E27FC236}">
                    <a16:creationId xmlns:a16="http://schemas.microsoft.com/office/drawing/2014/main" id="{959036D7-B4C2-473B-BC28-D93E5BA1551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BC8E813B-B5FF-47FD-BB71-212895E524F8}"/>
                </a:ext>
              </a:extLst>
            </p:cNvPr>
            <p:cNvGrpSpPr/>
            <p:nvPr/>
          </p:nvGrpSpPr>
          <p:grpSpPr>
            <a:xfrm>
              <a:off x="9855291" y="6381600"/>
              <a:ext cx="885989" cy="115242"/>
              <a:chOff x="5955" y="6353672"/>
              <a:chExt cx="413937" cy="115242"/>
            </a:xfrm>
          </p:grpSpPr>
          <p:sp>
            <p:nvSpPr>
              <p:cNvPr id="12" name="Rectangle: Rounded Corners 298">
                <a:extLst>
                  <a:ext uri="{FF2B5EF4-FFF2-40B4-BE49-F238E27FC236}">
                    <a16:creationId xmlns:a16="http://schemas.microsoft.com/office/drawing/2014/main" id="{4E044D61-ECBF-406A-9A64-84FD47912E5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99">
                <a:extLst>
                  <a:ext uri="{FF2B5EF4-FFF2-40B4-BE49-F238E27FC236}">
                    <a16:creationId xmlns:a16="http://schemas.microsoft.com/office/drawing/2014/main" id="{65CD0D30-FD4A-4F04-A2E7-57BDC68ADE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7">
              <a:extLst>
                <a:ext uri="{FF2B5EF4-FFF2-40B4-BE49-F238E27FC236}">
                  <a16:creationId xmlns:a16="http://schemas.microsoft.com/office/drawing/2014/main" id="{E0140B61-F863-4A91-BAFC-C411A772F65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 name="Picture 1"/>
          <p:cNvPicPr/>
          <p:nvPr/>
        </p:nvPicPr>
        <p:blipFill>
          <a:blip r:embed="rId2"/>
          <a:stretch>
            <a:fillRect/>
          </a:stretch>
        </p:blipFill>
        <p:spPr>
          <a:xfrm>
            <a:off x="1973647" y="840010"/>
            <a:ext cx="8105465" cy="4933196"/>
          </a:xfrm>
          <a:prstGeom prst="rect">
            <a:avLst/>
          </a:prstGeom>
        </p:spPr>
      </p:pic>
      <p:sp>
        <p:nvSpPr>
          <p:cNvPr id="16" name="Rectangle 15"/>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spTree>
    <p:extLst>
      <p:ext uri="{BB962C8B-B14F-4D97-AF65-F5344CB8AC3E}">
        <p14:creationId xmlns:p14="http://schemas.microsoft.com/office/powerpoint/2010/main" val="327950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10">
            <a:extLst>
              <a:ext uri="{FF2B5EF4-FFF2-40B4-BE49-F238E27FC236}">
                <a16:creationId xmlns:a16="http://schemas.microsoft.com/office/drawing/2014/main" id="{2E466B35-D21A-4A65-9408-3888B78F535C}"/>
              </a:ext>
            </a:extLst>
          </p:cNvPr>
          <p:cNvGrpSpPr/>
          <p:nvPr/>
        </p:nvGrpSpPr>
        <p:grpSpPr>
          <a:xfrm>
            <a:off x="1542228" y="1878069"/>
            <a:ext cx="2871879" cy="4374545"/>
            <a:chOff x="947897" y="1831704"/>
            <a:chExt cx="2670285" cy="4520317"/>
          </a:xfrm>
        </p:grpSpPr>
        <p:sp>
          <p:nvSpPr>
            <p:cNvPr id="8" name="Freeform: Shape 7">
              <a:extLst>
                <a:ext uri="{FF2B5EF4-FFF2-40B4-BE49-F238E27FC236}">
                  <a16:creationId xmlns:a16="http://schemas.microsoft.com/office/drawing/2014/main" id="{24E3EFDC-DE51-4C0F-9AFC-E01D5805892E}"/>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w="4780"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FC0CFB3-00E9-401D-8548-9310228FDA70}"/>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3A21E2B-B038-4650-A773-2B1180089A7D}"/>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4E986D3-4CFC-4397-BF82-351367B70201}"/>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65000"/>
                <a:lumOff val="35000"/>
              </a:schemeClr>
            </a:solidFill>
            <a:ln w="47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7F79F8E2-F747-45CC-837F-7748022B8363}"/>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bg1">
                <a:lumMod val="65000"/>
              </a:schemeClr>
            </a:solidFill>
            <a:ln w="478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DAD7D12-6CD3-4811-AF4C-4AEBF192496E}"/>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bg1">
                <a:lumMod val="65000"/>
              </a:schemeClr>
            </a:solidFill>
            <a:ln w="478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12BB468-006E-402E-93A5-292313B22986}"/>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101BBBA-9E86-49F6-BCB8-4DDC9920B0C2}"/>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1">
                <a:lumMod val="50000"/>
              </a:schemeClr>
            </a:solidFill>
            <a:ln w="4780"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AFD8A937-595E-4798-81A5-602A4F7A5366}"/>
              </a:ext>
            </a:extLst>
          </p:cNvPr>
          <p:cNvGrpSpPr/>
          <p:nvPr/>
        </p:nvGrpSpPr>
        <p:grpSpPr>
          <a:xfrm>
            <a:off x="87412" y="2869562"/>
            <a:ext cx="5070756" cy="2758138"/>
            <a:chOff x="918856" y="2154577"/>
            <a:chExt cx="5070756" cy="2758138"/>
          </a:xfrm>
        </p:grpSpPr>
        <p:grpSp>
          <p:nvGrpSpPr>
            <p:cNvPr id="3" name="Group 2">
              <a:extLst>
                <a:ext uri="{FF2B5EF4-FFF2-40B4-BE49-F238E27FC236}">
                  <a16:creationId xmlns:a16="http://schemas.microsoft.com/office/drawing/2014/main" id="{E0A17B6C-F3F0-46EF-BA1F-46FBEFA64DE6}"/>
                </a:ext>
              </a:extLst>
            </p:cNvPr>
            <p:cNvGrpSpPr/>
            <p:nvPr/>
          </p:nvGrpSpPr>
          <p:grpSpPr>
            <a:xfrm rot="5400000">
              <a:off x="2075165" y="998268"/>
              <a:ext cx="2758138" cy="5070755"/>
              <a:chOff x="2183130" y="1760603"/>
              <a:chExt cx="2758138" cy="4368220"/>
            </a:xfrm>
          </p:grpSpPr>
          <p:pic>
            <p:nvPicPr>
              <p:cNvPr id="4" name="Picture 2" descr="E:\002-KIMS BUSINESS\007-04-1-FIVERR\01-PPT-TEMPLATE\COVER-PSD\05-cut-01.png">
                <a:extLst>
                  <a:ext uri="{FF2B5EF4-FFF2-40B4-BE49-F238E27FC236}">
                    <a16:creationId xmlns:a16="http://schemas.microsoft.com/office/drawing/2014/main" id="{2EF39763-31DF-4179-96AA-D30C35EE68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flipH="1">
                <a:off x="2619417" y="3677653"/>
                <a:ext cx="4238901" cy="404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002-KIMS BUSINESS\007-04-1-FIVERR\01-PPT-TEMPLATE\COVER-PSD\05-cut-01.png">
                <a:extLst>
                  <a:ext uri="{FF2B5EF4-FFF2-40B4-BE49-F238E27FC236}">
                    <a16:creationId xmlns:a16="http://schemas.microsoft.com/office/drawing/2014/main" id="{88118BA5-F7AC-488B-9879-F33CB8D77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08935" y="3734798"/>
                <a:ext cx="4353192" cy="4048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80D879F-A49A-4DA4-AB46-0384D5F5FBB1}"/>
                  </a:ext>
                </a:extLst>
              </p:cNvPr>
              <p:cNvSpPr/>
              <p:nvPr/>
            </p:nvSpPr>
            <p:spPr>
              <a:xfrm>
                <a:off x="2406367" y="1825336"/>
                <a:ext cx="695052" cy="4303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Rectangle 16">
              <a:extLst>
                <a:ext uri="{FF2B5EF4-FFF2-40B4-BE49-F238E27FC236}">
                  <a16:creationId xmlns:a16="http://schemas.microsoft.com/office/drawing/2014/main" id="{DF63CB75-64FD-4D5C-8B06-D4B90EEF2C20}"/>
                </a:ext>
              </a:extLst>
            </p:cNvPr>
            <p:cNvSpPr/>
            <p:nvPr/>
          </p:nvSpPr>
          <p:spPr>
            <a:xfrm>
              <a:off x="1167897" y="2391203"/>
              <a:ext cx="4821715" cy="2262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A0D467F6-660B-4D20-9B63-362EE2A0390E}"/>
              </a:ext>
            </a:extLst>
          </p:cNvPr>
          <p:cNvGrpSpPr/>
          <p:nvPr/>
        </p:nvGrpSpPr>
        <p:grpSpPr>
          <a:xfrm>
            <a:off x="998052" y="3406682"/>
            <a:ext cx="2792224" cy="1531146"/>
            <a:chOff x="-548507" y="477868"/>
            <a:chExt cx="11570449" cy="6357177"/>
          </a:xfrm>
        </p:grpSpPr>
        <p:sp>
          <p:nvSpPr>
            <p:cNvPr id="29" name="Freeform: Shape 28">
              <a:extLst>
                <a:ext uri="{FF2B5EF4-FFF2-40B4-BE49-F238E27FC236}">
                  <a16:creationId xmlns:a16="http://schemas.microsoft.com/office/drawing/2014/main" id="{2F2D44A1-3A6A-4CD4-AE96-70DFEAEC1F7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FC00FD-8CA9-46E4-99B5-42F47EE6D66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4EA027-A0CB-4EF7-82F3-0EC2D272A78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5BB244E-506A-4F9A-B193-7E6375E41A6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37CBF27-93DD-4587-9700-FF0C51CC16EA}"/>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5652C44-94B1-4E68-8B90-40DAAD3C61D7}"/>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FEDF52D-5E21-4C81-B68A-7A52B14E0CE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A5D5C9A-ACC5-42E7-97B2-EF668CC36D9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D75EE87-762A-4AF7-936D-83A99764C162}"/>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DEBD444B-C0DC-4F7E-A197-641CA6967B7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D25FE99A-6FE6-4A69-85B3-8F8A5955978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E15B18E3-070B-49B3-BABB-03E27CE1C9F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42" name="Graphic 51">
            <a:extLst>
              <a:ext uri="{FF2B5EF4-FFF2-40B4-BE49-F238E27FC236}">
                <a16:creationId xmlns:a16="http://schemas.microsoft.com/office/drawing/2014/main" id="{2E32521B-4FF3-4390-8B7A-06D6E6E2D05F}"/>
              </a:ext>
            </a:extLst>
          </p:cNvPr>
          <p:cNvGrpSpPr/>
          <p:nvPr/>
        </p:nvGrpSpPr>
        <p:grpSpPr>
          <a:xfrm>
            <a:off x="1598490" y="3607311"/>
            <a:ext cx="1647864" cy="1086600"/>
            <a:chOff x="1416767" y="0"/>
            <a:chExt cx="9358465" cy="6858000"/>
          </a:xfrm>
        </p:grpSpPr>
        <p:sp>
          <p:nvSpPr>
            <p:cNvPr id="43" name="Freeform: Shape 42">
              <a:extLst>
                <a:ext uri="{FF2B5EF4-FFF2-40B4-BE49-F238E27FC236}">
                  <a16:creationId xmlns:a16="http://schemas.microsoft.com/office/drawing/2014/main" id="{4D6DC264-F750-485C-90EE-95010B384D76}"/>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tx1"/>
            </a:solidFill>
            <a:ln w="730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A96B34-8B4B-4748-A8F0-8C530A2C6563}"/>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chemeClr val="accent2">
                <a:lumMod val="40000"/>
                <a:lumOff val="60000"/>
              </a:schemeClr>
            </a:solidFill>
            <a:ln w="730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C5EB121-5730-44DB-B9AE-F5F82105120A}"/>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chemeClr val="accent2">
                <a:lumMod val="40000"/>
                <a:lumOff val="60000"/>
              </a:schemeClr>
            </a:solidFill>
            <a:ln w="730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19CEFFC-3CB0-4575-A6A9-DFC66580AC59}"/>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tx1"/>
            </a:solidFill>
            <a:ln w="730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E272F9D-5614-4643-B552-A7ABFC58423F}"/>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tx1"/>
            </a:solidFill>
            <a:ln w="730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ACE7585-1A75-4610-AF67-77221CD9FA40}"/>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bg1"/>
            </a:solidFill>
            <a:ln w="730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22C73B4-1B3C-4625-90E0-4048225B8C80}"/>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tx1"/>
            </a:solidFill>
            <a:ln w="7307"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63AADAF-B86B-482E-B89E-0E0C7DD08D9B}"/>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w="7307"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CEB36F2-3C51-4C1A-B9EB-B2ED516FFAA5}"/>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w="730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FE6CFFC-4943-429F-B1AC-D52FBAFE7DF9}"/>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w="7307"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76E571E-ED52-4DC5-9AF8-8EFD6D013E4E}"/>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w="7307"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8621C5A-F63D-403B-A1A9-E4D196CCFA01}"/>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w="730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AF8EE7-F006-40F6-9206-D95B22058817}"/>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w="730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9A87774-8990-41AE-975B-C90C78DAF993}"/>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w="7307" cap="flat">
              <a:noFill/>
              <a:prstDash val="solid"/>
              <a:miter/>
            </a:ln>
          </p:spPr>
          <p:txBody>
            <a:bodyPr rtlCol="0" anchor="ctr"/>
            <a:lstStyle/>
            <a:p>
              <a:endParaRPr lang="en-US"/>
            </a:p>
          </p:txBody>
        </p:sp>
      </p:grpSp>
      <p:sp>
        <p:nvSpPr>
          <p:cNvPr id="68" name="TextBox 67">
            <a:extLst>
              <a:ext uri="{FF2B5EF4-FFF2-40B4-BE49-F238E27FC236}">
                <a16:creationId xmlns:a16="http://schemas.microsoft.com/office/drawing/2014/main" id="{63689DAF-4370-4DEC-B50E-950211446872}"/>
              </a:ext>
            </a:extLst>
          </p:cNvPr>
          <p:cNvSpPr txBox="1"/>
          <p:nvPr/>
        </p:nvSpPr>
        <p:spPr>
          <a:xfrm>
            <a:off x="1029518" y="159580"/>
            <a:ext cx="3244826" cy="1446550"/>
          </a:xfrm>
          <a:prstGeom prst="rect">
            <a:avLst/>
          </a:prstGeom>
          <a:noFill/>
        </p:spPr>
        <p:txBody>
          <a:bodyPr wrap="square" rtlCol="0" anchor="ctr">
            <a:spAutoFit/>
          </a:bodyPr>
          <a:lstStyle/>
          <a:p>
            <a:r>
              <a:rPr lang="en-US" altLang="ko-KR" sz="4400" b="1" dirty="0">
                <a:solidFill>
                  <a:schemeClr val="accent1"/>
                </a:solidFill>
                <a:latin typeface="+mj-lt"/>
                <a:cs typeface="Arial" pitchFamily="34" charset="0"/>
              </a:rPr>
              <a:t>Evaluation of Results</a:t>
            </a:r>
          </a:p>
        </p:txBody>
      </p:sp>
      <p:sp>
        <p:nvSpPr>
          <p:cNvPr id="71" name="TextBox 70">
            <a:extLst>
              <a:ext uri="{FF2B5EF4-FFF2-40B4-BE49-F238E27FC236}">
                <a16:creationId xmlns:a16="http://schemas.microsoft.com/office/drawing/2014/main" id="{6E69AEEB-8784-416A-A7F1-D11D7722A06A}"/>
              </a:ext>
            </a:extLst>
          </p:cNvPr>
          <p:cNvSpPr txBox="1"/>
          <p:nvPr/>
        </p:nvSpPr>
        <p:spPr>
          <a:xfrm>
            <a:off x="6849681" y="559937"/>
            <a:ext cx="4590855" cy="923330"/>
          </a:xfrm>
          <a:prstGeom prst="rect">
            <a:avLst/>
          </a:prstGeom>
          <a:noFill/>
        </p:spPr>
        <p:txBody>
          <a:bodyPr wrap="square" rtlCol="0">
            <a:spAutoFit/>
          </a:bodyPr>
          <a:lstStyle/>
          <a:p>
            <a:r>
              <a:rPr lang="en-US" b="1" dirty="0"/>
              <a:t> </a:t>
            </a:r>
            <a:endParaRPr lang="en-US" dirty="0"/>
          </a:p>
          <a:p>
            <a:r>
              <a:rPr lang="en-US" b="1" dirty="0"/>
              <a:t>Accuracy =          </a:t>
            </a:r>
            <a:r>
              <a:rPr lang="en-US" b="1" u="sng" dirty="0"/>
              <a:t> TN + TP</a:t>
            </a:r>
            <a:endParaRPr lang="en-US" dirty="0"/>
          </a:p>
          <a:p>
            <a:r>
              <a:rPr lang="en-US" b="1" dirty="0"/>
              <a:t>                      TN + TP + FN + FP </a:t>
            </a:r>
            <a:endParaRPr lang="en-US" dirty="0"/>
          </a:p>
        </p:txBody>
      </p:sp>
      <p:sp>
        <p:nvSpPr>
          <p:cNvPr id="2" name="Rectangle 1"/>
          <p:cNvSpPr/>
          <p:nvPr/>
        </p:nvSpPr>
        <p:spPr>
          <a:xfrm>
            <a:off x="5407209" y="2110857"/>
            <a:ext cx="6392159" cy="217828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True Positive (TP): Sick people correctly identified as sick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False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Positive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(FP</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Healthy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people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incorrectly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identified as sick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True Negative (TN): Healthy people correctly identified as healthy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False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Negative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(FN</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Sick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people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incorrectly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identified as healthy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505337953"/>
              </p:ext>
            </p:extLst>
          </p:nvPr>
        </p:nvGraphicFramePr>
        <p:xfrm>
          <a:off x="5663052" y="4498945"/>
          <a:ext cx="4017279" cy="1976223"/>
        </p:xfrm>
        <a:graphic>
          <a:graphicData uri="http://schemas.openxmlformats.org/drawingml/2006/table">
            <a:tbl>
              <a:tblPr firstRow="1" firstCol="1" bandRow="1">
                <a:tableStyleId>{5C22544A-7EE6-4342-B048-85BDC9FD1C3A}</a:tableStyleId>
              </a:tblPr>
              <a:tblGrid>
                <a:gridCol w="1269594">
                  <a:extLst>
                    <a:ext uri="{9D8B030D-6E8A-4147-A177-3AD203B41FA5}">
                      <a16:colId xmlns:a16="http://schemas.microsoft.com/office/drawing/2014/main" val="2778228833"/>
                    </a:ext>
                  </a:extLst>
                </a:gridCol>
                <a:gridCol w="1407351">
                  <a:extLst>
                    <a:ext uri="{9D8B030D-6E8A-4147-A177-3AD203B41FA5}">
                      <a16:colId xmlns:a16="http://schemas.microsoft.com/office/drawing/2014/main" val="4284116726"/>
                    </a:ext>
                  </a:extLst>
                </a:gridCol>
                <a:gridCol w="1340334">
                  <a:extLst>
                    <a:ext uri="{9D8B030D-6E8A-4147-A177-3AD203B41FA5}">
                      <a16:colId xmlns:a16="http://schemas.microsoft.com/office/drawing/2014/main" val="1718495993"/>
                    </a:ext>
                  </a:extLst>
                </a:gridCol>
              </a:tblGrid>
              <a:tr h="658741">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Predicted : </a:t>
                      </a:r>
                      <a:r>
                        <a:rPr lang="en-US" sz="1600" dirty="0">
                          <a:solidFill>
                            <a:schemeClr val="accent1">
                              <a:lumMod val="50000"/>
                            </a:schemeClr>
                          </a:solidFill>
                          <a:effectLst/>
                        </a:rPr>
                        <a:t>No </a:t>
                      </a:r>
                      <a:endParaRPr lang="en-US"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Predicted : </a:t>
                      </a:r>
                      <a:r>
                        <a:rPr lang="en-US" sz="1600" dirty="0">
                          <a:solidFill>
                            <a:schemeClr val="accent1">
                              <a:lumMod val="50000"/>
                            </a:schemeClr>
                          </a:solidFill>
                          <a:effectLst/>
                        </a:rPr>
                        <a:t>Yes</a:t>
                      </a:r>
                      <a:endParaRPr lang="en-US"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7572749"/>
                  </a:ext>
                </a:extLst>
              </a:tr>
              <a:tr h="658741">
                <a:tc>
                  <a:txBody>
                    <a:bodyPr/>
                    <a:lstStyle/>
                    <a:p>
                      <a:pPr marL="0" marR="0" algn="ctr">
                        <a:lnSpc>
                          <a:spcPct val="107000"/>
                        </a:lnSpc>
                        <a:spcBef>
                          <a:spcPts val="0"/>
                        </a:spcBef>
                        <a:spcAft>
                          <a:spcPts val="0"/>
                        </a:spcAft>
                      </a:pPr>
                      <a:r>
                        <a:rPr lang="en-US" sz="1600" dirty="0">
                          <a:effectLst/>
                        </a:rPr>
                        <a:t>Actual : </a:t>
                      </a:r>
                      <a:endParaRPr lang="en-US" sz="1600" dirty="0" smtClean="0">
                        <a:effectLst/>
                      </a:endParaRPr>
                    </a:p>
                    <a:p>
                      <a:pPr marL="0" marR="0" algn="ctr">
                        <a:lnSpc>
                          <a:spcPct val="107000"/>
                        </a:lnSpc>
                        <a:spcBef>
                          <a:spcPts val="0"/>
                        </a:spcBef>
                        <a:spcAft>
                          <a:spcPts val="0"/>
                        </a:spcAft>
                      </a:pPr>
                      <a:r>
                        <a:rPr lang="en-US" sz="1600" dirty="0" smtClean="0">
                          <a:solidFill>
                            <a:schemeClr val="accent1">
                              <a:lumMod val="50000"/>
                            </a:schemeClr>
                          </a:solidFill>
                          <a:effectLst/>
                        </a:rPr>
                        <a:t>No</a:t>
                      </a:r>
                      <a:endParaRPr lang="en-US"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 TN = 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  FP </a:t>
                      </a: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365467"/>
                  </a:ext>
                </a:extLst>
              </a:tr>
              <a:tr h="658741">
                <a:tc>
                  <a:txBody>
                    <a:bodyPr/>
                    <a:lstStyle/>
                    <a:p>
                      <a:pPr marL="0" marR="0" algn="ctr">
                        <a:lnSpc>
                          <a:spcPct val="107000"/>
                        </a:lnSpc>
                        <a:spcBef>
                          <a:spcPts val="0"/>
                        </a:spcBef>
                        <a:spcAft>
                          <a:spcPts val="0"/>
                        </a:spcAft>
                      </a:pPr>
                      <a:r>
                        <a:rPr lang="en-US" sz="1600" dirty="0">
                          <a:effectLst/>
                        </a:rPr>
                        <a:t>Actual : </a:t>
                      </a:r>
                      <a:r>
                        <a:rPr lang="en-US" sz="1600" dirty="0">
                          <a:solidFill>
                            <a:schemeClr val="accent1">
                              <a:lumMod val="50000"/>
                            </a:schemeClr>
                          </a:solidFill>
                          <a:effectLst/>
                        </a:rPr>
                        <a:t>Yes</a:t>
                      </a:r>
                      <a:endParaRPr lang="en-US"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  FN </a:t>
                      </a: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  TP </a:t>
                      </a:r>
                      <a:r>
                        <a:rPr lang="en-US" sz="1600" dirty="0">
                          <a:effectLst/>
                        </a:rPr>
                        <a:t>= 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4694666"/>
                  </a:ext>
                </a:extLst>
              </a:tr>
            </a:tbl>
          </a:graphicData>
        </a:graphic>
      </p:graphicFrame>
      <p:sp>
        <p:nvSpPr>
          <p:cNvPr id="19" name="7-Point Star 18"/>
          <p:cNvSpPr/>
          <p:nvPr/>
        </p:nvSpPr>
        <p:spPr>
          <a:xfrm>
            <a:off x="10220343" y="4526476"/>
            <a:ext cx="1667619" cy="1506674"/>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rPr>
              <a:t>92 %</a:t>
            </a:r>
            <a:endParaRPr lang="en-US" sz="2400" dirty="0">
              <a:solidFill>
                <a:schemeClr val="accent6">
                  <a:lumMod val="50000"/>
                </a:schemeClr>
              </a:solidFill>
            </a:endParaRPr>
          </a:p>
        </p:txBody>
      </p:sp>
      <p:sp>
        <p:nvSpPr>
          <p:cNvPr id="20" name="Flowchart: Magnetic Disk 19"/>
          <p:cNvSpPr/>
          <p:nvPr/>
        </p:nvSpPr>
        <p:spPr>
          <a:xfrm>
            <a:off x="4801486" y="434579"/>
            <a:ext cx="1089371" cy="125518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smtClean="0">
              <a:solidFill>
                <a:schemeClr val="tx1"/>
              </a:solidFill>
            </a:endParaRPr>
          </a:p>
          <a:p>
            <a:pPr algn="ctr"/>
            <a:r>
              <a:rPr lang="en-US" sz="1700" dirty="0" smtClean="0">
                <a:solidFill>
                  <a:schemeClr val="tx1"/>
                </a:solidFill>
              </a:rPr>
              <a:t>Pima Indian’s</a:t>
            </a:r>
          </a:p>
          <a:p>
            <a:pPr algn="ctr"/>
            <a:r>
              <a:rPr lang="en-US" sz="1700" dirty="0" smtClean="0">
                <a:solidFill>
                  <a:schemeClr val="tx1"/>
                </a:solidFill>
              </a:rPr>
              <a:t>DB</a:t>
            </a:r>
          </a:p>
        </p:txBody>
      </p:sp>
      <p:sp>
        <p:nvSpPr>
          <p:cNvPr id="57" name="Rectangle 56"/>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1880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9808" y="105508"/>
            <a:ext cx="11386038" cy="5416061"/>
          </a:xfrm>
          <a:prstGeom prst="rect">
            <a:avLst/>
          </a:prstGeom>
        </p:spPr>
      </p:pic>
      <p:sp>
        <p:nvSpPr>
          <p:cNvPr id="5" name="Flowchart: Magnetic Disk 4"/>
          <p:cNvSpPr/>
          <p:nvPr/>
        </p:nvSpPr>
        <p:spPr>
          <a:xfrm>
            <a:off x="3192044" y="5864471"/>
            <a:ext cx="1010241" cy="95290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Pima Indian’s</a:t>
            </a:r>
          </a:p>
          <a:p>
            <a:pPr algn="ctr"/>
            <a:r>
              <a:rPr lang="en-US" dirty="0" smtClean="0">
                <a:solidFill>
                  <a:schemeClr val="tx1"/>
                </a:solidFill>
              </a:rPr>
              <a:t>DB</a:t>
            </a:r>
          </a:p>
        </p:txBody>
      </p:sp>
      <p:sp>
        <p:nvSpPr>
          <p:cNvPr id="2" name="Right Brace 1"/>
          <p:cNvSpPr/>
          <p:nvPr/>
        </p:nvSpPr>
        <p:spPr>
          <a:xfrm rot="5400000">
            <a:off x="3618036" y="2140928"/>
            <a:ext cx="228598" cy="7025054"/>
          </a:xfrm>
          <a:prstGeom prst="rightBrace">
            <a:avLst>
              <a:gd name="adj1" fmla="val 8333"/>
              <a:gd name="adj2" fmla="val 49782"/>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solidFill>
                <a:srgbClr val="FF0000"/>
              </a:solidFill>
            </a:endParaRPr>
          </a:p>
        </p:txBody>
      </p:sp>
      <p:sp>
        <p:nvSpPr>
          <p:cNvPr id="6" name="Right Brace 5"/>
          <p:cNvSpPr/>
          <p:nvPr/>
        </p:nvSpPr>
        <p:spPr>
          <a:xfrm rot="5400000">
            <a:off x="9614388" y="3855430"/>
            <a:ext cx="307732" cy="3675184"/>
          </a:xfrm>
          <a:prstGeom prst="rightBrace">
            <a:avLst>
              <a:gd name="adj1" fmla="val 8333"/>
              <a:gd name="adj2" fmla="val 49653"/>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solidFill>
                <a:srgbClr val="FF0000"/>
              </a:solidFill>
            </a:endParaRPr>
          </a:p>
        </p:txBody>
      </p:sp>
      <p:pic>
        <p:nvPicPr>
          <p:cNvPr id="3" name="Picture 2"/>
          <p:cNvPicPr>
            <a:picLocks noChangeAspect="1"/>
          </p:cNvPicPr>
          <p:nvPr/>
        </p:nvPicPr>
        <p:blipFill>
          <a:blip r:embed="rId3"/>
          <a:stretch>
            <a:fillRect/>
          </a:stretch>
        </p:blipFill>
        <p:spPr>
          <a:xfrm>
            <a:off x="9195273" y="5873263"/>
            <a:ext cx="1197236" cy="606668"/>
          </a:xfrm>
          <a:prstGeom prst="rect">
            <a:avLst/>
          </a:prstGeom>
        </p:spPr>
      </p:pic>
      <p:sp>
        <p:nvSpPr>
          <p:cNvPr id="7" name="TextBox 6"/>
          <p:cNvSpPr txBox="1"/>
          <p:nvPr/>
        </p:nvSpPr>
        <p:spPr>
          <a:xfrm>
            <a:off x="8678009" y="6448045"/>
            <a:ext cx="3121269" cy="369332"/>
          </a:xfrm>
          <a:prstGeom prst="rect">
            <a:avLst/>
          </a:prstGeom>
          <a:noFill/>
        </p:spPr>
        <p:txBody>
          <a:bodyPr wrap="square" rtlCol="0">
            <a:spAutoFit/>
          </a:bodyPr>
          <a:lstStyle/>
          <a:p>
            <a:r>
              <a:rPr lang="en-US" b="1" dirty="0" smtClean="0"/>
              <a:t>Proposed fuzzy System</a:t>
            </a:r>
            <a:endParaRPr lang="en-US" b="1" dirty="0"/>
          </a:p>
        </p:txBody>
      </p:sp>
      <p:sp>
        <p:nvSpPr>
          <p:cNvPr id="8" name="Rectangle 7"/>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a:t>
            </a:r>
            <a:endParaRPr lang="en-US" dirty="0">
              <a:solidFill>
                <a:schemeClr val="tx1"/>
              </a:solidFill>
            </a:endParaRPr>
          </a:p>
        </p:txBody>
      </p:sp>
    </p:spTree>
    <p:extLst>
      <p:ext uri="{BB962C8B-B14F-4D97-AF65-F5344CB8AC3E}">
        <p14:creationId xmlns:p14="http://schemas.microsoft.com/office/powerpoint/2010/main" val="79826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3070387-F1D3-4DB6-854D-2725859D69AB}"/>
              </a:ext>
            </a:extLst>
          </p:cNvPr>
          <p:cNvGrpSpPr/>
          <p:nvPr/>
        </p:nvGrpSpPr>
        <p:grpSpPr>
          <a:xfrm rot="5400000">
            <a:off x="1858945" y="-845632"/>
            <a:ext cx="1738265" cy="3429529"/>
            <a:chOff x="0" y="2486173"/>
            <a:chExt cx="1738265" cy="3429529"/>
          </a:xfrm>
        </p:grpSpPr>
        <p:sp>
          <p:nvSpPr>
            <p:cNvPr id="3" name="Arrow: Pentagon 2">
              <a:extLst>
                <a:ext uri="{FF2B5EF4-FFF2-40B4-BE49-F238E27FC236}">
                  <a16:creationId xmlns:a16="http://schemas.microsoft.com/office/drawing/2014/main" id="{98EE9BC8-58F3-41AA-93A4-D4FD260BF0BF}"/>
                </a:ext>
              </a:extLst>
            </p:cNvPr>
            <p:cNvSpPr/>
            <p:nvPr/>
          </p:nvSpPr>
          <p:spPr>
            <a:xfrm>
              <a:off x="0" y="2486173"/>
              <a:ext cx="1738265" cy="103010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4CD081D1-24CF-4F2A-A508-88003CACB4E8}"/>
                </a:ext>
              </a:extLst>
            </p:cNvPr>
            <p:cNvSpPr/>
            <p:nvPr/>
          </p:nvSpPr>
          <p:spPr>
            <a:xfrm>
              <a:off x="0" y="3685884"/>
              <a:ext cx="1738265" cy="103010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6E51F087-801D-4853-A985-AF462A24666C}"/>
                </a:ext>
              </a:extLst>
            </p:cNvPr>
            <p:cNvSpPr/>
            <p:nvPr/>
          </p:nvSpPr>
          <p:spPr>
            <a:xfrm>
              <a:off x="0" y="4885595"/>
              <a:ext cx="1738265" cy="103010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E10A16B8-4880-4FF9-B37C-98F16FA1101F}"/>
              </a:ext>
            </a:extLst>
          </p:cNvPr>
          <p:cNvSpPr/>
          <p:nvPr/>
        </p:nvSpPr>
        <p:spPr>
          <a:xfrm>
            <a:off x="2478786" y="726080"/>
            <a:ext cx="566098" cy="546235"/>
          </a:xfrm>
          <a:custGeom>
            <a:avLst/>
            <a:gdLst>
              <a:gd name="connsiteX0" fmla="*/ 434340 w 1628775"/>
              <a:gd name="connsiteY0" fmla="*/ 348984 h 1571625"/>
              <a:gd name="connsiteX1" fmla="*/ 708660 w 1628775"/>
              <a:gd name="connsiteY1" fmla="*/ 18466 h 1571625"/>
              <a:gd name="connsiteX2" fmla="*/ 1204913 w 1628775"/>
              <a:gd name="connsiteY2" fmla="*/ 308979 h 1571625"/>
              <a:gd name="connsiteX3" fmla="*/ 1258253 w 1628775"/>
              <a:gd name="connsiteY3" fmla="*/ 349936 h 1571625"/>
              <a:gd name="connsiteX4" fmla="*/ 1463040 w 1628775"/>
              <a:gd name="connsiteY4" fmla="*/ 348984 h 1571625"/>
              <a:gd name="connsiteX5" fmla="*/ 1636395 w 1628775"/>
              <a:gd name="connsiteY5" fmla="*/ 520434 h 1571625"/>
              <a:gd name="connsiteX6" fmla="*/ 1636395 w 1628775"/>
              <a:gd name="connsiteY6" fmla="*/ 1411021 h 1571625"/>
              <a:gd name="connsiteX7" fmla="*/ 1470660 w 1628775"/>
              <a:gd name="connsiteY7" fmla="*/ 1579613 h 1571625"/>
              <a:gd name="connsiteX8" fmla="*/ 165735 w 1628775"/>
              <a:gd name="connsiteY8" fmla="*/ 1579613 h 1571625"/>
              <a:gd name="connsiteX9" fmla="*/ 0 w 1628775"/>
              <a:gd name="connsiteY9" fmla="*/ 1411974 h 1571625"/>
              <a:gd name="connsiteX10" fmla="*/ 0 w 1628775"/>
              <a:gd name="connsiteY10" fmla="*/ 516624 h 1571625"/>
              <a:gd name="connsiteX11" fmla="*/ 166688 w 1628775"/>
              <a:gd name="connsiteY11" fmla="*/ 348984 h 1571625"/>
              <a:gd name="connsiteX12" fmla="*/ 434340 w 1628775"/>
              <a:gd name="connsiteY12" fmla="*/ 348984 h 1571625"/>
              <a:gd name="connsiteX13" fmla="*/ 504825 w 1628775"/>
              <a:gd name="connsiteY13" fmla="*/ 881431 h 1571625"/>
              <a:gd name="connsiteX14" fmla="*/ 504825 w 1628775"/>
              <a:gd name="connsiteY14" fmla="*/ 1051929 h 1571625"/>
              <a:gd name="connsiteX15" fmla="*/ 670560 w 1628775"/>
              <a:gd name="connsiteY15" fmla="*/ 1050976 h 1571625"/>
              <a:gd name="connsiteX16" fmla="*/ 732472 w 1628775"/>
              <a:gd name="connsiteY16" fmla="*/ 1112888 h 1571625"/>
              <a:gd name="connsiteX17" fmla="*/ 732472 w 1628775"/>
              <a:gd name="connsiteY17" fmla="*/ 1279576 h 1571625"/>
              <a:gd name="connsiteX18" fmla="*/ 902970 w 1628775"/>
              <a:gd name="connsiteY18" fmla="*/ 1279576 h 1571625"/>
              <a:gd name="connsiteX19" fmla="*/ 902970 w 1628775"/>
              <a:gd name="connsiteY19" fmla="*/ 1154799 h 1571625"/>
              <a:gd name="connsiteX20" fmla="*/ 1002983 w 1628775"/>
              <a:gd name="connsiteY20" fmla="*/ 1051929 h 1571625"/>
              <a:gd name="connsiteX21" fmla="*/ 1131570 w 1628775"/>
              <a:gd name="connsiteY21" fmla="*/ 1051929 h 1571625"/>
              <a:gd name="connsiteX22" fmla="*/ 1131570 w 1628775"/>
              <a:gd name="connsiteY22" fmla="*/ 881431 h 1571625"/>
              <a:gd name="connsiteX23" fmla="*/ 962025 w 1628775"/>
              <a:gd name="connsiteY23" fmla="*/ 881431 h 1571625"/>
              <a:gd name="connsiteX24" fmla="*/ 902018 w 1628775"/>
              <a:gd name="connsiteY24" fmla="*/ 820471 h 1571625"/>
              <a:gd name="connsiteX25" fmla="*/ 902018 w 1628775"/>
              <a:gd name="connsiteY25" fmla="*/ 652831 h 1571625"/>
              <a:gd name="connsiteX26" fmla="*/ 731520 w 1628775"/>
              <a:gd name="connsiteY26" fmla="*/ 652831 h 1571625"/>
              <a:gd name="connsiteX27" fmla="*/ 731520 w 1628775"/>
              <a:gd name="connsiteY27" fmla="*/ 812851 h 1571625"/>
              <a:gd name="connsiteX28" fmla="*/ 665797 w 1628775"/>
              <a:gd name="connsiteY28" fmla="*/ 880479 h 1571625"/>
              <a:gd name="connsiteX29" fmla="*/ 504825 w 1628775"/>
              <a:gd name="connsiteY29" fmla="*/ 881431 h 1571625"/>
              <a:gd name="connsiteX30" fmla="*/ 516255 w 1628775"/>
              <a:gd name="connsiteY30" fmla="*/ 346126 h 1571625"/>
              <a:gd name="connsiteX31" fmla="*/ 1129665 w 1628775"/>
              <a:gd name="connsiteY31" fmla="*/ 346126 h 1571625"/>
              <a:gd name="connsiteX32" fmla="*/ 850583 w 1628775"/>
              <a:gd name="connsiteY32" fmla="*/ 79426 h 1571625"/>
              <a:gd name="connsiteX33" fmla="*/ 516255 w 1628775"/>
              <a:gd name="connsiteY33" fmla="*/ 346126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8775" h="1571625">
                <a:moveTo>
                  <a:pt x="434340" y="348984"/>
                </a:moveTo>
                <a:cubicBezTo>
                  <a:pt x="464820" y="181343"/>
                  <a:pt x="552450" y="67996"/>
                  <a:pt x="708660" y="18466"/>
                </a:cubicBezTo>
                <a:cubicBezTo>
                  <a:pt x="929640" y="-51066"/>
                  <a:pt x="1155383" y="82284"/>
                  <a:pt x="1204913" y="308979"/>
                </a:cubicBezTo>
                <a:cubicBezTo>
                  <a:pt x="1212533" y="344221"/>
                  <a:pt x="1225868" y="350888"/>
                  <a:pt x="1258253" y="349936"/>
                </a:cubicBezTo>
                <a:cubicBezTo>
                  <a:pt x="1326833" y="348031"/>
                  <a:pt x="1394460" y="348984"/>
                  <a:pt x="1463040" y="348984"/>
                </a:cubicBezTo>
                <a:cubicBezTo>
                  <a:pt x="1568768" y="349936"/>
                  <a:pt x="1636395" y="415659"/>
                  <a:pt x="1636395" y="520434"/>
                </a:cubicBezTo>
                <a:cubicBezTo>
                  <a:pt x="1636395" y="817613"/>
                  <a:pt x="1636395" y="1113841"/>
                  <a:pt x="1636395" y="1411021"/>
                </a:cubicBezTo>
                <a:cubicBezTo>
                  <a:pt x="1636395" y="1511986"/>
                  <a:pt x="1569720" y="1579613"/>
                  <a:pt x="1470660" y="1579613"/>
                </a:cubicBezTo>
                <a:cubicBezTo>
                  <a:pt x="1035368" y="1580566"/>
                  <a:pt x="601028" y="1580566"/>
                  <a:pt x="165735" y="1579613"/>
                </a:cubicBezTo>
                <a:cubicBezTo>
                  <a:pt x="63818" y="1579613"/>
                  <a:pt x="0" y="1513891"/>
                  <a:pt x="0" y="1411974"/>
                </a:cubicBezTo>
                <a:cubicBezTo>
                  <a:pt x="0" y="1113841"/>
                  <a:pt x="0" y="814756"/>
                  <a:pt x="0" y="516624"/>
                </a:cubicBezTo>
                <a:cubicBezTo>
                  <a:pt x="0" y="415659"/>
                  <a:pt x="65722" y="348984"/>
                  <a:pt x="166688" y="348984"/>
                </a:cubicBezTo>
                <a:cubicBezTo>
                  <a:pt x="254318" y="348031"/>
                  <a:pt x="342900" y="348984"/>
                  <a:pt x="434340" y="348984"/>
                </a:cubicBezTo>
                <a:close/>
                <a:moveTo>
                  <a:pt x="504825" y="881431"/>
                </a:moveTo>
                <a:cubicBezTo>
                  <a:pt x="504825" y="941438"/>
                  <a:pt x="504825" y="994779"/>
                  <a:pt x="504825" y="1051929"/>
                </a:cubicBezTo>
                <a:cubicBezTo>
                  <a:pt x="562928" y="1051929"/>
                  <a:pt x="617220" y="1053834"/>
                  <a:pt x="670560" y="1050976"/>
                </a:cubicBezTo>
                <a:cubicBezTo>
                  <a:pt x="716280" y="1049071"/>
                  <a:pt x="733425" y="1068121"/>
                  <a:pt x="732472" y="1112888"/>
                </a:cubicBezTo>
                <a:cubicBezTo>
                  <a:pt x="730568" y="1168134"/>
                  <a:pt x="732472" y="1222426"/>
                  <a:pt x="732472" y="1279576"/>
                </a:cubicBezTo>
                <a:cubicBezTo>
                  <a:pt x="791528" y="1279576"/>
                  <a:pt x="844868" y="1279576"/>
                  <a:pt x="902970" y="1279576"/>
                </a:cubicBezTo>
                <a:cubicBezTo>
                  <a:pt x="902970" y="1235761"/>
                  <a:pt x="902970" y="1194804"/>
                  <a:pt x="902970" y="1154799"/>
                </a:cubicBezTo>
                <a:cubicBezTo>
                  <a:pt x="902970" y="1051929"/>
                  <a:pt x="902970" y="1051929"/>
                  <a:pt x="1002983" y="1051929"/>
                </a:cubicBezTo>
                <a:cubicBezTo>
                  <a:pt x="1044893" y="1051929"/>
                  <a:pt x="1087755" y="1051929"/>
                  <a:pt x="1131570" y="1051929"/>
                </a:cubicBezTo>
                <a:cubicBezTo>
                  <a:pt x="1131570" y="992874"/>
                  <a:pt x="1131570" y="938581"/>
                  <a:pt x="1131570" y="881431"/>
                </a:cubicBezTo>
                <a:cubicBezTo>
                  <a:pt x="1072515" y="881431"/>
                  <a:pt x="1017270" y="881431"/>
                  <a:pt x="962025" y="881431"/>
                </a:cubicBezTo>
                <a:cubicBezTo>
                  <a:pt x="921068" y="881431"/>
                  <a:pt x="901065" y="863334"/>
                  <a:pt x="902018" y="820471"/>
                </a:cubicBezTo>
                <a:cubicBezTo>
                  <a:pt x="903922" y="765226"/>
                  <a:pt x="902018" y="709981"/>
                  <a:pt x="902018" y="652831"/>
                </a:cubicBezTo>
                <a:cubicBezTo>
                  <a:pt x="842010" y="652831"/>
                  <a:pt x="787718" y="652831"/>
                  <a:pt x="731520" y="652831"/>
                </a:cubicBezTo>
                <a:cubicBezTo>
                  <a:pt x="731520" y="709029"/>
                  <a:pt x="731520" y="760463"/>
                  <a:pt x="731520" y="812851"/>
                </a:cubicBezTo>
                <a:cubicBezTo>
                  <a:pt x="731520" y="869049"/>
                  <a:pt x="720090" y="880479"/>
                  <a:pt x="665797" y="880479"/>
                </a:cubicBezTo>
                <a:cubicBezTo>
                  <a:pt x="612458" y="881431"/>
                  <a:pt x="559118" y="881431"/>
                  <a:pt x="504825" y="881431"/>
                </a:cubicBezTo>
                <a:close/>
                <a:moveTo>
                  <a:pt x="516255" y="346126"/>
                </a:moveTo>
                <a:cubicBezTo>
                  <a:pt x="722947" y="346126"/>
                  <a:pt x="925830" y="346126"/>
                  <a:pt x="1129665" y="346126"/>
                </a:cubicBezTo>
                <a:cubicBezTo>
                  <a:pt x="1119188" y="208966"/>
                  <a:pt x="989647" y="86093"/>
                  <a:pt x="850583" y="79426"/>
                </a:cubicBezTo>
                <a:cubicBezTo>
                  <a:pt x="679133" y="70854"/>
                  <a:pt x="543878" y="176581"/>
                  <a:pt x="516255" y="346126"/>
                </a:cubicBez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744394D-4C03-4338-B0A0-6DDFDAFF7178}"/>
              </a:ext>
            </a:extLst>
          </p:cNvPr>
          <p:cNvSpPr/>
          <p:nvPr/>
        </p:nvSpPr>
        <p:spPr>
          <a:xfrm>
            <a:off x="3611634" y="705278"/>
            <a:ext cx="632308" cy="635619"/>
          </a:xfrm>
          <a:custGeom>
            <a:avLst/>
            <a:gdLst>
              <a:gd name="connsiteX0" fmla="*/ 549912 w 1819275"/>
              <a:gd name="connsiteY0" fmla="*/ 1441204 h 1828800"/>
              <a:gd name="connsiteX1" fmla="*/ 387035 w 1819275"/>
              <a:gd name="connsiteY1" fmla="*/ 1605987 h 1828800"/>
              <a:gd name="connsiteX2" fmla="*/ 459424 w 1819275"/>
              <a:gd name="connsiteY2" fmla="*/ 1663137 h 1828800"/>
              <a:gd name="connsiteX3" fmla="*/ 460377 w 1819275"/>
              <a:gd name="connsiteY3" fmla="*/ 1738384 h 1828800"/>
              <a:gd name="connsiteX4" fmla="*/ 457519 w 1819275"/>
              <a:gd name="connsiteY4" fmla="*/ 1742194 h 1828800"/>
              <a:gd name="connsiteX5" fmla="*/ 251779 w 1819275"/>
              <a:gd name="connsiteY5" fmla="*/ 1747909 h 1828800"/>
              <a:gd name="connsiteX6" fmla="*/ 26037 w 1819275"/>
              <a:gd name="connsiteY6" fmla="*/ 1523119 h 1828800"/>
              <a:gd name="connsiteX7" fmla="*/ 24132 w 1819275"/>
              <a:gd name="connsiteY7" fmla="*/ 1435489 h 1828800"/>
              <a:gd name="connsiteX8" fmla="*/ 91759 w 1819275"/>
              <a:gd name="connsiteY8" fmla="*/ 1367862 h 1828800"/>
              <a:gd name="connsiteX9" fmla="*/ 162244 w 1819275"/>
              <a:gd name="connsiteY9" fmla="*/ 1365957 h 1828800"/>
              <a:gd name="connsiteX10" fmla="*/ 224157 w 1819275"/>
              <a:gd name="connsiteY10" fmla="*/ 1434537 h 1828800"/>
              <a:gd name="connsiteX11" fmla="*/ 386082 w 1819275"/>
              <a:gd name="connsiteY11" fmla="*/ 1270707 h 1828800"/>
              <a:gd name="connsiteX12" fmla="*/ 327027 w 1819275"/>
              <a:gd name="connsiteY12" fmla="*/ 1224987 h 1828800"/>
              <a:gd name="connsiteX13" fmla="*/ 327979 w 1819275"/>
              <a:gd name="connsiteY13" fmla="*/ 1130689 h 1828800"/>
              <a:gd name="connsiteX14" fmla="*/ 1042354 w 1819275"/>
              <a:gd name="connsiteY14" fmla="*/ 411552 h 1828800"/>
              <a:gd name="connsiteX15" fmla="*/ 1321437 w 1819275"/>
              <a:gd name="connsiteY15" fmla="*/ 265819 h 1828800"/>
              <a:gd name="connsiteX16" fmla="*/ 1538607 w 1819275"/>
              <a:gd name="connsiteY16" fmla="*/ 213432 h 1828800"/>
              <a:gd name="connsiteX17" fmla="*/ 1581469 w 1819275"/>
              <a:gd name="connsiteY17" fmla="*/ 186762 h 1828800"/>
              <a:gd name="connsiteX18" fmla="*/ 1739585 w 1819275"/>
              <a:gd name="connsiteY18" fmla="*/ 28646 h 1828800"/>
              <a:gd name="connsiteX19" fmla="*/ 1811974 w 1819275"/>
              <a:gd name="connsiteY19" fmla="*/ 13407 h 1828800"/>
              <a:gd name="connsiteX20" fmla="*/ 1797687 w 1819275"/>
              <a:gd name="connsiteY20" fmla="*/ 90559 h 1828800"/>
              <a:gd name="connsiteX21" fmla="*/ 1617665 w 1819275"/>
              <a:gd name="connsiteY21" fmla="*/ 294394 h 1828800"/>
              <a:gd name="connsiteX22" fmla="*/ 1547179 w 1819275"/>
              <a:gd name="connsiteY22" fmla="*/ 559189 h 1828800"/>
              <a:gd name="connsiteX23" fmla="*/ 1416687 w 1819275"/>
              <a:gd name="connsiteY23" fmla="*/ 783027 h 1828800"/>
              <a:gd name="connsiteX24" fmla="*/ 711837 w 1819275"/>
              <a:gd name="connsiteY24" fmla="*/ 1485019 h 1828800"/>
              <a:gd name="connsiteX25" fmla="*/ 586107 w 1819275"/>
              <a:gd name="connsiteY25" fmla="*/ 1485971 h 1828800"/>
              <a:gd name="connsiteX26" fmla="*/ 549912 w 1819275"/>
              <a:gd name="connsiteY26" fmla="*/ 1441204 h 1828800"/>
              <a:gd name="connsiteX27" fmla="*/ 643257 w 1819275"/>
              <a:gd name="connsiteY27" fmla="*/ 1421202 h 1828800"/>
              <a:gd name="connsiteX28" fmla="*/ 1397637 w 1819275"/>
              <a:gd name="connsiteY28" fmla="*/ 667774 h 1828800"/>
              <a:gd name="connsiteX29" fmla="*/ 1156654 w 1819275"/>
              <a:gd name="connsiteY29" fmla="*/ 418219 h 1828800"/>
              <a:gd name="connsiteX30" fmla="*/ 1109982 w 1819275"/>
              <a:gd name="connsiteY30" fmla="*/ 466796 h 1828800"/>
              <a:gd name="connsiteX31" fmla="*/ 1224282 w 1819275"/>
              <a:gd name="connsiteY31" fmla="*/ 576334 h 1828800"/>
              <a:gd name="connsiteX32" fmla="*/ 1236665 w 1819275"/>
              <a:gd name="connsiteY32" fmla="*/ 645866 h 1828800"/>
              <a:gd name="connsiteX33" fmla="*/ 1163322 w 1819275"/>
              <a:gd name="connsiteY33" fmla="*/ 634437 h 1828800"/>
              <a:gd name="connsiteX34" fmla="*/ 1062357 w 1819275"/>
              <a:gd name="connsiteY34" fmla="*/ 523946 h 1828800"/>
              <a:gd name="connsiteX35" fmla="*/ 983299 w 1819275"/>
              <a:gd name="connsiteY35" fmla="*/ 595384 h 1828800"/>
              <a:gd name="connsiteX36" fmla="*/ 1054737 w 1819275"/>
              <a:gd name="connsiteY36" fmla="*/ 662059 h 1828800"/>
              <a:gd name="connsiteX37" fmla="*/ 1061404 w 1819275"/>
              <a:gd name="connsiteY37" fmla="*/ 728734 h 1828800"/>
              <a:gd name="connsiteX38" fmla="*/ 994729 w 1819275"/>
              <a:gd name="connsiteY38" fmla="*/ 722066 h 1828800"/>
              <a:gd name="connsiteX39" fmla="*/ 932817 w 1819275"/>
              <a:gd name="connsiteY39" fmla="*/ 656344 h 1828800"/>
              <a:gd name="connsiteX40" fmla="*/ 861379 w 1819275"/>
              <a:gd name="connsiteY40" fmla="*/ 714446 h 1828800"/>
              <a:gd name="connsiteX41" fmla="*/ 985204 w 1819275"/>
              <a:gd name="connsiteY41" fmla="*/ 832557 h 1828800"/>
              <a:gd name="connsiteX42" fmla="*/ 991872 w 1819275"/>
              <a:gd name="connsiteY42" fmla="*/ 885896 h 1828800"/>
              <a:gd name="connsiteX43" fmla="*/ 943294 w 1819275"/>
              <a:gd name="connsiteY43" fmla="*/ 899232 h 1828800"/>
              <a:gd name="connsiteX44" fmla="*/ 909957 w 1819275"/>
              <a:gd name="connsiteY44" fmla="*/ 873514 h 1828800"/>
              <a:gd name="connsiteX45" fmla="*/ 814707 w 1819275"/>
              <a:gd name="connsiteY45" fmla="*/ 763024 h 1828800"/>
              <a:gd name="connsiteX46" fmla="*/ 803277 w 1819275"/>
              <a:gd name="connsiteY46" fmla="*/ 777312 h 1828800"/>
              <a:gd name="connsiteX47" fmla="*/ 731840 w 1819275"/>
              <a:gd name="connsiteY47" fmla="*/ 843034 h 1828800"/>
              <a:gd name="connsiteX48" fmla="*/ 806135 w 1819275"/>
              <a:gd name="connsiteY48" fmla="*/ 908757 h 1828800"/>
              <a:gd name="connsiteX49" fmla="*/ 813754 w 1819275"/>
              <a:gd name="connsiteY49" fmla="*/ 973527 h 1828800"/>
              <a:gd name="connsiteX50" fmla="*/ 748985 w 1819275"/>
              <a:gd name="connsiteY50" fmla="*/ 966859 h 1828800"/>
              <a:gd name="connsiteX51" fmla="*/ 686119 w 1819275"/>
              <a:gd name="connsiteY51" fmla="*/ 891612 h 1828800"/>
              <a:gd name="connsiteX52" fmla="*/ 673737 w 1819275"/>
              <a:gd name="connsiteY52" fmla="*/ 903041 h 1828800"/>
              <a:gd name="connsiteX53" fmla="*/ 613729 w 1819275"/>
              <a:gd name="connsiteY53" fmla="*/ 956382 h 1828800"/>
              <a:gd name="connsiteX54" fmla="*/ 733744 w 1819275"/>
              <a:gd name="connsiteY54" fmla="*/ 1067824 h 1828800"/>
              <a:gd name="connsiteX55" fmla="*/ 744222 w 1819275"/>
              <a:gd name="connsiteY55" fmla="*/ 1138309 h 1828800"/>
              <a:gd name="connsiteX56" fmla="*/ 674690 w 1819275"/>
              <a:gd name="connsiteY56" fmla="*/ 1126879 h 1828800"/>
              <a:gd name="connsiteX57" fmla="*/ 566104 w 1819275"/>
              <a:gd name="connsiteY57" fmla="*/ 1010674 h 1828800"/>
              <a:gd name="connsiteX58" fmla="*/ 490857 w 1819275"/>
              <a:gd name="connsiteY58" fmla="*/ 1087827 h 1828800"/>
              <a:gd name="connsiteX59" fmla="*/ 565152 w 1819275"/>
              <a:gd name="connsiteY59" fmla="*/ 1155454 h 1828800"/>
              <a:gd name="connsiteX60" fmla="*/ 568010 w 1819275"/>
              <a:gd name="connsiteY60" fmla="*/ 1221177 h 1828800"/>
              <a:gd name="connsiteX61" fmla="*/ 507049 w 1819275"/>
              <a:gd name="connsiteY61" fmla="*/ 1212604 h 1828800"/>
              <a:gd name="connsiteX62" fmla="*/ 436565 w 1819275"/>
              <a:gd name="connsiteY62" fmla="*/ 1137357 h 1828800"/>
              <a:gd name="connsiteX63" fmla="*/ 398465 w 1819275"/>
              <a:gd name="connsiteY63" fmla="*/ 1172599 h 1828800"/>
              <a:gd name="connsiteX64" fmla="*/ 417515 w 1819275"/>
              <a:gd name="connsiteY64" fmla="*/ 1196412 h 1828800"/>
              <a:gd name="connsiteX65" fmla="*/ 643257 w 1819275"/>
              <a:gd name="connsiteY65" fmla="*/ 1421202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19275" h="1828800">
                <a:moveTo>
                  <a:pt x="549912" y="1441204"/>
                </a:moveTo>
                <a:cubicBezTo>
                  <a:pt x="494667" y="1497402"/>
                  <a:pt x="447042" y="1545979"/>
                  <a:pt x="387035" y="1605987"/>
                </a:cubicBezTo>
                <a:cubicBezTo>
                  <a:pt x="409894" y="1624084"/>
                  <a:pt x="435612" y="1642182"/>
                  <a:pt x="459424" y="1663137"/>
                </a:cubicBezTo>
                <a:cubicBezTo>
                  <a:pt x="485142" y="1686949"/>
                  <a:pt x="484190" y="1712666"/>
                  <a:pt x="460377" y="1738384"/>
                </a:cubicBezTo>
                <a:cubicBezTo>
                  <a:pt x="459424" y="1739337"/>
                  <a:pt x="458472" y="1740289"/>
                  <a:pt x="457519" y="1742194"/>
                </a:cubicBezTo>
                <a:cubicBezTo>
                  <a:pt x="341315" y="1857446"/>
                  <a:pt x="361317" y="1858399"/>
                  <a:pt x="251779" y="1747909"/>
                </a:cubicBezTo>
                <a:cubicBezTo>
                  <a:pt x="177484" y="1672662"/>
                  <a:pt x="102237" y="1596462"/>
                  <a:pt x="26037" y="1523119"/>
                </a:cubicBezTo>
                <a:cubicBezTo>
                  <a:pt x="-5396" y="1492639"/>
                  <a:pt x="-11110" y="1466921"/>
                  <a:pt x="24132" y="1435489"/>
                </a:cubicBezTo>
                <a:cubicBezTo>
                  <a:pt x="47944" y="1414534"/>
                  <a:pt x="69852" y="1391674"/>
                  <a:pt x="91759" y="1367862"/>
                </a:cubicBezTo>
                <a:cubicBezTo>
                  <a:pt x="115572" y="1343096"/>
                  <a:pt x="139384" y="1345002"/>
                  <a:pt x="162244" y="1365957"/>
                </a:cubicBezTo>
                <a:cubicBezTo>
                  <a:pt x="185104" y="1387864"/>
                  <a:pt x="205107" y="1412629"/>
                  <a:pt x="224157" y="1434537"/>
                </a:cubicBezTo>
                <a:cubicBezTo>
                  <a:pt x="278449" y="1380244"/>
                  <a:pt x="327027" y="1330714"/>
                  <a:pt x="386082" y="1270707"/>
                </a:cubicBezTo>
                <a:cubicBezTo>
                  <a:pt x="368937" y="1257371"/>
                  <a:pt x="346077" y="1243084"/>
                  <a:pt x="327027" y="1224987"/>
                </a:cubicBezTo>
                <a:cubicBezTo>
                  <a:pt x="287974" y="1186887"/>
                  <a:pt x="288927" y="1169741"/>
                  <a:pt x="327979" y="1130689"/>
                </a:cubicBezTo>
                <a:cubicBezTo>
                  <a:pt x="567057" y="891612"/>
                  <a:pt x="809944" y="656344"/>
                  <a:pt x="1042354" y="411552"/>
                </a:cubicBezTo>
                <a:cubicBezTo>
                  <a:pt x="1122365" y="326779"/>
                  <a:pt x="1215710" y="290584"/>
                  <a:pt x="1321437" y="265819"/>
                </a:cubicBezTo>
                <a:cubicBezTo>
                  <a:pt x="1393827" y="248674"/>
                  <a:pt x="1466217" y="232482"/>
                  <a:pt x="1538607" y="213432"/>
                </a:cubicBezTo>
                <a:cubicBezTo>
                  <a:pt x="1554799" y="209621"/>
                  <a:pt x="1570040" y="198191"/>
                  <a:pt x="1581469" y="186762"/>
                </a:cubicBezTo>
                <a:cubicBezTo>
                  <a:pt x="1634810" y="135327"/>
                  <a:pt x="1687197" y="81987"/>
                  <a:pt x="1739585" y="28646"/>
                </a:cubicBezTo>
                <a:cubicBezTo>
                  <a:pt x="1760540" y="7691"/>
                  <a:pt x="1783399" y="-15168"/>
                  <a:pt x="1811974" y="13407"/>
                </a:cubicBezTo>
                <a:cubicBezTo>
                  <a:pt x="1841502" y="42934"/>
                  <a:pt x="1819594" y="66746"/>
                  <a:pt x="1797687" y="90559"/>
                </a:cubicBezTo>
                <a:cubicBezTo>
                  <a:pt x="1735774" y="157234"/>
                  <a:pt x="1659574" y="216289"/>
                  <a:pt x="1617665" y="294394"/>
                </a:cubicBezTo>
                <a:cubicBezTo>
                  <a:pt x="1575754" y="373452"/>
                  <a:pt x="1564324" y="469654"/>
                  <a:pt x="1547179" y="559189"/>
                </a:cubicBezTo>
                <a:cubicBezTo>
                  <a:pt x="1529082" y="650629"/>
                  <a:pt x="1483362" y="719209"/>
                  <a:pt x="1416687" y="783027"/>
                </a:cubicBezTo>
                <a:cubicBezTo>
                  <a:pt x="1179515" y="1014484"/>
                  <a:pt x="947104" y="1250704"/>
                  <a:pt x="711837" y="1485019"/>
                </a:cubicBezTo>
                <a:cubicBezTo>
                  <a:pt x="652782" y="1544074"/>
                  <a:pt x="645162" y="1545027"/>
                  <a:pt x="586107" y="1485971"/>
                </a:cubicBezTo>
                <a:cubicBezTo>
                  <a:pt x="574677" y="1471684"/>
                  <a:pt x="563247" y="1456444"/>
                  <a:pt x="549912" y="1441204"/>
                </a:cubicBezTo>
                <a:close/>
                <a:moveTo>
                  <a:pt x="643257" y="1421202"/>
                </a:moveTo>
                <a:cubicBezTo>
                  <a:pt x="899479" y="1165932"/>
                  <a:pt x="1151892" y="912566"/>
                  <a:pt x="1397637" y="667774"/>
                </a:cubicBezTo>
                <a:cubicBezTo>
                  <a:pt x="1319532" y="586812"/>
                  <a:pt x="1239522" y="503944"/>
                  <a:pt x="1156654" y="418219"/>
                </a:cubicBezTo>
                <a:cubicBezTo>
                  <a:pt x="1142367" y="433459"/>
                  <a:pt x="1128079" y="448699"/>
                  <a:pt x="1109982" y="466796"/>
                </a:cubicBezTo>
                <a:cubicBezTo>
                  <a:pt x="1150940" y="505849"/>
                  <a:pt x="1187135" y="541091"/>
                  <a:pt x="1224282" y="576334"/>
                </a:cubicBezTo>
                <a:cubicBezTo>
                  <a:pt x="1245237" y="596337"/>
                  <a:pt x="1261429" y="620149"/>
                  <a:pt x="1236665" y="645866"/>
                </a:cubicBezTo>
                <a:cubicBezTo>
                  <a:pt x="1209994" y="673489"/>
                  <a:pt x="1185229" y="657296"/>
                  <a:pt x="1163322" y="634437"/>
                </a:cubicBezTo>
                <a:cubicBezTo>
                  <a:pt x="1128079" y="596337"/>
                  <a:pt x="1092837" y="558237"/>
                  <a:pt x="1062357" y="523946"/>
                </a:cubicBezTo>
                <a:cubicBezTo>
                  <a:pt x="1030924" y="552521"/>
                  <a:pt x="1009017" y="572524"/>
                  <a:pt x="983299" y="595384"/>
                </a:cubicBezTo>
                <a:cubicBezTo>
                  <a:pt x="1008065" y="619196"/>
                  <a:pt x="1031877" y="640152"/>
                  <a:pt x="1054737" y="662059"/>
                </a:cubicBezTo>
                <a:cubicBezTo>
                  <a:pt x="1075692" y="682062"/>
                  <a:pt x="1084265" y="705874"/>
                  <a:pt x="1061404" y="728734"/>
                </a:cubicBezTo>
                <a:cubicBezTo>
                  <a:pt x="1039497" y="750641"/>
                  <a:pt x="1014732" y="743021"/>
                  <a:pt x="994729" y="722066"/>
                </a:cubicBezTo>
                <a:cubicBezTo>
                  <a:pt x="972822" y="698254"/>
                  <a:pt x="949962" y="674441"/>
                  <a:pt x="932817" y="656344"/>
                </a:cubicBezTo>
                <a:cubicBezTo>
                  <a:pt x="907099" y="677299"/>
                  <a:pt x="888049" y="692539"/>
                  <a:pt x="861379" y="714446"/>
                </a:cubicBezTo>
                <a:cubicBezTo>
                  <a:pt x="906147" y="756357"/>
                  <a:pt x="948057" y="792552"/>
                  <a:pt x="985204" y="832557"/>
                </a:cubicBezTo>
                <a:cubicBezTo>
                  <a:pt x="995682" y="843987"/>
                  <a:pt x="998540" y="871609"/>
                  <a:pt x="991872" y="885896"/>
                </a:cubicBezTo>
                <a:cubicBezTo>
                  <a:pt x="987110" y="896374"/>
                  <a:pt x="960440" y="900184"/>
                  <a:pt x="943294" y="899232"/>
                </a:cubicBezTo>
                <a:cubicBezTo>
                  <a:pt x="931865" y="898279"/>
                  <a:pt x="919482" y="883991"/>
                  <a:pt x="909957" y="873514"/>
                </a:cubicBezTo>
                <a:cubicBezTo>
                  <a:pt x="877572" y="837319"/>
                  <a:pt x="846140" y="800171"/>
                  <a:pt x="814707" y="763024"/>
                </a:cubicBezTo>
                <a:cubicBezTo>
                  <a:pt x="810897" y="767787"/>
                  <a:pt x="807087" y="772549"/>
                  <a:pt x="803277" y="777312"/>
                </a:cubicBezTo>
                <a:cubicBezTo>
                  <a:pt x="781369" y="797314"/>
                  <a:pt x="760415" y="817316"/>
                  <a:pt x="731840" y="843034"/>
                </a:cubicBezTo>
                <a:cubicBezTo>
                  <a:pt x="758510" y="866846"/>
                  <a:pt x="782322" y="887802"/>
                  <a:pt x="806135" y="908757"/>
                </a:cubicBezTo>
                <a:cubicBezTo>
                  <a:pt x="828042" y="928759"/>
                  <a:pt x="836615" y="956382"/>
                  <a:pt x="813754" y="973527"/>
                </a:cubicBezTo>
                <a:cubicBezTo>
                  <a:pt x="800419" y="983052"/>
                  <a:pt x="764224" y="978289"/>
                  <a:pt x="748985" y="966859"/>
                </a:cubicBezTo>
                <a:cubicBezTo>
                  <a:pt x="723267" y="947809"/>
                  <a:pt x="707074" y="917329"/>
                  <a:pt x="686119" y="891612"/>
                </a:cubicBezTo>
                <a:cubicBezTo>
                  <a:pt x="682310" y="895421"/>
                  <a:pt x="677547" y="899232"/>
                  <a:pt x="673737" y="903041"/>
                </a:cubicBezTo>
                <a:cubicBezTo>
                  <a:pt x="656592" y="918282"/>
                  <a:pt x="638494" y="934474"/>
                  <a:pt x="613729" y="956382"/>
                </a:cubicBezTo>
                <a:cubicBezTo>
                  <a:pt x="656592" y="996387"/>
                  <a:pt x="695644" y="1031629"/>
                  <a:pt x="733744" y="1067824"/>
                </a:cubicBezTo>
                <a:cubicBezTo>
                  <a:pt x="755652" y="1088779"/>
                  <a:pt x="768035" y="1113544"/>
                  <a:pt x="744222" y="1138309"/>
                </a:cubicBezTo>
                <a:cubicBezTo>
                  <a:pt x="719457" y="1163074"/>
                  <a:pt x="694692" y="1148787"/>
                  <a:pt x="674690" y="1126879"/>
                </a:cubicBezTo>
                <a:cubicBezTo>
                  <a:pt x="639447" y="1088779"/>
                  <a:pt x="603252" y="1050679"/>
                  <a:pt x="566104" y="1010674"/>
                </a:cubicBezTo>
                <a:cubicBezTo>
                  <a:pt x="538482" y="1038296"/>
                  <a:pt x="518479" y="1060204"/>
                  <a:pt x="490857" y="1087827"/>
                </a:cubicBezTo>
                <a:cubicBezTo>
                  <a:pt x="516574" y="1110687"/>
                  <a:pt x="541340" y="1132594"/>
                  <a:pt x="565152" y="1155454"/>
                </a:cubicBezTo>
                <a:cubicBezTo>
                  <a:pt x="586107" y="1175457"/>
                  <a:pt x="592774" y="1204032"/>
                  <a:pt x="568010" y="1221177"/>
                </a:cubicBezTo>
                <a:cubicBezTo>
                  <a:pt x="554674" y="1229749"/>
                  <a:pt x="522290" y="1224034"/>
                  <a:pt x="507049" y="1212604"/>
                </a:cubicBezTo>
                <a:cubicBezTo>
                  <a:pt x="481332" y="1193554"/>
                  <a:pt x="461329" y="1164979"/>
                  <a:pt x="436565" y="1137357"/>
                </a:cubicBezTo>
                <a:cubicBezTo>
                  <a:pt x="419419" y="1153549"/>
                  <a:pt x="409894" y="1162121"/>
                  <a:pt x="398465" y="1172599"/>
                </a:cubicBezTo>
                <a:cubicBezTo>
                  <a:pt x="407990" y="1184029"/>
                  <a:pt x="412752" y="1190696"/>
                  <a:pt x="417515" y="1196412"/>
                </a:cubicBezTo>
                <a:cubicBezTo>
                  <a:pt x="495619" y="1272612"/>
                  <a:pt x="571819" y="1348812"/>
                  <a:pt x="643257" y="1421202"/>
                </a:cubicBez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6076825-A6FA-4522-B683-8F7C95476377}"/>
              </a:ext>
            </a:extLst>
          </p:cNvPr>
          <p:cNvSpPr/>
          <p:nvPr/>
        </p:nvSpPr>
        <p:spPr>
          <a:xfrm>
            <a:off x="1087372" y="779202"/>
            <a:ext cx="728744" cy="537187"/>
          </a:xfrm>
          <a:custGeom>
            <a:avLst/>
            <a:gdLst>
              <a:gd name="connsiteX0" fmla="*/ 285241 w 438171"/>
              <a:gd name="connsiteY0" fmla="*/ 156774 h 322994"/>
              <a:gd name="connsiteX1" fmla="*/ 250805 w 438171"/>
              <a:gd name="connsiteY1" fmla="*/ 191807 h 322994"/>
              <a:gd name="connsiteX2" fmla="*/ 285639 w 438171"/>
              <a:gd name="connsiteY2" fmla="*/ 225646 h 322994"/>
              <a:gd name="connsiteX3" fmla="*/ 320273 w 438171"/>
              <a:gd name="connsiteY3" fmla="*/ 190812 h 322994"/>
              <a:gd name="connsiteX4" fmla="*/ 285241 w 438171"/>
              <a:gd name="connsiteY4" fmla="*/ 156774 h 322994"/>
              <a:gd name="connsiteX5" fmla="*/ 286435 w 438171"/>
              <a:gd name="connsiteY5" fmla="*/ 113978 h 322994"/>
              <a:gd name="connsiteX6" fmla="*/ 362671 w 438171"/>
              <a:gd name="connsiteY6" fmla="*/ 190812 h 322994"/>
              <a:gd name="connsiteX7" fmla="*/ 285440 w 438171"/>
              <a:gd name="connsiteY7" fmla="*/ 267844 h 322994"/>
              <a:gd name="connsiteX8" fmla="*/ 209004 w 438171"/>
              <a:gd name="connsiteY8" fmla="*/ 190613 h 322994"/>
              <a:gd name="connsiteX9" fmla="*/ 286435 w 438171"/>
              <a:gd name="connsiteY9" fmla="*/ 113978 h 322994"/>
              <a:gd name="connsiteX10" fmla="*/ 286236 w 438171"/>
              <a:gd name="connsiteY10" fmla="*/ 97457 h 322994"/>
              <a:gd name="connsiteX11" fmla="*/ 192084 w 438171"/>
              <a:gd name="connsiteY11" fmla="*/ 190414 h 322994"/>
              <a:gd name="connsiteX12" fmla="*/ 282056 w 438171"/>
              <a:gd name="connsiteY12" fmla="*/ 284565 h 322994"/>
              <a:gd name="connsiteX13" fmla="*/ 378993 w 438171"/>
              <a:gd name="connsiteY13" fmla="*/ 193798 h 322994"/>
              <a:gd name="connsiteX14" fmla="*/ 286236 w 438171"/>
              <a:gd name="connsiteY14" fmla="*/ 97457 h 322994"/>
              <a:gd name="connsiteX15" fmla="*/ 166407 w 438171"/>
              <a:gd name="connsiteY15" fmla="*/ 89893 h 322994"/>
              <a:gd name="connsiteX16" fmla="*/ 285639 w 438171"/>
              <a:gd name="connsiteY16" fmla="*/ 90291 h 322994"/>
              <a:gd name="connsiteX17" fmla="*/ 405069 w 438171"/>
              <a:gd name="connsiteY17" fmla="*/ 90092 h 322994"/>
              <a:gd name="connsiteX18" fmla="*/ 419600 w 438171"/>
              <a:gd name="connsiteY18" fmla="*/ 98850 h 322994"/>
              <a:gd name="connsiteX19" fmla="*/ 415022 w 438171"/>
              <a:gd name="connsiteY19" fmla="*/ 250527 h 322994"/>
              <a:gd name="connsiteX20" fmla="*/ 278075 w 438171"/>
              <a:gd name="connsiteY20" fmla="*/ 322782 h 322994"/>
              <a:gd name="connsiteX21" fmla="*/ 151677 w 438171"/>
              <a:gd name="connsiteY21" fmla="*/ 98452 h 322994"/>
              <a:gd name="connsiteX22" fmla="*/ 166407 w 438171"/>
              <a:gd name="connsiteY22" fmla="*/ 89893 h 322994"/>
              <a:gd name="connsiteX23" fmla="*/ 156304 w 438171"/>
              <a:gd name="connsiteY23" fmla="*/ 494 h 322994"/>
              <a:gd name="connsiteX24" fmla="*/ 197060 w 438171"/>
              <a:gd name="connsiteY24" fmla="*/ 15249 h 322994"/>
              <a:gd name="connsiteX25" fmla="*/ 209402 w 438171"/>
              <a:gd name="connsiteY25" fmla="*/ 39135 h 322994"/>
              <a:gd name="connsiteX26" fmla="*/ 400689 w 438171"/>
              <a:gd name="connsiteY26" fmla="*/ 72575 h 322994"/>
              <a:gd name="connsiteX27" fmla="*/ 169193 w 438171"/>
              <a:gd name="connsiteY27" fmla="*/ 72575 h 322994"/>
              <a:gd name="connsiteX28" fmla="*/ 182131 w 438171"/>
              <a:gd name="connsiteY28" fmla="*/ 59438 h 322994"/>
              <a:gd name="connsiteX29" fmla="*/ 174965 w 438171"/>
              <a:gd name="connsiteY29" fmla="*/ 20225 h 322994"/>
              <a:gd name="connsiteX30" fmla="*/ 135752 w 438171"/>
              <a:gd name="connsiteY30" fmla="*/ 32367 h 322994"/>
              <a:gd name="connsiteX31" fmla="*/ 123212 w 438171"/>
              <a:gd name="connsiteY31" fmla="*/ 78746 h 322994"/>
              <a:gd name="connsiteX32" fmla="*/ 100919 w 438171"/>
              <a:gd name="connsiteY32" fmla="*/ 177873 h 322994"/>
              <a:gd name="connsiteX33" fmla="*/ 49762 w 438171"/>
              <a:gd name="connsiteY33" fmla="*/ 219873 h 322994"/>
              <a:gd name="connsiteX34" fmla="*/ 6170 w 438171"/>
              <a:gd name="connsiteY34" fmla="*/ 213901 h 322994"/>
              <a:gd name="connsiteX35" fmla="*/ 0 w 438171"/>
              <a:gd name="connsiteY35" fmla="*/ 203153 h 322994"/>
              <a:gd name="connsiteX36" fmla="*/ 11346 w 438171"/>
              <a:gd name="connsiteY36" fmla="*/ 197778 h 322994"/>
              <a:gd name="connsiteX37" fmla="*/ 13336 w 438171"/>
              <a:gd name="connsiteY37" fmla="*/ 198177 h 322994"/>
              <a:gd name="connsiteX38" fmla="*/ 89174 w 438171"/>
              <a:gd name="connsiteY38" fmla="*/ 162148 h 322994"/>
              <a:gd name="connsiteX39" fmla="*/ 105298 w 438171"/>
              <a:gd name="connsiteY39" fmla="*/ 85712 h 322994"/>
              <a:gd name="connsiteX40" fmla="*/ 118833 w 438171"/>
              <a:gd name="connsiteY40" fmla="*/ 26196 h 322994"/>
              <a:gd name="connsiteX41" fmla="*/ 156304 w 438171"/>
              <a:gd name="connsiteY41" fmla="*/ 494 h 3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8171" h="322994">
                <a:moveTo>
                  <a:pt x="285241" y="156774"/>
                </a:moveTo>
                <a:cubicBezTo>
                  <a:pt x="266530" y="156973"/>
                  <a:pt x="250407" y="173096"/>
                  <a:pt x="250805" y="191807"/>
                </a:cubicBezTo>
                <a:cubicBezTo>
                  <a:pt x="251203" y="210120"/>
                  <a:pt x="267326" y="225845"/>
                  <a:pt x="285639" y="225646"/>
                </a:cubicBezTo>
                <a:cubicBezTo>
                  <a:pt x="304748" y="225646"/>
                  <a:pt x="320472" y="209921"/>
                  <a:pt x="320273" y="190812"/>
                </a:cubicBezTo>
                <a:cubicBezTo>
                  <a:pt x="320074" y="171902"/>
                  <a:pt x="304548" y="156575"/>
                  <a:pt x="285241" y="156774"/>
                </a:cubicBezTo>
                <a:close/>
                <a:moveTo>
                  <a:pt x="286435" y="113978"/>
                </a:moveTo>
                <a:cubicBezTo>
                  <a:pt x="328434" y="114177"/>
                  <a:pt x="362671" y="148613"/>
                  <a:pt x="362671" y="190812"/>
                </a:cubicBezTo>
                <a:cubicBezTo>
                  <a:pt x="362671" y="233608"/>
                  <a:pt x="328236" y="267844"/>
                  <a:pt x="285440" y="267844"/>
                </a:cubicBezTo>
                <a:cubicBezTo>
                  <a:pt x="242445" y="267844"/>
                  <a:pt x="208805" y="234006"/>
                  <a:pt x="209004" y="190613"/>
                </a:cubicBezTo>
                <a:cubicBezTo>
                  <a:pt x="209004" y="147817"/>
                  <a:pt x="243241" y="113978"/>
                  <a:pt x="286435" y="113978"/>
                </a:cubicBezTo>
                <a:close/>
                <a:moveTo>
                  <a:pt x="286236" y="97457"/>
                </a:moveTo>
                <a:cubicBezTo>
                  <a:pt x="234682" y="97059"/>
                  <a:pt x="192681" y="138262"/>
                  <a:pt x="192084" y="190414"/>
                </a:cubicBezTo>
                <a:cubicBezTo>
                  <a:pt x="191487" y="240773"/>
                  <a:pt x="232890" y="284166"/>
                  <a:pt x="282056" y="284565"/>
                </a:cubicBezTo>
                <a:cubicBezTo>
                  <a:pt x="336198" y="284963"/>
                  <a:pt x="378396" y="245352"/>
                  <a:pt x="378993" y="193798"/>
                </a:cubicBezTo>
                <a:cubicBezTo>
                  <a:pt x="379591" y="140054"/>
                  <a:pt x="338984" y="97855"/>
                  <a:pt x="286236" y="97457"/>
                </a:cubicBezTo>
                <a:close/>
                <a:moveTo>
                  <a:pt x="166407" y="89893"/>
                </a:moveTo>
                <a:cubicBezTo>
                  <a:pt x="206018" y="90490"/>
                  <a:pt x="245828" y="90291"/>
                  <a:pt x="285639" y="90291"/>
                </a:cubicBezTo>
                <a:cubicBezTo>
                  <a:pt x="325449" y="90291"/>
                  <a:pt x="365259" y="90490"/>
                  <a:pt x="405069" y="90092"/>
                </a:cubicBezTo>
                <a:cubicBezTo>
                  <a:pt x="412434" y="90092"/>
                  <a:pt x="416415" y="92480"/>
                  <a:pt x="419600" y="98850"/>
                </a:cubicBezTo>
                <a:cubicBezTo>
                  <a:pt x="445078" y="150205"/>
                  <a:pt x="445078" y="201560"/>
                  <a:pt x="415022" y="250527"/>
                </a:cubicBezTo>
                <a:cubicBezTo>
                  <a:pt x="384169" y="300887"/>
                  <a:pt x="337193" y="325569"/>
                  <a:pt x="278075" y="322782"/>
                </a:cubicBezTo>
                <a:cubicBezTo>
                  <a:pt x="166208" y="317806"/>
                  <a:pt x="98132" y="196186"/>
                  <a:pt x="151677" y="98452"/>
                </a:cubicBezTo>
                <a:cubicBezTo>
                  <a:pt x="155260" y="92082"/>
                  <a:pt x="159042" y="89893"/>
                  <a:pt x="166407" y="89893"/>
                </a:cubicBezTo>
                <a:close/>
                <a:moveTo>
                  <a:pt x="156304" y="494"/>
                </a:moveTo>
                <a:cubicBezTo>
                  <a:pt x="171183" y="-1621"/>
                  <a:pt x="186610" y="3007"/>
                  <a:pt x="197060" y="15249"/>
                </a:cubicBezTo>
                <a:cubicBezTo>
                  <a:pt x="202434" y="21817"/>
                  <a:pt x="205022" y="30775"/>
                  <a:pt x="209402" y="39135"/>
                </a:cubicBezTo>
                <a:cubicBezTo>
                  <a:pt x="278074" y="-277"/>
                  <a:pt x="360680" y="21618"/>
                  <a:pt x="400689" y="72575"/>
                </a:cubicBezTo>
                <a:cubicBezTo>
                  <a:pt x="323856" y="72575"/>
                  <a:pt x="247819" y="72575"/>
                  <a:pt x="169193" y="72575"/>
                </a:cubicBezTo>
                <a:cubicBezTo>
                  <a:pt x="174368" y="67201"/>
                  <a:pt x="178150" y="63220"/>
                  <a:pt x="182131" y="59438"/>
                </a:cubicBezTo>
                <a:cubicBezTo>
                  <a:pt x="194871" y="47495"/>
                  <a:pt x="191288" y="26993"/>
                  <a:pt x="174965" y="20225"/>
                </a:cubicBezTo>
                <a:cubicBezTo>
                  <a:pt x="160236" y="14054"/>
                  <a:pt x="144909" y="18433"/>
                  <a:pt x="135752" y="32367"/>
                </a:cubicBezTo>
                <a:cubicBezTo>
                  <a:pt x="126596" y="46300"/>
                  <a:pt x="124008" y="62423"/>
                  <a:pt x="123212" y="78746"/>
                </a:cubicBezTo>
                <a:cubicBezTo>
                  <a:pt x="121421" y="112982"/>
                  <a:pt x="116843" y="146821"/>
                  <a:pt x="100919" y="177873"/>
                </a:cubicBezTo>
                <a:cubicBezTo>
                  <a:pt x="89772" y="199172"/>
                  <a:pt x="74445" y="215295"/>
                  <a:pt x="49762" y="219873"/>
                </a:cubicBezTo>
                <a:cubicBezTo>
                  <a:pt x="34635" y="222660"/>
                  <a:pt x="19905" y="219873"/>
                  <a:pt x="6170" y="213901"/>
                </a:cubicBezTo>
                <a:cubicBezTo>
                  <a:pt x="3185" y="212508"/>
                  <a:pt x="1990" y="206935"/>
                  <a:pt x="0" y="203153"/>
                </a:cubicBezTo>
                <a:cubicBezTo>
                  <a:pt x="3782" y="201361"/>
                  <a:pt x="7564" y="199371"/>
                  <a:pt x="11346" y="197778"/>
                </a:cubicBezTo>
                <a:cubicBezTo>
                  <a:pt x="11744" y="197579"/>
                  <a:pt x="12540" y="197977"/>
                  <a:pt x="13336" y="198177"/>
                </a:cubicBezTo>
                <a:cubicBezTo>
                  <a:pt x="52549" y="208925"/>
                  <a:pt x="72653" y="199570"/>
                  <a:pt x="89174" y="162148"/>
                </a:cubicBezTo>
                <a:cubicBezTo>
                  <a:pt x="99923" y="137864"/>
                  <a:pt x="103904" y="111987"/>
                  <a:pt x="105298" y="85712"/>
                </a:cubicBezTo>
                <a:cubicBezTo>
                  <a:pt x="106492" y="65011"/>
                  <a:pt x="108483" y="44708"/>
                  <a:pt x="118833" y="26196"/>
                </a:cubicBezTo>
                <a:cubicBezTo>
                  <a:pt x="127094" y="11467"/>
                  <a:pt x="141425" y="2609"/>
                  <a:pt x="156304" y="494"/>
                </a:cubicBezTo>
                <a:close/>
              </a:path>
            </a:pathLst>
          </a:custGeom>
          <a:solidFill>
            <a:schemeClr val="bg1"/>
          </a:solidFill>
          <a:ln w="952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8D780B7-4706-4F86-BEA1-1BF65603C6FC}"/>
              </a:ext>
            </a:extLst>
          </p:cNvPr>
          <p:cNvSpPr txBox="1"/>
          <p:nvPr/>
        </p:nvSpPr>
        <p:spPr>
          <a:xfrm>
            <a:off x="329729" y="2120100"/>
            <a:ext cx="5484840" cy="4087273"/>
          </a:xfrm>
          <a:prstGeom prst="rect">
            <a:avLst/>
          </a:prstGeom>
          <a:noFill/>
        </p:spPr>
        <p:txBody>
          <a:bodyPr wrap="square" rtlCol="0">
            <a:spAutoFit/>
          </a:bodyPr>
          <a:lstStyle/>
          <a:p>
            <a:pPr marL="285750" indent="-285750">
              <a:lnSpc>
                <a:spcPct val="80000"/>
              </a:lnSpc>
              <a:buFont typeface="Arial" panose="020B0604020202020204" pitchFamily="34" charset="0"/>
              <a:buChar char="•"/>
            </a:pPr>
            <a:r>
              <a:rPr lang="en-US" sz="2200" dirty="0"/>
              <a:t>Diabetes is worldwide </a:t>
            </a:r>
            <a:r>
              <a:rPr lang="en-US" sz="2200" dirty="0" smtClean="0"/>
              <a:t>problem </a:t>
            </a:r>
          </a:p>
          <a:p>
            <a:pPr marL="285750" indent="-285750">
              <a:lnSpc>
                <a:spcPct val="80000"/>
              </a:lnSpc>
              <a:buFont typeface="Arial" panose="020B0604020202020204" pitchFamily="34" charset="0"/>
              <a:buChar char="•"/>
            </a:pPr>
            <a:endParaRPr lang="en-US" altLang="ko-KR" sz="2200" dirty="0">
              <a:cs typeface="Arial" pitchFamily="34" charset="0"/>
            </a:endParaRPr>
          </a:p>
          <a:p>
            <a:pPr marL="285750" indent="-285750">
              <a:buFont typeface="Arial" panose="020B0604020202020204" pitchFamily="34" charset="0"/>
              <a:buChar char="•"/>
            </a:pPr>
            <a:r>
              <a:rPr lang="en-US" sz="2200" dirty="0"/>
              <a:t>O</a:t>
            </a:r>
            <a:r>
              <a:rPr lang="en-US" sz="2200" dirty="0" smtClean="0"/>
              <a:t>rganic </a:t>
            </a:r>
            <a:r>
              <a:rPr lang="en-US" sz="2200" dirty="0"/>
              <a:t>process in which the person has increase blood </a:t>
            </a:r>
            <a:r>
              <a:rPr lang="en-US" sz="2200" dirty="0" smtClean="0"/>
              <a:t>glucose</a:t>
            </a:r>
          </a:p>
          <a:p>
            <a:pPr marL="285750" indent="-285750">
              <a:lnSpc>
                <a:spcPct val="80000"/>
              </a:lnSpc>
              <a:buFont typeface="Arial" panose="020B0604020202020204" pitchFamily="34" charset="0"/>
              <a:buChar char="•"/>
            </a:pPr>
            <a:endParaRPr lang="en-US" altLang="ko-KR" sz="2200" dirty="0">
              <a:cs typeface="Arial" pitchFamily="34" charset="0"/>
            </a:endParaRPr>
          </a:p>
          <a:p>
            <a:pPr marL="285750" indent="-285750">
              <a:buFont typeface="Arial" panose="020B0604020202020204" pitchFamily="34" charset="0"/>
              <a:buChar char="•"/>
            </a:pPr>
            <a:r>
              <a:rPr lang="en-US" altLang="ko-KR" sz="2200" dirty="0" smtClean="0">
                <a:cs typeface="Arial" pitchFamily="34" charset="0"/>
              </a:rPr>
              <a:t>Increased due </a:t>
            </a:r>
            <a:r>
              <a:rPr lang="en-US" altLang="ko-KR" sz="2200" dirty="0">
                <a:cs typeface="Arial" pitchFamily="34" charset="0"/>
              </a:rPr>
              <a:t>to infrequent western food habits or lacking </a:t>
            </a:r>
            <a:r>
              <a:rPr lang="en-US" altLang="ko-KR" sz="2200" dirty="0" smtClean="0">
                <a:cs typeface="Arial" pitchFamily="34" charset="0"/>
              </a:rPr>
              <a:t>exercise</a:t>
            </a:r>
          </a:p>
          <a:p>
            <a:pPr marL="285750" indent="-285750">
              <a:lnSpc>
                <a:spcPct val="80000"/>
              </a:lnSpc>
              <a:buFont typeface="Arial" panose="020B0604020202020204" pitchFamily="34" charset="0"/>
              <a:buChar char="•"/>
            </a:pPr>
            <a:endParaRPr lang="en-US" altLang="ko-KR" sz="2200" dirty="0">
              <a:cs typeface="Arial" pitchFamily="34" charset="0"/>
            </a:endParaRPr>
          </a:p>
          <a:p>
            <a:pPr marL="285750" indent="-285750">
              <a:lnSpc>
                <a:spcPct val="80000"/>
              </a:lnSpc>
              <a:buFont typeface="Arial" panose="020B0604020202020204" pitchFamily="34" charset="0"/>
              <a:buChar char="•"/>
            </a:pPr>
            <a:r>
              <a:rPr lang="en-US" altLang="ko-KR" sz="2200" dirty="0" smtClean="0">
                <a:cs typeface="Arial" pitchFamily="34" charset="0"/>
              </a:rPr>
              <a:t>Type 1, Type 2</a:t>
            </a:r>
          </a:p>
          <a:p>
            <a:pPr marL="285750" indent="-285750">
              <a:lnSpc>
                <a:spcPct val="80000"/>
              </a:lnSpc>
              <a:buFont typeface="Arial" panose="020B0604020202020204" pitchFamily="34" charset="0"/>
              <a:buChar char="•"/>
            </a:pPr>
            <a:endParaRPr lang="en-US" altLang="ko-KR" sz="2200" dirty="0">
              <a:cs typeface="Arial" pitchFamily="34" charset="0"/>
            </a:endParaRPr>
          </a:p>
          <a:p>
            <a:pPr marL="285750" indent="-285750">
              <a:buFont typeface="Arial" panose="020B0604020202020204" pitchFamily="34" charset="0"/>
              <a:buChar char="•"/>
            </a:pPr>
            <a:r>
              <a:rPr lang="en-US" sz="2200" dirty="0"/>
              <a:t>Neural Network, Naïve Bayes, and Support vector </a:t>
            </a:r>
            <a:r>
              <a:rPr lang="en-US" sz="2200" dirty="0" smtClean="0"/>
              <a:t>machine implementations</a:t>
            </a:r>
            <a:r>
              <a:rPr lang="en-US" altLang="ko-KR" sz="2200" dirty="0" smtClean="0">
                <a:cs typeface="Arial" pitchFamily="34" charset="0"/>
              </a:rPr>
              <a:t> </a:t>
            </a:r>
            <a:endParaRPr lang="en-US" altLang="ko-KR" sz="2200" dirty="0">
              <a:cs typeface="Arial" pitchFamily="34" charset="0"/>
            </a:endParaRPr>
          </a:p>
        </p:txBody>
      </p:sp>
      <p:sp>
        <p:nvSpPr>
          <p:cNvPr id="17" name="TextBox 16">
            <a:extLst>
              <a:ext uri="{FF2B5EF4-FFF2-40B4-BE49-F238E27FC236}">
                <a16:creationId xmlns:a16="http://schemas.microsoft.com/office/drawing/2014/main" id="{3B0A0ED3-EDD6-4392-B6E1-1F4CF2B1AC47}"/>
              </a:ext>
            </a:extLst>
          </p:cNvPr>
          <p:cNvSpPr txBox="1"/>
          <p:nvPr/>
        </p:nvSpPr>
        <p:spPr>
          <a:xfrm>
            <a:off x="5486400" y="549473"/>
            <a:ext cx="5798916" cy="707886"/>
          </a:xfrm>
          <a:prstGeom prst="rect">
            <a:avLst/>
          </a:prstGeom>
          <a:noFill/>
        </p:spPr>
        <p:txBody>
          <a:bodyPr wrap="square" rtlCol="0" anchor="ctr">
            <a:spAutoFit/>
          </a:bodyPr>
          <a:lstStyle/>
          <a:p>
            <a:pPr algn="dist"/>
            <a:r>
              <a:rPr lang="en-GB" altLang="ko-KR" sz="4000" b="1" dirty="0" smtClean="0">
                <a:solidFill>
                  <a:schemeClr val="accent3">
                    <a:lumMod val="50000"/>
                  </a:schemeClr>
                </a:solidFill>
                <a:cs typeface="Arial" pitchFamily="34" charset="0"/>
              </a:rPr>
              <a:t>Research Background</a:t>
            </a:r>
            <a:endParaRPr lang="ko-KR" altLang="en-US" sz="4000" b="1" dirty="0">
              <a:solidFill>
                <a:schemeClr val="accent3">
                  <a:lumMod val="50000"/>
                </a:schemeClr>
              </a:solidFill>
              <a:cs typeface="Arial" pitchFamily="34" charset="0"/>
            </a:endParaRPr>
          </a:p>
        </p:txBody>
      </p:sp>
      <p:grpSp>
        <p:nvGrpSpPr>
          <p:cNvPr id="19" name="Graphic 179">
            <a:extLst>
              <a:ext uri="{FF2B5EF4-FFF2-40B4-BE49-F238E27FC236}">
                <a16:creationId xmlns:a16="http://schemas.microsoft.com/office/drawing/2014/main" id="{D221911A-CF6B-45E9-841C-76893C2F8266}"/>
              </a:ext>
            </a:extLst>
          </p:cNvPr>
          <p:cNvGrpSpPr/>
          <p:nvPr/>
        </p:nvGrpSpPr>
        <p:grpSpPr>
          <a:xfrm>
            <a:off x="5174902" y="2461314"/>
            <a:ext cx="6844648" cy="3807335"/>
            <a:chOff x="0" y="38100"/>
            <a:chExt cx="12192000" cy="6781800"/>
          </a:xfrm>
        </p:grpSpPr>
        <p:sp>
          <p:nvSpPr>
            <p:cNvPr id="20" name="Freeform: Shape 19">
              <a:extLst>
                <a:ext uri="{FF2B5EF4-FFF2-40B4-BE49-F238E27FC236}">
                  <a16:creationId xmlns:a16="http://schemas.microsoft.com/office/drawing/2014/main" id="{DA7D805C-9121-4FDE-9BAC-1E4425BC84C8}"/>
                </a:ext>
              </a:extLst>
            </p:cNvPr>
            <p:cNvSpPr/>
            <p:nvPr/>
          </p:nvSpPr>
          <p:spPr>
            <a:xfrm>
              <a:off x="0" y="5143500"/>
              <a:ext cx="12192000" cy="1676400"/>
            </a:xfrm>
            <a:custGeom>
              <a:avLst/>
              <a:gdLst>
                <a:gd name="connsiteX0" fmla="*/ 11907202 w 12192000"/>
                <a:gd name="connsiteY0" fmla="*/ 1677352 h 1676400"/>
                <a:gd name="connsiteX1" fmla="*/ 400050 w 12192000"/>
                <a:gd name="connsiteY1" fmla="*/ 1677352 h 1676400"/>
                <a:gd name="connsiteX2" fmla="*/ 0 w 12192000"/>
                <a:gd name="connsiteY2" fmla="*/ 0 h 1676400"/>
                <a:gd name="connsiteX3" fmla="*/ 12192952 w 12192000"/>
                <a:gd name="connsiteY3" fmla="*/ 0 h 1676400"/>
              </a:gdLst>
              <a:ahLst/>
              <a:cxnLst>
                <a:cxn ang="0">
                  <a:pos x="connsiteX0" y="connsiteY0"/>
                </a:cxn>
                <a:cxn ang="0">
                  <a:pos x="connsiteX1" y="connsiteY1"/>
                </a:cxn>
                <a:cxn ang="0">
                  <a:pos x="connsiteX2" y="connsiteY2"/>
                </a:cxn>
                <a:cxn ang="0">
                  <a:pos x="connsiteX3" y="connsiteY3"/>
                </a:cxn>
              </a:cxnLst>
              <a:rect l="l" t="t" r="r" b="b"/>
              <a:pathLst>
                <a:path w="12192000" h="1676400">
                  <a:moveTo>
                    <a:pt x="11907202" y="1677352"/>
                  </a:moveTo>
                  <a:lnTo>
                    <a:pt x="400050" y="1677352"/>
                  </a:lnTo>
                  <a:lnTo>
                    <a:pt x="0" y="0"/>
                  </a:lnTo>
                  <a:lnTo>
                    <a:pt x="12192952" y="0"/>
                  </a:lnTo>
                  <a:close/>
                </a:path>
              </a:pathLst>
            </a:custGeom>
            <a:solidFill>
              <a:schemeClr val="accent3"/>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BAEA4DB-EC9E-4AD0-9CBC-21BC39B64BB5}"/>
                </a:ext>
              </a:extLst>
            </p:cNvPr>
            <p:cNvSpPr/>
            <p:nvPr/>
          </p:nvSpPr>
          <p:spPr>
            <a:xfrm>
              <a:off x="1139404" y="37147"/>
              <a:ext cx="10391775" cy="6419850"/>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1"/>
            </a:solidFill>
            <a:ln w="9525" cap="flat">
              <a:noFill/>
              <a:prstDash val="solid"/>
              <a:miter/>
            </a:ln>
          </p:spPr>
          <p:txBody>
            <a:bodyPr rtlCol="0" anchor="ctr"/>
            <a:lstStyle/>
            <a:p>
              <a:endParaRPr lang="en-US"/>
            </a:p>
          </p:txBody>
        </p:sp>
      </p:grpSp>
      <p:sp>
        <p:nvSpPr>
          <p:cNvPr id="32" name="Plus Sign 31">
            <a:extLst>
              <a:ext uri="{FF2B5EF4-FFF2-40B4-BE49-F238E27FC236}">
                <a16:creationId xmlns:a16="http://schemas.microsoft.com/office/drawing/2014/main" id="{05ADE562-83E4-4F4E-BB49-26001E38B8CA}"/>
              </a:ext>
            </a:extLst>
          </p:cNvPr>
          <p:cNvSpPr/>
          <p:nvPr/>
        </p:nvSpPr>
        <p:spPr>
          <a:xfrm>
            <a:off x="9615333" y="4240313"/>
            <a:ext cx="448003" cy="44800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093F54A-5047-430A-BE4B-751B8A97079F}"/>
              </a:ext>
            </a:extLst>
          </p:cNvPr>
          <p:cNvGrpSpPr/>
          <p:nvPr/>
        </p:nvGrpSpPr>
        <p:grpSpPr>
          <a:xfrm rot="20857237">
            <a:off x="9024574" y="3519587"/>
            <a:ext cx="1109031" cy="1274933"/>
            <a:chOff x="8873991" y="3923317"/>
            <a:chExt cx="1109031" cy="1274933"/>
          </a:xfrm>
        </p:grpSpPr>
        <p:grpSp>
          <p:nvGrpSpPr>
            <p:cNvPr id="22" name="Group 21">
              <a:extLst>
                <a:ext uri="{FF2B5EF4-FFF2-40B4-BE49-F238E27FC236}">
                  <a16:creationId xmlns:a16="http://schemas.microsoft.com/office/drawing/2014/main" id="{622895FC-3765-4CEC-ACEC-0A04BDAFA5E8}"/>
                </a:ext>
              </a:extLst>
            </p:cNvPr>
            <p:cNvGrpSpPr/>
            <p:nvPr/>
          </p:nvGrpSpPr>
          <p:grpSpPr>
            <a:xfrm>
              <a:off x="8932620" y="3923317"/>
              <a:ext cx="1050402" cy="1274933"/>
              <a:chOff x="8772175" y="4670224"/>
              <a:chExt cx="1050402" cy="1274933"/>
            </a:xfrm>
            <a:solidFill>
              <a:schemeClr val="bg1"/>
            </a:solidFill>
          </p:grpSpPr>
          <p:sp>
            <p:nvSpPr>
              <p:cNvPr id="24" name="Freeform: Shape 23">
                <a:extLst>
                  <a:ext uri="{FF2B5EF4-FFF2-40B4-BE49-F238E27FC236}">
                    <a16:creationId xmlns:a16="http://schemas.microsoft.com/office/drawing/2014/main" id="{940E0907-0F25-49DC-B94F-BDA5FAE3D413}"/>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416E369-C8CC-4B34-9F95-24F901D1F5A2}"/>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3AC3BE8-304E-4C32-A75F-D93A0350BD78}"/>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76DCC6-A67A-4878-9059-57495BE308CD}"/>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28" name="Group 27">
              <a:extLst>
                <a:ext uri="{FF2B5EF4-FFF2-40B4-BE49-F238E27FC236}">
                  <a16:creationId xmlns:a16="http://schemas.microsoft.com/office/drawing/2014/main" id="{3A8997D5-2689-486D-92C5-E6B910414BDE}"/>
                </a:ext>
              </a:extLst>
            </p:cNvPr>
            <p:cNvGrpSpPr/>
            <p:nvPr/>
          </p:nvGrpSpPr>
          <p:grpSpPr>
            <a:xfrm>
              <a:off x="8873991" y="4601281"/>
              <a:ext cx="193168" cy="193168"/>
              <a:chOff x="8682887" y="5354471"/>
              <a:chExt cx="193168" cy="193168"/>
            </a:xfrm>
            <a:solidFill>
              <a:schemeClr val="bg1"/>
            </a:solidFill>
          </p:grpSpPr>
          <p:sp>
            <p:nvSpPr>
              <p:cNvPr id="29" name="Freeform: Shape 28">
                <a:extLst>
                  <a:ext uri="{FF2B5EF4-FFF2-40B4-BE49-F238E27FC236}">
                    <a16:creationId xmlns:a16="http://schemas.microsoft.com/office/drawing/2014/main" id="{505049BF-2809-4FE4-8285-6009C411DCEF}"/>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1EA127B-C4C4-45B1-A9FD-B5EDF1D8B44D}"/>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nvGrpSpPr>
          <p:cNvPr id="34" name="Group 33">
            <a:extLst>
              <a:ext uri="{FF2B5EF4-FFF2-40B4-BE49-F238E27FC236}">
                <a16:creationId xmlns:a16="http://schemas.microsoft.com/office/drawing/2014/main" id="{8095E7FD-7B7B-44E4-8A06-453B2DE65ADC}"/>
              </a:ext>
            </a:extLst>
          </p:cNvPr>
          <p:cNvGrpSpPr/>
          <p:nvPr/>
        </p:nvGrpSpPr>
        <p:grpSpPr>
          <a:xfrm>
            <a:off x="6606589" y="2414942"/>
            <a:ext cx="1131410" cy="1647126"/>
            <a:chOff x="3941816" y="1814078"/>
            <a:chExt cx="1781788" cy="2593958"/>
          </a:xfrm>
        </p:grpSpPr>
        <p:grpSp>
          <p:nvGrpSpPr>
            <p:cNvPr id="35" name="Group 34">
              <a:extLst>
                <a:ext uri="{FF2B5EF4-FFF2-40B4-BE49-F238E27FC236}">
                  <a16:creationId xmlns:a16="http://schemas.microsoft.com/office/drawing/2014/main" id="{226F672B-6105-44CD-A02A-52755201F559}"/>
                </a:ext>
              </a:extLst>
            </p:cNvPr>
            <p:cNvGrpSpPr/>
            <p:nvPr/>
          </p:nvGrpSpPr>
          <p:grpSpPr>
            <a:xfrm>
              <a:off x="3941816" y="1814078"/>
              <a:ext cx="1781788" cy="2593958"/>
              <a:chOff x="2371069" y="2877253"/>
              <a:chExt cx="416267" cy="606009"/>
            </a:xfrm>
          </p:grpSpPr>
          <p:sp>
            <p:nvSpPr>
              <p:cNvPr id="40" name="Freeform 21">
                <a:extLst>
                  <a:ext uri="{FF2B5EF4-FFF2-40B4-BE49-F238E27FC236}">
                    <a16:creationId xmlns:a16="http://schemas.microsoft.com/office/drawing/2014/main" id="{7741DB12-935F-435F-9C9F-19CB560095DF}"/>
                  </a:ext>
                </a:extLst>
              </p:cNvPr>
              <p:cNvSpPr>
                <a:spLocks/>
              </p:cNvSpPr>
              <p:nvPr/>
            </p:nvSpPr>
            <p:spPr bwMode="auto">
              <a:xfrm>
                <a:off x="2371069" y="2912822"/>
                <a:ext cx="416267" cy="570440"/>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627D5CDD-57F7-4749-965A-8F2C78F4FBCC}"/>
                  </a:ext>
                </a:extLst>
              </p:cNvPr>
              <p:cNvSpPr>
                <a:spLocks noChangeArrowheads="1"/>
              </p:cNvSpPr>
              <p:nvPr/>
            </p:nvSpPr>
            <p:spPr bwMode="auto">
              <a:xfrm>
                <a:off x="2408866" y="2956587"/>
                <a:ext cx="340673" cy="471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63FE7A6D-7D3A-4AB1-BA7D-BA57B40D98AF}"/>
                  </a:ext>
                </a:extLst>
              </p:cNvPr>
              <p:cNvSpPr>
                <a:spLocks/>
              </p:cNvSpPr>
              <p:nvPr/>
            </p:nvSpPr>
            <p:spPr bwMode="auto">
              <a:xfrm>
                <a:off x="2406877" y="2954100"/>
                <a:ext cx="345148" cy="476444"/>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D3C2747B-89E6-41B1-9867-21E7BE6CC308}"/>
                  </a:ext>
                </a:extLst>
              </p:cNvPr>
              <p:cNvSpPr>
                <a:spLocks/>
              </p:cNvSpPr>
              <p:nvPr/>
            </p:nvSpPr>
            <p:spPr bwMode="auto">
              <a:xfrm>
                <a:off x="2506261" y="3056183"/>
                <a:ext cx="220670" cy="301384"/>
              </a:xfrm>
              <a:custGeom>
                <a:avLst/>
                <a:gdLst>
                  <a:gd name="connsiteX0" fmla="*/ 27458 w 277014"/>
                  <a:gd name="connsiteY0" fmla="*/ 286961 h 301384"/>
                  <a:gd name="connsiteX1" fmla="*/ 250055 w 277014"/>
                  <a:gd name="connsiteY1" fmla="*/ 286961 h 301384"/>
                  <a:gd name="connsiteX2" fmla="*/ 257121 w 277014"/>
                  <a:gd name="connsiteY2" fmla="*/ 294173 h 301384"/>
                  <a:gd name="connsiteX3" fmla="*/ 250055 w 277014"/>
                  <a:gd name="connsiteY3" fmla="*/ 301384 h 301384"/>
                  <a:gd name="connsiteX4" fmla="*/ 27458 w 277014"/>
                  <a:gd name="connsiteY4" fmla="*/ 301384 h 301384"/>
                  <a:gd name="connsiteX5" fmla="*/ 20391 w 277014"/>
                  <a:gd name="connsiteY5" fmla="*/ 294173 h 301384"/>
                  <a:gd name="connsiteX6" fmla="*/ 27458 w 277014"/>
                  <a:gd name="connsiteY6" fmla="*/ 286961 h 301384"/>
                  <a:gd name="connsiteX7" fmla="*/ 7073 w 277014"/>
                  <a:gd name="connsiteY7" fmla="*/ 238720 h 301384"/>
                  <a:gd name="connsiteX8" fmla="*/ 269941 w 277014"/>
                  <a:gd name="connsiteY8" fmla="*/ 238720 h 301384"/>
                  <a:gd name="connsiteX9" fmla="*/ 277014 w 277014"/>
                  <a:gd name="connsiteY9" fmla="*/ 245932 h 301384"/>
                  <a:gd name="connsiteX10" fmla="*/ 269941 w 277014"/>
                  <a:gd name="connsiteY10" fmla="*/ 253143 h 301384"/>
                  <a:gd name="connsiteX11" fmla="*/ 7073 w 277014"/>
                  <a:gd name="connsiteY11" fmla="*/ 253143 h 301384"/>
                  <a:gd name="connsiteX12" fmla="*/ 0 w 277014"/>
                  <a:gd name="connsiteY12" fmla="*/ 245932 h 301384"/>
                  <a:gd name="connsiteX13" fmla="*/ 7073 w 277014"/>
                  <a:gd name="connsiteY13" fmla="*/ 238720 h 301384"/>
                  <a:gd name="connsiteX14" fmla="*/ 27458 w 277014"/>
                  <a:gd name="connsiteY14" fmla="*/ 191971 h 301384"/>
                  <a:gd name="connsiteX15" fmla="*/ 250055 w 277014"/>
                  <a:gd name="connsiteY15" fmla="*/ 191971 h 301384"/>
                  <a:gd name="connsiteX16" fmla="*/ 257121 w 277014"/>
                  <a:gd name="connsiteY16" fmla="*/ 198933 h 301384"/>
                  <a:gd name="connsiteX17" fmla="*/ 250055 w 277014"/>
                  <a:gd name="connsiteY17" fmla="*/ 205896 h 301384"/>
                  <a:gd name="connsiteX18" fmla="*/ 27458 w 277014"/>
                  <a:gd name="connsiteY18" fmla="*/ 205896 h 301384"/>
                  <a:gd name="connsiteX19" fmla="*/ 20391 w 277014"/>
                  <a:gd name="connsiteY19" fmla="*/ 198933 h 301384"/>
                  <a:gd name="connsiteX20" fmla="*/ 27458 w 277014"/>
                  <a:gd name="connsiteY20" fmla="*/ 191971 h 301384"/>
                  <a:gd name="connsiteX21" fmla="*/ 7073 w 277014"/>
                  <a:gd name="connsiteY21" fmla="*/ 143729 h 301384"/>
                  <a:gd name="connsiteX22" fmla="*/ 269941 w 277014"/>
                  <a:gd name="connsiteY22" fmla="*/ 143729 h 301384"/>
                  <a:gd name="connsiteX23" fmla="*/ 277014 w 277014"/>
                  <a:gd name="connsiteY23" fmla="*/ 150691 h 301384"/>
                  <a:gd name="connsiteX24" fmla="*/ 269941 w 277014"/>
                  <a:gd name="connsiteY24" fmla="*/ 157654 h 301384"/>
                  <a:gd name="connsiteX25" fmla="*/ 7073 w 277014"/>
                  <a:gd name="connsiteY25" fmla="*/ 157654 h 301384"/>
                  <a:gd name="connsiteX26" fmla="*/ 0 w 277014"/>
                  <a:gd name="connsiteY26" fmla="*/ 150691 h 301384"/>
                  <a:gd name="connsiteX27" fmla="*/ 7073 w 277014"/>
                  <a:gd name="connsiteY27" fmla="*/ 143729 h 301384"/>
                  <a:gd name="connsiteX28" fmla="*/ 27458 w 277014"/>
                  <a:gd name="connsiteY28" fmla="*/ 95488 h 301384"/>
                  <a:gd name="connsiteX29" fmla="*/ 250055 w 277014"/>
                  <a:gd name="connsiteY29" fmla="*/ 95488 h 301384"/>
                  <a:gd name="connsiteX30" fmla="*/ 257121 w 277014"/>
                  <a:gd name="connsiteY30" fmla="*/ 102450 h 301384"/>
                  <a:gd name="connsiteX31" fmla="*/ 250055 w 277014"/>
                  <a:gd name="connsiteY31" fmla="*/ 109413 h 301384"/>
                  <a:gd name="connsiteX32" fmla="*/ 27458 w 277014"/>
                  <a:gd name="connsiteY32" fmla="*/ 109413 h 301384"/>
                  <a:gd name="connsiteX33" fmla="*/ 20391 w 277014"/>
                  <a:gd name="connsiteY33" fmla="*/ 102450 h 301384"/>
                  <a:gd name="connsiteX34" fmla="*/ 27458 w 277014"/>
                  <a:gd name="connsiteY34" fmla="*/ 95488 h 301384"/>
                  <a:gd name="connsiteX35" fmla="*/ 7073 w 277014"/>
                  <a:gd name="connsiteY35" fmla="*/ 47247 h 301384"/>
                  <a:gd name="connsiteX36" fmla="*/ 269941 w 277014"/>
                  <a:gd name="connsiteY36" fmla="*/ 47247 h 301384"/>
                  <a:gd name="connsiteX37" fmla="*/ 277014 w 277014"/>
                  <a:gd name="connsiteY37" fmla="*/ 54209 h 301384"/>
                  <a:gd name="connsiteX38" fmla="*/ 269941 w 277014"/>
                  <a:gd name="connsiteY38" fmla="*/ 61172 h 301384"/>
                  <a:gd name="connsiteX39" fmla="*/ 7073 w 277014"/>
                  <a:gd name="connsiteY39" fmla="*/ 61172 h 301384"/>
                  <a:gd name="connsiteX40" fmla="*/ 0 w 277014"/>
                  <a:gd name="connsiteY40" fmla="*/ 54209 h 301384"/>
                  <a:gd name="connsiteX41" fmla="*/ 7073 w 277014"/>
                  <a:gd name="connsiteY41" fmla="*/ 47247 h 301384"/>
                  <a:gd name="connsiteX42" fmla="*/ 27458 w 277014"/>
                  <a:gd name="connsiteY42" fmla="*/ 0 h 301384"/>
                  <a:gd name="connsiteX43" fmla="*/ 250055 w 277014"/>
                  <a:gd name="connsiteY43" fmla="*/ 0 h 301384"/>
                  <a:gd name="connsiteX44" fmla="*/ 257121 w 277014"/>
                  <a:gd name="connsiteY44" fmla="*/ 7211 h 301384"/>
                  <a:gd name="connsiteX45" fmla="*/ 250055 w 277014"/>
                  <a:gd name="connsiteY45" fmla="*/ 14423 h 301384"/>
                  <a:gd name="connsiteX46" fmla="*/ 27458 w 277014"/>
                  <a:gd name="connsiteY46" fmla="*/ 14423 h 301384"/>
                  <a:gd name="connsiteX47" fmla="*/ 20391 w 277014"/>
                  <a:gd name="connsiteY47" fmla="*/ 7211 h 301384"/>
                  <a:gd name="connsiteX48" fmla="*/ 27458 w 277014"/>
                  <a:gd name="connsiteY48" fmla="*/ 0 h 30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7014" h="301384">
                    <a:moveTo>
                      <a:pt x="27458" y="286961"/>
                    </a:moveTo>
                    <a:cubicBezTo>
                      <a:pt x="27458" y="286961"/>
                      <a:pt x="27458" y="286961"/>
                      <a:pt x="250055" y="286961"/>
                    </a:cubicBezTo>
                    <a:cubicBezTo>
                      <a:pt x="254766" y="286961"/>
                      <a:pt x="257121" y="290567"/>
                      <a:pt x="257121" y="294173"/>
                    </a:cubicBezTo>
                    <a:cubicBezTo>
                      <a:pt x="257121" y="297778"/>
                      <a:pt x="254766" y="301384"/>
                      <a:pt x="250055" y="301384"/>
                    </a:cubicBezTo>
                    <a:cubicBezTo>
                      <a:pt x="250055" y="301384"/>
                      <a:pt x="250055" y="301384"/>
                      <a:pt x="27458" y="301384"/>
                    </a:cubicBezTo>
                    <a:cubicBezTo>
                      <a:pt x="23924" y="301384"/>
                      <a:pt x="20391" y="297778"/>
                      <a:pt x="20391" y="294173"/>
                    </a:cubicBezTo>
                    <a:cubicBezTo>
                      <a:pt x="20391" y="290567"/>
                      <a:pt x="23924" y="286961"/>
                      <a:pt x="27458" y="286961"/>
                    </a:cubicBezTo>
                    <a:close/>
                    <a:moveTo>
                      <a:pt x="7073" y="238720"/>
                    </a:moveTo>
                    <a:cubicBezTo>
                      <a:pt x="7073" y="238720"/>
                      <a:pt x="7073" y="238720"/>
                      <a:pt x="269941" y="238720"/>
                    </a:cubicBezTo>
                    <a:cubicBezTo>
                      <a:pt x="273478" y="238720"/>
                      <a:pt x="277014" y="242326"/>
                      <a:pt x="277014" y="245932"/>
                    </a:cubicBezTo>
                    <a:cubicBezTo>
                      <a:pt x="277014" y="250739"/>
                      <a:pt x="273478" y="253143"/>
                      <a:pt x="269941" y="253143"/>
                    </a:cubicBezTo>
                    <a:cubicBezTo>
                      <a:pt x="269941" y="253143"/>
                      <a:pt x="269941" y="253143"/>
                      <a:pt x="7073" y="253143"/>
                    </a:cubicBezTo>
                    <a:cubicBezTo>
                      <a:pt x="3536" y="253143"/>
                      <a:pt x="0" y="250739"/>
                      <a:pt x="0" y="245932"/>
                    </a:cubicBezTo>
                    <a:cubicBezTo>
                      <a:pt x="0" y="242326"/>
                      <a:pt x="3536" y="238720"/>
                      <a:pt x="7073" y="238720"/>
                    </a:cubicBezTo>
                    <a:close/>
                    <a:moveTo>
                      <a:pt x="27458" y="191971"/>
                    </a:moveTo>
                    <a:cubicBezTo>
                      <a:pt x="27458" y="191971"/>
                      <a:pt x="27458" y="191971"/>
                      <a:pt x="250055" y="191971"/>
                    </a:cubicBezTo>
                    <a:cubicBezTo>
                      <a:pt x="254766" y="191971"/>
                      <a:pt x="257121" y="194292"/>
                      <a:pt x="257121" y="198933"/>
                    </a:cubicBezTo>
                    <a:cubicBezTo>
                      <a:pt x="257121" y="202415"/>
                      <a:pt x="254766" y="205896"/>
                      <a:pt x="250055" y="205896"/>
                    </a:cubicBezTo>
                    <a:cubicBezTo>
                      <a:pt x="250055" y="205896"/>
                      <a:pt x="250055" y="205896"/>
                      <a:pt x="27458" y="205896"/>
                    </a:cubicBezTo>
                    <a:cubicBezTo>
                      <a:pt x="23924" y="205896"/>
                      <a:pt x="20391" y="202415"/>
                      <a:pt x="20391" y="198933"/>
                    </a:cubicBezTo>
                    <a:cubicBezTo>
                      <a:pt x="20391" y="194292"/>
                      <a:pt x="23924" y="191971"/>
                      <a:pt x="27458" y="191971"/>
                    </a:cubicBezTo>
                    <a:close/>
                    <a:moveTo>
                      <a:pt x="7073" y="143729"/>
                    </a:moveTo>
                    <a:cubicBezTo>
                      <a:pt x="7073" y="143729"/>
                      <a:pt x="7073" y="143729"/>
                      <a:pt x="269941" y="143729"/>
                    </a:cubicBezTo>
                    <a:cubicBezTo>
                      <a:pt x="273478" y="143729"/>
                      <a:pt x="277014" y="147210"/>
                      <a:pt x="277014" y="150691"/>
                    </a:cubicBezTo>
                    <a:cubicBezTo>
                      <a:pt x="277014" y="154173"/>
                      <a:pt x="273478" y="157654"/>
                      <a:pt x="269941" y="157654"/>
                    </a:cubicBezTo>
                    <a:cubicBezTo>
                      <a:pt x="269941" y="157654"/>
                      <a:pt x="269941" y="157654"/>
                      <a:pt x="7073" y="157654"/>
                    </a:cubicBezTo>
                    <a:cubicBezTo>
                      <a:pt x="3536" y="157654"/>
                      <a:pt x="0" y="154173"/>
                      <a:pt x="0" y="150691"/>
                    </a:cubicBezTo>
                    <a:cubicBezTo>
                      <a:pt x="0" y="147210"/>
                      <a:pt x="3536" y="143729"/>
                      <a:pt x="7073" y="143729"/>
                    </a:cubicBezTo>
                    <a:close/>
                    <a:moveTo>
                      <a:pt x="27458" y="95488"/>
                    </a:moveTo>
                    <a:cubicBezTo>
                      <a:pt x="27458" y="95488"/>
                      <a:pt x="27458" y="95488"/>
                      <a:pt x="250055" y="95488"/>
                    </a:cubicBezTo>
                    <a:cubicBezTo>
                      <a:pt x="254766" y="95488"/>
                      <a:pt x="257121" y="98969"/>
                      <a:pt x="257121" y="102450"/>
                    </a:cubicBezTo>
                    <a:cubicBezTo>
                      <a:pt x="257121" y="107092"/>
                      <a:pt x="254766" y="109413"/>
                      <a:pt x="250055" y="109413"/>
                    </a:cubicBezTo>
                    <a:cubicBezTo>
                      <a:pt x="250055" y="109413"/>
                      <a:pt x="250055" y="109413"/>
                      <a:pt x="27458" y="109413"/>
                    </a:cubicBezTo>
                    <a:cubicBezTo>
                      <a:pt x="23924" y="109413"/>
                      <a:pt x="20391" y="107092"/>
                      <a:pt x="20391" y="102450"/>
                    </a:cubicBezTo>
                    <a:cubicBezTo>
                      <a:pt x="20391" y="98969"/>
                      <a:pt x="23924" y="95488"/>
                      <a:pt x="27458" y="95488"/>
                    </a:cubicBezTo>
                    <a:close/>
                    <a:moveTo>
                      <a:pt x="7073" y="47247"/>
                    </a:moveTo>
                    <a:cubicBezTo>
                      <a:pt x="7073" y="47247"/>
                      <a:pt x="7073" y="47247"/>
                      <a:pt x="269941" y="47247"/>
                    </a:cubicBezTo>
                    <a:cubicBezTo>
                      <a:pt x="273478" y="47247"/>
                      <a:pt x="277014" y="50728"/>
                      <a:pt x="277014" y="54209"/>
                    </a:cubicBezTo>
                    <a:cubicBezTo>
                      <a:pt x="277014" y="58851"/>
                      <a:pt x="273478" y="61172"/>
                      <a:pt x="269941" y="61172"/>
                    </a:cubicBezTo>
                    <a:cubicBezTo>
                      <a:pt x="269941" y="61172"/>
                      <a:pt x="269941" y="61172"/>
                      <a:pt x="7073" y="61172"/>
                    </a:cubicBezTo>
                    <a:cubicBezTo>
                      <a:pt x="3536" y="61172"/>
                      <a:pt x="0" y="58851"/>
                      <a:pt x="0" y="54209"/>
                    </a:cubicBezTo>
                    <a:cubicBezTo>
                      <a:pt x="0" y="50728"/>
                      <a:pt x="3536" y="47247"/>
                      <a:pt x="7073" y="47247"/>
                    </a:cubicBezTo>
                    <a:close/>
                    <a:moveTo>
                      <a:pt x="27458" y="0"/>
                    </a:moveTo>
                    <a:cubicBezTo>
                      <a:pt x="27458" y="0"/>
                      <a:pt x="27458" y="0"/>
                      <a:pt x="250055" y="0"/>
                    </a:cubicBezTo>
                    <a:cubicBezTo>
                      <a:pt x="254766" y="0"/>
                      <a:pt x="257121" y="2404"/>
                      <a:pt x="257121" y="7211"/>
                    </a:cubicBezTo>
                    <a:cubicBezTo>
                      <a:pt x="257121" y="10817"/>
                      <a:pt x="254766" y="14423"/>
                      <a:pt x="250055" y="14423"/>
                    </a:cubicBezTo>
                    <a:cubicBezTo>
                      <a:pt x="250055" y="14423"/>
                      <a:pt x="250055" y="14423"/>
                      <a:pt x="27458" y="14423"/>
                    </a:cubicBezTo>
                    <a:cubicBezTo>
                      <a:pt x="23924" y="14423"/>
                      <a:pt x="20391" y="10817"/>
                      <a:pt x="20391" y="7211"/>
                    </a:cubicBezTo>
                    <a:cubicBezTo>
                      <a:pt x="20391" y="2404"/>
                      <a:pt x="23924" y="0"/>
                      <a:pt x="27458"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44" name="Freeform: Shape 43">
                <a:extLst>
                  <a:ext uri="{FF2B5EF4-FFF2-40B4-BE49-F238E27FC236}">
                    <a16:creationId xmlns:a16="http://schemas.microsoft.com/office/drawing/2014/main" id="{3720102B-5A6B-4E65-89E9-DA6E67DEA149}"/>
                  </a:ext>
                </a:extLst>
              </p:cNvPr>
              <p:cNvSpPr/>
              <p:nvPr/>
            </p:nvSpPr>
            <p:spPr>
              <a:xfrm>
                <a:off x="2484461" y="2877253"/>
                <a:ext cx="189484" cy="105196"/>
              </a:xfrm>
              <a:custGeom>
                <a:avLst/>
                <a:gdLst>
                  <a:gd name="connsiteX0" fmla="*/ 94742 w 189484"/>
                  <a:gd name="connsiteY0" fmla="*/ 19975 h 105196"/>
                  <a:gd name="connsiteX1" fmla="*/ 68758 w 189484"/>
                  <a:gd name="connsiteY1" fmla="*/ 30738 h 105196"/>
                  <a:gd name="connsiteX2" fmla="*/ 61813 w 189484"/>
                  <a:gd name="connsiteY2" fmla="*/ 47505 h 105196"/>
                  <a:gd name="connsiteX3" fmla="*/ 87055 w 189484"/>
                  <a:gd name="connsiteY3" fmla="*/ 47505 h 105196"/>
                  <a:gd name="connsiteX4" fmla="*/ 127671 w 189484"/>
                  <a:gd name="connsiteY4" fmla="*/ 47505 h 105196"/>
                  <a:gd name="connsiteX5" fmla="*/ 120726 w 189484"/>
                  <a:gd name="connsiteY5" fmla="*/ 30738 h 105196"/>
                  <a:gd name="connsiteX6" fmla="*/ 94742 w 189484"/>
                  <a:gd name="connsiteY6" fmla="*/ 19975 h 105196"/>
                  <a:gd name="connsiteX7" fmla="*/ 94742 w 189484"/>
                  <a:gd name="connsiteY7" fmla="*/ 0 h 105196"/>
                  <a:gd name="connsiteX8" fmla="*/ 134851 w 189484"/>
                  <a:gd name="connsiteY8" fmla="*/ 16614 h 105196"/>
                  <a:gd name="connsiteX9" fmla="*/ 147646 w 189484"/>
                  <a:gd name="connsiteY9" fmla="*/ 47505 h 105196"/>
                  <a:gd name="connsiteX10" fmla="*/ 148292 w 189484"/>
                  <a:gd name="connsiteY10" fmla="*/ 47505 h 105196"/>
                  <a:gd name="connsiteX11" fmla="*/ 189484 w 189484"/>
                  <a:gd name="connsiteY11" fmla="*/ 89890 h 105196"/>
                  <a:gd name="connsiteX12" fmla="*/ 174184 w 189484"/>
                  <a:gd name="connsiteY12" fmla="*/ 105196 h 105196"/>
                  <a:gd name="connsiteX13" fmla="*/ 15300 w 189484"/>
                  <a:gd name="connsiteY13" fmla="*/ 105196 h 105196"/>
                  <a:gd name="connsiteX14" fmla="*/ 0 w 189484"/>
                  <a:gd name="connsiteY14" fmla="*/ 89890 h 105196"/>
                  <a:gd name="connsiteX15" fmla="*/ 12358 w 189484"/>
                  <a:gd name="connsiteY15" fmla="*/ 59868 h 105196"/>
                  <a:gd name="connsiteX16" fmla="*/ 41729 w 189484"/>
                  <a:gd name="connsiteY16" fmla="*/ 47769 h 105196"/>
                  <a:gd name="connsiteX17" fmla="*/ 54634 w 189484"/>
                  <a:gd name="connsiteY17" fmla="*/ 16614 h 105196"/>
                  <a:gd name="connsiteX18" fmla="*/ 94742 w 189484"/>
                  <a:gd name="connsiteY18" fmla="*/ 0 h 10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484" h="105196">
                    <a:moveTo>
                      <a:pt x="94742" y="19975"/>
                    </a:moveTo>
                    <a:cubicBezTo>
                      <a:pt x="84595" y="19975"/>
                      <a:pt x="75408" y="24088"/>
                      <a:pt x="68758" y="30738"/>
                    </a:cubicBezTo>
                    <a:lnTo>
                      <a:pt x="61813" y="47505"/>
                    </a:lnTo>
                    <a:lnTo>
                      <a:pt x="87055" y="47505"/>
                    </a:lnTo>
                    <a:lnTo>
                      <a:pt x="127671" y="47505"/>
                    </a:lnTo>
                    <a:lnTo>
                      <a:pt x="120726" y="30738"/>
                    </a:lnTo>
                    <a:cubicBezTo>
                      <a:pt x="114076" y="24088"/>
                      <a:pt x="104890" y="19975"/>
                      <a:pt x="94742" y="19975"/>
                    </a:cubicBezTo>
                    <a:close/>
                    <a:moveTo>
                      <a:pt x="94742" y="0"/>
                    </a:moveTo>
                    <a:cubicBezTo>
                      <a:pt x="110406" y="0"/>
                      <a:pt x="124586" y="6349"/>
                      <a:pt x="134851" y="16614"/>
                    </a:cubicBezTo>
                    <a:lnTo>
                      <a:pt x="147646" y="47505"/>
                    </a:lnTo>
                    <a:lnTo>
                      <a:pt x="148292" y="47505"/>
                    </a:lnTo>
                    <a:cubicBezTo>
                      <a:pt x="171830" y="47505"/>
                      <a:pt x="189484" y="66343"/>
                      <a:pt x="189484" y="89890"/>
                    </a:cubicBezTo>
                    <a:cubicBezTo>
                      <a:pt x="189484" y="98132"/>
                      <a:pt x="182423" y="105196"/>
                      <a:pt x="174184" y="105196"/>
                    </a:cubicBezTo>
                    <a:cubicBezTo>
                      <a:pt x="174184" y="105196"/>
                      <a:pt x="174184" y="105196"/>
                      <a:pt x="15300" y="105196"/>
                    </a:cubicBezTo>
                    <a:cubicBezTo>
                      <a:pt x="7061" y="105196"/>
                      <a:pt x="0" y="98132"/>
                      <a:pt x="0" y="89890"/>
                    </a:cubicBezTo>
                    <a:cubicBezTo>
                      <a:pt x="0" y="78117"/>
                      <a:pt x="4708" y="67520"/>
                      <a:pt x="12358" y="59868"/>
                    </a:cubicBezTo>
                    <a:lnTo>
                      <a:pt x="41729" y="47769"/>
                    </a:lnTo>
                    <a:lnTo>
                      <a:pt x="54634" y="16614"/>
                    </a:lnTo>
                    <a:cubicBezTo>
                      <a:pt x="64898" y="6349"/>
                      <a:pt x="79079" y="0"/>
                      <a:pt x="9474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Chevron 2">
              <a:extLst>
                <a:ext uri="{FF2B5EF4-FFF2-40B4-BE49-F238E27FC236}">
                  <a16:creationId xmlns:a16="http://schemas.microsoft.com/office/drawing/2014/main" id="{AFEBF79D-988A-400A-BBFC-AF2C168BE2A9}"/>
                </a:ext>
              </a:extLst>
            </p:cNvPr>
            <p:cNvSpPr/>
            <p:nvPr/>
          </p:nvSpPr>
          <p:spPr>
            <a:xfrm rot="5400000">
              <a:off x="4198486" y="2547223"/>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Chevron 2">
              <a:extLst>
                <a:ext uri="{FF2B5EF4-FFF2-40B4-BE49-F238E27FC236}">
                  <a16:creationId xmlns:a16="http://schemas.microsoft.com/office/drawing/2014/main" id="{9AFD1F59-3FE0-4F5E-BA32-19DD4444A308}"/>
                </a:ext>
              </a:extLst>
            </p:cNvPr>
            <p:cNvSpPr/>
            <p:nvPr/>
          </p:nvSpPr>
          <p:spPr>
            <a:xfrm rot="5400000">
              <a:off x="4201989" y="2898837"/>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Chevron 2">
              <a:extLst>
                <a:ext uri="{FF2B5EF4-FFF2-40B4-BE49-F238E27FC236}">
                  <a16:creationId xmlns:a16="http://schemas.microsoft.com/office/drawing/2014/main" id="{CE759F55-D153-4A49-9905-B5CE12375BF8}"/>
                </a:ext>
              </a:extLst>
            </p:cNvPr>
            <p:cNvSpPr/>
            <p:nvPr/>
          </p:nvSpPr>
          <p:spPr>
            <a:xfrm rot="5400000">
              <a:off x="4205492" y="3250451"/>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Chevron 2">
              <a:extLst>
                <a:ext uri="{FF2B5EF4-FFF2-40B4-BE49-F238E27FC236}">
                  <a16:creationId xmlns:a16="http://schemas.microsoft.com/office/drawing/2014/main" id="{943ABE96-58FF-40AC-A592-4ABFDEB0594A}"/>
                </a:ext>
              </a:extLst>
            </p:cNvPr>
            <p:cNvSpPr/>
            <p:nvPr/>
          </p:nvSpPr>
          <p:spPr>
            <a:xfrm rot="5400000">
              <a:off x="4208995" y="3602065"/>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46" name="Rectangle 45"/>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33194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2">
            <a:extLst>
              <a:ext uri="{FF2B5EF4-FFF2-40B4-BE49-F238E27FC236}">
                <a16:creationId xmlns:a16="http://schemas.microsoft.com/office/drawing/2014/main" id="{7D7254B3-28A1-481C-86B5-F7DFEFB95218}"/>
              </a:ext>
            </a:extLst>
          </p:cNvPr>
          <p:cNvGrpSpPr/>
          <p:nvPr/>
        </p:nvGrpSpPr>
        <p:grpSpPr>
          <a:xfrm flipH="1">
            <a:off x="618701" y="3593430"/>
            <a:ext cx="5638800" cy="2056191"/>
            <a:chOff x="279806" y="1309619"/>
            <a:chExt cx="11620500" cy="4237421"/>
          </a:xfrm>
        </p:grpSpPr>
        <p:sp>
          <p:nvSpPr>
            <p:cNvPr id="4" name="Freeform: Shape 3">
              <a:extLst>
                <a:ext uri="{FF2B5EF4-FFF2-40B4-BE49-F238E27FC236}">
                  <a16:creationId xmlns:a16="http://schemas.microsoft.com/office/drawing/2014/main" id="{7E0F494B-5281-4EE3-BF2B-D6BCC8014531}"/>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B1188ED-A65D-443B-B8B3-CE21E7E7ADD2}"/>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7FE90-7A0E-42DB-816C-30DA05A606C7}"/>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CD33045A-CDED-4056-BDF0-69D9F07FA7B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2DF5068-3094-44EF-8639-A3F18E1CABA7}"/>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164343A-0AD4-4CE5-BB7B-D64A16A4B9E2}"/>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C80747D4-4A72-43C8-AD9A-D3B15F47D55D}"/>
              </a:ext>
            </a:extLst>
          </p:cNvPr>
          <p:cNvSpPr/>
          <p:nvPr/>
        </p:nvSpPr>
        <p:spPr>
          <a:xfrm rot="21387757" flipH="1">
            <a:off x="6234361" y="4444066"/>
            <a:ext cx="596531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1" name="TextBox 10">
            <a:extLst>
              <a:ext uri="{FF2B5EF4-FFF2-40B4-BE49-F238E27FC236}">
                <a16:creationId xmlns:a16="http://schemas.microsoft.com/office/drawing/2014/main" id="{64E63277-5CB5-42BE-8237-0775F86A1D6F}"/>
              </a:ext>
            </a:extLst>
          </p:cNvPr>
          <p:cNvSpPr txBox="1"/>
          <p:nvPr/>
        </p:nvSpPr>
        <p:spPr>
          <a:xfrm>
            <a:off x="-9058" y="2725863"/>
            <a:ext cx="12192000" cy="1200329"/>
          </a:xfrm>
          <a:prstGeom prst="rect">
            <a:avLst/>
          </a:prstGeom>
          <a:noFill/>
        </p:spPr>
        <p:txBody>
          <a:bodyPr wrap="square" rtlCol="0" anchor="ctr">
            <a:spAutoFit/>
          </a:bodyPr>
          <a:lstStyle/>
          <a:p>
            <a:pPr algn="ctr"/>
            <a:r>
              <a:rPr lang="en-US" altLang="ko-KR" sz="7200" b="1" dirty="0">
                <a:cs typeface="Arial" pitchFamily="34" charset="0"/>
              </a:rPr>
              <a:t>Thank You</a:t>
            </a:r>
            <a:endParaRPr lang="ko-KR" altLang="en-US" sz="7200" b="1" dirty="0">
              <a:cs typeface="Arial" pitchFamily="34" charset="0"/>
            </a:endParaRPr>
          </a:p>
        </p:txBody>
      </p:sp>
      <p:sp>
        <p:nvSpPr>
          <p:cNvPr id="13" name="Freeform: Shape 12">
            <a:extLst>
              <a:ext uri="{FF2B5EF4-FFF2-40B4-BE49-F238E27FC236}">
                <a16:creationId xmlns:a16="http://schemas.microsoft.com/office/drawing/2014/main" id="{44CD6EA4-7A3B-4F28-AA4B-4E5BFEB5C47B}"/>
              </a:ext>
            </a:extLst>
          </p:cNvPr>
          <p:cNvSpPr/>
          <p:nvPr/>
        </p:nvSpPr>
        <p:spPr>
          <a:xfrm rot="212243">
            <a:off x="6953300" y="1922777"/>
            <a:ext cx="5259425"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EB6D36CB-8C49-4DF4-B436-733A0B074E7E}"/>
              </a:ext>
            </a:extLst>
          </p:cNvPr>
          <p:cNvGrpSpPr/>
          <p:nvPr/>
        </p:nvGrpSpPr>
        <p:grpSpPr>
          <a:xfrm>
            <a:off x="4457385" y="850824"/>
            <a:ext cx="3167829" cy="1614615"/>
            <a:chOff x="394498" y="4213077"/>
            <a:chExt cx="4289882" cy="2186516"/>
          </a:xfrm>
        </p:grpSpPr>
        <p:sp>
          <p:nvSpPr>
            <p:cNvPr id="15" name="Freeform: Shape 14">
              <a:extLst>
                <a:ext uri="{FF2B5EF4-FFF2-40B4-BE49-F238E27FC236}">
                  <a16:creationId xmlns:a16="http://schemas.microsoft.com/office/drawing/2014/main" id="{9AA8159E-7EDA-46D3-ADDE-D1A812693146}"/>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1179A5-7F4C-4720-8A6F-B8FB52A0DA89}"/>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C682FCE-3105-4D8E-88A0-AC13D237BD97}"/>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9D149A-447A-49D4-8C89-82E60599E5DA}"/>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03985C0-61D1-433B-B56E-FC54D085289F}"/>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F9D2CE-D2A5-44C2-809B-E3E3A47B9AE2}"/>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19DEB9-05AD-4D4F-955B-8EC4D24AEA2B}"/>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559B39C-1571-4EBD-9A09-4AEA4D808C0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809EDD-DB7B-41B7-B0E1-1DD8302E22F5}"/>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EFE4C6-1735-4FCB-9451-3DE02AF6A51F}"/>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D72E71-C6E4-47ED-A3EE-0D35358517BB}"/>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9AE004C-C972-456F-BD55-D9F5AFD2CE0F}"/>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E6C7947-9143-4A51-A8E9-75772A68250E}"/>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269FB1-73FE-4BCF-BF93-ADAC0FD954D6}"/>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D67350-7ABF-4500-9064-760E637D834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5E077F-1D48-4DEE-B0CA-96490EEDD9A6}"/>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2C55437-D489-4AF5-8606-5F05739D448A}"/>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sp>
        <p:nvSpPr>
          <p:cNvPr id="32" name="Rectangle 31"/>
          <p:cNvSpPr/>
          <p:nvPr/>
        </p:nvSpPr>
        <p:spPr>
          <a:xfrm>
            <a:off x="11711355" y="6471139"/>
            <a:ext cx="454270" cy="36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0</a:t>
            </a:r>
            <a:endParaRPr lang="en-US" dirty="0">
              <a:solidFill>
                <a:schemeClr val="tx1"/>
              </a:solidFill>
            </a:endParaRPr>
          </a:p>
        </p:txBody>
      </p:sp>
    </p:spTree>
    <p:extLst>
      <p:ext uri="{BB962C8B-B14F-4D97-AF65-F5344CB8AC3E}">
        <p14:creationId xmlns:p14="http://schemas.microsoft.com/office/powerpoint/2010/main" val="132161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D163132-3CC9-4ED1-96E7-94ED06090D64}"/>
              </a:ext>
            </a:extLst>
          </p:cNvPr>
          <p:cNvGrpSpPr/>
          <p:nvPr/>
        </p:nvGrpSpPr>
        <p:grpSpPr>
          <a:xfrm>
            <a:off x="2804645" y="2799907"/>
            <a:ext cx="786508" cy="1309462"/>
            <a:chOff x="756338" y="2636912"/>
            <a:chExt cx="1152128" cy="1918185"/>
          </a:xfrm>
        </p:grpSpPr>
        <p:grpSp>
          <p:nvGrpSpPr>
            <p:cNvPr id="41" name="Group 40">
              <a:extLst>
                <a:ext uri="{FF2B5EF4-FFF2-40B4-BE49-F238E27FC236}">
                  <a16:creationId xmlns:a16="http://schemas.microsoft.com/office/drawing/2014/main" id="{0CCE12FB-3048-446D-8347-602B742AC1D7}"/>
                </a:ext>
              </a:extLst>
            </p:cNvPr>
            <p:cNvGrpSpPr/>
            <p:nvPr/>
          </p:nvGrpSpPr>
          <p:grpSpPr>
            <a:xfrm>
              <a:off x="756338" y="2636912"/>
              <a:ext cx="1152128" cy="1918185"/>
              <a:chOff x="3631246" y="4903910"/>
              <a:chExt cx="446244" cy="742954"/>
            </a:xfrm>
          </p:grpSpPr>
          <p:sp>
            <p:nvSpPr>
              <p:cNvPr id="44" name="Freeform 6">
                <a:extLst>
                  <a:ext uri="{FF2B5EF4-FFF2-40B4-BE49-F238E27FC236}">
                    <a16:creationId xmlns:a16="http://schemas.microsoft.com/office/drawing/2014/main" id="{D00F3EE6-EBD4-4ECD-9B55-50D8A592BB99}"/>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45" name="Rounded Rectangle 49">
                <a:extLst>
                  <a:ext uri="{FF2B5EF4-FFF2-40B4-BE49-F238E27FC236}">
                    <a16:creationId xmlns:a16="http://schemas.microsoft.com/office/drawing/2014/main" id="{51FD6AAB-232E-4757-B2AF-9B8711E23A98}"/>
                  </a:ext>
                </a:extLst>
              </p:cNvPr>
              <p:cNvSpPr/>
              <p:nvPr/>
            </p:nvSpPr>
            <p:spPr>
              <a:xfrm>
                <a:off x="3802267" y="4938019"/>
                <a:ext cx="104202" cy="20042"/>
              </a:xfrm>
              <a:prstGeom prst="roundRect">
                <a:avLst>
                  <a:gd name="adj" fmla="val 50000"/>
                </a:avLst>
              </a:prstGeom>
              <a:solidFill>
                <a:schemeClr val="accent3">
                  <a:lumMod val="40000"/>
                  <a:lumOff val="6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Oval 45">
                <a:extLst>
                  <a:ext uri="{FF2B5EF4-FFF2-40B4-BE49-F238E27FC236}">
                    <a16:creationId xmlns:a16="http://schemas.microsoft.com/office/drawing/2014/main" id="{BF366F26-1968-49FF-A581-E33622EA2865}"/>
                  </a:ext>
                </a:extLst>
              </p:cNvPr>
              <p:cNvSpPr/>
              <p:nvPr/>
            </p:nvSpPr>
            <p:spPr>
              <a:xfrm>
                <a:off x="3822161" y="5563917"/>
                <a:ext cx="64414" cy="64414"/>
              </a:xfrm>
              <a:prstGeom prst="ellipse">
                <a:avLst/>
              </a:prstGeom>
              <a:solidFill>
                <a:schemeClr val="accent3">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7" name="Right Triangle 3">
                <a:extLst>
                  <a:ext uri="{FF2B5EF4-FFF2-40B4-BE49-F238E27FC236}">
                    <a16:creationId xmlns:a16="http://schemas.microsoft.com/office/drawing/2014/main" id="{A1B5D54A-9F54-4707-BCAD-E2D8B20A6FE4}"/>
                  </a:ext>
                </a:extLst>
              </p:cNvPr>
              <p:cNvSpPr/>
              <p:nvPr/>
            </p:nvSpPr>
            <p:spPr>
              <a:xfrm flipV="1">
                <a:off x="3667586" y="498440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1">
                  <a:lumMod val="40000"/>
                  <a:lumOff val="6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Oval 42">
              <a:extLst>
                <a:ext uri="{FF2B5EF4-FFF2-40B4-BE49-F238E27FC236}">
                  <a16:creationId xmlns:a16="http://schemas.microsoft.com/office/drawing/2014/main" id="{109421A6-E6BE-454B-955B-D37238C54135}"/>
                </a:ext>
              </a:extLst>
            </p:cNvPr>
            <p:cNvSpPr/>
            <p:nvPr/>
          </p:nvSpPr>
          <p:spPr>
            <a:xfrm>
              <a:off x="1260394" y="4352086"/>
              <a:ext cx="144017" cy="144015"/>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Freeform: Shape 22">
            <a:extLst>
              <a:ext uri="{FF2B5EF4-FFF2-40B4-BE49-F238E27FC236}">
                <a16:creationId xmlns:a16="http://schemas.microsoft.com/office/drawing/2014/main" id="{DF5BF392-5D0F-4A28-B627-CC829DC3666D}"/>
              </a:ext>
            </a:extLst>
          </p:cNvPr>
          <p:cNvSpPr/>
          <p:nvPr/>
        </p:nvSpPr>
        <p:spPr>
          <a:xfrm>
            <a:off x="3405286" y="3418416"/>
            <a:ext cx="548033"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chemeClr val="accent2">
              <a:lumMod val="75000"/>
            </a:schemeClr>
          </a:solidFill>
          <a:ln w="952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F7EFC2CE-8920-45A3-BAD7-488164AB9ECF}"/>
              </a:ext>
            </a:extLst>
          </p:cNvPr>
          <p:cNvGrpSpPr/>
          <p:nvPr/>
        </p:nvGrpSpPr>
        <p:grpSpPr>
          <a:xfrm>
            <a:off x="-7366" y="2231690"/>
            <a:ext cx="4086409" cy="2407122"/>
            <a:chOff x="-7366" y="2231690"/>
            <a:chExt cx="4086409" cy="2407122"/>
          </a:xfrm>
          <a:effectLst>
            <a:outerShdw blurRad="25400" sx="102000" sy="102000" algn="ctr" rotWithShape="0">
              <a:prstClr val="black">
                <a:alpha val="40000"/>
              </a:prstClr>
            </a:outerShdw>
          </a:effectLst>
        </p:grpSpPr>
        <p:sp>
          <p:nvSpPr>
            <p:cNvPr id="11" name="Freeform 36">
              <a:extLst>
                <a:ext uri="{FF2B5EF4-FFF2-40B4-BE49-F238E27FC236}">
                  <a16:creationId xmlns:a16="http://schemas.microsoft.com/office/drawing/2014/main" id="{51995150-19E4-48E2-AFCD-3BDCA3FFA79F}"/>
                </a:ext>
              </a:extLst>
            </p:cNvPr>
            <p:cNvSpPr>
              <a:spLocks/>
            </p:cNvSpPr>
            <p:nvPr/>
          </p:nvSpPr>
          <p:spPr bwMode="auto">
            <a:xfrm rot="5400000">
              <a:off x="840850" y="2833400"/>
              <a:ext cx="2055457" cy="1210749"/>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12" name="Freeform 36">
              <a:extLst>
                <a:ext uri="{FF2B5EF4-FFF2-40B4-BE49-F238E27FC236}">
                  <a16:creationId xmlns:a16="http://schemas.microsoft.com/office/drawing/2014/main" id="{353684FE-726F-4FD7-A093-6128EBEBEE7D}"/>
                </a:ext>
              </a:extLst>
            </p:cNvPr>
            <p:cNvSpPr>
              <a:spLocks/>
            </p:cNvSpPr>
            <p:nvPr/>
          </p:nvSpPr>
          <p:spPr bwMode="auto">
            <a:xfrm rot="5400000">
              <a:off x="2070238" y="2630006"/>
              <a:ext cx="2407122" cy="161048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B562376-4534-4AC8-B5F3-1CCDF3489370}"/>
                </a:ext>
              </a:extLst>
            </p:cNvPr>
            <p:cNvSpPr/>
            <p:nvPr/>
          </p:nvSpPr>
          <p:spPr>
            <a:xfrm>
              <a:off x="-7366" y="3374070"/>
              <a:ext cx="1318846"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Graphic 1">
            <a:extLst>
              <a:ext uri="{FF2B5EF4-FFF2-40B4-BE49-F238E27FC236}">
                <a16:creationId xmlns:a16="http://schemas.microsoft.com/office/drawing/2014/main" id="{709AA23E-ED76-4145-A236-499C363391D1}"/>
              </a:ext>
            </a:extLst>
          </p:cNvPr>
          <p:cNvSpPr/>
          <p:nvPr/>
        </p:nvSpPr>
        <p:spPr>
          <a:xfrm>
            <a:off x="3882860" y="2074179"/>
            <a:ext cx="2803068" cy="2228282"/>
          </a:xfrm>
          <a:custGeom>
            <a:avLst/>
            <a:gdLst>
              <a:gd name="connsiteX0" fmla="*/ 2900363 w 3390900"/>
              <a:gd name="connsiteY0" fmla="*/ 1265873 h 2695575"/>
              <a:gd name="connsiteX1" fmla="*/ 2855595 w 3390900"/>
              <a:gd name="connsiteY1" fmla="*/ 1234440 h 2695575"/>
              <a:gd name="connsiteX2" fmla="*/ 2813685 w 3390900"/>
              <a:gd name="connsiteY2" fmla="*/ 1269683 h 2695575"/>
              <a:gd name="connsiteX3" fmla="*/ 2707005 w 3390900"/>
              <a:gd name="connsiteY3" fmla="*/ 1832610 h 2695575"/>
              <a:gd name="connsiteX4" fmla="*/ 2597468 w 3390900"/>
              <a:gd name="connsiteY4" fmla="*/ 628650 h 2695575"/>
              <a:gd name="connsiteX5" fmla="*/ 2552700 w 3390900"/>
              <a:gd name="connsiteY5" fmla="*/ 589598 h 2695575"/>
              <a:gd name="connsiteX6" fmla="*/ 2507933 w 3390900"/>
              <a:gd name="connsiteY6" fmla="*/ 628650 h 2695575"/>
              <a:gd name="connsiteX7" fmla="*/ 2333625 w 3390900"/>
              <a:gd name="connsiteY7" fmla="*/ 1626870 h 2695575"/>
              <a:gd name="connsiteX8" fmla="*/ 1795463 w 3390900"/>
              <a:gd name="connsiteY8" fmla="*/ 1626870 h 2695575"/>
              <a:gd name="connsiteX9" fmla="*/ 1660208 w 3390900"/>
              <a:gd name="connsiteY9" fmla="*/ 1047750 h 2695575"/>
              <a:gd name="connsiteX10" fmla="*/ 1617345 w 3390900"/>
              <a:gd name="connsiteY10" fmla="*/ 1013460 h 2695575"/>
              <a:gd name="connsiteX11" fmla="*/ 1574483 w 3390900"/>
              <a:gd name="connsiteY11" fmla="*/ 1047750 h 2695575"/>
              <a:gd name="connsiteX12" fmla="*/ 1479233 w 3390900"/>
              <a:gd name="connsiteY12" fmla="*/ 1475423 h 2695575"/>
              <a:gd name="connsiteX13" fmla="*/ 1363028 w 3390900"/>
              <a:gd name="connsiteY13" fmla="*/ 40958 h 2695575"/>
              <a:gd name="connsiteX14" fmla="*/ 1319213 w 3390900"/>
              <a:gd name="connsiteY14" fmla="*/ 0 h 2695575"/>
              <a:gd name="connsiteX15" fmla="*/ 1274445 w 3390900"/>
              <a:gd name="connsiteY15" fmla="*/ 41910 h 2695575"/>
              <a:gd name="connsiteX16" fmla="*/ 1102043 w 3390900"/>
              <a:gd name="connsiteY16" fmla="*/ 2458403 h 2695575"/>
              <a:gd name="connsiteX17" fmla="*/ 992505 w 3390900"/>
              <a:gd name="connsiteY17" fmla="*/ 1335405 h 2695575"/>
              <a:gd name="connsiteX18" fmla="*/ 954405 w 3390900"/>
              <a:gd name="connsiteY18" fmla="*/ 1294448 h 2695575"/>
              <a:gd name="connsiteX19" fmla="*/ 907733 w 3390900"/>
              <a:gd name="connsiteY19" fmla="*/ 1323975 h 2695575"/>
              <a:gd name="connsiteX20" fmla="*/ 797243 w 3390900"/>
              <a:gd name="connsiteY20" fmla="*/ 1624013 h 2695575"/>
              <a:gd name="connsiteX21" fmla="*/ 44768 w 3390900"/>
              <a:gd name="connsiteY21" fmla="*/ 1624013 h 2695575"/>
              <a:gd name="connsiteX22" fmla="*/ 0 w 3390900"/>
              <a:gd name="connsiteY22" fmla="*/ 1668780 h 2695575"/>
              <a:gd name="connsiteX23" fmla="*/ 44768 w 3390900"/>
              <a:gd name="connsiteY23" fmla="*/ 1713548 h 2695575"/>
              <a:gd name="connsiteX24" fmla="*/ 805815 w 3390900"/>
              <a:gd name="connsiteY24" fmla="*/ 1712595 h 2695575"/>
              <a:gd name="connsiteX25" fmla="*/ 878205 w 3390900"/>
              <a:gd name="connsiteY25" fmla="*/ 1662113 h 2695575"/>
              <a:gd name="connsiteX26" fmla="*/ 922973 w 3390900"/>
              <a:gd name="connsiteY26" fmla="*/ 1541145 h 2695575"/>
              <a:gd name="connsiteX27" fmla="*/ 1028700 w 3390900"/>
              <a:gd name="connsiteY27" fmla="*/ 2635568 h 2695575"/>
              <a:gd name="connsiteX28" fmla="*/ 1100138 w 3390900"/>
              <a:gd name="connsiteY28" fmla="*/ 2704148 h 2695575"/>
              <a:gd name="connsiteX29" fmla="*/ 1104900 w 3390900"/>
              <a:gd name="connsiteY29" fmla="*/ 2704148 h 2695575"/>
              <a:gd name="connsiteX30" fmla="*/ 1154430 w 3390900"/>
              <a:gd name="connsiteY30" fmla="*/ 2685098 h 2695575"/>
              <a:gd name="connsiteX31" fmla="*/ 1180148 w 3390900"/>
              <a:gd name="connsiteY31" fmla="*/ 2632710 h 2695575"/>
              <a:gd name="connsiteX32" fmla="*/ 1326833 w 3390900"/>
              <a:gd name="connsiteY32" fmla="*/ 537210 h 2695575"/>
              <a:gd name="connsiteX33" fmla="*/ 1403985 w 3390900"/>
              <a:gd name="connsiteY33" fmla="*/ 1604963 h 2695575"/>
              <a:gd name="connsiteX34" fmla="*/ 1458278 w 3390900"/>
              <a:gd name="connsiteY34" fmla="*/ 1668780 h 2695575"/>
              <a:gd name="connsiteX35" fmla="*/ 1542098 w 3390900"/>
              <a:gd name="connsiteY35" fmla="*/ 1615440 h 2695575"/>
              <a:gd name="connsiteX36" fmla="*/ 1622108 w 3390900"/>
              <a:gd name="connsiteY36" fmla="*/ 1254443 h 2695575"/>
              <a:gd name="connsiteX37" fmla="*/ 1716405 w 3390900"/>
              <a:gd name="connsiteY37" fmla="*/ 1659255 h 2695575"/>
              <a:gd name="connsiteX38" fmla="*/ 1784033 w 3390900"/>
              <a:gd name="connsiteY38" fmla="*/ 1712595 h 2695575"/>
              <a:gd name="connsiteX39" fmla="*/ 2356485 w 3390900"/>
              <a:gd name="connsiteY39" fmla="*/ 1712595 h 2695575"/>
              <a:gd name="connsiteX40" fmla="*/ 2425065 w 3390900"/>
              <a:gd name="connsiteY40" fmla="*/ 1652588 h 2695575"/>
              <a:gd name="connsiteX41" fmla="*/ 2555558 w 3390900"/>
              <a:gd name="connsiteY41" fmla="*/ 879158 h 2695575"/>
              <a:gd name="connsiteX42" fmla="*/ 2640330 w 3390900"/>
              <a:gd name="connsiteY42" fmla="*/ 1994535 h 2695575"/>
              <a:gd name="connsiteX43" fmla="*/ 2693670 w 3390900"/>
              <a:gd name="connsiteY43" fmla="*/ 2051685 h 2695575"/>
              <a:gd name="connsiteX44" fmla="*/ 2769870 w 3390900"/>
              <a:gd name="connsiteY44" fmla="*/ 1999298 h 2695575"/>
              <a:gd name="connsiteX45" fmla="*/ 2871788 w 3390900"/>
              <a:gd name="connsiteY45" fmla="*/ 1464945 h 2695575"/>
              <a:gd name="connsiteX46" fmla="*/ 2927985 w 3390900"/>
              <a:gd name="connsiteY46" fmla="*/ 1656398 h 2695575"/>
              <a:gd name="connsiteX47" fmla="*/ 2989898 w 3390900"/>
              <a:gd name="connsiteY47" fmla="*/ 1702118 h 2695575"/>
              <a:gd name="connsiteX48" fmla="*/ 3398520 w 3390900"/>
              <a:gd name="connsiteY48" fmla="*/ 1702118 h 2695575"/>
              <a:gd name="connsiteX49" fmla="*/ 3398520 w 3390900"/>
              <a:gd name="connsiteY49" fmla="*/ 1615440 h 2695575"/>
              <a:gd name="connsiteX50" fmla="*/ 3005138 w 3390900"/>
              <a:gd name="connsiteY50" fmla="*/ 1615440 h 2695575"/>
              <a:gd name="connsiteX51" fmla="*/ 2900363 w 3390900"/>
              <a:gd name="connsiteY51" fmla="*/ 126587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90900" h="2695575">
                <a:moveTo>
                  <a:pt x="2900363" y="1265873"/>
                </a:moveTo>
                <a:cubicBezTo>
                  <a:pt x="2895600" y="1246823"/>
                  <a:pt x="2877503" y="1232535"/>
                  <a:pt x="2855595" y="1234440"/>
                </a:cubicBezTo>
                <a:cubicBezTo>
                  <a:pt x="2835593" y="1234440"/>
                  <a:pt x="2817495" y="1249680"/>
                  <a:pt x="2813685" y="1269683"/>
                </a:cubicBezTo>
                <a:lnTo>
                  <a:pt x="2707005" y="1832610"/>
                </a:lnTo>
                <a:lnTo>
                  <a:pt x="2597468" y="628650"/>
                </a:lnTo>
                <a:cubicBezTo>
                  <a:pt x="2594610" y="605790"/>
                  <a:pt x="2575560" y="589598"/>
                  <a:pt x="2552700" y="589598"/>
                </a:cubicBezTo>
                <a:cubicBezTo>
                  <a:pt x="2529840" y="589598"/>
                  <a:pt x="2510790" y="605790"/>
                  <a:pt x="2507933" y="628650"/>
                </a:cubicBezTo>
                <a:lnTo>
                  <a:pt x="2333625" y="1626870"/>
                </a:lnTo>
                <a:lnTo>
                  <a:pt x="1795463" y="1626870"/>
                </a:lnTo>
                <a:lnTo>
                  <a:pt x="1660208" y="1047750"/>
                </a:lnTo>
                <a:cubicBezTo>
                  <a:pt x="1655445" y="1027748"/>
                  <a:pt x="1637348" y="1013460"/>
                  <a:pt x="1617345" y="1013460"/>
                </a:cubicBezTo>
                <a:cubicBezTo>
                  <a:pt x="1597343" y="1013460"/>
                  <a:pt x="1579245" y="1027748"/>
                  <a:pt x="1574483" y="1047750"/>
                </a:cubicBezTo>
                <a:lnTo>
                  <a:pt x="1479233" y="1475423"/>
                </a:lnTo>
                <a:lnTo>
                  <a:pt x="1363028" y="40958"/>
                </a:lnTo>
                <a:cubicBezTo>
                  <a:pt x="1362075" y="18098"/>
                  <a:pt x="1342073" y="0"/>
                  <a:pt x="1319213" y="0"/>
                </a:cubicBezTo>
                <a:cubicBezTo>
                  <a:pt x="1295400" y="0"/>
                  <a:pt x="1276350" y="19050"/>
                  <a:pt x="1274445" y="41910"/>
                </a:cubicBezTo>
                <a:lnTo>
                  <a:pt x="1102043" y="2458403"/>
                </a:lnTo>
                <a:lnTo>
                  <a:pt x="992505" y="1335405"/>
                </a:lnTo>
                <a:cubicBezTo>
                  <a:pt x="991553" y="1313498"/>
                  <a:pt x="974408" y="1297305"/>
                  <a:pt x="954405" y="1294448"/>
                </a:cubicBezTo>
                <a:cubicBezTo>
                  <a:pt x="934403" y="1291590"/>
                  <a:pt x="915353" y="1304925"/>
                  <a:pt x="907733" y="1323975"/>
                </a:cubicBezTo>
                <a:lnTo>
                  <a:pt x="797243" y="1624013"/>
                </a:lnTo>
                <a:lnTo>
                  <a:pt x="44768" y="1624013"/>
                </a:lnTo>
                <a:cubicBezTo>
                  <a:pt x="20955" y="1624013"/>
                  <a:pt x="0" y="1644015"/>
                  <a:pt x="0" y="1668780"/>
                </a:cubicBezTo>
                <a:cubicBezTo>
                  <a:pt x="0" y="1692593"/>
                  <a:pt x="20003" y="1713548"/>
                  <a:pt x="44768" y="1713548"/>
                </a:cubicBezTo>
                <a:lnTo>
                  <a:pt x="805815" y="1712595"/>
                </a:lnTo>
                <a:cubicBezTo>
                  <a:pt x="837248" y="1712595"/>
                  <a:pt x="866775" y="1692593"/>
                  <a:pt x="878205" y="1662113"/>
                </a:cubicBezTo>
                <a:lnTo>
                  <a:pt x="922973" y="1541145"/>
                </a:lnTo>
                <a:lnTo>
                  <a:pt x="1028700" y="2635568"/>
                </a:lnTo>
                <a:cubicBezTo>
                  <a:pt x="1032510" y="2672715"/>
                  <a:pt x="1062990" y="2701290"/>
                  <a:pt x="1100138" y="2704148"/>
                </a:cubicBezTo>
                <a:cubicBezTo>
                  <a:pt x="1101090" y="2704148"/>
                  <a:pt x="1103948" y="2704148"/>
                  <a:pt x="1104900" y="2704148"/>
                </a:cubicBezTo>
                <a:cubicBezTo>
                  <a:pt x="1122998" y="2704148"/>
                  <a:pt x="1140143" y="2697480"/>
                  <a:pt x="1154430" y="2685098"/>
                </a:cubicBezTo>
                <a:cubicBezTo>
                  <a:pt x="1169670" y="2670810"/>
                  <a:pt x="1178243" y="2653665"/>
                  <a:pt x="1180148" y="2632710"/>
                </a:cubicBezTo>
                <a:lnTo>
                  <a:pt x="1326833" y="537210"/>
                </a:lnTo>
                <a:lnTo>
                  <a:pt x="1403985" y="1604963"/>
                </a:lnTo>
                <a:cubicBezTo>
                  <a:pt x="1406843" y="1635443"/>
                  <a:pt x="1427798" y="1662113"/>
                  <a:pt x="1458278" y="1668780"/>
                </a:cubicBezTo>
                <a:cubicBezTo>
                  <a:pt x="1496378" y="1677353"/>
                  <a:pt x="1533525" y="1653540"/>
                  <a:pt x="1542098" y="1615440"/>
                </a:cubicBezTo>
                <a:lnTo>
                  <a:pt x="1622108" y="1254443"/>
                </a:lnTo>
                <a:lnTo>
                  <a:pt x="1716405" y="1659255"/>
                </a:lnTo>
                <a:cubicBezTo>
                  <a:pt x="1724025" y="1690688"/>
                  <a:pt x="1751648" y="1712595"/>
                  <a:pt x="1784033" y="1712595"/>
                </a:cubicBezTo>
                <a:lnTo>
                  <a:pt x="2356485" y="1712595"/>
                </a:lnTo>
                <a:cubicBezTo>
                  <a:pt x="2391728" y="1712595"/>
                  <a:pt x="2421255" y="1686878"/>
                  <a:pt x="2425065" y="1652588"/>
                </a:cubicBezTo>
                <a:lnTo>
                  <a:pt x="2555558" y="879158"/>
                </a:lnTo>
                <a:lnTo>
                  <a:pt x="2640330" y="1994535"/>
                </a:lnTo>
                <a:cubicBezTo>
                  <a:pt x="2644140" y="2024063"/>
                  <a:pt x="2666048" y="2046923"/>
                  <a:pt x="2693670" y="2051685"/>
                </a:cubicBezTo>
                <a:cubicBezTo>
                  <a:pt x="2728913" y="2058353"/>
                  <a:pt x="2763203" y="2035493"/>
                  <a:pt x="2769870" y="1999298"/>
                </a:cubicBezTo>
                <a:lnTo>
                  <a:pt x="2871788" y="1464945"/>
                </a:lnTo>
                <a:lnTo>
                  <a:pt x="2927985" y="1656398"/>
                </a:lnTo>
                <a:cubicBezTo>
                  <a:pt x="2936558" y="1683068"/>
                  <a:pt x="2962275" y="1702118"/>
                  <a:pt x="2989898" y="1702118"/>
                </a:cubicBezTo>
                <a:lnTo>
                  <a:pt x="3398520" y="1702118"/>
                </a:lnTo>
                <a:lnTo>
                  <a:pt x="3398520" y="1615440"/>
                </a:lnTo>
                <a:lnTo>
                  <a:pt x="3005138" y="1615440"/>
                </a:lnTo>
                <a:lnTo>
                  <a:pt x="2900363" y="1265873"/>
                </a:lnTo>
                <a:close/>
              </a:path>
            </a:pathLst>
          </a:custGeom>
          <a:solidFill>
            <a:schemeClr val="accent2">
              <a:lumMod val="7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AA68B72-1094-4144-9006-189612CA7367}"/>
              </a:ext>
            </a:extLst>
          </p:cNvPr>
          <p:cNvSpPr/>
          <p:nvPr/>
        </p:nvSpPr>
        <p:spPr>
          <a:xfrm>
            <a:off x="10497284" y="2074179"/>
            <a:ext cx="1711808" cy="2235369"/>
          </a:xfrm>
          <a:custGeom>
            <a:avLst/>
            <a:gdLst>
              <a:gd name="connsiteX0" fmla="*/ 1090520 w 1711808"/>
              <a:gd name="connsiteY0" fmla="*/ 0 h 2235369"/>
              <a:gd name="connsiteX1" fmla="*/ 1126739 w 1711808"/>
              <a:gd name="connsiteY1" fmla="*/ 33858 h 2235369"/>
              <a:gd name="connsiteX2" fmla="*/ 1222800 w 1711808"/>
              <a:gd name="connsiteY2" fmla="*/ 1219650 h 2235369"/>
              <a:gd name="connsiteX3" fmla="*/ 1301537 w 1711808"/>
              <a:gd name="connsiteY3" fmla="*/ 866117 h 2235369"/>
              <a:gd name="connsiteX4" fmla="*/ 1336969 w 1711808"/>
              <a:gd name="connsiteY4" fmla="*/ 837771 h 2235369"/>
              <a:gd name="connsiteX5" fmla="*/ 1372401 w 1711808"/>
              <a:gd name="connsiteY5" fmla="*/ 866117 h 2235369"/>
              <a:gd name="connsiteX6" fmla="*/ 1484209 w 1711808"/>
              <a:gd name="connsiteY6" fmla="*/ 1344843 h 2235369"/>
              <a:gd name="connsiteX7" fmla="*/ 1711808 w 1711808"/>
              <a:gd name="connsiteY7" fmla="*/ 1344843 h 2235369"/>
              <a:gd name="connsiteX8" fmla="*/ 1711808 w 1711808"/>
              <a:gd name="connsiteY8" fmla="*/ 1415707 h 2235369"/>
              <a:gd name="connsiteX9" fmla="*/ 1474761 w 1711808"/>
              <a:gd name="connsiteY9" fmla="*/ 1415707 h 2235369"/>
              <a:gd name="connsiteX10" fmla="*/ 1418856 w 1711808"/>
              <a:gd name="connsiteY10" fmla="*/ 1371614 h 2235369"/>
              <a:gd name="connsiteX11" fmla="*/ 1340906 w 1711808"/>
              <a:gd name="connsiteY11" fmla="*/ 1036978 h 2235369"/>
              <a:gd name="connsiteX12" fmla="*/ 1274766 w 1711808"/>
              <a:gd name="connsiteY12" fmla="*/ 1335395 h 2235369"/>
              <a:gd name="connsiteX13" fmla="*/ 1205477 w 1711808"/>
              <a:gd name="connsiteY13" fmla="*/ 1379488 h 2235369"/>
              <a:gd name="connsiteX14" fmla="*/ 1160596 w 1711808"/>
              <a:gd name="connsiteY14" fmla="*/ 1326734 h 2235369"/>
              <a:gd name="connsiteX15" fmla="*/ 1096819 w 1711808"/>
              <a:gd name="connsiteY15" fmla="*/ 444082 h 2235369"/>
              <a:gd name="connsiteX16" fmla="*/ 975563 w 1711808"/>
              <a:gd name="connsiteY16" fmla="*/ 2176315 h 2235369"/>
              <a:gd name="connsiteX17" fmla="*/ 954303 w 1711808"/>
              <a:gd name="connsiteY17" fmla="*/ 2219621 h 2235369"/>
              <a:gd name="connsiteX18" fmla="*/ 913359 w 1711808"/>
              <a:gd name="connsiteY18" fmla="*/ 2235369 h 2235369"/>
              <a:gd name="connsiteX19" fmla="*/ 909423 w 1711808"/>
              <a:gd name="connsiteY19" fmla="*/ 2235369 h 2235369"/>
              <a:gd name="connsiteX20" fmla="*/ 850369 w 1711808"/>
              <a:gd name="connsiteY20" fmla="*/ 2178678 h 2235369"/>
              <a:gd name="connsiteX21" fmla="*/ 762970 w 1711808"/>
              <a:gd name="connsiteY21" fmla="*/ 1273979 h 2235369"/>
              <a:gd name="connsiteX22" fmla="*/ 725963 w 1711808"/>
              <a:gd name="connsiteY22" fmla="*/ 1373977 h 2235369"/>
              <a:gd name="connsiteX23" fmla="*/ 666122 w 1711808"/>
              <a:gd name="connsiteY23" fmla="*/ 1415707 h 2235369"/>
              <a:gd name="connsiteX24" fmla="*/ 37007 w 1711808"/>
              <a:gd name="connsiteY24" fmla="*/ 1416495 h 2235369"/>
              <a:gd name="connsiteX25" fmla="*/ 0 w 1711808"/>
              <a:gd name="connsiteY25" fmla="*/ 1379488 h 2235369"/>
              <a:gd name="connsiteX26" fmla="*/ 37007 w 1711808"/>
              <a:gd name="connsiteY26" fmla="*/ 1342481 h 2235369"/>
              <a:gd name="connsiteX27" fmla="*/ 659036 w 1711808"/>
              <a:gd name="connsiteY27" fmla="*/ 1342481 h 2235369"/>
              <a:gd name="connsiteX28" fmla="*/ 750372 w 1711808"/>
              <a:gd name="connsiteY28" fmla="*/ 1094457 h 2235369"/>
              <a:gd name="connsiteX29" fmla="*/ 788953 w 1711808"/>
              <a:gd name="connsiteY29" fmla="*/ 1070048 h 2235369"/>
              <a:gd name="connsiteX30" fmla="*/ 820449 w 1711808"/>
              <a:gd name="connsiteY30" fmla="*/ 1103905 h 2235369"/>
              <a:gd name="connsiteX31" fmla="*/ 910998 w 1711808"/>
              <a:gd name="connsiteY31" fmla="*/ 2032225 h 2235369"/>
              <a:gd name="connsiteX32" fmla="*/ 1053513 w 1711808"/>
              <a:gd name="connsiteY32" fmla="*/ 34645 h 2235369"/>
              <a:gd name="connsiteX33" fmla="*/ 1090520 w 1711808"/>
              <a:gd name="connsiteY33" fmla="*/ 0 h 223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1808" h="2235369">
                <a:moveTo>
                  <a:pt x="1090520" y="0"/>
                </a:moveTo>
                <a:cubicBezTo>
                  <a:pt x="1109417" y="0"/>
                  <a:pt x="1125952" y="14961"/>
                  <a:pt x="1126739" y="33858"/>
                </a:cubicBezTo>
                <a:lnTo>
                  <a:pt x="1222800" y="1219650"/>
                </a:lnTo>
                <a:lnTo>
                  <a:pt x="1301537" y="866117"/>
                </a:lnTo>
                <a:cubicBezTo>
                  <a:pt x="1305474" y="849582"/>
                  <a:pt x="1320434" y="837771"/>
                  <a:pt x="1336969" y="837771"/>
                </a:cubicBezTo>
                <a:cubicBezTo>
                  <a:pt x="1353504" y="837771"/>
                  <a:pt x="1368464" y="849582"/>
                  <a:pt x="1372401" y="866117"/>
                </a:cubicBezTo>
                <a:lnTo>
                  <a:pt x="1484209" y="1344843"/>
                </a:lnTo>
                <a:lnTo>
                  <a:pt x="1711808" y="1344843"/>
                </a:lnTo>
                <a:lnTo>
                  <a:pt x="1711808" y="1415707"/>
                </a:lnTo>
                <a:lnTo>
                  <a:pt x="1474761" y="1415707"/>
                </a:lnTo>
                <a:cubicBezTo>
                  <a:pt x="1447990" y="1415707"/>
                  <a:pt x="1425155" y="1397598"/>
                  <a:pt x="1418856" y="1371614"/>
                </a:cubicBezTo>
                <a:lnTo>
                  <a:pt x="1340906" y="1036978"/>
                </a:lnTo>
                <a:lnTo>
                  <a:pt x="1274766" y="1335395"/>
                </a:lnTo>
                <a:cubicBezTo>
                  <a:pt x="1267680" y="1366890"/>
                  <a:pt x="1236972" y="1386575"/>
                  <a:pt x="1205477" y="1379488"/>
                </a:cubicBezTo>
                <a:cubicBezTo>
                  <a:pt x="1180281" y="1373977"/>
                  <a:pt x="1162959" y="1351930"/>
                  <a:pt x="1160596" y="1326734"/>
                </a:cubicBezTo>
                <a:lnTo>
                  <a:pt x="1096819" y="444082"/>
                </a:lnTo>
                <a:lnTo>
                  <a:pt x="975563" y="2176315"/>
                </a:lnTo>
                <a:cubicBezTo>
                  <a:pt x="973988" y="2193637"/>
                  <a:pt x="966901" y="2207810"/>
                  <a:pt x="954303" y="2219621"/>
                </a:cubicBezTo>
                <a:cubicBezTo>
                  <a:pt x="942493" y="2229857"/>
                  <a:pt x="928320" y="2235369"/>
                  <a:pt x="913359" y="2235369"/>
                </a:cubicBezTo>
                <a:cubicBezTo>
                  <a:pt x="912572" y="2235369"/>
                  <a:pt x="910210" y="2235369"/>
                  <a:pt x="909423" y="2235369"/>
                </a:cubicBezTo>
                <a:cubicBezTo>
                  <a:pt x="878715" y="2233006"/>
                  <a:pt x="853518" y="2209385"/>
                  <a:pt x="850369" y="2178678"/>
                </a:cubicBezTo>
                <a:lnTo>
                  <a:pt x="762970" y="1273979"/>
                </a:lnTo>
                <a:lnTo>
                  <a:pt x="725963" y="1373977"/>
                </a:lnTo>
                <a:cubicBezTo>
                  <a:pt x="716515" y="1399173"/>
                  <a:pt x="692106" y="1415707"/>
                  <a:pt x="666122" y="1415707"/>
                </a:cubicBezTo>
                <a:lnTo>
                  <a:pt x="37007" y="1416495"/>
                </a:lnTo>
                <a:cubicBezTo>
                  <a:pt x="16535" y="1416495"/>
                  <a:pt x="0" y="1399173"/>
                  <a:pt x="0" y="1379488"/>
                </a:cubicBezTo>
                <a:cubicBezTo>
                  <a:pt x="0" y="1359016"/>
                  <a:pt x="17322" y="1342481"/>
                  <a:pt x="37007" y="1342481"/>
                </a:cubicBezTo>
                <a:lnTo>
                  <a:pt x="659036" y="1342481"/>
                </a:lnTo>
                <a:lnTo>
                  <a:pt x="750372" y="1094457"/>
                </a:lnTo>
                <a:cubicBezTo>
                  <a:pt x="756671" y="1078709"/>
                  <a:pt x="772419" y="1067686"/>
                  <a:pt x="788953" y="1070048"/>
                </a:cubicBezTo>
                <a:cubicBezTo>
                  <a:pt x="805489" y="1072410"/>
                  <a:pt x="819662" y="1085796"/>
                  <a:pt x="820449" y="1103905"/>
                </a:cubicBezTo>
                <a:lnTo>
                  <a:pt x="910998" y="2032225"/>
                </a:lnTo>
                <a:lnTo>
                  <a:pt x="1053513" y="34645"/>
                </a:lnTo>
                <a:cubicBezTo>
                  <a:pt x="1055087" y="15748"/>
                  <a:pt x="1070835" y="0"/>
                  <a:pt x="1090520" y="0"/>
                </a:cubicBezTo>
                <a:close/>
              </a:path>
            </a:pathLst>
          </a:custGeom>
          <a:solidFill>
            <a:schemeClr val="accent2">
              <a:lumMod val="75000"/>
            </a:schemeClr>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97636EC-E3C6-4752-B775-F817117E46A3}"/>
              </a:ext>
            </a:extLst>
          </p:cNvPr>
          <p:cNvGrpSpPr/>
          <p:nvPr/>
        </p:nvGrpSpPr>
        <p:grpSpPr>
          <a:xfrm>
            <a:off x="2985586" y="3251850"/>
            <a:ext cx="447048" cy="424626"/>
            <a:chOff x="2968494" y="3216687"/>
            <a:chExt cx="447048" cy="424626"/>
          </a:xfrm>
        </p:grpSpPr>
        <p:sp>
          <p:nvSpPr>
            <p:cNvPr id="28" name="Oval 27">
              <a:extLst>
                <a:ext uri="{FF2B5EF4-FFF2-40B4-BE49-F238E27FC236}">
                  <a16:creationId xmlns:a16="http://schemas.microsoft.com/office/drawing/2014/main" id="{B85FD941-5397-4F02-BB88-A42A2D57A74C}"/>
                </a:ext>
              </a:extLst>
            </p:cNvPr>
            <p:cNvSpPr/>
            <p:nvPr/>
          </p:nvSpPr>
          <p:spPr>
            <a:xfrm>
              <a:off x="2968494" y="3216687"/>
              <a:ext cx="424626" cy="424626"/>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47A30FC-31E9-4C80-840C-261BC33E1590}"/>
                </a:ext>
              </a:extLst>
            </p:cNvPr>
            <p:cNvSpPr/>
            <p:nvPr/>
          </p:nvSpPr>
          <p:spPr>
            <a:xfrm>
              <a:off x="3324102" y="3383253"/>
              <a:ext cx="91440"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A4AA7B49-74D1-4C5F-976A-0F15392DBA5E}"/>
                </a:ext>
              </a:extLst>
            </p:cNvPr>
            <p:cNvSpPr/>
            <p:nvPr/>
          </p:nvSpPr>
          <p:spPr>
            <a:xfrm>
              <a:off x="3027869" y="3276062"/>
              <a:ext cx="305876" cy="3058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ACDCF8A-AE60-4280-B511-75E0F7FEF13A}"/>
                </a:ext>
              </a:extLst>
            </p:cNvPr>
            <p:cNvSpPr/>
            <p:nvPr/>
          </p:nvSpPr>
          <p:spPr>
            <a:xfrm>
              <a:off x="3058443" y="3306636"/>
              <a:ext cx="244728" cy="244728"/>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D44B0319-8F21-451E-9F78-64C6BC44BF30}"/>
                </a:ext>
              </a:extLst>
            </p:cNvPr>
            <p:cNvSpPr>
              <a:spLocks noChangeAspect="1"/>
            </p:cNvSpPr>
            <p:nvPr/>
          </p:nvSpPr>
          <p:spPr>
            <a:xfrm flipH="1">
              <a:off x="3167091" y="3415284"/>
              <a:ext cx="27432" cy="274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6709299" y="2633586"/>
            <a:ext cx="4213013" cy="1569660"/>
          </a:xfrm>
          <a:prstGeom prst="rect">
            <a:avLst/>
          </a:prstGeom>
        </p:spPr>
        <p:txBody>
          <a:bodyPr wrap="none">
            <a:spAutoFit/>
          </a:bodyPr>
          <a:lstStyle/>
          <a:p>
            <a:pPr algn="ctr"/>
            <a:r>
              <a:rPr lang="en-US" altLang="ko-KR" sz="4800" b="1" dirty="0">
                <a:solidFill>
                  <a:schemeClr val="accent2">
                    <a:lumMod val="50000"/>
                  </a:schemeClr>
                </a:solidFill>
                <a:latin typeface="STXingkai" panose="02010800040101010101" pitchFamily="2" charset="-122"/>
                <a:cs typeface="Arial" pitchFamily="34" charset="0"/>
              </a:rPr>
              <a:t>Fuzzy Logic </a:t>
            </a:r>
            <a:endParaRPr lang="en-US" altLang="ko-KR" sz="4800" b="1" dirty="0" smtClean="0">
              <a:solidFill>
                <a:schemeClr val="accent2">
                  <a:lumMod val="50000"/>
                </a:schemeClr>
              </a:solidFill>
              <a:latin typeface="STXingkai" panose="02010800040101010101" pitchFamily="2" charset="-122"/>
              <a:cs typeface="Arial" pitchFamily="34" charset="0"/>
            </a:endParaRPr>
          </a:p>
          <a:p>
            <a:pPr algn="ctr"/>
            <a:r>
              <a:rPr lang="en-US" altLang="ko-KR" sz="4800" b="1" dirty="0" smtClean="0">
                <a:solidFill>
                  <a:schemeClr val="accent2">
                    <a:lumMod val="50000"/>
                  </a:schemeClr>
                </a:solidFill>
                <a:latin typeface="STXingkai" panose="02010800040101010101" pitchFamily="2" charset="-122"/>
                <a:cs typeface="Arial" pitchFamily="34" charset="0"/>
              </a:rPr>
              <a:t>Approach</a:t>
            </a:r>
            <a:endParaRPr lang="ko-KR" altLang="en-US" sz="4800" b="1" dirty="0">
              <a:solidFill>
                <a:schemeClr val="accent2">
                  <a:lumMod val="50000"/>
                </a:schemeClr>
              </a:solidFill>
              <a:latin typeface="STXingkai" panose="02010800040101010101" pitchFamily="2" charset="-122"/>
              <a:cs typeface="Arial" pitchFamily="34" charset="0"/>
            </a:endParaRPr>
          </a:p>
        </p:txBody>
      </p:sp>
      <p:sp>
        <p:nvSpPr>
          <p:cNvPr id="24" name="Rectangle 23"/>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21163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solidFill>
                  <a:schemeClr val="tx2">
                    <a:lumMod val="75000"/>
                  </a:schemeClr>
                </a:solidFill>
              </a:rPr>
              <a:t>Fuzzy Logic</a:t>
            </a:r>
            <a:endParaRPr lang="en-US" dirty="0">
              <a:solidFill>
                <a:schemeClr val="tx2">
                  <a:lumMod val="75000"/>
                </a:schemeClr>
              </a:solidFill>
            </a:endParaRPr>
          </a:p>
        </p:txBody>
      </p:sp>
      <p:grpSp>
        <p:nvGrpSpPr>
          <p:cNvPr id="3" name="Group 2">
            <a:extLst>
              <a:ext uri="{FF2B5EF4-FFF2-40B4-BE49-F238E27FC236}">
                <a16:creationId xmlns:a16="http://schemas.microsoft.com/office/drawing/2014/main" id="{A5B71293-3E4A-41AA-9551-B3F58419801B}"/>
              </a:ext>
            </a:extLst>
          </p:cNvPr>
          <p:cNvGrpSpPr/>
          <p:nvPr/>
        </p:nvGrpSpPr>
        <p:grpSpPr>
          <a:xfrm flipH="1">
            <a:off x="4553402" y="2348720"/>
            <a:ext cx="1550380" cy="3001942"/>
            <a:chOff x="4276111" y="2364368"/>
            <a:chExt cx="2269298" cy="3001942"/>
          </a:xfrm>
        </p:grpSpPr>
        <p:cxnSp>
          <p:nvCxnSpPr>
            <p:cNvPr id="4" name="Straight Connector 3">
              <a:extLst>
                <a:ext uri="{FF2B5EF4-FFF2-40B4-BE49-F238E27FC236}">
                  <a16:creationId xmlns:a16="http://schemas.microsoft.com/office/drawing/2014/main" id="{32E84194-1D01-4984-BC19-C09132A2D8E8}"/>
                </a:ext>
              </a:extLst>
            </p:cNvPr>
            <p:cNvCxnSpPr>
              <a:cxnSpLocks/>
            </p:cNvCxnSpPr>
            <p:nvPr/>
          </p:nvCxnSpPr>
          <p:spPr>
            <a:xfrm flipV="1">
              <a:off x="4287500" y="2364368"/>
              <a:ext cx="2257909" cy="1548594"/>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74A54CA-5517-44AE-8982-9E4A273A0734}"/>
                </a:ext>
              </a:extLst>
            </p:cNvPr>
            <p:cNvCxnSpPr>
              <a:cxnSpLocks/>
            </p:cNvCxnSpPr>
            <p:nvPr/>
          </p:nvCxnSpPr>
          <p:spPr>
            <a:xfrm>
              <a:off x="4276111" y="3912962"/>
              <a:ext cx="2267808" cy="16234"/>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30C4D-8EB1-4E67-8580-B768B95AAA03}"/>
                </a:ext>
              </a:extLst>
            </p:cNvPr>
            <p:cNvCxnSpPr>
              <a:cxnSpLocks/>
            </p:cNvCxnSpPr>
            <p:nvPr/>
          </p:nvCxnSpPr>
          <p:spPr>
            <a:xfrm>
              <a:off x="4276111" y="3912962"/>
              <a:ext cx="2217189" cy="1453348"/>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 name="Group 54">
            <a:extLst>
              <a:ext uri="{FF2B5EF4-FFF2-40B4-BE49-F238E27FC236}">
                <a16:creationId xmlns:a16="http://schemas.microsoft.com/office/drawing/2014/main" id="{BA3F2873-CFDD-4BAA-94B6-5C3D12B3FA69}"/>
              </a:ext>
            </a:extLst>
          </p:cNvPr>
          <p:cNvGrpSpPr/>
          <p:nvPr/>
        </p:nvGrpSpPr>
        <p:grpSpPr>
          <a:xfrm>
            <a:off x="6113582" y="2348720"/>
            <a:ext cx="1550380" cy="3001942"/>
            <a:chOff x="4276111" y="2364368"/>
            <a:chExt cx="2269298" cy="3001942"/>
          </a:xfrm>
        </p:grpSpPr>
        <p:cxnSp>
          <p:nvCxnSpPr>
            <p:cNvPr id="8" name="Straight Connector 78">
              <a:extLst>
                <a:ext uri="{FF2B5EF4-FFF2-40B4-BE49-F238E27FC236}">
                  <a16:creationId xmlns:a16="http://schemas.microsoft.com/office/drawing/2014/main" id="{6DE91074-E8E3-4197-B4CC-D00D995411E4}"/>
                </a:ext>
              </a:extLst>
            </p:cNvPr>
            <p:cNvCxnSpPr>
              <a:cxnSpLocks/>
            </p:cNvCxnSpPr>
            <p:nvPr/>
          </p:nvCxnSpPr>
          <p:spPr>
            <a:xfrm flipV="1">
              <a:off x="4287500" y="2364368"/>
              <a:ext cx="2257909" cy="1548594"/>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79">
              <a:extLst>
                <a:ext uri="{FF2B5EF4-FFF2-40B4-BE49-F238E27FC236}">
                  <a16:creationId xmlns:a16="http://schemas.microsoft.com/office/drawing/2014/main" id="{A4FEAC85-0B65-4F2E-97F1-14F59029FE36}"/>
                </a:ext>
              </a:extLst>
            </p:cNvPr>
            <p:cNvCxnSpPr>
              <a:cxnSpLocks/>
            </p:cNvCxnSpPr>
            <p:nvPr/>
          </p:nvCxnSpPr>
          <p:spPr>
            <a:xfrm>
              <a:off x="4276111" y="3912962"/>
              <a:ext cx="2267808" cy="16234"/>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80">
              <a:extLst>
                <a:ext uri="{FF2B5EF4-FFF2-40B4-BE49-F238E27FC236}">
                  <a16:creationId xmlns:a16="http://schemas.microsoft.com/office/drawing/2014/main" id="{3A94E896-B08D-48AB-8BA6-30BA531C07CC}"/>
                </a:ext>
              </a:extLst>
            </p:cNvPr>
            <p:cNvCxnSpPr>
              <a:cxnSpLocks/>
            </p:cNvCxnSpPr>
            <p:nvPr/>
          </p:nvCxnSpPr>
          <p:spPr>
            <a:xfrm>
              <a:off x="4276111" y="3912962"/>
              <a:ext cx="2217189" cy="1453348"/>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FD216927-81D4-4933-977D-97FF4BC386A7}"/>
              </a:ext>
            </a:extLst>
          </p:cNvPr>
          <p:cNvSpPr/>
          <p:nvPr/>
        </p:nvSpPr>
        <p:spPr>
          <a:xfrm>
            <a:off x="7750062" y="1899834"/>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id="{B86DBFE5-8BEA-4836-BDFA-0429C37B9C1D}"/>
              </a:ext>
            </a:extLst>
          </p:cNvPr>
          <p:cNvGrpSpPr/>
          <p:nvPr/>
        </p:nvGrpSpPr>
        <p:grpSpPr>
          <a:xfrm>
            <a:off x="8637334" y="1668144"/>
            <a:ext cx="2757497" cy="872034"/>
            <a:chOff x="2219009" y="2204864"/>
            <a:chExt cx="781194" cy="872034"/>
          </a:xfrm>
        </p:grpSpPr>
        <p:sp>
          <p:nvSpPr>
            <p:cNvPr id="15" name="TextBox 14">
              <a:extLst>
                <a:ext uri="{FF2B5EF4-FFF2-40B4-BE49-F238E27FC236}">
                  <a16:creationId xmlns:a16="http://schemas.microsoft.com/office/drawing/2014/main" id="{AE2A272C-AA16-4316-847C-2DCAD261D93C}"/>
                </a:ext>
              </a:extLst>
            </p:cNvPr>
            <p:cNvSpPr txBox="1"/>
            <p:nvPr/>
          </p:nvSpPr>
          <p:spPr>
            <a:xfrm>
              <a:off x="2219009" y="2408965"/>
              <a:ext cx="775968"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BDBB6878-CC5D-4ECB-A9A1-C2C5709FA4CC}"/>
                </a:ext>
              </a:extLst>
            </p:cNvPr>
            <p:cNvSpPr txBox="1"/>
            <p:nvPr/>
          </p:nvSpPr>
          <p:spPr>
            <a:xfrm>
              <a:off x="2221928" y="2204864"/>
              <a:ext cx="778275" cy="872034"/>
            </a:xfrm>
            <a:prstGeom prst="rect">
              <a:avLst/>
            </a:prstGeom>
            <a:noFill/>
          </p:spPr>
          <p:txBody>
            <a:bodyPr wrap="square" rtlCol="0">
              <a:spAutoFit/>
            </a:bodyPr>
            <a:lstStyle/>
            <a:p>
              <a:pPr>
                <a:lnSpc>
                  <a:spcPct val="150000"/>
                </a:lnSpc>
              </a:pPr>
              <a:r>
                <a:rPr lang="en-US" dirty="0"/>
                <a:t>E</a:t>
              </a:r>
              <a:r>
                <a:rPr lang="en-US" dirty="0" smtClean="0"/>
                <a:t>xpressing </a:t>
              </a:r>
              <a:r>
                <a:rPr lang="en-US" dirty="0"/>
                <a:t>knowledge in a linguistic way</a:t>
              </a:r>
              <a:endParaRPr lang="ko-KR" altLang="en-US" sz="1200" b="1" dirty="0">
                <a:solidFill>
                  <a:schemeClr val="tx1">
                    <a:lumMod val="75000"/>
                    <a:lumOff val="25000"/>
                  </a:schemeClr>
                </a:solidFill>
                <a:cs typeface="Arial" pitchFamily="34" charset="0"/>
              </a:endParaRPr>
            </a:p>
          </p:txBody>
        </p:sp>
      </p:grpSp>
      <p:sp>
        <p:nvSpPr>
          <p:cNvPr id="17" name="Oval 16">
            <a:extLst>
              <a:ext uri="{FF2B5EF4-FFF2-40B4-BE49-F238E27FC236}">
                <a16:creationId xmlns:a16="http://schemas.microsoft.com/office/drawing/2014/main" id="{51CE8CFF-39F2-40F9-8AB9-97640B7997AD}"/>
              </a:ext>
            </a:extLst>
          </p:cNvPr>
          <p:cNvSpPr/>
          <p:nvPr/>
        </p:nvSpPr>
        <p:spPr>
          <a:xfrm>
            <a:off x="7750062" y="519868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17">
            <a:extLst>
              <a:ext uri="{FF2B5EF4-FFF2-40B4-BE49-F238E27FC236}">
                <a16:creationId xmlns:a16="http://schemas.microsoft.com/office/drawing/2014/main" id="{E30EBE87-AE1D-4B5A-BE57-152E6DF7EC4C}"/>
              </a:ext>
            </a:extLst>
          </p:cNvPr>
          <p:cNvGrpSpPr/>
          <p:nvPr/>
        </p:nvGrpSpPr>
        <p:grpSpPr>
          <a:xfrm>
            <a:off x="8637334" y="5324405"/>
            <a:ext cx="2852683" cy="1017401"/>
            <a:chOff x="2219009" y="2408965"/>
            <a:chExt cx="808160" cy="1017401"/>
          </a:xfrm>
        </p:grpSpPr>
        <p:sp>
          <p:nvSpPr>
            <p:cNvPr id="19" name="TextBox 18">
              <a:extLst>
                <a:ext uri="{FF2B5EF4-FFF2-40B4-BE49-F238E27FC236}">
                  <a16:creationId xmlns:a16="http://schemas.microsoft.com/office/drawing/2014/main" id="{0D5B1E4E-918E-4332-9B12-D6FC305C4F6D}"/>
                </a:ext>
              </a:extLst>
            </p:cNvPr>
            <p:cNvSpPr txBox="1"/>
            <p:nvPr/>
          </p:nvSpPr>
          <p:spPr>
            <a:xfrm>
              <a:off x="2219009" y="2408965"/>
              <a:ext cx="775968"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BDD398C-4A05-4481-9070-3D7F46C7601C}"/>
                </a:ext>
              </a:extLst>
            </p:cNvPr>
            <p:cNvSpPr txBox="1"/>
            <p:nvPr/>
          </p:nvSpPr>
          <p:spPr>
            <a:xfrm>
              <a:off x="2248894" y="2554332"/>
              <a:ext cx="778275" cy="872034"/>
            </a:xfrm>
            <a:prstGeom prst="rect">
              <a:avLst/>
            </a:prstGeom>
            <a:noFill/>
          </p:spPr>
          <p:txBody>
            <a:bodyPr wrap="square" rtlCol="0">
              <a:spAutoFit/>
            </a:bodyPr>
            <a:lstStyle/>
            <a:p>
              <a:pPr>
                <a:lnSpc>
                  <a:spcPct val="150000"/>
                </a:lnSpc>
              </a:pPr>
              <a:r>
                <a:rPr lang="en-US" altLang="ko-KR" dirty="0" smtClean="0">
                  <a:cs typeface="Arial" pitchFamily="34" charset="0"/>
                </a:rPr>
                <a:t>Used in many diagnosis software approaches</a:t>
              </a:r>
              <a:endParaRPr lang="ko-KR" altLang="en-US" dirty="0">
                <a:cs typeface="Arial" pitchFamily="34" charset="0"/>
              </a:endParaRPr>
            </a:p>
          </p:txBody>
        </p:sp>
      </p:grpSp>
      <p:sp>
        <p:nvSpPr>
          <p:cNvPr id="21" name="Oval 20">
            <a:extLst>
              <a:ext uri="{FF2B5EF4-FFF2-40B4-BE49-F238E27FC236}">
                <a16:creationId xmlns:a16="http://schemas.microsoft.com/office/drawing/2014/main" id="{C17A437D-04F2-4926-8F06-C1AF37EC9331}"/>
              </a:ext>
            </a:extLst>
          </p:cNvPr>
          <p:cNvSpPr/>
          <p:nvPr/>
        </p:nvSpPr>
        <p:spPr>
          <a:xfrm>
            <a:off x="3732004" y="189983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2" name="Group 21">
            <a:extLst>
              <a:ext uri="{FF2B5EF4-FFF2-40B4-BE49-F238E27FC236}">
                <a16:creationId xmlns:a16="http://schemas.microsoft.com/office/drawing/2014/main" id="{277D1AEC-32C6-4A2F-9998-A8F6AAEFD97F}"/>
              </a:ext>
            </a:extLst>
          </p:cNvPr>
          <p:cNvGrpSpPr/>
          <p:nvPr/>
        </p:nvGrpSpPr>
        <p:grpSpPr>
          <a:xfrm>
            <a:off x="589084" y="1525152"/>
            <a:ext cx="3099870" cy="872034"/>
            <a:chOff x="2219009" y="1908562"/>
            <a:chExt cx="811755" cy="872034"/>
          </a:xfrm>
        </p:grpSpPr>
        <p:sp>
          <p:nvSpPr>
            <p:cNvPr id="23" name="TextBox 22">
              <a:extLst>
                <a:ext uri="{FF2B5EF4-FFF2-40B4-BE49-F238E27FC236}">
                  <a16:creationId xmlns:a16="http://schemas.microsoft.com/office/drawing/2014/main" id="{F1967DBB-E09C-4202-B8FE-67227B202EB4}"/>
                </a:ext>
              </a:extLst>
            </p:cNvPr>
            <p:cNvSpPr txBox="1"/>
            <p:nvPr/>
          </p:nvSpPr>
          <p:spPr>
            <a:xfrm>
              <a:off x="2219009" y="2408965"/>
              <a:ext cx="775968"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117F4C61-CBB6-42B6-99A5-2F37FA78BB94}"/>
                </a:ext>
              </a:extLst>
            </p:cNvPr>
            <p:cNvSpPr txBox="1"/>
            <p:nvPr/>
          </p:nvSpPr>
          <p:spPr>
            <a:xfrm>
              <a:off x="2252489" y="1908562"/>
              <a:ext cx="778275" cy="872034"/>
            </a:xfrm>
            <a:prstGeom prst="rect">
              <a:avLst/>
            </a:prstGeom>
            <a:noFill/>
          </p:spPr>
          <p:txBody>
            <a:bodyPr wrap="square" rtlCol="0">
              <a:spAutoFit/>
            </a:bodyPr>
            <a:lstStyle/>
            <a:p>
              <a:pPr algn="r">
                <a:lnSpc>
                  <a:spcPct val="150000"/>
                </a:lnSpc>
              </a:pPr>
              <a:r>
                <a:rPr lang="en-US" dirty="0" smtClean="0"/>
                <a:t>A precise </a:t>
              </a:r>
              <a:r>
                <a:rPr lang="en-US" dirty="0"/>
                <a:t>problem-solving methodology</a:t>
              </a:r>
              <a:endParaRPr lang="ko-KR" altLang="en-US" sz="1200" b="1" dirty="0">
                <a:solidFill>
                  <a:schemeClr val="tx1">
                    <a:lumMod val="75000"/>
                    <a:lumOff val="25000"/>
                  </a:schemeClr>
                </a:solidFill>
                <a:cs typeface="Arial" pitchFamily="34" charset="0"/>
              </a:endParaRPr>
            </a:p>
          </p:txBody>
        </p:sp>
      </p:grpSp>
      <p:sp>
        <p:nvSpPr>
          <p:cNvPr id="25" name="Oval 24">
            <a:extLst>
              <a:ext uri="{FF2B5EF4-FFF2-40B4-BE49-F238E27FC236}">
                <a16:creationId xmlns:a16="http://schemas.microsoft.com/office/drawing/2014/main" id="{CB7BCDB5-FD6E-4ED9-A686-55C924E51133}"/>
              </a:ext>
            </a:extLst>
          </p:cNvPr>
          <p:cNvSpPr/>
          <p:nvPr/>
        </p:nvSpPr>
        <p:spPr>
          <a:xfrm>
            <a:off x="3732004" y="5198684"/>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6" name="Group 25">
            <a:extLst>
              <a:ext uri="{FF2B5EF4-FFF2-40B4-BE49-F238E27FC236}">
                <a16:creationId xmlns:a16="http://schemas.microsoft.com/office/drawing/2014/main" id="{37DE9390-F71F-4697-BB36-C9E54CF82D59}"/>
              </a:ext>
            </a:extLst>
          </p:cNvPr>
          <p:cNvGrpSpPr/>
          <p:nvPr/>
        </p:nvGrpSpPr>
        <p:grpSpPr>
          <a:xfrm>
            <a:off x="589084" y="5165387"/>
            <a:ext cx="3111441" cy="872034"/>
            <a:chOff x="2219009" y="2249947"/>
            <a:chExt cx="814785" cy="872034"/>
          </a:xfrm>
        </p:grpSpPr>
        <p:sp>
          <p:nvSpPr>
            <p:cNvPr id="27" name="TextBox 26">
              <a:extLst>
                <a:ext uri="{FF2B5EF4-FFF2-40B4-BE49-F238E27FC236}">
                  <a16:creationId xmlns:a16="http://schemas.microsoft.com/office/drawing/2014/main" id="{51A2F17E-A404-4A0C-B7D6-585E292FA84F}"/>
                </a:ext>
              </a:extLst>
            </p:cNvPr>
            <p:cNvSpPr txBox="1"/>
            <p:nvPr/>
          </p:nvSpPr>
          <p:spPr>
            <a:xfrm>
              <a:off x="2219009" y="2408965"/>
              <a:ext cx="775968"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766246A-54EF-43D2-A61C-ADBBD64A8608}"/>
                </a:ext>
              </a:extLst>
            </p:cNvPr>
            <p:cNvSpPr txBox="1"/>
            <p:nvPr/>
          </p:nvSpPr>
          <p:spPr>
            <a:xfrm>
              <a:off x="2255519" y="2249947"/>
              <a:ext cx="778275" cy="872034"/>
            </a:xfrm>
            <a:prstGeom prst="rect">
              <a:avLst/>
            </a:prstGeom>
            <a:noFill/>
          </p:spPr>
          <p:txBody>
            <a:bodyPr wrap="square" rtlCol="0">
              <a:spAutoFit/>
            </a:bodyPr>
            <a:lstStyle/>
            <a:p>
              <a:pPr algn="r">
                <a:lnSpc>
                  <a:spcPct val="150000"/>
                </a:lnSpc>
              </a:pPr>
              <a:r>
                <a:rPr lang="en-US" dirty="0"/>
                <a:t>S</a:t>
              </a:r>
              <a:r>
                <a:rPr lang="en-US" dirty="0" smtClean="0"/>
                <a:t>tatement </a:t>
              </a:r>
              <a:r>
                <a:rPr lang="en-US" dirty="0"/>
                <a:t>can assume any real value between 0 and 1</a:t>
              </a:r>
              <a:endParaRPr lang="ko-KR" altLang="en-US" sz="1200" b="1" dirty="0">
                <a:solidFill>
                  <a:schemeClr val="tx1">
                    <a:lumMod val="75000"/>
                    <a:lumOff val="25000"/>
                  </a:schemeClr>
                </a:solidFill>
                <a:cs typeface="Arial" pitchFamily="34" charset="0"/>
              </a:endParaRPr>
            </a:p>
          </p:txBody>
        </p:sp>
      </p:grpSp>
      <p:sp>
        <p:nvSpPr>
          <p:cNvPr id="29" name="Oval 28">
            <a:extLst>
              <a:ext uri="{FF2B5EF4-FFF2-40B4-BE49-F238E27FC236}">
                <a16:creationId xmlns:a16="http://schemas.microsoft.com/office/drawing/2014/main" id="{D2170418-33B9-4C22-8F53-166315F99A71}"/>
              </a:ext>
            </a:extLst>
          </p:cNvPr>
          <p:cNvSpPr/>
          <p:nvPr/>
        </p:nvSpPr>
        <p:spPr>
          <a:xfrm>
            <a:off x="7750062" y="3549259"/>
            <a:ext cx="720080" cy="720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Group 29">
            <a:extLst>
              <a:ext uri="{FF2B5EF4-FFF2-40B4-BE49-F238E27FC236}">
                <a16:creationId xmlns:a16="http://schemas.microsoft.com/office/drawing/2014/main" id="{76ACF8F5-6D2B-4A29-AC6A-D34A472935A5}"/>
              </a:ext>
            </a:extLst>
          </p:cNvPr>
          <p:cNvGrpSpPr/>
          <p:nvPr/>
        </p:nvGrpSpPr>
        <p:grpSpPr>
          <a:xfrm>
            <a:off x="8637334" y="3470878"/>
            <a:ext cx="3259392" cy="507831"/>
            <a:chOff x="2219009" y="2204864"/>
            <a:chExt cx="923380" cy="507831"/>
          </a:xfrm>
        </p:grpSpPr>
        <p:sp>
          <p:nvSpPr>
            <p:cNvPr id="31" name="TextBox 30">
              <a:extLst>
                <a:ext uri="{FF2B5EF4-FFF2-40B4-BE49-F238E27FC236}">
                  <a16:creationId xmlns:a16="http://schemas.microsoft.com/office/drawing/2014/main" id="{C39DB858-3739-4FEC-B52B-725FC8665011}"/>
                </a:ext>
              </a:extLst>
            </p:cNvPr>
            <p:cNvSpPr txBox="1"/>
            <p:nvPr/>
          </p:nvSpPr>
          <p:spPr>
            <a:xfrm>
              <a:off x="2219009" y="2408965"/>
              <a:ext cx="775968"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9176C1F0-C001-4CEF-9228-095BC377DA71}"/>
                </a:ext>
              </a:extLst>
            </p:cNvPr>
            <p:cNvSpPr txBox="1"/>
            <p:nvPr/>
          </p:nvSpPr>
          <p:spPr>
            <a:xfrm>
              <a:off x="2221928" y="2204864"/>
              <a:ext cx="920461" cy="507831"/>
            </a:xfrm>
            <a:prstGeom prst="rect">
              <a:avLst/>
            </a:prstGeom>
            <a:noFill/>
          </p:spPr>
          <p:txBody>
            <a:bodyPr wrap="square" rtlCol="0">
              <a:spAutoFit/>
            </a:bodyPr>
            <a:lstStyle/>
            <a:p>
              <a:pPr>
                <a:lnSpc>
                  <a:spcPct val="150000"/>
                </a:lnSpc>
              </a:pPr>
              <a:r>
                <a:rPr lang="en-US" dirty="0"/>
                <a:t>S</a:t>
              </a:r>
              <a:r>
                <a:rPr lang="en-US" dirty="0" smtClean="0"/>
                <a:t>imple</a:t>
              </a:r>
              <a:r>
                <a:rPr lang="en-US" dirty="0"/>
                <a:t>, H</a:t>
              </a:r>
              <a:r>
                <a:rPr lang="en-US" dirty="0" smtClean="0"/>
                <a:t>uman-friendly rules</a:t>
              </a:r>
              <a:endParaRPr lang="ko-KR" altLang="en-US" sz="1200" b="1" dirty="0">
                <a:solidFill>
                  <a:schemeClr val="tx1">
                    <a:lumMod val="75000"/>
                    <a:lumOff val="25000"/>
                  </a:schemeClr>
                </a:solidFill>
                <a:cs typeface="Arial" pitchFamily="34" charset="0"/>
              </a:endParaRPr>
            </a:p>
          </p:txBody>
        </p:sp>
      </p:grpSp>
      <p:sp>
        <p:nvSpPr>
          <p:cNvPr id="33" name="Oval 32">
            <a:extLst>
              <a:ext uri="{FF2B5EF4-FFF2-40B4-BE49-F238E27FC236}">
                <a16:creationId xmlns:a16="http://schemas.microsoft.com/office/drawing/2014/main" id="{E59FB5D0-B18F-47D5-B234-4FE6D83B7A05}"/>
              </a:ext>
            </a:extLst>
          </p:cNvPr>
          <p:cNvSpPr/>
          <p:nvPr/>
        </p:nvSpPr>
        <p:spPr>
          <a:xfrm>
            <a:off x="3732004" y="3549259"/>
            <a:ext cx="720080" cy="720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6A46F7B2-C207-498B-B9C9-823A852B7B0C}"/>
              </a:ext>
            </a:extLst>
          </p:cNvPr>
          <p:cNvGrpSpPr/>
          <p:nvPr/>
        </p:nvGrpSpPr>
        <p:grpSpPr>
          <a:xfrm>
            <a:off x="589085" y="3413289"/>
            <a:ext cx="3067816" cy="872034"/>
            <a:chOff x="2219009" y="2147275"/>
            <a:chExt cx="803361" cy="872034"/>
          </a:xfrm>
        </p:grpSpPr>
        <p:sp>
          <p:nvSpPr>
            <p:cNvPr id="35" name="TextBox 34">
              <a:extLst>
                <a:ext uri="{FF2B5EF4-FFF2-40B4-BE49-F238E27FC236}">
                  <a16:creationId xmlns:a16="http://schemas.microsoft.com/office/drawing/2014/main" id="{20FB37FF-5699-48E8-8289-EAAE1E2DFA25}"/>
                </a:ext>
              </a:extLst>
            </p:cNvPr>
            <p:cNvSpPr txBox="1"/>
            <p:nvPr/>
          </p:nvSpPr>
          <p:spPr>
            <a:xfrm>
              <a:off x="2219009" y="2408965"/>
              <a:ext cx="775968"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D295DD3-54BF-46FB-99C1-414A4EA04E74}"/>
                </a:ext>
              </a:extLst>
            </p:cNvPr>
            <p:cNvSpPr txBox="1"/>
            <p:nvPr/>
          </p:nvSpPr>
          <p:spPr>
            <a:xfrm>
              <a:off x="2244095" y="2147275"/>
              <a:ext cx="778275" cy="872034"/>
            </a:xfrm>
            <a:prstGeom prst="rect">
              <a:avLst/>
            </a:prstGeom>
            <a:noFill/>
          </p:spPr>
          <p:txBody>
            <a:bodyPr wrap="square" rtlCol="0">
              <a:spAutoFit/>
            </a:bodyPr>
            <a:lstStyle/>
            <a:p>
              <a:pPr algn="r">
                <a:lnSpc>
                  <a:spcPct val="150000"/>
                </a:lnSpc>
              </a:pPr>
              <a:r>
                <a:rPr lang="en-US" dirty="0"/>
                <a:t>A</a:t>
              </a:r>
              <a:r>
                <a:rPr lang="en-US" dirty="0" smtClean="0"/>
                <a:t> </a:t>
              </a:r>
              <a:r>
                <a:rPr lang="en-US" dirty="0"/>
                <a:t>mathematical tool for dealing with the uncertainty </a:t>
              </a:r>
              <a:endParaRPr lang="ko-KR" altLang="en-US" sz="1200" b="1"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26C5FB10-3270-41D7-8A91-7D9899F76454}"/>
              </a:ext>
            </a:extLst>
          </p:cNvPr>
          <p:cNvGrpSpPr/>
          <p:nvPr/>
        </p:nvGrpSpPr>
        <p:grpSpPr>
          <a:xfrm>
            <a:off x="4842527" y="3208326"/>
            <a:ext cx="2506946" cy="1377396"/>
            <a:chOff x="-548507" y="477868"/>
            <a:chExt cx="11570449" cy="6357177"/>
          </a:xfrm>
        </p:grpSpPr>
        <p:sp>
          <p:nvSpPr>
            <p:cNvPr id="44" name="Freeform: Shape 43">
              <a:extLst>
                <a:ext uri="{FF2B5EF4-FFF2-40B4-BE49-F238E27FC236}">
                  <a16:creationId xmlns:a16="http://schemas.microsoft.com/office/drawing/2014/main" id="{0CC86AD7-FD0C-4227-9B5F-8E4681ACB3DE}"/>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7048769-A2DC-4709-A095-FFCB83CE8CE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A7DE44B-AAB0-482F-8DDD-1A01B1110E3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E08AE1-3A3A-47EA-9BC0-D8DBEC04E2B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81D0BB3-4F00-4CE8-854B-634AE73E518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9" name="Group 48">
              <a:extLst>
                <a:ext uri="{FF2B5EF4-FFF2-40B4-BE49-F238E27FC236}">
                  <a16:creationId xmlns:a16="http://schemas.microsoft.com/office/drawing/2014/main" id="{F54CC336-7B9D-4213-A626-2752F67A7941}"/>
                </a:ext>
              </a:extLst>
            </p:cNvPr>
            <p:cNvGrpSpPr/>
            <p:nvPr/>
          </p:nvGrpSpPr>
          <p:grpSpPr>
            <a:xfrm>
              <a:off x="1606" y="6382978"/>
              <a:ext cx="413937" cy="115242"/>
              <a:chOff x="5955" y="6353672"/>
              <a:chExt cx="413937" cy="115242"/>
            </a:xfrm>
          </p:grpSpPr>
          <p:sp>
            <p:nvSpPr>
              <p:cNvPr id="54" name="Rectangle: Rounded Corners 53">
                <a:extLst>
                  <a:ext uri="{FF2B5EF4-FFF2-40B4-BE49-F238E27FC236}">
                    <a16:creationId xmlns:a16="http://schemas.microsoft.com/office/drawing/2014/main" id="{9776B672-431A-423E-B7F6-E710527C188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1F1711F-5955-4C8A-9F72-A6990E058AC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E1C3A07-0178-4B06-8527-31909A97BF64}"/>
                </a:ext>
              </a:extLst>
            </p:cNvPr>
            <p:cNvGrpSpPr/>
            <p:nvPr/>
          </p:nvGrpSpPr>
          <p:grpSpPr>
            <a:xfrm>
              <a:off x="9855291" y="6381600"/>
              <a:ext cx="885989" cy="115242"/>
              <a:chOff x="5955" y="6353672"/>
              <a:chExt cx="413937" cy="115242"/>
            </a:xfrm>
          </p:grpSpPr>
          <p:sp>
            <p:nvSpPr>
              <p:cNvPr id="52" name="Rectangle: Rounded Corners 51">
                <a:extLst>
                  <a:ext uri="{FF2B5EF4-FFF2-40B4-BE49-F238E27FC236}">
                    <a16:creationId xmlns:a16="http://schemas.microsoft.com/office/drawing/2014/main" id="{1A525325-7DD9-4F0C-93A9-807542B5D54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5884DAD-F909-4F83-9FCC-587CAA84714C}"/>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Freeform: Shape 50">
              <a:extLst>
                <a:ext uri="{FF2B5EF4-FFF2-40B4-BE49-F238E27FC236}">
                  <a16:creationId xmlns:a16="http://schemas.microsoft.com/office/drawing/2014/main" id="{38B51A5B-EE1F-45EC-8CBF-F71D5D96B7F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TextBox 11">
            <a:extLst>
              <a:ext uri="{FF2B5EF4-FFF2-40B4-BE49-F238E27FC236}">
                <a16:creationId xmlns:a16="http://schemas.microsoft.com/office/drawing/2014/main" id="{EE503392-C501-42AB-AF37-B655EF4DED1F}"/>
              </a:ext>
            </a:extLst>
          </p:cNvPr>
          <p:cNvSpPr txBox="1"/>
          <p:nvPr/>
        </p:nvSpPr>
        <p:spPr>
          <a:xfrm>
            <a:off x="5401436" y="3365891"/>
            <a:ext cx="759409" cy="307777"/>
          </a:xfrm>
          <a:prstGeom prst="rect">
            <a:avLst/>
          </a:prstGeom>
          <a:noFill/>
        </p:spPr>
        <p:txBody>
          <a:bodyPr wrap="square" rtlCol="0">
            <a:spAutoFit/>
          </a:bodyPr>
          <a:lstStyle/>
          <a:p>
            <a:pPr algn="ctr"/>
            <a:r>
              <a:rPr lang="en-US" altLang="ko-KR" sz="1400" b="1" dirty="0" smtClean="0">
                <a:solidFill>
                  <a:schemeClr val="accent5"/>
                </a:solidFill>
                <a:cs typeface="Arial" pitchFamily="34" charset="0"/>
              </a:rPr>
              <a:t>Fuzzy</a:t>
            </a:r>
            <a:endParaRPr lang="ko-KR" altLang="en-US" sz="1400" b="1" dirty="0">
              <a:solidFill>
                <a:schemeClr val="accent5"/>
              </a:solidFill>
              <a:cs typeface="Arial" pitchFamily="34" charset="0"/>
            </a:endParaRPr>
          </a:p>
        </p:txBody>
      </p:sp>
      <p:sp>
        <p:nvSpPr>
          <p:cNvPr id="62" name="TextBox 61">
            <a:extLst>
              <a:ext uri="{FF2B5EF4-FFF2-40B4-BE49-F238E27FC236}">
                <a16:creationId xmlns:a16="http://schemas.microsoft.com/office/drawing/2014/main" id="{171E30A6-F668-4490-ABE5-657DF3784980}"/>
              </a:ext>
            </a:extLst>
          </p:cNvPr>
          <p:cNvSpPr txBox="1"/>
          <p:nvPr/>
        </p:nvSpPr>
        <p:spPr>
          <a:xfrm>
            <a:off x="5921778" y="3365891"/>
            <a:ext cx="759409" cy="307777"/>
          </a:xfrm>
          <a:prstGeom prst="rect">
            <a:avLst/>
          </a:prstGeom>
          <a:noFill/>
        </p:spPr>
        <p:txBody>
          <a:bodyPr wrap="square" rtlCol="0">
            <a:spAutoFit/>
          </a:bodyPr>
          <a:lstStyle/>
          <a:p>
            <a:pPr algn="ctr"/>
            <a:r>
              <a:rPr lang="en-US" altLang="ko-KR" sz="1400" b="1" dirty="0" smtClean="0">
                <a:solidFill>
                  <a:schemeClr val="accent5"/>
                </a:solidFill>
                <a:cs typeface="Arial" pitchFamily="34" charset="0"/>
              </a:rPr>
              <a:t>Logic</a:t>
            </a:r>
            <a:endParaRPr lang="ko-KR" altLang="en-US" sz="1400" b="1" dirty="0">
              <a:solidFill>
                <a:schemeClr val="accent5"/>
              </a:solidFill>
              <a:cs typeface="Arial" pitchFamily="34" charset="0"/>
            </a:endParaRPr>
          </a:p>
        </p:txBody>
      </p:sp>
      <p:sp>
        <p:nvSpPr>
          <p:cNvPr id="63" name="Heart 17">
            <a:extLst>
              <a:ext uri="{FF2B5EF4-FFF2-40B4-BE49-F238E27FC236}">
                <a16:creationId xmlns:a16="http://schemas.microsoft.com/office/drawing/2014/main" id="{053D9A91-4CDD-4A7F-89D4-216035FE5A68}"/>
              </a:ext>
            </a:extLst>
          </p:cNvPr>
          <p:cNvSpPr/>
          <p:nvPr/>
        </p:nvSpPr>
        <p:spPr>
          <a:xfrm>
            <a:off x="3902079" y="5405771"/>
            <a:ext cx="391429" cy="38378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Rounded Rectangle 25">
            <a:extLst>
              <a:ext uri="{FF2B5EF4-FFF2-40B4-BE49-F238E27FC236}">
                <a16:creationId xmlns:a16="http://schemas.microsoft.com/office/drawing/2014/main" id="{33A9D8B8-DC6E-4F7B-A466-328836E68691}"/>
              </a:ext>
            </a:extLst>
          </p:cNvPr>
          <p:cNvSpPr/>
          <p:nvPr/>
        </p:nvSpPr>
        <p:spPr>
          <a:xfrm>
            <a:off x="3880246" y="3744926"/>
            <a:ext cx="388596" cy="32750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Chord 32">
            <a:extLst>
              <a:ext uri="{FF2B5EF4-FFF2-40B4-BE49-F238E27FC236}">
                <a16:creationId xmlns:a16="http://schemas.microsoft.com/office/drawing/2014/main" id="{4607E45B-003C-4701-92CA-049920C2CA69}"/>
              </a:ext>
            </a:extLst>
          </p:cNvPr>
          <p:cNvSpPr/>
          <p:nvPr/>
        </p:nvSpPr>
        <p:spPr>
          <a:xfrm>
            <a:off x="3902079" y="2045882"/>
            <a:ext cx="388596" cy="385187"/>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Rounded Rectangle 40">
            <a:extLst>
              <a:ext uri="{FF2B5EF4-FFF2-40B4-BE49-F238E27FC236}">
                <a16:creationId xmlns:a16="http://schemas.microsoft.com/office/drawing/2014/main" id="{C5D267B8-1EAE-4529-86DC-E7A43EF33A4C}"/>
              </a:ext>
            </a:extLst>
          </p:cNvPr>
          <p:cNvSpPr/>
          <p:nvPr/>
        </p:nvSpPr>
        <p:spPr>
          <a:xfrm rot="2942052">
            <a:off x="7956470" y="5400990"/>
            <a:ext cx="361215" cy="384278"/>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Rounded Rectangle 17">
            <a:extLst>
              <a:ext uri="{FF2B5EF4-FFF2-40B4-BE49-F238E27FC236}">
                <a16:creationId xmlns:a16="http://schemas.microsoft.com/office/drawing/2014/main" id="{88908644-8735-48E5-AA3B-C1481EE6B74A}"/>
              </a:ext>
            </a:extLst>
          </p:cNvPr>
          <p:cNvSpPr>
            <a:spLocks noChangeAspect="1"/>
          </p:cNvSpPr>
          <p:nvPr/>
        </p:nvSpPr>
        <p:spPr>
          <a:xfrm>
            <a:off x="8000922" y="3704316"/>
            <a:ext cx="260009" cy="413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Oval 25">
            <a:extLst>
              <a:ext uri="{FF2B5EF4-FFF2-40B4-BE49-F238E27FC236}">
                <a16:creationId xmlns:a16="http://schemas.microsoft.com/office/drawing/2014/main" id="{322DBC6F-B52D-473E-A68D-9C68D024D4A6}"/>
              </a:ext>
            </a:extLst>
          </p:cNvPr>
          <p:cNvSpPr>
            <a:spLocks noChangeAspect="1"/>
          </p:cNvSpPr>
          <p:nvPr/>
        </p:nvSpPr>
        <p:spPr>
          <a:xfrm>
            <a:off x="7928594" y="2042776"/>
            <a:ext cx="413129" cy="413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ectangle 55"/>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pic>
        <p:nvPicPr>
          <p:cNvPr id="11" name="Pictur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269840" y="3680253"/>
            <a:ext cx="1683446" cy="597599"/>
          </a:xfrm>
          <a:prstGeom prst="rect">
            <a:avLst/>
          </a:prstGeom>
        </p:spPr>
      </p:pic>
    </p:spTree>
    <p:extLst>
      <p:ext uri="{BB962C8B-B14F-4D97-AF65-F5344CB8AC3E}">
        <p14:creationId xmlns:p14="http://schemas.microsoft.com/office/powerpoint/2010/main" val="12330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0849E06-6362-437E-80C7-A924B985ED17}"/>
              </a:ext>
            </a:extLst>
          </p:cNvPr>
          <p:cNvSpPr txBox="1">
            <a:spLocks/>
          </p:cNvSpPr>
          <p:nvPr/>
        </p:nvSpPr>
        <p:spPr>
          <a:xfrm>
            <a:off x="7076661" y="528093"/>
            <a:ext cx="4069977" cy="147406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smtClean="0">
                <a:solidFill>
                  <a:schemeClr val="accent1"/>
                </a:solidFill>
                <a:latin typeface="+mj-lt"/>
                <a:cs typeface="Arial" pitchFamily="34" charset="0"/>
              </a:rPr>
              <a:t>Fuzzy Logic Controller </a:t>
            </a:r>
          </a:p>
          <a:p>
            <a:pPr marL="0" indent="0" algn="r">
              <a:lnSpc>
                <a:spcPct val="110000"/>
              </a:lnSpc>
              <a:buNone/>
            </a:pPr>
            <a:r>
              <a:rPr lang="en-US" altLang="ko-KR" sz="3600" b="1" dirty="0" smtClean="0">
                <a:solidFill>
                  <a:srgbClr val="5D6268"/>
                </a:solidFill>
                <a:latin typeface="+mj-lt"/>
                <a:cs typeface="Arial" pitchFamily="34" charset="0"/>
              </a:rPr>
              <a:t>Basic Design</a:t>
            </a:r>
            <a:endParaRPr lang="en-US" altLang="ko-KR" sz="3600" b="1" dirty="0">
              <a:solidFill>
                <a:srgbClr val="5D6268"/>
              </a:solidFill>
              <a:latin typeface="+mj-lt"/>
              <a:cs typeface="Arial" pitchFamily="34" charset="0"/>
            </a:endParaRPr>
          </a:p>
        </p:txBody>
      </p:sp>
      <p:grpSp>
        <p:nvGrpSpPr>
          <p:cNvPr id="23" name="Group 17">
            <a:extLst>
              <a:ext uri="{FF2B5EF4-FFF2-40B4-BE49-F238E27FC236}">
                <a16:creationId xmlns:a16="http://schemas.microsoft.com/office/drawing/2014/main" id="{57BAA097-B940-4753-BD8F-7ACB7D1B5492}"/>
              </a:ext>
            </a:extLst>
          </p:cNvPr>
          <p:cNvGrpSpPr/>
          <p:nvPr/>
        </p:nvGrpSpPr>
        <p:grpSpPr>
          <a:xfrm>
            <a:off x="9983603" y="2549679"/>
            <a:ext cx="1080120" cy="116632"/>
            <a:chOff x="4031940" y="0"/>
            <a:chExt cx="1080120" cy="116632"/>
          </a:xfrm>
        </p:grpSpPr>
        <p:sp>
          <p:nvSpPr>
            <p:cNvPr id="24" name="Rectangle 18">
              <a:extLst>
                <a:ext uri="{FF2B5EF4-FFF2-40B4-BE49-F238E27FC236}">
                  <a16:creationId xmlns:a16="http://schemas.microsoft.com/office/drawing/2014/main" id="{273FBA52-0943-437C-BF78-238EB28A824A}"/>
                </a:ext>
              </a:extLst>
            </p:cNvPr>
            <p:cNvSpPr/>
            <p:nvPr userDrawn="1"/>
          </p:nvSpPr>
          <p:spPr>
            <a:xfrm>
              <a:off x="4031940" y="0"/>
              <a:ext cx="1080120" cy="116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19">
              <a:extLst>
                <a:ext uri="{FF2B5EF4-FFF2-40B4-BE49-F238E27FC236}">
                  <a16:creationId xmlns:a16="http://schemas.microsoft.com/office/drawing/2014/main" id="{666DE64B-2001-45A7-9985-96D7E9ED48B2}"/>
                </a:ext>
              </a:extLst>
            </p:cNvPr>
            <p:cNvSpPr/>
            <p:nvPr userDrawn="1"/>
          </p:nvSpPr>
          <p:spPr>
            <a:xfrm>
              <a:off x="4572000" y="0"/>
              <a:ext cx="540000" cy="116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Rectangle 5"/>
          <p:cNvSpPr/>
          <p:nvPr/>
        </p:nvSpPr>
        <p:spPr>
          <a:xfrm>
            <a:off x="2733816" y="3597729"/>
            <a:ext cx="1512277" cy="8441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Fuzzification</a:t>
            </a:r>
            <a:endParaRPr lang="en-US" dirty="0"/>
          </a:p>
        </p:txBody>
      </p:sp>
      <p:sp>
        <p:nvSpPr>
          <p:cNvPr id="14" name="Rectangle 13"/>
          <p:cNvSpPr/>
          <p:nvPr/>
        </p:nvSpPr>
        <p:spPr>
          <a:xfrm>
            <a:off x="4653470" y="3597729"/>
            <a:ext cx="1512277" cy="8441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Inference</a:t>
            </a:r>
          </a:p>
          <a:p>
            <a:pPr algn="ctr"/>
            <a:r>
              <a:rPr lang="en-US" dirty="0" smtClean="0"/>
              <a:t>Engine</a:t>
            </a:r>
            <a:endParaRPr lang="en-US" dirty="0"/>
          </a:p>
        </p:txBody>
      </p:sp>
      <p:sp>
        <p:nvSpPr>
          <p:cNvPr id="15" name="Rectangle 14"/>
          <p:cNvSpPr/>
          <p:nvPr/>
        </p:nvSpPr>
        <p:spPr>
          <a:xfrm>
            <a:off x="6562794" y="3597729"/>
            <a:ext cx="1711935" cy="8441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Defuzzification</a:t>
            </a:r>
            <a:endParaRPr lang="en-US" dirty="0"/>
          </a:p>
        </p:txBody>
      </p:sp>
      <p:sp>
        <p:nvSpPr>
          <p:cNvPr id="16" name="Rectangle 15"/>
          <p:cNvSpPr/>
          <p:nvPr/>
        </p:nvSpPr>
        <p:spPr>
          <a:xfrm>
            <a:off x="4653469" y="2313177"/>
            <a:ext cx="1512277" cy="8441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Knowledge Base</a:t>
            </a:r>
            <a:endParaRPr lang="en-US" dirty="0"/>
          </a:p>
        </p:txBody>
      </p:sp>
      <p:cxnSp>
        <p:nvCxnSpPr>
          <p:cNvPr id="8" name="Straight Arrow Connector 7"/>
          <p:cNvCxnSpPr>
            <a:stCxn id="6" idx="3"/>
            <a:endCxn id="14" idx="1"/>
          </p:cNvCxnSpPr>
          <p:nvPr/>
        </p:nvCxnSpPr>
        <p:spPr>
          <a:xfrm>
            <a:off x="4246093" y="4019805"/>
            <a:ext cx="4073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65746" y="4012912"/>
            <a:ext cx="4073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6" idx="2"/>
            <a:endCxn id="14" idx="0"/>
          </p:cNvCxnSpPr>
          <p:nvPr/>
        </p:nvCxnSpPr>
        <p:spPr>
          <a:xfrm>
            <a:off x="5409608" y="3157329"/>
            <a:ext cx="1" cy="440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26439" y="4011099"/>
            <a:ext cx="4073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274729" y="4011099"/>
            <a:ext cx="4073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22567" y="4019805"/>
            <a:ext cx="807560" cy="872034"/>
          </a:xfrm>
          <a:prstGeom prst="rect">
            <a:avLst/>
          </a:prstGeom>
          <a:noFill/>
        </p:spPr>
        <p:txBody>
          <a:bodyPr wrap="square" rtlCol="0">
            <a:spAutoFit/>
          </a:bodyPr>
          <a:lstStyle/>
          <a:p>
            <a:pPr>
              <a:lnSpc>
                <a:spcPct val="150000"/>
              </a:lnSpc>
            </a:pPr>
            <a:r>
              <a:rPr lang="en-US" dirty="0" smtClean="0"/>
              <a:t>Crisp Inputs</a:t>
            </a:r>
            <a:endParaRPr lang="en-US" dirty="0"/>
          </a:p>
        </p:txBody>
      </p:sp>
      <p:sp>
        <p:nvSpPr>
          <p:cNvPr id="28" name="TextBox 27"/>
          <p:cNvSpPr txBox="1"/>
          <p:nvPr/>
        </p:nvSpPr>
        <p:spPr>
          <a:xfrm>
            <a:off x="8478417" y="4019805"/>
            <a:ext cx="1083059" cy="872034"/>
          </a:xfrm>
          <a:prstGeom prst="rect">
            <a:avLst/>
          </a:prstGeom>
          <a:noFill/>
        </p:spPr>
        <p:txBody>
          <a:bodyPr wrap="square" rtlCol="0">
            <a:spAutoFit/>
          </a:bodyPr>
          <a:lstStyle/>
          <a:p>
            <a:pPr>
              <a:lnSpc>
                <a:spcPct val="150000"/>
              </a:lnSpc>
            </a:pPr>
            <a:r>
              <a:rPr lang="en-US" dirty="0" smtClean="0"/>
              <a:t>Crisp Outputs</a:t>
            </a:r>
            <a:endParaRPr lang="en-US" dirty="0"/>
          </a:p>
        </p:txBody>
      </p:sp>
      <p:sp>
        <p:nvSpPr>
          <p:cNvPr id="18" name="TextBox 17"/>
          <p:cNvSpPr txBox="1"/>
          <p:nvPr/>
        </p:nvSpPr>
        <p:spPr>
          <a:xfrm>
            <a:off x="5075500" y="1872777"/>
            <a:ext cx="873832" cy="369332"/>
          </a:xfrm>
          <a:prstGeom prst="rect">
            <a:avLst/>
          </a:prstGeom>
          <a:noFill/>
        </p:spPr>
        <p:txBody>
          <a:bodyPr wrap="square" rtlCol="0">
            <a:spAutoFit/>
          </a:bodyPr>
          <a:lstStyle/>
          <a:p>
            <a:r>
              <a:rPr lang="en-US" dirty="0" smtClean="0"/>
              <a:t>Rules</a:t>
            </a:r>
            <a:endParaRPr lang="en-US" dirty="0"/>
          </a:p>
        </p:txBody>
      </p:sp>
      <p:sp>
        <p:nvSpPr>
          <p:cNvPr id="20" name="Rectangle 19"/>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Tree>
    <p:extLst>
      <p:ext uri="{BB962C8B-B14F-4D97-AF65-F5344CB8AC3E}">
        <p14:creationId xmlns:p14="http://schemas.microsoft.com/office/powerpoint/2010/main" val="240447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a:extLst>
              <a:ext uri="{FF2B5EF4-FFF2-40B4-BE49-F238E27FC236}">
                <a16:creationId xmlns:a16="http://schemas.microsoft.com/office/drawing/2014/main" id="{A7D93D44-45AB-4E1C-99F5-30BC47E0FD19}"/>
              </a:ext>
            </a:extLst>
          </p:cNvPr>
          <p:cNvSpPr/>
          <p:nvPr/>
        </p:nvSpPr>
        <p:spPr>
          <a:xfrm>
            <a:off x="0" y="-3600"/>
            <a:ext cx="3311691" cy="686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그룹 13">
            <a:extLst>
              <a:ext uri="{FF2B5EF4-FFF2-40B4-BE49-F238E27FC236}">
                <a16:creationId xmlns:a16="http://schemas.microsoft.com/office/drawing/2014/main" id="{14948877-9A32-4B26-90A4-171C1766F5F0}"/>
              </a:ext>
            </a:extLst>
          </p:cNvPr>
          <p:cNvGrpSpPr/>
          <p:nvPr/>
        </p:nvGrpSpPr>
        <p:grpSpPr>
          <a:xfrm>
            <a:off x="827388" y="4688732"/>
            <a:ext cx="2402198" cy="2052636"/>
            <a:chOff x="523919" y="5144040"/>
            <a:chExt cx="1869352" cy="1597328"/>
          </a:xfrm>
        </p:grpSpPr>
        <p:sp>
          <p:nvSpPr>
            <p:cNvPr id="5" name="Oval 2">
              <a:extLst>
                <a:ext uri="{FF2B5EF4-FFF2-40B4-BE49-F238E27FC236}">
                  <a16:creationId xmlns:a16="http://schemas.microsoft.com/office/drawing/2014/main" id="{1A8C11E7-5E17-4F49-B146-16BC55C19971}"/>
                </a:ext>
              </a:extLst>
            </p:cNvPr>
            <p:cNvSpPr/>
            <p:nvPr userDrawn="1"/>
          </p:nvSpPr>
          <p:spPr>
            <a:xfrm>
              <a:off x="1259632" y="5702855"/>
              <a:ext cx="1133639" cy="10385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2">
              <a:extLst>
                <a:ext uri="{FF2B5EF4-FFF2-40B4-BE49-F238E27FC236}">
                  <a16:creationId xmlns:a16="http://schemas.microsoft.com/office/drawing/2014/main" id="{1BD562CA-B1CC-4898-8726-3BF4AFE8C138}"/>
                </a:ext>
              </a:extLst>
            </p:cNvPr>
            <p:cNvSpPr/>
            <p:nvPr userDrawn="1"/>
          </p:nvSpPr>
          <p:spPr>
            <a:xfrm rot="21072396">
              <a:off x="1100613" y="5144040"/>
              <a:ext cx="888676" cy="814105"/>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2">
              <a:extLst>
                <a:ext uri="{FF2B5EF4-FFF2-40B4-BE49-F238E27FC236}">
                  <a16:creationId xmlns:a16="http://schemas.microsoft.com/office/drawing/2014/main" id="{3C077AFF-582F-4E62-8337-8FCD99010F53}"/>
                </a:ext>
              </a:extLst>
            </p:cNvPr>
            <p:cNvSpPr/>
            <p:nvPr userDrawn="1"/>
          </p:nvSpPr>
          <p:spPr>
            <a:xfrm rot="21072396">
              <a:off x="523919" y="5876969"/>
              <a:ext cx="705977" cy="64673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8" name="Rectangle 7">
            <a:extLst>
              <a:ext uri="{FF2B5EF4-FFF2-40B4-BE49-F238E27FC236}">
                <a16:creationId xmlns:a16="http://schemas.microsoft.com/office/drawing/2014/main" id="{5413730D-B5EA-476B-849E-188233B46BB9}"/>
              </a:ext>
            </a:extLst>
          </p:cNvPr>
          <p:cNvSpPr/>
          <p:nvPr/>
        </p:nvSpPr>
        <p:spPr>
          <a:xfrm>
            <a:off x="4138258" y="478971"/>
            <a:ext cx="7204194" cy="13210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98123E20-EFD9-4AEB-AD82-1E283EB6767C}"/>
              </a:ext>
            </a:extLst>
          </p:cNvPr>
          <p:cNvSpPr txBox="1"/>
          <p:nvPr/>
        </p:nvSpPr>
        <p:spPr>
          <a:xfrm>
            <a:off x="488038" y="1236981"/>
            <a:ext cx="3067418" cy="2769989"/>
          </a:xfrm>
          <a:prstGeom prst="rect">
            <a:avLst/>
          </a:prstGeom>
          <a:noFill/>
        </p:spPr>
        <p:txBody>
          <a:bodyPr wrap="square" lIns="72000" tIns="0" rIns="36000" bIns="0" rtlCol="0">
            <a:spAutoFit/>
          </a:bodyPr>
          <a:lstStyle/>
          <a:p>
            <a:r>
              <a:rPr lang="en-US" altLang="ko-KR" sz="6000" dirty="0" smtClean="0">
                <a:solidFill>
                  <a:schemeClr val="bg1"/>
                </a:solidFill>
                <a:latin typeface="+mj-lt"/>
                <a:cs typeface="Arial" pitchFamily="34" charset="0"/>
              </a:rPr>
              <a:t>Fuzzy </a:t>
            </a:r>
          </a:p>
          <a:p>
            <a:r>
              <a:rPr lang="en-US" altLang="ko-KR" sz="6000" dirty="0" smtClean="0">
                <a:solidFill>
                  <a:schemeClr val="bg1"/>
                </a:solidFill>
                <a:latin typeface="+mj-lt"/>
                <a:cs typeface="Arial" pitchFamily="34" charset="0"/>
              </a:rPr>
              <a:t>Logic </a:t>
            </a:r>
          </a:p>
          <a:p>
            <a:r>
              <a:rPr lang="en-US" altLang="ko-KR" sz="6000" dirty="0" smtClean="0">
                <a:solidFill>
                  <a:schemeClr val="bg1"/>
                </a:solidFill>
                <a:latin typeface="+mj-lt"/>
                <a:cs typeface="Arial" pitchFamily="34" charset="0"/>
              </a:rPr>
              <a:t>Steps</a:t>
            </a:r>
            <a:endParaRPr lang="ko-KR" altLang="en-US" sz="6000" dirty="0">
              <a:solidFill>
                <a:schemeClr val="bg1"/>
              </a:solidFill>
              <a:latin typeface="+mj-lt"/>
              <a:cs typeface="Arial" pitchFamily="34" charset="0"/>
            </a:endParaRPr>
          </a:p>
        </p:txBody>
      </p:sp>
      <p:sp>
        <p:nvSpPr>
          <p:cNvPr id="11" name="Rectangle 10">
            <a:extLst>
              <a:ext uri="{FF2B5EF4-FFF2-40B4-BE49-F238E27FC236}">
                <a16:creationId xmlns:a16="http://schemas.microsoft.com/office/drawing/2014/main" id="{C688BF6E-B6FC-423D-8388-39724D0263CC}"/>
              </a:ext>
            </a:extLst>
          </p:cNvPr>
          <p:cNvSpPr/>
          <p:nvPr/>
        </p:nvSpPr>
        <p:spPr>
          <a:xfrm>
            <a:off x="4138258" y="2007541"/>
            <a:ext cx="7204194" cy="132104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164FEC91-B70D-4FDD-B4E0-20A70091B020}"/>
              </a:ext>
            </a:extLst>
          </p:cNvPr>
          <p:cNvSpPr/>
          <p:nvPr/>
        </p:nvSpPr>
        <p:spPr>
          <a:xfrm>
            <a:off x="4138258" y="3536111"/>
            <a:ext cx="7204194" cy="13210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1FDE29FE-C75D-4B99-987B-4EB0D9823A84}"/>
              </a:ext>
            </a:extLst>
          </p:cNvPr>
          <p:cNvSpPr/>
          <p:nvPr/>
        </p:nvSpPr>
        <p:spPr>
          <a:xfrm>
            <a:off x="4138258" y="5064681"/>
            <a:ext cx="7204194" cy="132104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그룹 6">
            <a:extLst>
              <a:ext uri="{FF2B5EF4-FFF2-40B4-BE49-F238E27FC236}">
                <a16:creationId xmlns:a16="http://schemas.microsoft.com/office/drawing/2014/main" id="{3289E907-DC8A-4E83-98D7-50E8F173A224}"/>
              </a:ext>
            </a:extLst>
          </p:cNvPr>
          <p:cNvGrpSpPr/>
          <p:nvPr/>
        </p:nvGrpSpPr>
        <p:grpSpPr>
          <a:xfrm>
            <a:off x="5735186" y="645638"/>
            <a:ext cx="5266798" cy="635507"/>
            <a:chOff x="5735185" y="674821"/>
            <a:chExt cx="5266798" cy="635507"/>
          </a:xfrm>
        </p:grpSpPr>
        <p:sp>
          <p:nvSpPr>
            <p:cNvPr id="15" name="TextBox 14">
              <a:extLst>
                <a:ext uri="{FF2B5EF4-FFF2-40B4-BE49-F238E27FC236}">
                  <a16:creationId xmlns:a16="http://schemas.microsoft.com/office/drawing/2014/main" id="{27029E14-072A-4110-9DD7-8DA8755D5340}"/>
                </a:ext>
              </a:extLst>
            </p:cNvPr>
            <p:cNvSpPr txBox="1"/>
            <p:nvPr/>
          </p:nvSpPr>
          <p:spPr>
            <a:xfrm>
              <a:off x="5735185" y="674821"/>
              <a:ext cx="5266798" cy="369332"/>
            </a:xfrm>
            <a:prstGeom prst="rect">
              <a:avLst/>
            </a:prstGeom>
            <a:noFill/>
          </p:spPr>
          <p:txBody>
            <a:bodyPr wrap="square" lIns="90000" rIns="108000" rtlCol="0">
              <a:spAutoFit/>
            </a:bodyPr>
            <a:lstStyle/>
            <a:p>
              <a:r>
                <a:rPr lang="en-US" altLang="ko-KR" b="1" dirty="0">
                  <a:solidFill>
                    <a:schemeClr val="tx1">
                      <a:lumMod val="75000"/>
                      <a:lumOff val="25000"/>
                    </a:schemeClr>
                  </a:solidFill>
                  <a:cs typeface="Arial" pitchFamily="34" charset="0"/>
                </a:rPr>
                <a:t>Initialization</a:t>
              </a:r>
              <a:endParaRPr lang="ko-KR" altLang="en-US"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64D42220-B200-450B-A606-8EE929C6964B}"/>
                </a:ext>
              </a:extLst>
            </p:cNvPr>
            <p:cNvSpPr txBox="1"/>
            <p:nvPr/>
          </p:nvSpPr>
          <p:spPr>
            <a:xfrm>
              <a:off x="5735185" y="1033329"/>
              <a:ext cx="5266793" cy="276999"/>
            </a:xfrm>
            <a:prstGeom prst="rect">
              <a:avLst/>
            </a:prstGeom>
            <a:noFill/>
          </p:spPr>
          <p:txBody>
            <a:bodyPr wrap="square" lIns="72000" rIns="108000" rtlCol="0">
              <a:spAutoFit/>
            </a:bodyPr>
            <a:lstStyle/>
            <a:p>
              <a:endParaRPr lang="en-US" altLang="ko-KR" sz="1200" dirty="0">
                <a:solidFill>
                  <a:schemeClr val="tx1">
                    <a:lumMod val="75000"/>
                    <a:lumOff val="25000"/>
                  </a:schemeClr>
                </a:solidFill>
                <a:ea typeface="FZShuTi" pitchFamily="2" charset="-122"/>
                <a:cs typeface="Arial" pitchFamily="34" charset="0"/>
              </a:endParaRPr>
            </a:p>
          </p:txBody>
        </p:sp>
      </p:grpSp>
      <p:sp>
        <p:nvSpPr>
          <p:cNvPr id="17" name="Oval 16">
            <a:extLst>
              <a:ext uri="{FF2B5EF4-FFF2-40B4-BE49-F238E27FC236}">
                <a16:creationId xmlns:a16="http://schemas.microsoft.com/office/drawing/2014/main" id="{8F94FF5E-4714-4065-9384-66534A3F7E72}"/>
              </a:ext>
            </a:extLst>
          </p:cNvPr>
          <p:cNvSpPr/>
          <p:nvPr/>
        </p:nvSpPr>
        <p:spPr>
          <a:xfrm>
            <a:off x="4582594" y="747150"/>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D68A773-F88F-4D9B-85B7-6A404702E0C0}"/>
              </a:ext>
            </a:extLst>
          </p:cNvPr>
          <p:cNvSpPr/>
          <p:nvPr/>
        </p:nvSpPr>
        <p:spPr>
          <a:xfrm>
            <a:off x="4582594" y="2266306"/>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20CDF741-D0EA-4D20-96D6-54049621AEC9}"/>
              </a:ext>
            </a:extLst>
          </p:cNvPr>
          <p:cNvSpPr/>
          <p:nvPr/>
        </p:nvSpPr>
        <p:spPr>
          <a:xfrm>
            <a:off x="4582594" y="3785462"/>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id="{F7147E9E-7073-49EF-9800-BEAFE23EFEB2}"/>
              </a:ext>
            </a:extLst>
          </p:cNvPr>
          <p:cNvSpPr/>
          <p:nvPr/>
        </p:nvSpPr>
        <p:spPr>
          <a:xfrm>
            <a:off x="4582594" y="5304618"/>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5">
            <a:extLst>
              <a:ext uri="{FF2B5EF4-FFF2-40B4-BE49-F238E27FC236}">
                <a16:creationId xmlns:a16="http://schemas.microsoft.com/office/drawing/2014/main" id="{DB020AAB-ACB8-48AE-9ACC-94080BE42086}"/>
              </a:ext>
            </a:extLst>
          </p:cNvPr>
          <p:cNvSpPr/>
          <p:nvPr/>
        </p:nvSpPr>
        <p:spPr>
          <a:xfrm>
            <a:off x="4807222" y="4035540"/>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Chord 32">
            <a:extLst>
              <a:ext uri="{FF2B5EF4-FFF2-40B4-BE49-F238E27FC236}">
                <a16:creationId xmlns:a16="http://schemas.microsoft.com/office/drawing/2014/main" id="{2F612839-B5F8-4D20-B285-24CCD9A2E39B}"/>
              </a:ext>
            </a:extLst>
          </p:cNvPr>
          <p:cNvSpPr/>
          <p:nvPr/>
        </p:nvSpPr>
        <p:spPr>
          <a:xfrm>
            <a:off x="4806951" y="5533066"/>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40">
            <a:extLst>
              <a:ext uri="{FF2B5EF4-FFF2-40B4-BE49-F238E27FC236}">
                <a16:creationId xmlns:a16="http://schemas.microsoft.com/office/drawing/2014/main" id="{0A6DAA53-DC92-44FF-B5C5-838E37B62548}"/>
              </a:ext>
            </a:extLst>
          </p:cNvPr>
          <p:cNvSpPr/>
          <p:nvPr/>
        </p:nvSpPr>
        <p:spPr>
          <a:xfrm rot="2942052">
            <a:off x="4850362" y="2538368"/>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ounded Rectangle 17">
            <a:extLst>
              <a:ext uri="{FF2B5EF4-FFF2-40B4-BE49-F238E27FC236}">
                <a16:creationId xmlns:a16="http://schemas.microsoft.com/office/drawing/2014/main" id="{7DBAD84C-6A12-4BDC-851E-053A5A8BE6AB}"/>
              </a:ext>
            </a:extLst>
          </p:cNvPr>
          <p:cNvSpPr>
            <a:spLocks noChangeAspect="1"/>
          </p:cNvSpPr>
          <p:nvPr/>
        </p:nvSpPr>
        <p:spPr>
          <a:xfrm>
            <a:off x="4862900" y="952161"/>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5" name="그룹 6">
            <a:extLst>
              <a:ext uri="{FF2B5EF4-FFF2-40B4-BE49-F238E27FC236}">
                <a16:creationId xmlns:a16="http://schemas.microsoft.com/office/drawing/2014/main" id="{3FDFCD94-C870-4332-B42A-F6C7DA37F25C}"/>
              </a:ext>
            </a:extLst>
          </p:cNvPr>
          <p:cNvGrpSpPr/>
          <p:nvPr/>
        </p:nvGrpSpPr>
        <p:grpSpPr>
          <a:xfrm>
            <a:off x="5735186" y="2159930"/>
            <a:ext cx="5266798" cy="635507"/>
            <a:chOff x="5735185" y="674821"/>
            <a:chExt cx="5266798" cy="635507"/>
          </a:xfrm>
        </p:grpSpPr>
        <p:sp>
          <p:nvSpPr>
            <p:cNvPr id="26" name="TextBox 25">
              <a:extLst>
                <a:ext uri="{FF2B5EF4-FFF2-40B4-BE49-F238E27FC236}">
                  <a16:creationId xmlns:a16="http://schemas.microsoft.com/office/drawing/2014/main" id="{6FEE90D2-8371-44EC-95D6-1688454F83F7}"/>
                </a:ext>
              </a:extLst>
            </p:cNvPr>
            <p:cNvSpPr txBox="1"/>
            <p:nvPr/>
          </p:nvSpPr>
          <p:spPr>
            <a:xfrm>
              <a:off x="5735185" y="674821"/>
              <a:ext cx="5266798" cy="369332"/>
            </a:xfrm>
            <a:prstGeom prst="rect">
              <a:avLst/>
            </a:prstGeom>
            <a:noFill/>
          </p:spPr>
          <p:txBody>
            <a:bodyPr wrap="square" lIns="90000" rIns="108000" rtlCol="0">
              <a:spAutoFit/>
            </a:bodyPr>
            <a:lstStyle/>
            <a:p>
              <a:r>
                <a:rPr lang="en-US" altLang="ko-KR" b="1" dirty="0">
                  <a:solidFill>
                    <a:schemeClr val="tx1">
                      <a:lumMod val="75000"/>
                      <a:lumOff val="25000"/>
                    </a:schemeClr>
                  </a:solidFill>
                  <a:cs typeface="Arial" pitchFamily="34" charset="0"/>
                </a:rPr>
                <a:t>Fuzzification</a:t>
              </a:r>
              <a:endParaRPr lang="ko-KR" altLang="en-US"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A3AF131D-D9EA-4A5E-9718-528A1A23F77F}"/>
                </a:ext>
              </a:extLst>
            </p:cNvPr>
            <p:cNvSpPr txBox="1"/>
            <p:nvPr/>
          </p:nvSpPr>
          <p:spPr>
            <a:xfrm>
              <a:off x="5735185" y="1033329"/>
              <a:ext cx="5266793" cy="276999"/>
            </a:xfrm>
            <a:prstGeom prst="rect">
              <a:avLst/>
            </a:prstGeom>
            <a:noFill/>
          </p:spPr>
          <p:txBody>
            <a:bodyPr wrap="square" lIns="72000" rIns="108000" rtlCol="0">
              <a:spAutoFit/>
            </a:bodyPr>
            <a:lstStyle/>
            <a:p>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ea typeface="FZShuTi" pitchFamily="2" charset="-122"/>
                <a:cs typeface="Arial" pitchFamily="34" charset="0"/>
              </a:endParaRPr>
            </a:p>
          </p:txBody>
        </p:sp>
      </p:grpSp>
      <p:grpSp>
        <p:nvGrpSpPr>
          <p:cNvPr id="28" name="그룹 6">
            <a:extLst>
              <a:ext uri="{FF2B5EF4-FFF2-40B4-BE49-F238E27FC236}">
                <a16:creationId xmlns:a16="http://schemas.microsoft.com/office/drawing/2014/main" id="{A46C38B8-7E5A-4985-AFC8-77A1239D0EAE}"/>
              </a:ext>
            </a:extLst>
          </p:cNvPr>
          <p:cNvGrpSpPr/>
          <p:nvPr/>
        </p:nvGrpSpPr>
        <p:grpSpPr>
          <a:xfrm>
            <a:off x="5735186" y="3701654"/>
            <a:ext cx="5266798" cy="635507"/>
            <a:chOff x="5735185" y="674821"/>
            <a:chExt cx="5266798" cy="635507"/>
          </a:xfrm>
        </p:grpSpPr>
        <p:sp>
          <p:nvSpPr>
            <p:cNvPr id="29" name="TextBox 28">
              <a:extLst>
                <a:ext uri="{FF2B5EF4-FFF2-40B4-BE49-F238E27FC236}">
                  <a16:creationId xmlns:a16="http://schemas.microsoft.com/office/drawing/2014/main" id="{D397BB75-8F2A-488B-BA95-B9BA83B957B9}"/>
                </a:ext>
              </a:extLst>
            </p:cNvPr>
            <p:cNvSpPr txBox="1"/>
            <p:nvPr/>
          </p:nvSpPr>
          <p:spPr>
            <a:xfrm>
              <a:off x="5735185" y="674821"/>
              <a:ext cx="5266798" cy="369332"/>
            </a:xfrm>
            <a:prstGeom prst="rect">
              <a:avLst/>
            </a:prstGeom>
            <a:noFill/>
          </p:spPr>
          <p:txBody>
            <a:bodyPr wrap="square" lIns="90000" rIns="108000" rtlCol="0">
              <a:spAutoFit/>
            </a:bodyPr>
            <a:lstStyle/>
            <a:p>
              <a:r>
                <a:rPr lang="en-US" altLang="ko-KR" b="1" dirty="0">
                  <a:solidFill>
                    <a:schemeClr val="tx1">
                      <a:lumMod val="75000"/>
                      <a:lumOff val="25000"/>
                    </a:schemeClr>
                  </a:solidFill>
                  <a:cs typeface="Arial" pitchFamily="34" charset="0"/>
                </a:rPr>
                <a:t>Fuzzy inference</a:t>
              </a:r>
              <a:endParaRPr lang="ko-KR" altLang="en-US"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6C257C36-4795-4BC2-B7A2-17C512EF58A6}"/>
                </a:ext>
              </a:extLst>
            </p:cNvPr>
            <p:cNvSpPr txBox="1"/>
            <p:nvPr/>
          </p:nvSpPr>
          <p:spPr>
            <a:xfrm>
              <a:off x="5735185" y="1033329"/>
              <a:ext cx="5266793" cy="276999"/>
            </a:xfrm>
            <a:prstGeom prst="rect">
              <a:avLst/>
            </a:prstGeom>
            <a:noFill/>
          </p:spPr>
          <p:txBody>
            <a:bodyPr wrap="square" lIns="72000" rIns="108000" rtlCol="0">
              <a:spAutoFit/>
            </a:bodyPr>
            <a:lstStyle/>
            <a:p>
              <a:endParaRPr lang="en-US" altLang="ko-KR" sz="1200" dirty="0">
                <a:solidFill>
                  <a:schemeClr val="tx1">
                    <a:lumMod val="75000"/>
                    <a:lumOff val="25000"/>
                  </a:schemeClr>
                </a:solidFill>
                <a:ea typeface="FZShuTi" pitchFamily="2" charset="-122"/>
                <a:cs typeface="Arial" pitchFamily="34" charset="0"/>
              </a:endParaRPr>
            </a:p>
          </p:txBody>
        </p:sp>
      </p:grpSp>
      <p:grpSp>
        <p:nvGrpSpPr>
          <p:cNvPr id="31" name="그룹 6">
            <a:extLst>
              <a:ext uri="{FF2B5EF4-FFF2-40B4-BE49-F238E27FC236}">
                <a16:creationId xmlns:a16="http://schemas.microsoft.com/office/drawing/2014/main" id="{BF8E090E-B5A6-4C18-8DEC-260DAFCF9E15}"/>
              </a:ext>
            </a:extLst>
          </p:cNvPr>
          <p:cNvGrpSpPr/>
          <p:nvPr/>
        </p:nvGrpSpPr>
        <p:grpSpPr>
          <a:xfrm>
            <a:off x="5735186" y="5234234"/>
            <a:ext cx="5266798" cy="697062"/>
            <a:chOff x="5735185" y="674821"/>
            <a:chExt cx="5266798" cy="697062"/>
          </a:xfrm>
        </p:grpSpPr>
        <p:sp>
          <p:nvSpPr>
            <p:cNvPr id="32" name="TextBox 31">
              <a:extLst>
                <a:ext uri="{FF2B5EF4-FFF2-40B4-BE49-F238E27FC236}">
                  <a16:creationId xmlns:a16="http://schemas.microsoft.com/office/drawing/2014/main" id="{710638EC-F17F-434B-AA35-22D6923274EA}"/>
                </a:ext>
              </a:extLst>
            </p:cNvPr>
            <p:cNvSpPr txBox="1"/>
            <p:nvPr/>
          </p:nvSpPr>
          <p:spPr>
            <a:xfrm>
              <a:off x="5735185" y="674821"/>
              <a:ext cx="5266798" cy="369332"/>
            </a:xfrm>
            <a:prstGeom prst="rect">
              <a:avLst/>
            </a:prstGeom>
            <a:noFill/>
          </p:spPr>
          <p:txBody>
            <a:bodyPr wrap="square" lIns="90000" rIns="108000" rtlCol="0">
              <a:spAutoFit/>
            </a:bodyPr>
            <a:lstStyle/>
            <a:p>
              <a:r>
                <a:rPr lang="en-US" altLang="ko-KR" b="1" dirty="0">
                  <a:solidFill>
                    <a:schemeClr val="tx1">
                      <a:lumMod val="75000"/>
                      <a:lumOff val="25000"/>
                    </a:schemeClr>
                  </a:solidFill>
                  <a:cs typeface="Arial" pitchFamily="34" charset="0"/>
                </a:rPr>
                <a:t>Defuzzification</a:t>
              </a:r>
              <a:endParaRPr lang="ko-KR" altLang="en-US"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C014CB3D-28D5-4400-9835-6DD10DCD09D0}"/>
                </a:ext>
              </a:extLst>
            </p:cNvPr>
            <p:cNvSpPr txBox="1"/>
            <p:nvPr/>
          </p:nvSpPr>
          <p:spPr>
            <a:xfrm>
              <a:off x="5735185" y="1033329"/>
              <a:ext cx="5266793" cy="338554"/>
            </a:xfrm>
            <a:prstGeom prst="rect">
              <a:avLst/>
            </a:prstGeom>
            <a:noFill/>
          </p:spPr>
          <p:txBody>
            <a:bodyPr wrap="square" lIns="72000" rIns="108000" rtlCol="0">
              <a:spAutoFit/>
            </a:bodyPr>
            <a:lstStyle/>
            <a:p>
              <a:pPr marL="171450" indent="-171450">
                <a:buFont typeface="Arial" panose="020B0604020202020204" pitchFamily="34" charset="0"/>
                <a:buChar char="•"/>
              </a:pPr>
              <a:r>
                <a:rPr lang="en-US" altLang="ko-KR" sz="1600" dirty="0" smtClean="0">
                  <a:solidFill>
                    <a:schemeClr val="tx1">
                      <a:lumMod val="75000"/>
                      <a:lumOff val="25000"/>
                    </a:schemeClr>
                  </a:solidFill>
                  <a:ea typeface="FZShuTi" pitchFamily="2" charset="-122"/>
                  <a:cs typeface="Arial" pitchFamily="34" charset="0"/>
                </a:rPr>
                <a:t>Output fuzzy values to real values</a:t>
              </a:r>
              <a:endParaRPr lang="en-US" altLang="ko-KR" sz="1600" dirty="0">
                <a:solidFill>
                  <a:schemeClr val="tx1">
                    <a:lumMod val="75000"/>
                    <a:lumOff val="25000"/>
                  </a:schemeClr>
                </a:solidFill>
                <a:ea typeface="FZShuTi" pitchFamily="2" charset="-122"/>
                <a:cs typeface="Arial" pitchFamily="34" charset="0"/>
              </a:endParaRPr>
            </a:p>
          </p:txBody>
        </p:sp>
      </p:grpSp>
      <p:sp>
        <p:nvSpPr>
          <p:cNvPr id="34" name="TextBox 33">
            <a:extLst>
              <a:ext uri="{FF2B5EF4-FFF2-40B4-BE49-F238E27FC236}">
                <a16:creationId xmlns:a16="http://schemas.microsoft.com/office/drawing/2014/main" id="{C014CB3D-28D5-4400-9835-6DD10DCD09D0}"/>
              </a:ext>
            </a:extLst>
          </p:cNvPr>
          <p:cNvSpPr txBox="1"/>
          <p:nvPr/>
        </p:nvSpPr>
        <p:spPr>
          <a:xfrm>
            <a:off x="5819018" y="1092877"/>
            <a:ext cx="5266793" cy="584775"/>
          </a:xfrm>
          <a:prstGeom prst="rect">
            <a:avLst/>
          </a:prstGeom>
          <a:noFill/>
        </p:spPr>
        <p:txBody>
          <a:bodyPr wrap="square" lIns="72000" rIns="108000"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ea typeface="FZShuTi" pitchFamily="2" charset="-122"/>
                <a:cs typeface="Arial" pitchFamily="34" charset="0"/>
              </a:rPr>
              <a:t>Linguistic variables and terms </a:t>
            </a:r>
            <a:endParaRPr lang="en-US" altLang="ko-KR" sz="1600" dirty="0" smtClean="0">
              <a:solidFill>
                <a:schemeClr val="tx1">
                  <a:lumMod val="75000"/>
                  <a:lumOff val="25000"/>
                </a:schemeClr>
              </a:solidFill>
              <a:ea typeface="FZShuTi" pitchFamily="2" charset="-122"/>
              <a:cs typeface="Arial" pitchFamily="34" charset="0"/>
            </a:endParaRPr>
          </a:p>
          <a:p>
            <a:pPr marL="171450" indent="-171450">
              <a:buFont typeface="Arial" panose="020B0604020202020204" pitchFamily="34" charset="0"/>
              <a:buChar char="•"/>
            </a:pPr>
            <a:r>
              <a:rPr lang="en-US" altLang="ko-KR" sz="1600" dirty="0" smtClean="0">
                <a:solidFill>
                  <a:schemeClr val="tx1">
                    <a:lumMod val="75000"/>
                    <a:lumOff val="25000"/>
                  </a:schemeClr>
                </a:solidFill>
                <a:ea typeface="FZShuTi" pitchFamily="2" charset="-122"/>
                <a:cs typeface="Arial" pitchFamily="34" charset="0"/>
              </a:rPr>
              <a:t>Membership functions</a:t>
            </a:r>
            <a:endParaRPr lang="en-US" altLang="ko-KR" sz="1600" dirty="0">
              <a:solidFill>
                <a:schemeClr val="tx1">
                  <a:lumMod val="75000"/>
                  <a:lumOff val="25000"/>
                </a:schemeClr>
              </a:solidFill>
              <a:ea typeface="FZShuTi" pitchFamily="2" charset="-122"/>
              <a:cs typeface="Arial" pitchFamily="34" charset="0"/>
            </a:endParaRPr>
          </a:p>
        </p:txBody>
      </p:sp>
      <p:sp>
        <p:nvSpPr>
          <p:cNvPr id="35" name="TextBox 34">
            <a:extLst>
              <a:ext uri="{FF2B5EF4-FFF2-40B4-BE49-F238E27FC236}">
                <a16:creationId xmlns:a16="http://schemas.microsoft.com/office/drawing/2014/main" id="{C014CB3D-28D5-4400-9835-6DD10DCD09D0}"/>
              </a:ext>
            </a:extLst>
          </p:cNvPr>
          <p:cNvSpPr txBox="1"/>
          <p:nvPr/>
        </p:nvSpPr>
        <p:spPr>
          <a:xfrm>
            <a:off x="5819017" y="2703032"/>
            <a:ext cx="5266793" cy="338554"/>
          </a:xfrm>
          <a:prstGeom prst="rect">
            <a:avLst/>
          </a:prstGeom>
          <a:noFill/>
        </p:spPr>
        <p:txBody>
          <a:bodyPr wrap="square" lIns="72000" rIns="108000"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ea typeface="FZShuTi" pitchFamily="2" charset="-122"/>
                <a:cs typeface="Arial" pitchFamily="34" charset="0"/>
              </a:rPr>
              <a:t>C</a:t>
            </a:r>
            <a:r>
              <a:rPr lang="en-US" altLang="ko-KR" sz="1600" dirty="0" smtClean="0">
                <a:solidFill>
                  <a:schemeClr val="tx1">
                    <a:lumMod val="75000"/>
                    <a:lumOff val="25000"/>
                  </a:schemeClr>
                </a:solidFill>
                <a:ea typeface="FZShuTi" pitchFamily="2" charset="-122"/>
                <a:cs typeface="Arial" pitchFamily="34" charset="0"/>
              </a:rPr>
              <a:t>risp input data to fuzzy values</a:t>
            </a:r>
          </a:p>
        </p:txBody>
      </p:sp>
      <p:sp>
        <p:nvSpPr>
          <p:cNvPr id="36" name="TextBox 35">
            <a:extLst>
              <a:ext uri="{FF2B5EF4-FFF2-40B4-BE49-F238E27FC236}">
                <a16:creationId xmlns:a16="http://schemas.microsoft.com/office/drawing/2014/main" id="{C014CB3D-28D5-4400-9835-6DD10DCD09D0}"/>
              </a:ext>
            </a:extLst>
          </p:cNvPr>
          <p:cNvSpPr txBox="1"/>
          <p:nvPr/>
        </p:nvSpPr>
        <p:spPr>
          <a:xfrm>
            <a:off x="5725170" y="4253919"/>
            <a:ext cx="5266793" cy="338554"/>
          </a:xfrm>
          <a:prstGeom prst="rect">
            <a:avLst/>
          </a:prstGeom>
          <a:noFill/>
        </p:spPr>
        <p:txBody>
          <a:bodyPr wrap="square" lIns="72000" rIns="108000" rtlCol="0">
            <a:spAutoFit/>
          </a:bodyPr>
          <a:lstStyle/>
          <a:p>
            <a:pPr marL="171450" indent="-171450">
              <a:buFont typeface="Arial" panose="020B0604020202020204" pitchFamily="34" charset="0"/>
              <a:buChar char="•"/>
            </a:pPr>
            <a:r>
              <a:rPr lang="en-US" altLang="ko-KR" sz="1600" dirty="0" smtClean="0">
                <a:solidFill>
                  <a:schemeClr val="tx1">
                    <a:lumMod val="75000"/>
                    <a:lumOff val="25000"/>
                  </a:schemeClr>
                </a:solidFill>
                <a:ea typeface="FZShuTi" pitchFamily="2" charset="-122"/>
                <a:cs typeface="Arial" pitchFamily="34" charset="0"/>
              </a:rPr>
              <a:t>Evaluate rules</a:t>
            </a:r>
            <a:endParaRPr lang="en-US" altLang="ko-KR" sz="1600" dirty="0">
              <a:solidFill>
                <a:schemeClr val="tx1">
                  <a:lumMod val="75000"/>
                  <a:lumOff val="25000"/>
                </a:schemeClr>
              </a:solidFill>
              <a:ea typeface="FZShuTi" pitchFamily="2" charset="-122"/>
              <a:cs typeface="Arial" pitchFamily="34" charset="0"/>
            </a:endParaRPr>
          </a:p>
        </p:txBody>
      </p:sp>
      <p:sp>
        <p:nvSpPr>
          <p:cNvPr id="37" name="Rectangle 36"/>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Tree>
    <p:extLst>
      <p:ext uri="{BB962C8B-B14F-4D97-AF65-F5344CB8AC3E}">
        <p14:creationId xmlns:p14="http://schemas.microsoft.com/office/powerpoint/2010/main" val="17886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D163132-3CC9-4ED1-96E7-94ED06090D64}"/>
              </a:ext>
            </a:extLst>
          </p:cNvPr>
          <p:cNvGrpSpPr/>
          <p:nvPr/>
        </p:nvGrpSpPr>
        <p:grpSpPr>
          <a:xfrm>
            <a:off x="2804645" y="2799907"/>
            <a:ext cx="786508" cy="1309462"/>
            <a:chOff x="756338" y="2636912"/>
            <a:chExt cx="1152128" cy="1918185"/>
          </a:xfrm>
        </p:grpSpPr>
        <p:grpSp>
          <p:nvGrpSpPr>
            <p:cNvPr id="41" name="Group 40">
              <a:extLst>
                <a:ext uri="{FF2B5EF4-FFF2-40B4-BE49-F238E27FC236}">
                  <a16:creationId xmlns:a16="http://schemas.microsoft.com/office/drawing/2014/main" id="{0CCE12FB-3048-446D-8347-602B742AC1D7}"/>
                </a:ext>
              </a:extLst>
            </p:cNvPr>
            <p:cNvGrpSpPr/>
            <p:nvPr/>
          </p:nvGrpSpPr>
          <p:grpSpPr>
            <a:xfrm>
              <a:off x="756338" y="2636912"/>
              <a:ext cx="1152128" cy="1918185"/>
              <a:chOff x="3631246" y="4903910"/>
              <a:chExt cx="446244" cy="742954"/>
            </a:xfrm>
          </p:grpSpPr>
          <p:sp>
            <p:nvSpPr>
              <p:cNvPr id="44" name="Freeform 6">
                <a:extLst>
                  <a:ext uri="{FF2B5EF4-FFF2-40B4-BE49-F238E27FC236}">
                    <a16:creationId xmlns:a16="http://schemas.microsoft.com/office/drawing/2014/main" id="{D00F3EE6-EBD4-4ECD-9B55-50D8A592BB99}"/>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45" name="Rounded Rectangle 49">
                <a:extLst>
                  <a:ext uri="{FF2B5EF4-FFF2-40B4-BE49-F238E27FC236}">
                    <a16:creationId xmlns:a16="http://schemas.microsoft.com/office/drawing/2014/main" id="{51FD6AAB-232E-4757-B2AF-9B8711E23A98}"/>
                  </a:ext>
                </a:extLst>
              </p:cNvPr>
              <p:cNvSpPr/>
              <p:nvPr/>
            </p:nvSpPr>
            <p:spPr>
              <a:xfrm>
                <a:off x="3802267" y="4938019"/>
                <a:ext cx="104202" cy="20042"/>
              </a:xfrm>
              <a:prstGeom prst="roundRect">
                <a:avLst>
                  <a:gd name="adj" fmla="val 50000"/>
                </a:avLst>
              </a:prstGeom>
              <a:solidFill>
                <a:schemeClr val="accent3">
                  <a:lumMod val="40000"/>
                  <a:lumOff val="6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Oval 45">
                <a:extLst>
                  <a:ext uri="{FF2B5EF4-FFF2-40B4-BE49-F238E27FC236}">
                    <a16:creationId xmlns:a16="http://schemas.microsoft.com/office/drawing/2014/main" id="{BF366F26-1968-49FF-A581-E33622EA2865}"/>
                  </a:ext>
                </a:extLst>
              </p:cNvPr>
              <p:cNvSpPr/>
              <p:nvPr/>
            </p:nvSpPr>
            <p:spPr>
              <a:xfrm>
                <a:off x="3822161" y="5563917"/>
                <a:ext cx="64414" cy="64414"/>
              </a:xfrm>
              <a:prstGeom prst="ellipse">
                <a:avLst/>
              </a:prstGeom>
              <a:solidFill>
                <a:schemeClr val="accent3">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7" name="Right Triangle 3">
                <a:extLst>
                  <a:ext uri="{FF2B5EF4-FFF2-40B4-BE49-F238E27FC236}">
                    <a16:creationId xmlns:a16="http://schemas.microsoft.com/office/drawing/2014/main" id="{A1B5D54A-9F54-4707-BCAD-E2D8B20A6FE4}"/>
                  </a:ext>
                </a:extLst>
              </p:cNvPr>
              <p:cNvSpPr/>
              <p:nvPr/>
            </p:nvSpPr>
            <p:spPr>
              <a:xfrm flipV="1">
                <a:off x="3667586" y="498440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1">
                  <a:lumMod val="40000"/>
                  <a:lumOff val="6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Oval 42">
              <a:extLst>
                <a:ext uri="{FF2B5EF4-FFF2-40B4-BE49-F238E27FC236}">
                  <a16:creationId xmlns:a16="http://schemas.microsoft.com/office/drawing/2014/main" id="{109421A6-E6BE-454B-955B-D37238C54135}"/>
                </a:ext>
              </a:extLst>
            </p:cNvPr>
            <p:cNvSpPr/>
            <p:nvPr/>
          </p:nvSpPr>
          <p:spPr>
            <a:xfrm>
              <a:off x="1260394" y="4352086"/>
              <a:ext cx="144017" cy="144015"/>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Freeform: Shape 22">
            <a:extLst>
              <a:ext uri="{FF2B5EF4-FFF2-40B4-BE49-F238E27FC236}">
                <a16:creationId xmlns:a16="http://schemas.microsoft.com/office/drawing/2014/main" id="{DF5BF392-5D0F-4A28-B627-CC829DC3666D}"/>
              </a:ext>
            </a:extLst>
          </p:cNvPr>
          <p:cNvSpPr/>
          <p:nvPr/>
        </p:nvSpPr>
        <p:spPr>
          <a:xfrm>
            <a:off x="3405286" y="3418416"/>
            <a:ext cx="548033"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chemeClr val="accent2">
              <a:lumMod val="75000"/>
            </a:schemeClr>
          </a:solidFill>
          <a:ln w="952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F7EFC2CE-8920-45A3-BAD7-488164AB9ECF}"/>
              </a:ext>
            </a:extLst>
          </p:cNvPr>
          <p:cNvGrpSpPr/>
          <p:nvPr/>
        </p:nvGrpSpPr>
        <p:grpSpPr>
          <a:xfrm>
            <a:off x="-7366" y="2231690"/>
            <a:ext cx="4086409" cy="2407122"/>
            <a:chOff x="-7366" y="2231690"/>
            <a:chExt cx="4086409" cy="2407122"/>
          </a:xfrm>
          <a:effectLst>
            <a:outerShdw blurRad="25400" sx="102000" sy="102000" algn="ctr" rotWithShape="0">
              <a:prstClr val="black">
                <a:alpha val="40000"/>
              </a:prstClr>
            </a:outerShdw>
          </a:effectLst>
        </p:grpSpPr>
        <p:sp>
          <p:nvSpPr>
            <p:cNvPr id="11" name="Freeform 36">
              <a:extLst>
                <a:ext uri="{FF2B5EF4-FFF2-40B4-BE49-F238E27FC236}">
                  <a16:creationId xmlns:a16="http://schemas.microsoft.com/office/drawing/2014/main" id="{51995150-19E4-48E2-AFCD-3BDCA3FFA79F}"/>
                </a:ext>
              </a:extLst>
            </p:cNvPr>
            <p:cNvSpPr>
              <a:spLocks/>
            </p:cNvSpPr>
            <p:nvPr/>
          </p:nvSpPr>
          <p:spPr bwMode="auto">
            <a:xfrm rot="5400000">
              <a:off x="840850" y="2833400"/>
              <a:ext cx="2055457" cy="1210749"/>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12" name="Freeform 36">
              <a:extLst>
                <a:ext uri="{FF2B5EF4-FFF2-40B4-BE49-F238E27FC236}">
                  <a16:creationId xmlns:a16="http://schemas.microsoft.com/office/drawing/2014/main" id="{353684FE-726F-4FD7-A093-6128EBEBEE7D}"/>
                </a:ext>
              </a:extLst>
            </p:cNvPr>
            <p:cNvSpPr>
              <a:spLocks/>
            </p:cNvSpPr>
            <p:nvPr/>
          </p:nvSpPr>
          <p:spPr bwMode="auto">
            <a:xfrm rot="5400000">
              <a:off x="2070238" y="2630006"/>
              <a:ext cx="2407122" cy="161048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B562376-4534-4AC8-B5F3-1CCDF3489370}"/>
                </a:ext>
              </a:extLst>
            </p:cNvPr>
            <p:cNvSpPr/>
            <p:nvPr/>
          </p:nvSpPr>
          <p:spPr>
            <a:xfrm>
              <a:off x="-7366" y="3374070"/>
              <a:ext cx="1318846"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Graphic 1">
            <a:extLst>
              <a:ext uri="{FF2B5EF4-FFF2-40B4-BE49-F238E27FC236}">
                <a16:creationId xmlns:a16="http://schemas.microsoft.com/office/drawing/2014/main" id="{709AA23E-ED76-4145-A236-499C363391D1}"/>
              </a:ext>
            </a:extLst>
          </p:cNvPr>
          <p:cNvSpPr/>
          <p:nvPr/>
        </p:nvSpPr>
        <p:spPr>
          <a:xfrm>
            <a:off x="3882860" y="2074179"/>
            <a:ext cx="2803068" cy="2228282"/>
          </a:xfrm>
          <a:custGeom>
            <a:avLst/>
            <a:gdLst>
              <a:gd name="connsiteX0" fmla="*/ 2900363 w 3390900"/>
              <a:gd name="connsiteY0" fmla="*/ 1265873 h 2695575"/>
              <a:gd name="connsiteX1" fmla="*/ 2855595 w 3390900"/>
              <a:gd name="connsiteY1" fmla="*/ 1234440 h 2695575"/>
              <a:gd name="connsiteX2" fmla="*/ 2813685 w 3390900"/>
              <a:gd name="connsiteY2" fmla="*/ 1269683 h 2695575"/>
              <a:gd name="connsiteX3" fmla="*/ 2707005 w 3390900"/>
              <a:gd name="connsiteY3" fmla="*/ 1832610 h 2695575"/>
              <a:gd name="connsiteX4" fmla="*/ 2597468 w 3390900"/>
              <a:gd name="connsiteY4" fmla="*/ 628650 h 2695575"/>
              <a:gd name="connsiteX5" fmla="*/ 2552700 w 3390900"/>
              <a:gd name="connsiteY5" fmla="*/ 589598 h 2695575"/>
              <a:gd name="connsiteX6" fmla="*/ 2507933 w 3390900"/>
              <a:gd name="connsiteY6" fmla="*/ 628650 h 2695575"/>
              <a:gd name="connsiteX7" fmla="*/ 2333625 w 3390900"/>
              <a:gd name="connsiteY7" fmla="*/ 1626870 h 2695575"/>
              <a:gd name="connsiteX8" fmla="*/ 1795463 w 3390900"/>
              <a:gd name="connsiteY8" fmla="*/ 1626870 h 2695575"/>
              <a:gd name="connsiteX9" fmla="*/ 1660208 w 3390900"/>
              <a:gd name="connsiteY9" fmla="*/ 1047750 h 2695575"/>
              <a:gd name="connsiteX10" fmla="*/ 1617345 w 3390900"/>
              <a:gd name="connsiteY10" fmla="*/ 1013460 h 2695575"/>
              <a:gd name="connsiteX11" fmla="*/ 1574483 w 3390900"/>
              <a:gd name="connsiteY11" fmla="*/ 1047750 h 2695575"/>
              <a:gd name="connsiteX12" fmla="*/ 1479233 w 3390900"/>
              <a:gd name="connsiteY12" fmla="*/ 1475423 h 2695575"/>
              <a:gd name="connsiteX13" fmla="*/ 1363028 w 3390900"/>
              <a:gd name="connsiteY13" fmla="*/ 40958 h 2695575"/>
              <a:gd name="connsiteX14" fmla="*/ 1319213 w 3390900"/>
              <a:gd name="connsiteY14" fmla="*/ 0 h 2695575"/>
              <a:gd name="connsiteX15" fmla="*/ 1274445 w 3390900"/>
              <a:gd name="connsiteY15" fmla="*/ 41910 h 2695575"/>
              <a:gd name="connsiteX16" fmla="*/ 1102043 w 3390900"/>
              <a:gd name="connsiteY16" fmla="*/ 2458403 h 2695575"/>
              <a:gd name="connsiteX17" fmla="*/ 992505 w 3390900"/>
              <a:gd name="connsiteY17" fmla="*/ 1335405 h 2695575"/>
              <a:gd name="connsiteX18" fmla="*/ 954405 w 3390900"/>
              <a:gd name="connsiteY18" fmla="*/ 1294448 h 2695575"/>
              <a:gd name="connsiteX19" fmla="*/ 907733 w 3390900"/>
              <a:gd name="connsiteY19" fmla="*/ 1323975 h 2695575"/>
              <a:gd name="connsiteX20" fmla="*/ 797243 w 3390900"/>
              <a:gd name="connsiteY20" fmla="*/ 1624013 h 2695575"/>
              <a:gd name="connsiteX21" fmla="*/ 44768 w 3390900"/>
              <a:gd name="connsiteY21" fmla="*/ 1624013 h 2695575"/>
              <a:gd name="connsiteX22" fmla="*/ 0 w 3390900"/>
              <a:gd name="connsiteY22" fmla="*/ 1668780 h 2695575"/>
              <a:gd name="connsiteX23" fmla="*/ 44768 w 3390900"/>
              <a:gd name="connsiteY23" fmla="*/ 1713548 h 2695575"/>
              <a:gd name="connsiteX24" fmla="*/ 805815 w 3390900"/>
              <a:gd name="connsiteY24" fmla="*/ 1712595 h 2695575"/>
              <a:gd name="connsiteX25" fmla="*/ 878205 w 3390900"/>
              <a:gd name="connsiteY25" fmla="*/ 1662113 h 2695575"/>
              <a:gd name="connsiteX26" fmla="*/ 922973 w 3390900"/>
              <a:gd name="connsiteY26" fmla="*/ 1541145 h 2695575"/>
              <a:gd name="connsiteX27" fmla="*/ 1028700 w 3390900"/>
              <a:gd name="connsiteY27" fmla="*/ 2635568 h 2695575"/>
              <a:gd name="connsiteX28" fmla="*/ 1100138 w 3390900"/>
              <a:gd name="connsiteY28" fmla="*/ 2704148 h 2695575"/>
              <a:gd name="connsiteX29" fmla="*/ 1104900 w 3390900"/>
              <a:gd name="connsiteY29" fmla="*/ 2704148 h 2695575"/>
              <a:gd name="connsiteX30" fmla="*/ 1154430 w 3390900"/>
              <a:gd name="connsiteY30" fmla="*/ 2685098 h 2695575"/>
              <a:gd name="connsiteX31" fmla="*/ 1180148 w 3390900"/>
              <a:gd name="connsiteY31" fmla="*/ 2632710 h 2695575"/>
              <a:gd name="connsiteX32" fmla="*/ 1326833 w 3390900"/>
              <a:gd name="connsiteY32" fmla="*/ 537210 h 2695575"/>
              <a:gd name="connsiteX33" fmla="*/ 1403985 w 3390900"/>
              <a:gd name="connsiteY33" fmla="*/ 1604963 h 2695575"/>
              <a:gd name="connsiteX34" fmla="*/ 1458278 w 3390900"/>
              <a:gd name="connsiteY34" fmla="*/ 1668780 h 2695575"/>
              <a:gd name="connsiteX35" fmla="*/ 1542098 w 3390900"/>
              <a:gd name="connsiteY35" fmla="*/ 1615440 h 2695575"/>
              <a:gd name="connsiteX36" fmla="*/ 1622108 w 3390900"/>
              <a:gd name="connsiteY36" fmla="*/ 1254443 h 2695575"/>
              <a:gd name="connsiteX37" fmla="*/ 1716405 w 3390900"/>
              <a:gd name="connsiteY37" fmla="*/ 1659255 h 2695575"/>
              <a:gd name="connsiteX38" fmla="*/ 1784033 w 3390900"/>
              <a:gd name="connsiteY38" fmla="*/ 1712595 h 2695575"/>
              <a:gd name="connsiteX39" fmla="*/ 2356485 w 3390900"/>
              <a:gd name="connsiteY39" fmla="*/ 1712595 h 2695575"/>
              <a:gd name="connsiteX40" fmla="*/ 2425065 w 3390900"/>
              <a:gd name="connsiteY40" fmla="*/ 1652588 h 2695575"/>
              <a:gd name="connsiteX41" fmla="*/ 2555558 w 3390900"/>
              <a:gd name="connsiteY41" fmla="*/ 879158 h 2695575"/>
              <a:gd name="connsiteX42" fmla="*/ 2640330 w 3390900"/>
              <a:gd name="connsiteY42" fmla="*/ 1994535 h 2695575"/>
              <a:gd name="connsiteX43" fmla="*/ 2693670 w 3390900"/>
              <a:gd name="connsiteY43" fmla="*/ 2051685 h 2695575"/>
              <a:gd name="connsiteX44" fmla="*/ 2769870 w 3390900"/>
              <a:gd name="connsiteY44" fmla="*/ 1999298 h 2695575"/>
              <a:gd name="connsiteX45" fmla="*/ 2871788 w 3390900"/>
              <a:gd name="connsiteY45" fmla="*/ 1464945 h 2695575"/>
              <a:gd name="connsiteX46" fmla="*/ 2927985 w 3390900"/>
              <a:gd name="connsiteY46" fmla="*/ 1656398 h 2695575"/>
              <a:gd name="connsiteX47" fmla="*/ 2989898 w 3390900"/>
              <a:gd name="connsiteY47" fmla="*/ 1702118 h 2695575"/>
              <a:gd name="connsiteX48" fmla="*/ 3398520 w 3390900"/>
              <a:gd name="connsiteY48" fmla="*/ 1702118 h 2695575"/>
              <a:gd name="connsiteX49" fmla="*/ 3398520 w 3390900"/>
              <a:gd name="connsiteY49" fmla="*/ 1615440 h 2695575"/>
              <a:gd name="connsiteX50" fmla="*/ 3005138 w 3390900"/>
              <a:gd name="connsiteY50" fmla="*/ 1615440 h 2695575"/>
              <a:gd name="connsiteX51" fmla="*/ 2900363 w 3390900"/>
              <a:gd name="connsiteY51" fmla="*/ 126587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90900" h="2695575">
                <a:moveTo>
                  <a:pt x="2900363" y="1265873"/>
                </a:moveTo>
                <a:cubicBezTo>
                  <a:pt x="2895600" y="1246823"/>
                  <a:pt x="2877503" y="1232535"/>
                  <a:pt x="2855595" y="1234440"/>
                </a:cubicBezTo>
                <a:cubicBezTo>
                  <a:pt x="2835593" y="1234440"/>
                  <a:pt x="2817495" y="1249680"/>
                  <a:pt x="2813685" y="1269683"/>
                </a:cubicBezTo>
                <a:lnTo>
                  <a:pt x="2707005" y="1832610"/>
                </a:lnTo>
                <a:lnTo>
                  <a:pt x="2597468" y="628650"/>
                </a:lnTo>
                <a:cubicBezTo>
                  <a:pt x="2594610" y="605790"/>
                  <a:pt x="2575560" y="589598"/>
                  <a:pt x="2552700" y="589598"/>
                </a:cubicBezTo>
                <a:cubicBezTo>
                  <a:pt x="2529840" y="589598"/>
                  <a:pt x="2510790" y="605790"/>
                  <a:pt x="2507933" y="628650"/>
                </a:cubicBezTo>
                <a:lnTo>
                  <a:pt x="2333625" y="1626870"/>
                </a:lnTo>
                <a:lnTo>
                  <a:pt x="1795463" y="1626870"/>
                </a:lnTo>
                <a:lnTo>
                  <a:pt x="1660208" y="1047750"/>
                </a:lnTo>
                <a:cubicBezTo>
                  <a:pt x="1655445" y="1027748"/>
                  <a:pt x="1637348" y="1013460"/>
                  <a:pt x="1617345" y="1013460"/>
                </a:cubicBezTo>
                <a:cubicBezTo>
                  <a:pt x="1597343" y="1013460"/>
                  <a:pt x="1579245" y="1027748"/>
                  <a:pt x="1574483" y="1047750"/>
                </a:cubicBezTo>
                <a:lnTo>
                  <a:pt x="1479233" y="1475423"/>
                </a:lnTo>
                <a:lnTo>
                  <a:pt x="1363028" y="40958"/>
                </a:lnTo>
                <a:cubicBezTo>
                  <a:pt x="1362075" y="18098"/>
                  <a:pt x="1342073" y="0"/>
                  <a:pt x="1319213" y="0"/>
                </a:cubicBezTo>
                <a:cubicBezTo>
                  <a:pt x="1295400" y="0"/>
                  <a:pt x="1276350" y="19050"/>
                  <a:pt x="1274445" y="41910"/>
                </a:cubicBezTo>
                <a:lnTo>
                  <a:pt x="1102043" y="2458403"/>
                </a:lnTo>
                <a:lnTo>
                  <a:pt x="992505" y="1335405"/>
                </a:lnTo>
                <a:cubicBezTo>
                  <a:pt x="991553" y="1313498"/>
                  <a:pt x="974408" y="1297305"/>
                  <a:pt x="954405" y="1294448"/>
                </a:cubicBezTo>
                <a:cubicBezTo>
                  <a:pt x="934403" y="1291590"/>
                  <a:pt x="915353" y="1304925"/>
                  <a:pt x="907733" y="1323975"/>
                </a:cubicBezTo>
                <a:lnTo>
                  <a:pt x="797243" y="1624013"/>
                </a:lnTo>
                <a:lnTo>
                  <a:pt x="44768" y="1624013"/>
                </a:lnTo>
                <a:cubicBezTo>
                  <a:pt x="20955" y="1624013"/>
                  <a:pt x="0" y="1644015"/>
                  <a:pt x="0" y="1668780"/>
                </a:cubicBezTo>
                <a:cubicBezTo>
                  <a:pt x="0" y="1692593"/>
                  <a:pt x="20003" y="1713548"/>
                  <a:pt x="44768" y="1713548"/>
                </a:cubicBezTo>
                <a:lnTo>
                  <a:pt x="805815" y="1712595"/>
                </a:lnTo>
                <a:cubicBezTo>
                  <a:pt x="837248" y="1712595"/>
                  <a:pt x="866775" y="1692593"/>
                  <a:pt x="878205" y="1662113"/>
                </a:cubicBezTo>
                <a:lnTo>
                  <a:pt x="922973" y="1541145"/>
                </a:lnTo>
                <a:lnTo>
                  <a:pt x="1028700" y="2635568"/>
                </a:lnTo>
                <a:cubicBezTo>
                  <a:pt x="1032510" y="2672715"/>
                  <a:pt x="1062990" y="2701290"/>
                  <a:pt x="1100138" y="2704148"/>
                </a:cubicBezTo>
                <a:cubicBezTo>
                  <a:pt x="1101090" y="2704148"/>
                  <a:pt x="1103948" y="2704148"/>
                  <a:pt x="1104900" y="2704148"/>
                </a:cubicBezTo>
                <a:cubicBezTo>
                  <a:pt x="1122998" y="2704148"/>
                  <a:pt x="1140143" y="2697480"/>
                  <a:pt x="1154430" y="2685098"/>
                </a:cubicBezTo>
                <a:cubicBezTo>
                  <a:pt x="1169670" y="2670810"/>
                  <a:pt x="1178243" y="2653665"/>
                  <a:pt x="1180148" y="2632710"/>
                </a:cubicBezTo>
                <a:lnTo>
                  <a:pt x="1326833" y="537210"/>
                </a:lnTo>
                <a:lnTo>
                  <a:pt x="1403985" y="1604963"/>
                </a:lnTo>
                <a:cubicBezTo>
                  <a:pt x="1406843" y="1635443"/>
                  <a:pt x="1427798" y="1662113"/>
                  <a:pt x="1458278" y="1668780"/>
                </a:cubicBezTo>
                <a:cubicBezTo>
                  <a:pt x="1496378" y="1677353"/>
                  <a:pt x="1533525" y="1653540"/>
                  <a:pt x="1542098" y="1615440"/>
                </a:cubicBezTo>
                <a:lnTo>
                  <a:pt x="1622108" y="1254443"/>
                </a:lnTo>
                <a:lnTo>
                  <a:pt x="1716405" y="1659255"/>
                </a:lnTo>
                <a:cubicBezTo>
                  <a:pt x="1724025" y="1690688"/>
                  <a:pt x="1751648" y="1712595"/>
                  <a:pt x="1784033" y="1712595"/>
                </a:cubicBezTo>
                <a:lnTo>
                  <a:pt x="2356485" y="1712595"/>
                </a:lnTo>
                <a:cubicBezTo>
                  <a:pt x="2391728" y="1712595"/>
                  <a:pt x="2421255" y="1686878"/>
                  <a:pt x="2425065" y="1652588"/>
                </a:cubicBezTo>
                <a:lnTo>
                  <a:pt x="2555558" y="879158"/>
                </a:lnTo>
                <a:lnTo>
                  <a:pt x="2640330" y="1994535"/>
                </a:lnTo>
                <a:cubicBezTo>
                  <a:pt x="2644140" y="2024063"/>
                  <a:pt x="2666048" y="2046923"/>
                  <a:pt x="2693670" y="2051685"/>
                </a:cubicBezTo>
                <a:cubicBezTo>
                  <a:pt x="2728913" y="2058353"/>
                  <a:pt x="2763203" y="2035493"/>
                  <a:pt x="2769870" y="1999298"/>
                </a:cubicBezTo>
                <a:lnTo>
                  <a:pt x="2871788" y="1464945"/>
                </a:lnTo>
                <a:lnTo>
                  <a:pt x="2927985" y="1656398"/>
                </a:lnTo>
                <a:cubicBezTo>
                  <a:pt x="2936558" y="1683068"/>
                  <a:pt x="2962275" y="1702118"/>
                  <a:pt x="2989898" y="1702118"/>
                </a:cubicBezTo>
                <a:lnTo>
                  <a:pt x="3398520" y="1702118"/>
                </a:lnTo>
                <a:lnTo>
                  <a:pt x="3398520" y="1615440"/>
                </a:lnTo>
                <a:lnTo>
                  <a:pt x="3005138" y="1615440"/>
                </a:lnTo>
                <a:lnTo>
                  <a:pt x="2900363" y="1265873"/>
                </a:lnTo>
                <a:close/>
              </a:path>
            </a:pathLst>
          </a:custGeom>
          <a:solidFill>
            <a:schemeClr val="accent2">
              <a:lumMod val="7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AA68B72-1094-4144-9006-189612CA7367}"/>
              </a:ext>
            </a:extLst>
          </p:cNvPr>
          <p:cNvSpPr/>
          <p:nvPr/>
        </p:nvSpPr>
        <p:spPr>
          <a:xfrm>
            <a:off x="10497284" y="2074179"/>
            <a:ext cx="1711808" cy="2235369"/>
          </a:xfrm>
          <a:custGeom>
            <a:avLst/>
            <a:gdLst>
              <a:gd name="connsiteX0" fmla="*/ 1090520 w 1711808"/>
              <a:gd name="connsiteY0" fmla="*/ 0 h 2235369"/>
              <a:gd name="connsiteX1" fmla="*/ 1126739 w 1711808"/>
              <a:gd name="connsiteY1" fmla="*/ 33858 h 2235369"/>
              <a:gd name="connsiteX2" fmla="*/ 1222800 w 1711808"/>
              <a:gd name="connsiteY2" fmla="*/ 1219650 h 2235369"/>
              <a:gd name="connsiteX3" fmla="*/ 1301537 w 1711808"/>
              <a:gd name="connsiteY3" fmla="*/ 866117 h 2235369"/>
              <a:gd name="connsiteX4" fmla="*/ 1336969 w 1711808"/>
              <a:gd name="connsiteY4" fmla="*/ 837771 h 2235369"/>
              <a:gd name="connsiteX5" fmla="*/ 1372401 w 1711808"/>
              <a:gd name="connsiteY5" fmla="*/ 866117 h 2235369"/>
              <a:gd name="connsiteX6" fmla="*/ 1484209 w 1711808"/>
              <a:gd name="connsiteY6" fmla="*/ 1344843 h 2235369"/>
              <a:gd name="connsiteX7" fmla="*/ 1711808 w 1711808"/>
              <a:gd name="connsiteY7" fmla="*/ 1344843 h 2235369"/>
              <a:gd name="connsiteX8" fmla="*/ 1711808 w 1711808"/>
              <a:gd name="connsiteY8" fmla="*/ 1415707 h 2235369"/>
              <a:gd name="connsiteX9" fmla="*/ 1474761 w 1711808"/>
              <a:gd name="connsiteY9" fmla="*/ 1415707 h 2235369"/>
              <a:gd name="connsiteX10" fmla="*/ 1418856 w 1711808"/>
              <a:gd name="connsiteY10" fmla="*/ 1371614 h 2235369"/>
              <a:gd name="connsiteX11" fmla="*/ 1340906 w 1711808"/>
              <a:gd name="connsiteY11" fmla="*/ 1036978 h 2235369"/>
              <a:gd name="connsiteX12" fmla="*/ 1274766 w 1711808"/>
              <a:gd name="connsiteY12" fmla="*/ 1335395 h 2235369"/>
              <a:gd name="connsiteX13" fmla="*/ 1205477 w 1711808"/>
              <a:gd name="connsiteY13" fmla="*/ 1379488 h 2235369"/>
              <a:gd name="connsiteX14" fmla="*/ 1160596 w 1711808"/>
              <a:gd name="connsiteY14" fmla="*/ 1326734 h 2235369"/>
              <a:gd name="connsiteX15" fmla="*/ 1096819 w 1711808"/>
              <a:gd name="connsiteY15" fmla="*/ 444082 h 2235369"/>
              <a:gd name="connsiteX16" fmla="*/ 975563 w 1711808"/>
              <a:gd name="connsiteY16" fmla="*/ 2176315 h 2235369"/>
              <a:gd name="connsiteX17" fmla="*/ 954303 w 1711808"/>
              <a:gd name="connsiteY17" fmla="*/ 2219621 h 2235369"/>
              <a:gd name="connsiteX18" fmla="*/ 913359 w 1711808"/>
              <a:gd name="connsiteY18" fmla="*/ 2235369 h 2235369"/>
              <a:gd name="connsiteX19" fmla="*/ 909423 w 1711808"/>
              <a:gd name="connsiteY19" fmla="*/ 2235369 h 2235369"/>
              <a:gd name="connsiteX20" fmla="*/ 850369 w 1711808"/>
              <a:gd name="connsiteY20" fmla="*/ 2178678 h 2235369"/>
              <a:gd name="connsiteX21" fmla="*/ 762970 w 1711808"/>
              <a:gd name="connsiteY21" fmla="*/ 1273979 h 2235369"/>
              <a:gd name="connsiteX22" fmla="*/ 725963 w 1711808"/>
              <a:gd name="connsiteY22" fmla="*/ 1373977 h 2235369"/>
              <a:gd name="connsiteX23" fmla="*/ 666122 w 1711808"/>
              <a:gd name="connsiteY23" fmla="*/ 1415707 h 2235369"/>
              <a:gd name="connsiteX24" fmla="*/ 37007 w 1711808"/>
              <a:gd name="connsiteY24" fmla="*/ 1416495 h 2235369"/>
              <a:gd name="connsiteX25" fmla="*/ 0 w 1711808"/>
              <a:gd name="connsiteY25" fmla="*/ 1379488 h 2235369"/>
              <a:gd name="connsiteX26" fmla="*/ 37007 w 1711808"/>
              <a:gd name="connsiteY26" fmla="*/ 1342481 h 2235369"/>
              <a:gd name="connsiteX27" fmla="*/ 659036 w 1711808"/>
              <a:gd name="connsiteY27" fmla="*/ 1342481 h 2235369"/>
              <a:gd name="connsiteX28" fmla="*/ 750372 w 1711808"/>
              <a:gd name="connsiteY28" fmla="*/ 1094457 h 2235369"/>
              <a:gd name="connsiteX29" fmla="*/ 788953 w 1711808"/>
              <a:gd name="connsiteY29" fmla="*/ 1070048 h 2235369"/>
              <a:gd name="connsiteX30" fmla="*/ 820449 w 1711808"/>
              <a:gd name="connsiteY30" fmla="*/ 1103905 h 2235369"/>
              <a:gd name="connsiteX31" fmla="*/ 910998 w 1711808"/>
              <a:gd name="connsiteY31" fmla="*/ 2032225 h 2235369"/>
              <a:gd name="connsiteX32" fmla="*/ 1053513 w 1711808"/>
              <a:gd name="connsiteY32" fmla="*/ 34645 h 2235369"/>
              <a:gd name="connsiteX33" fmla="*/ 1090520 w 1711808"/>
              <a:gd name="connsiteY33" fmla="*/ 0 h 223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1808" h="2235369">
                <a:moveTo>
                  <a:pt x="1090520" y="0"/>
                </a:moveTo>
                <a:cubicBezTo>
                  <a:pt x="1109417" y="0"/>
                  <a:pt x="1125952" y="14961"/>
                  <a:pt x="1126739" y="33858"/>
                </a:cubicBezTo>
                <a:lnTo>
                  <a:pt x="1222800" y="1219650"/>
                </a:lnTo>
                <a:lnTo>
                  <a:pt x="1301537" y="866117"/>
                </a:lnTo>
                <a:cubicBezTo>
                  <a:pt x="1305474" y="849582"/>
                  <a:pt x="1320434" y="837771"/>
                  <a:pt x="1336969" y="837771"/>
                </a:cubicBezTo>
                <a:cubicBezTo>
                  <a:pt x="1353504" y="837771"/>
                  <a:pt x="1368464" y="849582"/>
                  <a:pt x="1372401" y="866117"/>
                </a:cubicBezTo>
                <a:lnTo>
                  <a:pt x="1484209" y="1344843"/>
                </a:lnTo>
                <a:lnTo>
                  <a:pt x="1711808" y="1344843"/>
                </a:lnTo>
                <a:lnTo>
                  <a:pt x="1711808" y="1415707"/>
                </a:lnTo>
                <a:lnTo>
                  <a:pt x="1474761" y="1415707"/>
                </a:lnTo>
                <a:cubicBezTo>
                  <a:pt x="1447990" y="1415707"/>
                  <a:pt x="1425155" y="1397598"/>
                  <a:pt x="1418856" y="1371614"/>
                </a:cubicBezTo>
                <a:lnTo>
                  <a:pt x="1340906" y="1036978"/>
                </a:lnTo>
                <a:lnTo>
                  <a:pt x="1274766" y="1335395"/>
                </a:lnTo>
                <a:cubicBezTo>
                  <a:pt x="1267680" y="1366890"/>
                  <a:pt x="1236972" y="1386575"/>
                  <a:pt x="1205477" y="1379488"/>
                </a:cubicBezTo>
                <a:cubicBezTo>
                  <a:pt x="1180281" y="1373977"/>
                  <a:pt x="1162959" y="1351930"/>
                  <a:pt x="1160596" y="1326734"/>
                </a:cubicBezTo>
                <a:lnTo>
                  <a:pt x="1096819" y="444082"/>
                </a:lnTo>
                <a:lnTo>
                  <a:pt x="975563" y="2176315"/>
                </a:lnTo>
                <a:cubicBezTo>
                  <a:pt x="973988" y="2193637"/>
                  <a:pt x="966901" y="2207810"/>
                  <a:pt x="954303" y="2219621"/>
                </a:cubicBezTo>
                <a:cubicBezTo>
                  <a:pt x="942493" y="2229857"/>
                  <a:pt x="928320" y="2235369"/>
                  <a:pt x="913359" y="2235369"/>
                </a:cubicBezTo>
                <a:cubicBezTo>
                  <a:pt x="912572" y="2235369"/>
                  <a:pt x="910210" y="2235369"/>
                  <a:pt x="909423" y="2235369"/>
                </a:cubicBezTo>
                <a:cubicBezTo>
                  <a:pt x="878715" y="2233006"/>
                  <a:pt x="853518" y="2209385"/>
                  <a:pt x="850369" y="2178678"/>
                </a:cubicBezTo>
                <a:lnTo>
                  <a:pt x="762970" y="1273979"/>
                </a:lnTo>
                <a:lnTo>
                  <a:pt x="725963" y="1373977"/>
                </a:lnTo>
                <a:cubicBezTo>
                  <a:pt x="716515" y="1399173"/>
                  <a:pt x="692106" y="1415707"/>
                  <a:pt x="666122" y="1415707"/>
                </a:cubicBezTo>
                <a:lnTo>
                  <a:pt x="37007" y="1416495"/>
                </a:lnTo>
                <a:cubicBezTo>
                  <a:pt x="16535" y="1416495"/>
                  <a:pt x="0" y="1399173"/>
                  <a:pt x="0" y="1379488"/>
                </a:cubicBezTo>
                <a:cubicBezTo>
                  <a:pt x="0" y="1359016"/>
                  <a:pt x="17322" y="1342481"/>
                  <a:pt x="37007" y="1342481"/>
                </a:cubicBezTo>
                <a:lnTo>
                  <a:pt x="659036" y="1342481"/>
                </a:lnTo>
                <a:lnTo>
                  <a:pt x="750372" y="1094457"/>
                </a:lnTo>
                <a:cubicBezTo>
                  <a:pt x="756671" y="1078709"/>
                  <a:pt x="772419" y="1067686"/>
                  <a:pt x="788953" y="1070048"/>
                </a:cubicBezTo>
                <a:cubicBezTo>
                  <a:pt x="805489" y="1072410"/>
                  <a:pt x="819662" y="1085796"/>
                  <a:pt x="820449" y="1103905"/>
                </a:cubicBezTo>
                <a:lnTo>
                  <a:pt x="910998" y="2032225"/>
                </a:lnTo>
                <a:lnTo>
                  <a:pt x="1053513" y="34645"/>
                </a:lnTo>
                <a:cubicBezTo>
                  <a:pt x="1055087" y="15748"/>
                  <a:pt x="1070835" y="0"/>
                  <a:pt x="1090520" y="0"/>
                </a:cubicBezTo>
                <a:close/>
              </a:path>
            </a:pathLst>
          </a:custGeom>
          <a:solidFill>
            <a:schemeClr val="accent2">
              <a:lumMod val="75000"/>
            </a:schemeClr>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97636EC-E3C6-4752-B775-F817117E46A3}"/>
              </a:ext>
            </a:extLst>
          </p:cNvPr>
          <p:cNvGrpSpPr/>
          <p:nvPr/>
        </p:nvGrpSpPr>
        <p:grpSpPr>
          <a:xfrm>
            <a:off x="2985586" y="3251850"/>
            <a:ext cx="447048" cy="424626"/>
            <a:chOff x="2968494" y="3216687"/>
            <a:chExt cx="447048" cy="424626"/>
          </a:xfrm>
        </p:grpSpPr>
        <p:sp>
          <p:nvSpPr>
            <p:cNvPr id="28" name="Oval 27">
              <a:extLst>
                <a:ext uri="{FF2B5EF4-FFF2-40B4-BE49-F238E27FC236}">
                  <a16:creationId xmlns:a16="http://schemas.microsoft.com/office/drawing/2014/main" id="{B85FD941-5397-4F02-BB88-A42A2D57A74C}"/>
                </a:ext>
              </a:extLst>
            </p:cNvPr>
            <p:cNvSpPr/>
            <p:nvPr/>
          </p:nvSpPr>
          <p:spPr>
            <a:xfrm>
              <a:off x="2968494" y="3216687"/>
              <a:ext cx="424626" cy="424626"/>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47A30FC-31E9-4C80-840C-261BC33E1590}"/>
                </a:ext>
              </a:extLst>
            </p:cNvPr>
            <p:cNvSpPr/>
            <p:nvPr/>
          </p:nvSpPr>
          <p:spPr>
            <a:xfrm>
              <a:off x="3324102" y="3383253"/>
              <a:ext cx="91440"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A4AA7B49-74D1-4C5F-976A-0F15392DBA5E}"/>
                </a:ext>
              </a:extLst>
            </p:cNvPr>
            <p:cNvSpPr/>
            <p:nvPr/>
          </p:nvSpPr>
          <p:spPr>
            <a:xfrm>
              <a:off x="3027869" y="3276062"/>
              <a:ext cx="305876" cy="3058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ACDCF8A-AE60-4280-B511-75E0F7FEF13A}"/>
                </a:ext>
              </a:extLst>
            </p:cNvPr>
            <p:cNvSpPr/>
            <p:nvPr/>
          </p:nvSpPr>
          <p:spPr>
            <a:xfrm>
              <a:off x="3058443" y="3306636"/>
              <a:ext cx="244728" cy="244728"/>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D44B0319-8F21-451E-9F78-64C6BC44BF30}"/>
                </a:ext>
              </a:extLst>
            </p:cNvPr>
            <p:cNvSpPr>
              <a:spLocks noChangeAspect="1"/>
            </p:cNvSpPr>
            <p:nvPr/>
          </p:nvSpPr>
          <p:spPr>
            <a:xfrm flipH="1">
              <a:off x="3167091" y="3415284"/>
              <a:ext cx="27432" cy="274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158144" y="2633586"/>
            <a:ext cx="3315330" cy="1569660"/>
          </a:xfrm>
          <a:prstGeom prst="rect">
            <a:avLst/>
          </a:prstGeom>
        </p:spPr>
        <p:txBody>
          <a:bodyPr wrap="none">
            <a:spAutoFit/>
          </a:bodyPr>
          <a:lstStyle/>
          <a:p>
            <a:pPr algn="ctr"/>
            <a:r>
              <a:rPr lang="en-US" altLang="ko-KR" sz="4800" b="1" dirty="0" smtClean="0">
                <a:solidFill>
                  <a:schemeClr val="accent2">
                    <a:lumMod val="50000"/>
                  </a:schemeClr>
                </a:solidFill>
                <a:latin typeface="STXingkai" panose="02010800040101010101" pitchFamily="2" charset="-122"/>
                <a:cs typeface="Arial" pitchFamily="34" charset="0"/>
              </a:rPr>
              <a:t>Proposed </a:t>
            </a:r>
          </a:p>
          <a:p>
            <a:pPr algn="ctr"/>
            <a:r>
              <a:rPr lang="en-US" altLang="ko-KR" sz="4800" b="1" dirty="0" smtClean="0">
                <a:solidFill>
                  <a:schemeClr val="accent2">
                    <a:lumMod val="50000"/>
                  </a:schemeClr>
                </a:solidFill>
                <a:latin typeface="STXingkai" panose="02010800040101010101" pitchFamily="2" charset="-122"/>
                <a:cs typeface="Arial" pitchFamily="34" charset="0"/>
              </a:rPr>
              <a:t>System</a:t>
            </a:r>
            <a:endParaRPr lang="ko-KR" altLang="en-US" sz="4800" b="1" dirty="0">
              <a:solidFill>
                <a:schemeClr val="accent2">
                  <a:lumMod val="50000"/>
                </a:schemeClr>
              </a:solidFill>
              <a:latin typeface="STXingkai" panose="02010800040101010101" pitchFamily="2" charset="-122"/>
              <a:cs typeface="Arial" pitchFamily="34" charset="0"/>
            </a:endParaRPr>
          </a:p>
        </p:txBody>
      </p:sp>
      <p:sp>
        <p:nvSpPr>
          <p:cNvPr id="24" name="Rectangle 23"/>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Tree>
    <p:extLst>
      <p:ext uri="{BB962C8B-B14F-4D97-AF65-F5344CB8AC3E}">
        <p14:creationId xmlns:p14="http://schemas.microsoft.com/office/powerpoint/2010/main" val="27769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A9AA58CC-D998-41E6-8AAA-D8C9DE7E2E53}"/>
              </a:ext>
            </a:extLst>
          </p:cNvPr>
          <p:cNvGrpSpPr/>
          <p:nvPr/>
        </p:nvGrpSpPr>
        <p:grpSpPr>
          <a:xfrm>
            <a:off x="0" y="380202"/>
            <a:ext cx="12192000" cy="403237"/>
            <a:chOff x="0" y="6075349"/>
            <a:chExt cx="11260480" cy="372428"/>
          </a:xfrm>
        </p:grpSpPr>
        <p:sp>
          <p:nvSpPr>
            <p:cNvPr id="64" name="Freeform: Shape 63">
              <a:extLst>
                <a:ext uri="{FF2B5EF4-FFF2-40B4-BE49-F238E27FC236}">
                  <a16:creationId xmlns:a16="http://schemas.microsoft.com/office/drawing/2014/main" id="{571EDEE9-46BF-45EE-A838-DAA0B2FC0BE0}"/>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DB83E444-0ED0-45AA-924C-0C6988691213}"/>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B48474B1-05BA-4A9F-ACDE-394D59138364}"/>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318C8285-C38E-45E7-98E8-AFF866CF9B8B}"/>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456C1286-A689-4F83-AC35-E85E5F3ED23B}"/>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9C62DCEF-BA54-4519-90DC-818147466C33}"/>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62" name="Group 61">
            <a:extLst>
              <a:ext uri="{FF2B5EF4-FFF2-40B4-BE49-F238E27FC236}">
                <a16:creationId xmlns:a16="http://schemas.microsoft.com/office/drawing/2014/main" id="{A9E01328-AEAB-4DE2-BAA6-3EB501357122}"/>
              </a:ext>
            </a:extLst>
          </p:cNvPr>
          <p:cNvGrpSpPr/>
          <p:nvPr/>
        </p:nvGrpSpPr>
        <p:grpSpPr>
          <a:xfrm>
            <a:off x="0" y="6074561"/>
            <a:ext cx="12192000" cy="403237"/>
            <a:chOff x="0" y="6075349"/>
            <a:chExt cx="11260480" cy="372428"/>
          </a:xfrm>
        </p:grpSpPr>
        <p:sp>
          <p:nvSpPr>
            <p:cNvPr id="55" name="Freeform: Shape 54">
              <a:extLst>
                <a:ext uri="{FF2B5EF4-FFF2-40B4-BE49-F238E27FC236}">
                  <a16:creationId xmlns:a16="http://schemas.microsoft.com/office/drawing/2014/main" id="{8720BFCF-27DB-4BD0-9237-62C04A7A27D3}"/>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B5C28BF0-9AB1-46B9-AA3F-0C7D8120A500}"/>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B7182AB3-BCB5-45B1-ABDA-81FDFA408F3A}"/>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15FC5441-070B-43F0-B658-446F7587FC89}"/>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10CC6862-0C03-43BD-AAFE-1D084DB060A5}"/>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2FC6F57D-3F0C-4196-A66C-F09AB8C313C5}"/>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53" name="Group 52">
            <a:extLst>
              <a:ext uri="{FF2B5EF4-FFF2-40B4-BE49-F238E27FC236}">
                <a16:creationId xmlns:a16="http://schemas.microsoft.com/office/drawing/2014/main" id="{BA83E59C-C1CC-474D-BEEA-A1186E031FA1}"/>
              </a:ext>
            </a:extLst>
          </p:cNvPr>
          <p:cNvGrpSpPr/>
          <p:nvPr/>
        </p:nvGrpSpPr>
        <p:grpSpPr>
          <a:xfrm>
            <a:off x="7512038" y="-27705"/>
            <a:ext cx="4679962" cy="6880016"/>
            <a:chOff x="7512038" y="-27705"/>
            <a:chExt cx="4679962" cy="6880016"/>
          </a:xfrm>
        </p:grpSpPr>
        <p:sp>
          <p:nvSpPr>
            <p:cNvPr id="52" name="Freeform: Shape 51">
              <a:extLst>
                <a:ext uri="{FF2B5EF4-FFF2-40B4-BE49-F238E27FC236}">
                  <a16:creationId xmlns:a16="http://schemas.microsoft.com/office/drawing/2014/main" id="{C9543C17-3F30-4AA5-B7E2-29A037B61C8C}"/>
                </a:ext>
              </a:extLst>
            </p:cNvPr>
            <p:cNvSpPr/>
            <p:nvPr/>
          </p:nvSpPr>
          <p:spPr>
            <a:xfrm flipH="1">
              <a:off x="8822658" y="4668962"/>
              <a:ext cx="2666423" cy="2183348"/>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6423" h="2183348">
                  <a:moveTo>
                    <a:pt x="2278552" y="156"/>
                  </a:moveTo>
                  <a:cubicBezTo>
                    <a:pt x="2265352" y="-109"/>
                    <a:pt x="2255605" y="-35"/>
                    <a:pt x="2250485" y="359"/>
                  </a:cubicBezTo>
                  <a:cubicBezTo>
                    <a:pt x="2144940" y="8235"/>
                    <a:pt x="2037817" y="16112"/>
                    <a:pt x="1930695" y="22415"/>
                  </a:cubicBezTo>
                  <a:cubicBezTo>
                    <a:pt x="1903914" y="23988"/>
                    <a:pt x="1877135" y="22415"/>
                    <a:pt x="1856654" y="42893"/>
                  </a:cubicBezTo>
                  <a:cubicBezTo>
                    <a:pt x="1855079" y="50770"/>
                    <a:pt x="245098" y="33441"/>
                    <a:pt x="241947" y="41317"/>
                  </a:cubicBezTo>
                  <a:cubicBezTo>
                    <a:pt x="180509" y="173644"/>
                    <a:pt x="182085" y="354807"/>
                    <a:pt x="164756" y="496586"/>
                  </a:cubicBezTo>
                  <a:cubicBezTo>
                    <a:pt x="128525" y="795897"/>
                    <a:pt x="98591" y="1096785"/>
                    <a:pt x="70237" y="1396096"/>
                  </a:cubicBezTo>
                  <a:lnTo>
                    <a:pt x="0" y="2183348"/>
                  </a:lnTo>
                  <a:lnTo>
                    <a:pt x="2666423" y="2183348"/>
                  </a:lnTo>
                  <a:lnTo>
                    <a:pt x="2666248" y="2138454"/>
                  </a:lnTo>
                  <a:cubicBezTo>
                    <a:pt x="2662506" y="1177201"/>
                    <a:pt x="2658297" y="82179"/>
                    <a:pt x="2660070" y="61798"/>
                  </a:cubicBezTo>
                  <a:cubicBezTo>
                    <a:pt x="2632501" y="20446"/>
                    <a:pt x="2370949" y="2009"/>
                    <a:pt x="2278552" y="156"/>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9A52D016-2DD1-48C3-B980-2203D141BEA0}"/>
                </a:ext>
              </a:extLst>
            </p:cNvPr>
            <p:cNvSpPr/>
            <p:nvPr/>
          </p:nvSpPr>
          <p:spPr>
            <a:xfrm flipH="1">
              <a:off x="9107706" y="154440"/>
              <a:ext cx="1717103" cy="4536934"/>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D3A38FA-29B8-4393-AC2A-4500F3038451}"/>
                </a:ext>
              </a:extLst>
            </p:cNvPr>
            <p:cNvSpPr/>
            <p:nvPr/>
          </p:nvSpPr>
          <p:spPr>
            <a:xfrm flipH="1">
              <a:off x="9550182" y="-27705"/>
              <a:ext cx="1130709" cy="811931"/>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chemeClr val="accent2">
                <a:lumMod val="40000"/>
                <a:lumOff val="60000"/>
              </a:schemeClr>
            </a:solidFill>
            <a:ln w="6854"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55409E60-B092-48DB-B96E-1A95670F615A}"/>
                </a:ext>
              </a:extLst>
            </p:cNvPr>
            <p:cNvSpPr/>
            <p:nvPr/>
          </p:nvSpPr>
          <p:spPr>
            <a:xfrm flipH="1">
              <a:off x="9665508" y="-3092"/>
              <a:ext cx="803417" cy="787664"/>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33C96-48D3-4E9A-B712-D4B453F57410}"/>
                </a:ext>
              </a:extLst>
            </p:cNvPr>
            <p:cNvSpPr/>
            <p:nvPr/>
          </p:nvSpPr>
          <p:spPr>
            <a:xfrm flipH="1">
              <a:off x="7537646" y="5670817"/>
              <a:ext cx="661635" cy="1181493"/>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5A806D3-90CB-44A2-A170-D4D8C03867D0}"/>
                </a:ext>
              </a:extLst>
            </p:cNvPr>
            <p:cNvSpPr/>
            <p:nvPr/>
          </p:nvSpPr>
          <p:spPr>
            <a:xfrm flipH="1">
              <a:off x="7565784" y="5211074"/>
              <a:ext cx="582870" cy="551363"/>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C419A77-37C0-4192-A661-24EDAE2B4184}"/>
                </a:ext>
              </a:extLst>
            </p:cNvPr>
            <p:cNvSpPr/>
            <p:nvPr/>
          </p:nvSpPr>
          <p:spPr>
            <a:xfrm flipH="1">
              <a:off x="9117341" y="4551175"/>
              <a:ext cx="15754" cy="11027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5A2AF5E-6A60-472B-B222-3F9CA8963F4E}"/>
                </a:ext>
              </a:extLst>
            </p:cNvPr>
            <p:cNvSpPr/>
            <p:nvPr/>
          </p:nvSpPr>
          <p:spPr>
            <a:xfrm flipH="1">
              <a:off x="7512038" y="199733"/>
              <a:ext cx="4679962" cy="6652578"/>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A85D74B3-A7E2-4A5F-A27D-A6ACFE2CD259}"/>
                </a:ext>
              </a:extLst>
            </p:cNvPr>
            <p:cNvSpPr/>
            <p:nvPr/>
          </p:nvSpPr>
          <p:spPr>
            <a:xfrm flipH="1">
              <a:off x="9188873" y="750761"/>
              <a:ext cx="945196" cy="3371194"/>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18C30D5-6D94-4F34-B09C-173208E47A8B}"/>
                </a:ext>
              </a:extLst>
            </p:cNvPr>
            <p:cNvSpPr/>
            <p:nvPr/>
          </p:nvSpPr>
          <p:spPr>
            <a:xfrm flipH="1">
              <a:off x="10394884" y="2329578"/>
              <a:ext cx="1797116" cy="2487823"/>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solidFill>
            <a:ln w="6854"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8AC7728-3142-44A2-8342-D2678BE6445D}"/>
                </a:ext>
              </a:extLst>
            </p:cNvPr>
            <p:cNvSpPr/>
            <p:nvPr/>
          </p:nvSpPr>
          <p:spPr>
            <a:xfrm flipH="1">
              <a:off x="10590223" y="3228547"/>
              <a:ext cx="1071221" cy="992454"/>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EB8DD8F-0093-4265-9CE6-8973297F2DD7}"/>
                </a:ext>
              </a:extLst>
            </p:cNvPr>
            <p:cNvSpPr/>
            <p:nvPr/>
          </p:nvSpPr>
          <p:spPr>
            <a:xfrm flipH="1">
              <a:off x="11357024" y="3548500"/>
              <a:ext cx="614377" cy="850674"/>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93A6EC8D-C5D3-4441-880B-1A5A596B3D2F}"/>
                </a:ext>
              </a:extLst>
            </p:cNvPr>
            <p:cNvGrpSpPr/>
            <p:nvPr/>
          </p:nvGrpSpPr>
          <p:grpSpPr>
            <a:xfrm>
              <a:off x="10381390" y="22755"/>
              <a:ext cx="568381" cy="2741097"/>
              <a:chOff x="10431358" y="70949"/>
              <a:chExt cx="469205" cy="2262807"/>
            </a:xfrm>
          </p:grpSpPr>
          <p:sp>
            <p:nvSpPr>
              <p:cNvPr id="26" name="Freeform: Shape 25">
                <a:extLst>
                  <a:ext uri="{FF2B5EF4-FFF2-40B4-BE49-F238E27FC236}">
                    <a16:creationId xmlns:a16="http://schemas.microsoft.com/office/drawing/2014/main" id="{702DB3BE-6249-4FF1-A0B0-DA4AD4DB4752}"/>
                  </a:ext>
                </a:extLst>
              </p:cNvPr>
              <p:cNvSpPr/>
              <p:nvPr/>
            </p:nvSpPr>
            <p:spPr>
              <a:xfrm flipH="1">
                <a:off x="10431358" y="1908419"/>
                <a:ext cx="425337" cy="425337"/>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EC9B926-FCAF-48C3-96BE-8AAAC5FED0EE}"/>
                  </a:ext>
                </a:extLst>
              </p:cNvPr>
              <p:cNvSpPr/>
              <p:nvPr/>
            </p:nvSpPr>
            <p:spPr>
              <a:xfrm flipH="1">
                <a:off x="10497278" y="1977063"/>
                <a:ext cx="299311" cy="29931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D2861-C21E-4320-A953-113098B78134}"/>
                  </a:ext>
                </a:extLst>
              </p:cNvPr>
              <p:cNvSpPr/>
              <p:nvPr/>
            </p:nvSpPr>
            <p:spPr>
              <a:xfrm flipH="1">
                <a:off x="10648511" y="70949"/>
                <a:ext cx="252052" cy="1858882"/>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9839DE31-A626-438B-87E8-2AE013072D6C}"/>
                </a:ext>
              </a:extLst>
            </p:cNvPr>
            <p:cNvGrpSpPr/>
            <p:nvPr/>
          </p:nvGrpSpPr>
          <p:grpSpPr>
            <a:xfrm>
              <a:off x="8475239" y="416721"/>
              <a:ext cx="1137896" cy="2101496"/>
              <a:chOff x="8696683" y="395466"/>
              <a:chExt cx="939346" cy="1734809"/>
            </a:xfrm>
          </p:grpSpPr>
          <p:sp>
            <p:nvSpPr>
              <p:cNvPr id="13" name="Freeform: Shape 12">
                <a:extLst>
                  <a:ext uri="{FF2B5EF4-FFF2-40B4-BE49-F238E27FC236}">
                    <a16:creationId xmlns:a16="http://schemas.microsoft.com/office/drawing/2014/main" id="{58FFEB45-4F2A-47B0-83BA-95CBF9DF2D66}"/>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645B7E-9684-4522-A3C0-684CA711CE9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EFB99FBA-5B02-475A-8377-4E6205D057BD}"/>
                  </a:ext>
                </a:extLst>
              </p:cNvPr>
              <p:cNvGrpSpPr/>
              <p:nvPr/>
            </p:nvGrpSpPr>
            <p:grpSpPr>
              <a:xfrm>
                <a:off x="8696683" y="395466"/>
                <a:ext cx="939346" cy="1714491"/>
                <a:chOff x="8696683" y="395466"/>
                <a:chExt cx="939346" cy="1714491"/>
              </a:xfrm>
            </p:grpSpPr>
            <p:sp>
              <p:nvSpPr>
                <p:cNvPr id="11" name="Freeform: Shape 10">
                  <a:extLst>
                    <a:ext uri="{FF2B5EF4-FFF2-40B4-BE49-F238E27FC236}">
                      <a16:creationId xmlns:a16="http://schemas.microsoft.com/office/drawing/2014/main" id="{969D98A7-4924-4B58-A7D7-66835124755F}"/>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676F80E-F139-4996-8CC8-73D3EBEB18CB}"/>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A9EBB6-05E8-4651-B58C-05A4D4540AB7}"/>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grpSp>
      </p:grpSp>
      <p:sp>
        <p:nvSpPr>
          <p:cNvPr id="71" name="TextBox 70">
            <a:extLst>
              <a:ext uri="{FF2B5EF4-FFF2-40B4-BE49-F238E27FC236}">
                <a16:creationId xmlns:a16="http://schemas.microsoft.com/office/drawing/2014/main" id="{66569320-7341-497A-BB4B-7244BFDA1CB9}"/>
              </a:ext>
            </a:extLst>
          </p:cNvPr>
          <p:cNvSpPr txBox="1"/>
          <p:nvPr/>
        </p:nvSpPr>
        <p:spPr>
          <a:xfrm>
            <a:off x="1018734" y="1943016"/>
            <a:ext cx="1429371" cy="523220"/>
          </a:xfrm>
          <a:prstGeom prst="rect">
            <a:avLst/>
          </a:prstGeom>
          <a:noFill/>
        </p:spPr>
        <p:txBody>
          <a:bodyPr wrap="square" rtlCol="0">
            <a:spAutoFit/>
          </a:bodyPr>
          <a:lstStyle/>
          <a:p>
            <a:r>
              <a:rPr lang="en-US" altLang="ko-KR" sz="2800" b="1" dirty="0" smtClean="0">
                <a:solidFill>
                  <a:schemeClr val="accent1"/>
                </a:solidFill>
                <a:cs typeface="Arial" pitchFamily="34" charset="0"/>
              </a:rPr>
              <a:t>Inputs</a:t>
            </a:r>
            <a:endParaRPr lang="ko-KR" altLang="en-US" sz="2800" b="1" dirty="0">
              <a:solidFill>
                <a:schemeClr val="accent1"/>
              </a:solidFill>
              <a:cs typeface="Arial" pitchFamily="34" charset="0"/>
            </a:endParaRPr>
          </a:p>
        </p:txBody>
      </p:sp>
      <p:sp>
        <p:nvSpPr>
          <p:cNvPr id="72" name="TextBox 71">
            <a:extLst>
              <a:ext uri="{FF2B5EF4-FFF2-40B4-BE49-F238E27FC236}">
                <a16:creationId xmlns:a16="http://schemas.microsoft.com/office/drawing/2014/main" id="{F1C5D83D-3F4B-4EB2-8694-5DF22971FE25}"/>
              </a:ext>
            </a:extLst>
          </p:cNvPr>
          <p:cNvSpPr txBox="1"/>
          <p:nvPr/>
        </p:nvSpPr>
        <p:spPr>
          <a:xfrm>
            <a:off x="497972" y="2493604"/>
            <a:ext cx="3079984" cy="3600986"/>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dirty="0"/>
              <a:t>Pregnant times (Preg)</a:t>
            </a:r>
          </a:p>
          <a:p>
            <a:pPr marL="285750" lvl="0" indent="-285750">
              <a:lnSpc>
                <a:spcPct val="150000"/>
              </a:lnSpc>
              <a:buFont typeface="Arial" panose="020B0604020202020204" pitchFamily="34" charset="0"/>
              <a:buChar char="•"/>
            </a:pPr>
            <a:r>
              <a:rPr lang="en-US" dirty="0"/>
              <a:t>Glucose level (Plas)</a:t>
            </a:r>
          </a:p>
          <a:p>
            <a:pPr marL="285750" lvl="0" indent="-285750">
              <a:lnSpc>
                <a:spcPct val="150000"/>
              </a:lnSpc>
              <a:buFont typeface="Arial" panose="020B0604020202020204" pitchFamily="34" charset="0"/>
              <a:buChar char="•"/>
            </a:pPr>
            <a:r>
              <a:rPr lang="en-US" dirty="0"/>
              <a:t>Diastolic BP (Dias)</a:t>
            </a:r>
          </a:p>
          <a:p>
            <a:pPr marL="285750" lvl="0" indent="-285750">
              <a:lnSpc>
                <a:spcPct val="150000"/>
              </a:lnSpc>
              <a:buFont typeface="Arial" panose="020B0604020202020204" pitchFamily="34" charset="0"/>
              <a:buChar char="•"/>
            </a:pPr>
            <a:r>
              <a:rPr lang="en-US" dirty="0"/>
              <a:t>Skin Thickness (Tric)</a:t>
            </a:r>
          </a:p>
          <a:p>
            <a:pPr marL="285750" lvl="0" indent="-285750">
              <a:lnSpc>
                <a:spcPct val="150000"/>
              </a:lnSpc>
              <a:buFont typeface="Arial" panose="020B0604020202020204" pitchFamily="34" charset="0"/>
              <a:buChar char="•"/>
            </a:pPr>
            <a:r>
              <a:rPr lang="en-US" dirty="0"/>
              <a:t>Serum Insulin (Ins)</a:t>
            </a:r>
          </a:p>
          <a:p>
            <a:pPr marL="285750" lvl="0" indent="-285750">
              <a:lnSpc>
                <a:spcPct val="150000"/>
              </a:lnSpc>
              <a:buFont typeface="Arial" panose="020B0604020202020204" pitchFamily="34" charset="0"/>
              <a:buChar char="•"/>
            </a:pPr>
            <a:r>
              <a:rPr lang="en-US" dirty="0"/>
              <a:t>BMI (Mass)</a:t>
            </a:r>
          </a:p>
          <a:p>
            <a:pPr marL="285750" lvl="0" indent="-285750">
              <a:lnSpc>
                <a:spcPct val="150000"/>
              </a:lnSpc>
              <a:buFont typeface="Arial" panose="020B0604020202020204" pitchFamily="34" charset="0"/>
              <a:buChar char="•"/>
            </a:pPr>
            <a:r>
              <a:rPr lang="en-US" dirty="0"/>
              <a:t>Pedigree (Pedi)</a:t>
            </a:r>
          </a:p>
          <a:p>
            <a:pPr marL="285750" lvl="0" indent="-285750">
              <a:lnSpc>
                <a:spcPct val="150000"/>
              </a:lnSpc>
              <a:buFont typeface="Arial" panose="020B0604020202020204" pitchFamily="34" charset="0"/>
              <a:buChar char="•"/>
            </a:pPr>
            <a:r>
              <a:rPr lang="en-US" dirty="0"/>
              <a:t>Age (Age)</a:t>
            </a:r>
          </a:p>
          <a:p>
            <a:r>
              <a:rPr lang="en-US" altLang="ko-KR" sz="1200" dirty="0" smtClean="0">
                <a:solidFill>
                  <a:schemeClr val="bg1"/>
                </a:solidFill>
                <a:cs typeface="Arial" pitchFamily="34" charset="0"/>
              </a:rPr>
              <a:t> </a:t>
            </a:r>
            <a:endParaRPr lang="en-US" altLang="ko-KR" sz="1200" dirty="0">
              <a:solidFill>
                <a:schemeClr val="bg1"/>
              </a:solidFill>
              <a:cs typeface="Arial" pitchFamily="34" charset="0"/>
            </a:endParaRPr>
          </a:p>
        </p:txBody>
      </p:sp>
      <p:sp>
        <p:nvSpPr>
          <p:cNvPr id="73" name="Text Placeholder 10">
            <a:extLst>
              <a:ext uri="{FF2B5EF4-FFF2-40B4-BE49-F238E27FC236}">
                <a16:creationId xmlns:a16="http://schemas.microsoft.com/office/drawing/2014/main" id="{F51E9CFF-E7E8-40D0-9AC1-B7D5F579276A}"/>
              </a:ext>
            </a:extLst>
          </p:cNvPr>
          <p:cNvSpPr txBox="1">
            <a:spLocks/>
          </p:cNvSpPr>
          <p:nvPr/>
        </p:nvSpPr>
        <p:spPr>
          <a:xfrm>
            <a:off x="890531" y="945265"/>
            <a:ext cx="779644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Input and output parameters</a:t>
            </a:r>
            <a:endParaRPr lang="en-US" dirty="0"/>
          </a:p>
        </p:txBody>
      </p:sp>
      <p:sp>
        <p:nvSpPr>
          <p:cNvPr id="44" name="TextBox 43">
            <a:extLst>
              <a:ext uri="{FF2B5EF4-FFF2-40B4-BE49-F238E27FC236}">
                <a16:creationId xmlns:a16="http://schemas.microsoft.com/office/drawing/2014/main" id="{66569320-7341-497A-BB4B-7244BFDA1CB9}"/>
              </a:ext>
            </a:extLst>
          </p:cNvPr>
          <p:cNvSpPr txBox="1"/>
          <p:nvPr/>
        </p:nvSpPr>
        <p:spPr>
          <a:xfrm>
            <a:off x="4724393" y="2064237"/>
            <a:ext cx="1429371" cy="523220"/>
          </a:xfrm>
          <a:prstGeom prst="rect">
            <a:avLst/>
          </a:prstGeom>
          <a:noFill/>
        </p:spPr>
        <p:txBody>
          <a:bodyPr wrap="square" rtlCol="0">
            <a:spAutoFit/>
          </a:bodyPr>
          <a:lstStyle/>
          <a:p>
            <a:r>
              <a:rPr lang="en-US" altLang="ko-KR" sz="2800" b="1" dirty="0" smtClean="0">
                <a:solidFill>
                  <a:schemeClr val="accent1"/>
                </a:solidFill>
                <a:cs typeface="Arial" pitchFamily="34" charset="0"/>
              </a:rPr>
              <a:t>Output</a:t>
            </a:r>
            <a:endParaRPr lang="ko-KR" altLang="en-US" sz="2800" b="1" dirty="0">
              <a:solidFill>
                <a:schemeClr val="accent1"/>
              </a:solidFill>
              <a:cs typeface="Arial" pitchFamily="34" charset="0"/>
            </a:endParaRPr>
          </a:p>
        </p:txBody>
      </p:sp>
      <p:sp>
        <p:nvSpPr>
          <p:cNvPr id="46" name="TextBox 45">
            <a:extLst>
              <a:ext uri="{FF2B5EF4-FFF2-40B4-BE49-F238E27FC236}">
                <a16:creationId xmlns:a16="http://schemas.microsoft.com/office/drawing/2014/main" id="{F1C5D83D-3F4B-4EB2-8694-5DF22971FE25}"/>
              </a:ext>
            </a:extLst>
          </p:cNvPr>
          <p:cNvSpPr txBox="1"/>
          <p:nvPr/>
        </p:nvSpPr>
        <p:spPr>
          <a:xfrm>
            <a:off x="4344946" y="2744724"/>
            <a:ext cx="3079984" cy="553998"/>
          </a:xfrm>
          <a:prstGeom prst="rect">
            <a:avLst/>
          </a:prstGeom>
          <a:noFill/>
        </p:spPr>
        <p:txBody>
          <a:bodyPr wrap="square" rtlCol="0">
            <a:spAutoFit/>
          </a:bodyPr>
          <a:lstStyle/>
          <a:p>
            <a:pPr marL="285750" lvl="0" indent="-285750">
              <a:buFont typeface="Arial" panose="020B0604020202020204" pitchFamily="34" charset="0"/>
              <a:buChar char="•"/>
            </a:pPr>
            <a:r>
              <a:rPr lang="en-US" dirty="0"/>
              <a:t>Diabetes Mellitus (DM)</a:t>
            </a:r>
          </a:p>
          <a:p>
            <a:r>
              <a:rPr lang="en-US" altLang="ko-KR" sz="1200" dirty="0" smtClean="0">
                <a:solidFill>
                  <a:schemeClr val="bg1"/>
                </a:solidFill>
                <a:cs typeface="Arial" pitchFamily="34" charset="0"/>
              </a:rPr>
              <a:t> </a:t>
            </a:r>
            <a:endParaRPr lang="en-US" altLang="ko-KR" sz="1200" dirty="0">
              <a:solidFill>
                <a:schemeClr val="bg1"/>
              </a:solidFill>
              <a:cs typeface="Arial" pitchFamily="34" charset="0"/>
            </a:endParaRPr>
          </a:p>
        </p:txBody>
      </p:sp>
      <p:sp>
        <p:nvSpPr>
          <p:cNvPr id="45" name="Rectangle 44"/>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Tree>
    <p:extLst>
      <p:ext uri="{BB962C8B-B14F-4D97-AF65-F5344CB8AC3E}">
        <p14:creationId xmlns:p14="http://schemas.microsoft.com/office/powerpoint/2010/main" val="268702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0">
            <a:extLst>
              <a:ext uri="{FF2B5EF4-FFF2-40B4-BE49-F238E27FC236}">
                <a16:creationId xmlns:a16="http://schemas.microsoft.com/office/drawing/2014/main" id="{B9B333D3-710C-4DC3-B936-7D6BE942A972}"/>
              </a:ext>
            </a:extLst>
          </p:cNvPr>
          <p:cNvSpPr txBox="1">
            <a:spLocks/>
          </p:cNvSpPr>
          <p:nvPr/>
        </p:nvSpPr>
        <p:spPr>
          <a:xfrm>
            <a:off x="3617919" y="-21134"/>
            <a:ext cx="857408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Proposed Algorithm</a:t>
            </a:r>
            <a:endParaRPr lang="en-US" dirty="0"/>
          </a:p>
        </p:txBody>
      </p:sp>
      <p:grpSp>
        <p:nvGrpSpPr>
          <p:cNvPr id="20" name="Group 19">
            <a:extLst>
              <a:ext uri="{FF2B5EF4-FFF2-40B4-BE49-F238E27FC236}">
                <a16:creationId xmlns:a16="http://schemas.microsoft.com/office/drawing/2014/main" id="{B8EFB0FF-8AF2-468D-B909-0AAF7A245238}"/>
              </a:ext>
            </a:extLst>
          </p:cNvPr>
          <p:cNvGrpSpPr/>
          <p:nvPr/>
        </p:nvGrpSpPr>
        <p:grpSpPr>
          <a:xfrm>
            <a:off x="335666" y="753050"/>
            <a:ext cx="11586258" cy="5632311"/>
            <a:chOff x="-761876" y="693367"/>
            <a:chExt cx="13661224" cy="5140505"/>
          </a:xfrm>
        </p:grpSpPr>
        <p:sp>
          <p:nvSpPr>
            <p:cNvPr id="21" name="TextBox 20">
              <a:extLst>
                <a:ext uri="{FF2B5EF4-FFF2-40B4-BE49-F238E27FC236}">
                  <a16:creationId xmlns:a16="http://schemas.microsoft.com/office/drawing/2014/main" id="{6F35FF8F-A80D-460F-A55C-DB0EB4419805}"/>
                </a:ext>
              </a:extLst>
            </p:cNvPr>
            <p:cNvSpPr txBox="1"/>
            <p:nvPr/>
          </p:nvSpPr>
          <p:spPr>
            <a:xfrm>
              <a:off x="3050342" y="2139219"/>
              <a:ext cx="3785024" cy="1200329"/>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a:t>
              </a:r>
            </a:p>
          </p:txBody>
        </p:sp>
        <p:sp>
          <p:nvSpPr>
            <p:cNvPr id="22" name="TextBox 21">
              <a:extLst>
                <a:ext uri="{FF2B5EF4-FFF2-40B4-BE49-F238E27FC236}">
                  <a16:creationId xmlns:a16="http://schemas.microsoft.com/office/drawing/2014/main" id="{9F8AF2F9-0FB8-46F4-9123-D08065E0AFB3}"/>
                </a:ext>
              </a:extLst>
            </p:cNvPr>
            <p:cNvSpPr txBox="1"/>
            <p:nvPr/>
          </p:nvSpPr>
          <p:spPr>
            <a:xfrm>
              <a:off x="-761876" y="693367"/>
              <a:ext cx="13661224" cy="5140505"/>
            </a:xfrm>
            <a:prstGeom prst="rect">
              <a:avLst/>
            </a:prstGeom>
            <a:noFill/>
            <a:ln>
              <a:noFill/>
            </a:ln>
          </p:spPr>
          <p:txBody>
            <a:bodyPr wrap="square" rtlCol="0">
              <a:spAutoFit/>
            </a:bodyPr>
            <a:lstStyle/>
            <a:p>
              <a:r>
                <a:rPr lang="en-US" u="sng" dirty="0" smtClean="0"/>
                <a:t>Input</a:t>
              </a:r>
              <a:r>
                <a:rPr lang="en-US" dirty="0"/>
                <a:t> </a:t>
              </a:r>
              <a:r>
                <a:rPr lang="en-US" dirty="0" smtClean="0"/>
                <a:t>: Input fuzzy </a:t>
              </a:r>
              <a:r>
                <a:rPr lang="en-US" dirty="0"/>
                <a:t>set for A1, A2, A3, A4, A5, A6, A7 and A8</a:t>
              </a:r>
            </a:p>
            <a:p>
              <a:r>
                <a:rPr lang="en-US" dirty="0"/>
                <a:t> </a:t>
              </a:r>
            </a:p>
            <a:p>
              <a:r>
                <a:rPr lang="en-US" u="sng" dirty="0" smtClean="0"/>
                <a:t>Output</a:t>
              </a:r>
              <a:r>
                <a:rPr lang="en-US" dirty="0"/>
                <a:t> </a:t>
              </a:r>
              <a:r>
                <a:rPr lang="en-US" dirty="0" smtClean="0"/>
                <a:t>: Output fuzzy </a:t>
              </a:r>
              <a:r>
                <a:rPr lang="en-US" dirty="0"/>
                <a:t>set for DM</a:t>
              </a:r>
            </a:p>
            <a:p>
              <a:r>
                <a:rPr lang="en-US" dirty="0"/>
                <a:t> </a:t>
              </a:r>
            </a:p>
            <a:p>
              <a:r>
                <a:rPr lang="en-US" u="sng" dirty="0"/>
                <a:t>Method </a:t>
              </a:r>
              <a:endParaRPr lang="en-US" dirty="0"/>
            </a:p>
            <a:p>
              <a:r>
                <a:rPr lang="en-US" dirty="0" smtClean="0"/>
                <a:t>Begin </a:t>
              </a:r>
            </a:p>
            <a:p>
              <a:r>
                <a:rPr lang="en-US" dirty="0"/>
                <a:t/>
              </a:r>
              <a:br>
                <a:rPr lang="en-US" dirty="0"/>
              </a:br>
              <a:r>
                <a:rPr lang="en-US" b="1" dirty="0" smtClean="0"/>
                <a:t>Step 1</a:t>
              </a:r>
              <a:r>
                <a:rPr lang="en-US" b="1" dirty="0"/>
                <a:t>: </a:t>
              </a:r>
              <a:r>
                <a:rPr lang="en-US" dirty="0"/>
                <a:t>Input the </a:t>
              </a:r>
              <a:r>
                <a:rPr lang="en-US" u="sng" dirty="0"/>
                <a:t>crisp values </a:t>
              </a:r>
              <a:r>
                <a:rPr lang="en-US" dirty="0"/>
                <a:t>for A1, A2, A3, A4, A5, A6, A7 and A8.</a:t>
              </a:r>
              <a:br>
                <a:rPr lang="en-US" dirty="0"/>
              </a:br>
              <a:r>
                <a:rPr lang="en-US" b="1" dirty="0"/>
                <a:t>Step 2: </a:t>
              </a:r>
              <a:r>
                <a:rPr lang="en-US" dirty="0"/>
                <a:t>Set </a:t>
              </a:r>
              <a:r>
                <a:rPr lang="en-US" u="sng" dirty="0"/>
                <a:t>the triangular membership function </a:t>
              </a:r>
              <a:r>
                <a:rPr lang="en-US" dirty="0"/>
                <a:t>for the fuzzy number with equation.</a:t>
              </a:r>
              <a:br>
                <a:rPr lang="en-US" dirty="0"/>
              </a:br>
              <a:r>
                <a:rPr lang="en-US" b="1" dirty="0"/>
                <a:t>Step 3: </a:t>
              </a:r>
              <a:r>
                <a:rPr lang="en-US" dirty="0" smtClean="0"/>
                <a:t>Build </a:t>
              </a:r>
              <a:r>
                <a:rPr lang="en-US" dirty="0"/>
                <a:t>the </a:t>
              </a:r>
              <a:r>
                <a:rPr lang="en-US" u="sng" dirty="0"/>
                <a:t>fuzzy numbers </a:t>
              </a:r>
              <a:r>
                <a:rPr lang="en-US" dirty="0"/>
                <a:t>for A1, A2, A3, A4, A5, A6, A7 and A8 for input set</a:t>
              </a:r>
              <a:br>
                <a:rPr lang="en-US" dirty="0"/>
              </a:br>
              <a:r>
                <a:rPr lang="en-US" dirty="0" smtClean="0"/>
                <a:t>        </a:t>
              </a:r>
              <a:r>
                <a:rPr lang="en-US" b="1" dirty="0" smtClean="0"/>
                <a:t>Step </a:t>
              </a:r>
              <a:r>
                <a:rPr lang="en-US" b="1" dirty="0"/>
                <a:t>3.1: </a:t>
              </a:r>
              <a:r>
                <a:rPr lang="en-US" dirty="0" smtClean="0"/>
                <a:t>Build </a:t>
              </a:r>
              <a:r>
                <a:rPr lang="en-US" dirty="0"/>
                <a:t>the fuzzy number for DM for the output set.</a:t>
              </a:r>
              <a:br>
                <a:rPr lang="en-US" dirty="0"/>
              </a:br>
              <a:r>
                <a:rPr lang="en-US" b="1" dirty="0" smtClean="0"/>
                <a:t>Step 4</a:t>
              </a:r>
              <a:r>
                <a:rPr lang="en-US" b="1" dirty="0"/>
                <a:t>:  </a:t>
              </a:r>
              <a:r>
                <a:rPr lang="en-US" u="sng" dirty="0"/>
                <a:t>Fuzzy inference</a:t>
              </a:r>
              <a:r>
                <a:rPr lang="en-US" dirty="0"/>
                <a:t> is executed by Mamdani’s method.</a:t>
              </a:r>
              <a:br>
                <a:rPr lang="en-US" dirty="0"/>
              </a:br>
              <a:r>
                <a:rPr lang="en-US" dirty="0" smtClean="0"/>
                <a:t>        </a:t>
              </a:r>
              <a:r>
                <a:rPr lang="en-US" b="1" dirty="0" smtClean="0"/>
                <a:t>Step </a:t>
              </a:r>
              <a:r>
                <a:rPr lang="en-US" b="1" dirty="0"/>
                <a:t>4.1: </a:t>
              </a:r>
              <a:r>
                <a:rPr lang="en-US" dirty="0"/>
                <a:t>Input the </a:t>
              </a:r>
              <a:r>
                <a:rPr lang="en-US" u="sng" dirty="0"/>
                <a:t>rule</a:t>
              </a:r>
              <a:r>
                <a:rPr lang="en-US" dirty="0"/>
                <a:t> as {Rule 1,2...k}</a:t>
              </a:r>
              <a:br>
                <a:rPr lang="en-US" dirty="0"/>
              </a:br>
              <a:r>
                <a:rPr lang="en-US" dirty="0" smtClean="0"/>
                <a:t>        </a:t>
              </a:r>
              <a:r>
                <a:rPr lang="en-US" b="1" dirty="0" smtClean="0"/>
                <a:t>Step </a:t>
              </a:r>
              <a:r>
                <a:rPr lang="en-US" b="1" dirty="0"/>
                <a:t>4.2:  </a:t>
              </a:r>
              <a:r>
                <a:rPr lang="en-US" u="sng" dirty="0"/>
                <a:t>Matching degree of rule </a:t>
              </a:r>
              <a:r>
                <a:rPr lang="en-US" dirty="0"/>
                <a:t>with OR fuzzy disjunction are calculated for fuzzy input set (A11, A12, A13, A21, A22, A23, A31, A32, A33, A41, A42, A43, A51, A52, A53, A61, A62, A63, A71, A72, A73, A81, A82, A83, </a:t>
              </a:r>
              <a:r>
                <a:rPr lang="en-US" dirty="0" smtClean="0"/>
                <a:t>DM1, DM2 </a:t>
              </a:r>
              <a:r>
                <a:rPr lang="en-US" dirty="0"/>
                <a:t>and DM3</a:t>
              </a:r>
              <a:r>
                <a:rPr lang="en-US" dirty="0" smtClean="0"/>
                <a:t>).</a:t>
              </a:r>
            </a:p>
            <a:p>
              <a:r>
                <a:rPr lang="en-US" dirty="0"/>
                <a:t/>
              </a:r>
              <a:br>
                <a:rPr lang="en-US" dirty="0"/>
              </a:br>
              <a:r>
                <a:rPr lang="en-US" b="1" dirty="0" smtClean="0"/>
                <a:t>Step 5</a:t>
              </a:r>
              <a:r>
                <a:rPr lang="en-US" b="1" dirty="0"/>
                <a:t>: </a:t>
              </a:r>
              <a:r>
                <a:rPr lang="en-US" u="sng" dirty="0"/>
                <a:t>Defuzzify</a:t>
              </a:r>
              <a:r>
                <a:rPr lang="en-US" dirty="0"/>
                <a:t> into the crisp values using centroid method</a:t>
              </a:r>
              <a:br>
                <a:rPr lang="en-US" dirty="0"/>
              </a:br>
              <a:r>
                <a:rPr lang="en-US" b="1" dirty="0" smtClean="0"/>
                <a:t>Step 6</a:t>
              </a:r>
              <a:r>
                <a:rPr lang="en-US" b="1" dirty="0"/>
                <a:t>: </a:t>
              </a:r>
              <a:r>
                <a:rPr lang="en-US" dirty="0"/>
                <a:t>Present the knowledge in the form of </a:t>
              </a:r>
              <a:r>
                <a:rPr lang="en-US" dirty="0" smtClean="0"/>
                <a:t>human nature </a:t>
              </a:r>
              <a:r>
                <a:rPr lang="en-US" dirty="0"/>
                <a:t>language.</a:t>
              </a:r>
              <a:br>
                <a:rPr lang="en-US" dirty="0"/>
              </a:br>
              <a:r>
                <a:rPr lang="en-US" dirty="0"/>
                <a:t>End</a:t>
              </a:r>
              <a:r>
                <a:rPr lang="en-US" dirty="0" smtClean="0"/>
                <a:t>.     </a:t>
              </a:r>
              <a:endParaRPr lang="en-US" dirty="0"/>
            </a:p>
          </p:txBody>
        </p:sp>
      </p:grpSp>
      <p:grpSp>
        <p:nvGrpSpPr>
          <p:cNvPr id="29" name="Group 28">
            <a:extLst>
              <a:ext uri="{FF2B5EF4-FFF2-40B4-BE49-F238E27FC236}">
                <a16:creationId xmlns:a16="http://schemas.microsoft.com/office/drawing/2014/main" id="{B1D19C4F-9913-4063-B0BC-F2D92C3F34C3}"/>
              </a:ext>
            </a:extLst>
          </p:cNvPr>
          <p:cNvGrpSpPr/>
          <p:nvPr/>
        </p:nvGrpSpPr>
        <p:grpSpPr>
          <a:xfrm flipH="1">
            <a:off x="9483663" y="475129"/>
            <a:ext cx="1898259" cy="2617888"/>
            <a:chOff x="6277020" y="2139413"/>
            <a:chExt cx="3232540" cy="4457995"/>
          </a:xfrm>
        </p:grpSpPr>
        <p:grpSp>
          <p:nvGrpSpPr>
            <p:cNvPr id="30" name="Graphic 71">
              <a:extLst>
                <a:ext uri="{FF2B5EF4-FFF2-40B4-BE49-F238E27FC236}">
                  <a16:creationId xmlns:a16="http://schemas.microsoft.com/office/drawing/2014/main" id="{641682F4-7B5F-4483-B888-818A9365C1FE}"/>
                </a:ext>
              </a:extLst>
            </p:cNvPr>
            <p:cNvGrpSpPr/>
            <p:nvPr/>
          </p:nvGrpSpPr>
          <p:grpSpPr>
            <a:xfrm>
              <a:off x="6277020" y="2139413"/>
              <a:ext cx="3232540" cy="4457995"/>
              <a:chOff x="6277020" y="2139413"/>
              <a:chExt cx="3232540" cy="4457995"/>
            </a:xfrm>
          </p:grpSpPr>
          <p:sp>
            <p:nvSpPr>
              <p:cNvPr id="41" name="Freeform: Shape 73">
                <a:extLst>
                  <a:ext uri="{FF2B5EF4-FFF2-40B4-BE49-F238E27FC236}">
                    <a16:creationId xmlns:a16="http://schemas.microsoft.com/office/drawing/2014/main" id="{A205649E-0B1E-48A9-8C3A-91B2FB9D647B}"/>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42" name="Freeform: Shape 77">
                <a:extLst>
                  <a:ext uri="{FF2B5EF4-FFF2-40B4-BE49-F238E27FC236}">
                    <a16:creationId xmlns:a16="http://schemas.microsoft.com/office/drawing/2014/main" id="{8A8E4DE5-267C-464B-AB02-4121855477F6}"/>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43" name="Freeform: Shape 78">
                <a:extLst>
                  <a:ext uri="{FF2B5EF4-FFF2-40B4-BE49-F238E27FC236}">
                    <a16:creationId xmlns:a16="http://schemas.microsoft.com/office/drawing/2014/main" id="{B483F406-8D97-45B4-BBD6-4400A25C4697}"/>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44" name="Freeform: Shape 79">
                <a:extLst>
                  <a:ext uri="{FF2B5EF4-FFF2-40B4-BE49-F238E27FC236}">
                    <a16:creationId xmlns:a16="http://schemas.microsoft.com/office/drawing/2014/main" id="{CFB3ECC4-4B62-4B80-A20F-D06217D2FBC7}"/>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45" name="Freeform: Shape 80">
                <a:extLst>
                  <a:ext uri="{FF2B5EF4-FFF2-40B4-BE49-F238E27FC236}">
                    <a16:creationId xmlns:a16="http://schemas.microsoft.com/office/drawing/2014/main" id="{283249D1-9959-4073-9D28-09A32C814D77}"/>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46" name="Freeform: Shape 81">
                <a:extLst>
                  <a:ext uri="{FF2B5EF4-FFF2-40B4-BE49-F238E27FC236}">
                    <a16:creationId xmlns:a16="http://schemas.microsoft.com/office/drawing/2014/main" id="{AB5C1427-37B2-4ADC-AACD-4A7999E298C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47" name="Freeform: Shape 82">
                <a:extLst>
                  <a:ext uri="{FF2B5EF4-FFF2-40B4-BE49-F238E27FC236}">
                    <a16:creationId xmlns:a16="http://schemas.microsoft.com/office/drawing/2014/main" id="{59F5D4A7-6C54-4070-9EFC-7A8997A8657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48" name="Freeform: Shape 83">
                <a:extLst>
                  <a:ext uri="{FF2B5EF4-FFF2-40B4-BE49-F238E27FC236}">
                    <a16:creationId xmlns:a16="http://schemas.microsoft.com/office/drawing/2014/main" id="{B8D3EFE2-1683-4346-B72C-8A9FEFEA68EB}"/>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49" name="Freeform: Shape 84">
                <a:extLst>
                  <a:ext uri="{FF2B5EF4-FFF2-40B4-BE49-F238E27FC236}">
                    <a16:creationId xmlns:a16="http://schemas.microsoft.com/office/drawing/2014/main" id="{84BBB867-12C1-4772-BC70-25629E4EDC7B}"/>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50" name="Freeform: Shape 85">
                <a:extLst>
                  <a:ext uri="{FF2B5EF4-FFF2-40B4-BE49-F238E27FC236}">
                    <a16:creationId xmlns:a16="http://schemas.microsoft.com/office/drawing/2014/main" id="{B1192437-185A-4DF4-91A9-F68136614603}"/>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51" name="Freeform: Shape 86">
                <a:extLst>
                  <a:ext uri="{FF2B5EF4-FFF2-40B4-BE49-F238E27FC236}">
                    <a16:creationId xmlns:a16="http://schemas.microsoft.com/office/drawing/2014/main" id="{12770122-CB3E-451A-8C30-9522C1AFD760}"/>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lumMod val="40000"/>
                  <a:lumOff val="60000"/>
                </a:schemeClr>
              </a:solidFill>
              <a:ln w="4834" cap="flat">
                <a:noFill/>
                <a:prstDash val="solid"/>
                <a:miter/>
              </a:ln>
            </p:spPr>
            <p:txBody>
              <a:bodyPr rtlCol="0" anchor="ctr"/>
              <a:lstStyle/>
              <a:p>
                <a:endParaRPr lang="en-US"/>
              </a:p>
            </p:txBody>
          </p:sp>
          <p:sp>
            <p:nvSpPr>
              <p:cNvPr id="52" name="Freeform: Shape 87">
                <a:extLst>
                  <a:ext uri="{FF2B5EF4-FFF2-40B4-BE49-F238E27FC236}">
                    <a16:creationId xmlns:a16="http://schemas.microsoft.com/office/drawing/2014/main" id="{4454AE30-EC4E-4DB2-8003-091D7B8B7DD6}"/>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rgbClr val="070804"/>
              </a:solidFill>
              <a:ln w="4834" cap="flat">
                <a:noFill/>
                <a:prstDash val="solid"/>
                <a:miter/>
              </a:ln>
            </p:spPr>
            <p:txBody>
              <a:bodyPr rtlCol="0" anchor="ctr"/>
              <a:lstStyle/>
              <a:p>
                <a:endParaRPr lang="en-US"/>
              </a:p>
            </p:txBody>
          </p:sp>
          <p:sp>
            <p:nvSpPr>
              <p:cNvPr id="53" name="Freeform: Shape 88">
                <a:extLst>
                  <a:ext uri="{FF2B5EF4-FFF2-40B4-BE49-F238E27FC236}">
                    <a16:creationId xmlns:a16="http://schemas.microsoft.com/office/drawing/2014/main" id="{B9ED6088-10B6-4423-AD19-F4087153385B}"/>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54" name="Freeform: Shape 89">
                <a:extLst>
                  <a:ext uri="{FF2B5EF4-FFF2-40B4-BE49-F238E27FC236}">
                    <a16:creationId xmlns:a16="http://schemas.microsoft.com/office/drawing/2014/main" id="{DCB5E063-367F-4F79-A937-A4D6735178BD}"/>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55" name="Freeform: Shape 90">
                <a:extLst>
                  <a:ext uri="{FF2B5EF4-FFF2-40B4-BE49-F238E27FC236}">
                    <a16:creationId xmlns:a16="http://schemas.microsoft.com/office/drawing/2014/main" id="{6038570A-6438-4D69-AE6A-47ED17BC5EB5}"/>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56" name="Freeform: Shape 91">
                <a:extLst>
                  <a:ext uri="{FF2B5EF4-FFF2-40B4-BE49-F238E27FC236}">
                    <a16:creationId xmlns:a16="http://schemas.microsoft.com/office/drawing/2014/main" id="{6A98D6D1-5C6A-46E9-A66E-724CCADA65B9}"/>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57" name="Freeform: Shape 92">
                <a:extLst>
                  <a:ext uri="{FF2B5EF4-FFF2-40B4-BE49-F238E27FC236}">
                    <a16:creationId xmlns:a16="http://schemas.microsoft.com/office/drawing/2014/main" id="{269C912B-22C9-4388-96E6-7FC123162AF0}"/>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58" name="Freeform: Shape 74">
                <a:extLst>
                  <a:ext uri="{FF2B5EF4-FFF2-40B4-BE49-F238E27FC236}">
                    <a16:creationId xmlns:a16="http://schemas.microsoft.com/office/drawing/2014/main" id="{182AF3E7-4C73-4C49-98B4-24216210F6F9}"/>
                  </a:ext>
                </a:extLst>
              </p:cNvPr>
              <p:cNvSpPr/>
              <p:nvPr/>
            </p:nvSpPr>
            <p:spPr>
              <a:xfrm>
                <a:off x="6277020" y="3574080"/>
                <a:ext cx="3232540"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232540"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42539" y="992919"/>
                      <a:pt x="3040975" y="1290572"/>
                      <a:pt x="3089858" y="1364139"/>
                    </a:cubicBezTo>
                    <a:cubicBezTo>
                      <a:pt x="3103893" y="1369463"/>
                      <a:pt x="3107765" y="1381079"/>
                      <a:pt x="3109701" y="1394146"/>
                    </a:cubicBezTo>
                    <a:cubicBezTo>
                      <a:pt x="3114057" y="1410602"/>
                      <a:pt x="3124705" y="1424638"/>
                      <a:pt x="3134869" y="1436737"/>
                    </a:cubicBezTo>
                    <a:cubicBezTo>
                      <a:pt x="3163908" y="1473037"/>
                      <a:pt x="3169232" y="1516112"/>
                      <a:pt x="3177460" y="1558703"/>
                    </a:cubicBezTo>
                    <a:cubicBezTo>
                      <a:pt x="3191496" y="1629365"/>
                      <a:pt x="3205531" y="1700028"/>
                      <a:pt x="3220051" y="1770690"/>
                    </a:cubicBezTo>
                    <a:cubicBezTo>
                      <a:pt x="3228763" y="1776982"/>
                      <a:pt x="3235539" y="1844741"/>
                      <a:pt x="3231183" y="1852485"/>
                    </a:cubicBezTo>
                    <a:cubicBezTo>
                      <a:pt x="3221503" y="1887332"/>
                      <a:pt x="3209403" y="1921695"/>
                      <a:pt x="3203111" y="1957027"/>
                    </a:cubicBezTo>
                    <a:cubicBezTo>
                      <a:pt x="3199723" y="1975418"/>
                      <a:pt x="3248804" y="1971906"/>
                      <a:pt x="3175524" y="1987518"/>
                    </a:cubicBezTo>
                    <a:cubicBezTo>
                      <a:pt x="3102244" y="2003130"/>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solidFill>
                  <a:schemeClr val="tx1"/>
                </a:solidFill>
                <a:prstDash val="solid"/>
                <a:miter/>
              </a:ln>
            </p:spPr>
            <p:txBody>
              <a:bodyPr rtlCol="0" anchor="ctr"/>
              <a:lstStyle/>
              <a:p>
                <a:endParaRPr lang="en-US"/>
              </a:p>
            </p:txBody>
          </p:sp>
          <p:sp>
            <p:nvSpPr>
              <p:cNvPr id="59" name="Freeform: Shape 75">
                <a:extLst>
                  <a:ext uri="{FF2B5EF4-FFF2-40B4-BE49-F238E27FC236}">
                    <a16:creationId xmlns:a16="http://schemas.microsoft.com/office/drawing/2014/main" id="{1BE3A983-FDA8-4BC0-A7B5-2D56CAD64AA7}"/>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76">
                <a:extLst>
                  <a:ext uri="{FF2B5EF4-FFF2-40B4-BE49-F238E27FC236}">
                    <a16:creationId xmlns:a16="http://schemas.microsoft.com/office/drawing/2014/main" id="{06D90962-4C15-47CF-9919-CD51390EA4A8}"/>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31" name="Group 30">
              <a:extLst>
                <a:ext uri="{FF2B5EF4-FFF2-40B4-BE49-F238E27FC236}">
                  <a16:creationId xmlns:a16="http://schemas.microsoft.com/office/drawing/2014/main" id="{4B080ED2-DF31-4C75-B582-F37C3039FA24}"/>
                </a:ext>
              </a:extLst>
            </p:cNvPr>
            <p:cNvGrpSpPr/>
            <p:nvPr/>
          </p:nvGrpSpPr>
          <p:grpSpPr>
            <a:xfrm>
              <a:off x="6825563" y="3607496"/>
              <a:ext cx="1739000" cy="1673926"/>
              <a:chOff x="6825563" y="3607496"/>
              <a:chExt cx="1739000" cy="1673926"/>
            </a:xfrm>
          </p:grpSpPr>
          <p:sp>
            <p:nvSpPr>
              <p:cNvPr id="32" name="Freeform: Shape 97">
                <a:extLst>
                  <a:ext uri="{FF2B5EF4-FFF2-40B4-BE49-F238E27FC236}">
                    <a16:creationId xmlns:a16="http://schemas.microsoft.com/office/drawing/2014/main" id="{605FFCE3-EEE2-401A-B664-1129485F17E8}"/>
                  </a:ext>
                </a:extLst>
              </p:cNvPr>
              <p:cNvSpPr/>
              <p:nvPr/>
            </p:nvSpPr>
            <p:spPr>
              <a:xfrm rot="19931640" flipH="1">
                <a:off x="8235618" y="4744310"/>
                <a:ext cx="328945" cy="328946"/>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dirty="0"/>
              </a:p>
            </p:txBody>
          </p:sp>
          <p:sp>
            <p:nvSpPr>
              <p:cNvPr id="33" name="Freeform: Shape 98">
                <a:extLst>
                  <a:ext uri="{FF2B5EF4-FFF2-40B4-BE49-F238E27FC236}">
                    <a16:creationId xmlns:a16="http://schemas.microsoft.com/office/drawing/2014/main" id="{ECE34F41-749D-4DFA-A865-6B3FCCAA6571}"/>
                  </a:ext>
                </a:extLst>
              </p:cNvPr>
              <p:cNvSpPr/>
              <p:nvPr/>
            </p:nvSpPr>
            <p:spPr>
              <a:xfrm rot="19931640" flipH="1">
                <a:off x="8288370" y="4795846"/>
                <a:ext cx="231480" cy="231480"/>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34" name="Freeform: Shape 104">
                <a:extLst>
                  <a:ext uri="{FF2B5EF4-FFF2-40B4-BE49-F238E27FC236}">
                    <a16:creationId xmlns:a16="http://schemas.microsoft.com/office/drawing/2014/main" id="{30C5C7F2-886F-43E9-B030-826D5703F4B6}"/>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BC334958-B75D-4182-BC20-A76A82FBAFD6}"/>
                  </a:ext>
                </a:extLst>
              </p:cNvPr>
              <p:cNvGrpSpPr/>
              <p:nvPr/>
            </p:nvGrpSpPr>
            <p:grpSpPr>
              <a:xfrm rot="20643887">
                <a:off x="6825563" y="3698606"/>
                <a:ext cx="884412" cy="1582816"/>
                <a:chOff x="6911434" y="4294138"/>
                <a:chExt cx="755804" cy="1352649"/>
              </a:xfrm>
            </p:grpSpPr>
            <p:sp>
              <p:nvSpPr>
                <p:cNvPr id="36" name="Freeform: Shape 93">
                  <a:extLst>
                    <a:ext uri="{FF2B5EF4-FFF2-40B4-BE49-F238E27FC236}">
                      <a16:creationId xmlns:a16="http://schemas.microsoft.com/office/drawing/2014/main" id="{600D4236-A910-4898-A7BC-5F7C13AAA547}"/>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37" name="Freeform: Shape 94">
                  <a:extLst>
                    <a:ext uri="{FF2B5EF4-FFF2-40B4-BE49-F238E27FC236}">
                      <a16:creationId xmlns:a16="http://schemas.microsoft.com/office/drawing/2014/main" id="{634837B8-DAFD-4C60-94C8-A9DA8244B0FC}"/>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38" name="Freeform: Shape 95">
                  <a:extLst>
                    <a:ext uri="{FF2B5EF4-FFF2-40B4-BE49-F238E27FC236}">
                      <a16:creationId xmlns:a16="http://schemas.microsoft.com/office/drawing/2014/main" id="{CD1891C8-7747-4ECE-B3CA-1F0E21970A9B}"/>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39" name="Freeform: Shape 96">
                  <a:extLst>
                    <a:ext uri="{FF2B5EF4-FFF2-40B4-BE49-F238E27FC236}">
                      <a16:creationId xmlns:a16="http://schemas.microsoft.com/office/drawing/2014/main" id="{44C661DE-5EDE-439F-B1A4-1C6B295D0A13}"/>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40" name="Freeform: Shape 100">
                  <a:extLst>
                    <a:ext uri="{FF2B5EF4-FFF2-40B4-BE49-F238E27FC236}">
                      <a16:creationId xmlns:a16="http://schemas.microsoft.com/office/drawing/2014/main" id="{198F94EF-9698-4511-B67B-976282454507}"/>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grpSp>
      </p:grpSp>
      <p:sp>
        <p:nvSpPr>
          <p:cNvPr id="61" name="Rectangle 60"/>
          <p:cNvSpPr/>
          <p:nvPr/>
        </p:nvSpPr>
        <p:spPr>
          <a:xfrm>
            <a:off x="11816862" y="6537129"/>
            <a:ext cx="348762" cy="294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 name="Rounded Rectangle 2"/>
          <p:cNvSpPr/>
          <p:nvPr/>
        </p:nvSpPr>
        <p:spPr>
          <a:xfrm>
            <a:off x="4765430" y="1229048"/>
            <a:ext cx="2083777" cy="844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t>Safe level</a:t>
            </a:r>
          </a:p>
          <a:p>
            <a:pPr marL="285750" indent="-285750">
              <a:buFont typeface="Arial" panose="020B0604020202020204" pitchFamily="34" charset="0"/>
              <a:buChar char="•"/>
            </a:pPr>
            <a:r>
              <a:rPr lang="en-US" sz="1400" dirty="0" smtClean="0"/>
              <a:t>Medium level</a:t>
            </a:r>
          </a:p>
          <a:p>
            <a:pPr marL="285750" indent="-285750">
              <a:buFont typeface="Arial" panose="020B0604020202020204" pitchFamily="34" charset="0"/>
              <a:buChar char="•"/>
            </a:pPr>
            <a:r>
              <a:rPr lang="en-US" sz="1400" dirty="0" smtClean="0"/>
              <a:t>Dangerous level</a:t>
            </a:r>
            <a:endParaRPr lang="en-US" sz="1400" dirty="0"/>
          </a:p>
        </p:txBody>
      </p:sp>
      <p:cxnSp>
        <p:nvCxnSpPr>
          <p:cNvPr id="5" name="Straight Arrow Connector 4"/>
          <p:cNvCxnSpPr/>
          <p:nvPr/>
        </p:nvCxnSpPr>
        <p:spPr>
          <a:xfrm flipH="1" flipV="1">
            <a:off x="4147730" y="1565031"/>
            <a:ext cx="591324" cy="1066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69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3954</TotalTime>
  <Words>1803</Words>
  <Application>Microsoft Office PowerPoint</Application>
  <PresentationFormat>Widescreen</PresentationFormat>
  <Paragraphs>292</Paragraphs>
  <Slides>20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 Unicode MS</vt:lpstr>
      <vt:lpstr>맑은 고딕</vt:lpstr>
      <vt:lpstr>Arial</vt:lpstr>
      <vt:lpstr>Calibri</vt:lpstr>
      <vt:lpstr>FZShuTi</vt:lpstr>
      <vt:lpstr>STXingkai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Lenovo</cp:lastModifiedBy>
  <cp:revision>170</cp:revision>
  <dcterms:created xsi:type="dcterms:W3CDTF">2019-01-14T06:35:35Z</dcterms:created>
  <dcterms:modified xsi:type="dcterms:W3CDTF">2020-01-03T01:33:58Z</dcterms:modified>
</cp:coreProperties>
</file>