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56" r:id="rId2"/>
    <p:sldId id="271" r:id="rId3"/>
    <p:sldId id="268" r:id="rId4"/>
    <p:sldId id="269" r:id="rId5"/>
    <p:sldId id="259" r:id="rId6"/>
    <p:sldId id="273" r:id="rId7"/>
    <p:sldId id="264" r:id="rId8"/>
    <p:sldId id="266" r:id="rId9"/>
    <p:sldId id="267" r:id="rId10"/>
    <p:sldId id="26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8AB7B-F395-46A6-A339-A16DA27272E9}" type="datetimeFigureOut">
              <a:rPr lang="en-US" smtClean="0"/>
              <a:t>2015-09-02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E8D68-3BF9-481D-9B71-8DEEE466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E8D68-3BF9-481D-9B71-8DEEE46643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0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13D07C-E825-4519-A9D0-B74520F792E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0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28033"/>
            <a:ext cx="10058400" cy="1504639"/>
          </a:xfrm>
        </p:spPr>
        <p:txBody>
          <a:bodyPr>
            <a:noAutofit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AN OPEN BIOMECHANICS SYSTEM USING COMMODITY HARDWARE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MadushaN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ADHIKARI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Chathuranga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BAMUNUSINGHE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Pumudika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DISSANAYAKE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66" y="2032672"/>
            <a:ext cx="3850385" cy="21658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43" y="1846263"/>
            <a:ext cx="6051887" cy="4022725"/>
          </a:xfrm>
        </p:spPr>
      </p:pic>
    </p:spTree>
    <p:extLst>
      <p:ext uri="{BB962C8B-B14F-4D97-AF65-F5344CB8AC3E}">
        <p14:creationId xmlns:p14="http://schemas.microsoft.com/office/powerpoint/2010/main" val="18691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ISSUE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3" y="4202459"/>
            <a:ext cx="2790525" cy="15660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24" y="4154667"/>
            <a:ext cx="1641797" cy="1975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2" y="4202459"/>
            <a:ext cx="2689505" cy="1786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2" y="1994031"/>
            <a:ext cx="2277549" cy="15171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18" y="1994031"/>
            <a:ext cx="2528568" cy="15171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60" y="4154667"/>
            <a:ext cx="2005712" cy="1786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42" y="1994031"/>
            <a:ext cx="2279856" cy="15171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25" y="1994031"/>
            <a:ext cx="2045638" cy="1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190148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Existing movement capturing </a:t>
            </a:r>
            <a:r>
              <a:rPr lang="en-US" sz="3200" dirty="0"/>
              <a:t>systems (</a:t>
            </a:r>
            <a:r>
              <a:rPr lang="en-US" sz="3200" dirty="0" err="1" smtClean="0"/>
              <a:t>Vicon</a:t>
            </a:r>
            <a:r>
              <a:rPr lang="en-US" sz="3200" dirty="0" smtClean="0"/>
              <a:t>, </a:t>
            </a:r>
            <a:r>
              <a:rPr lang="en-US" sz="3200" dirty="0" err="1"/>
              <a:t>Qualisys</a:t>
            </a:r>
            <a:r>
              <a:rPr lang="en-US" sz="3200" dirty="0"/>
              <a:t> etc</a:t>
            </a:r>
            <a:r>
              <a:rPr lang="en-US" sz="3200" dirty="0" smtClean="0"/>
              <a:t>.) are expensive( &gt; 10000 USD)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Need specially trained personnel and specially equipped laboratories in marker based systems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This approach will introduce a low cost </a:t>
            </a:r>
            <a:r>
              <a:rPr lang="en-US" sz="3200" dirty="0" err="1" smtClean="0"/>
              <a:t>markerless</a:t>
            </a:r>
            <a:r>
              <a:rPr lang="en-US" sz="3200" dirty="0" smtClean="0"/>
              <a:t> movement capturing and analysis system which has reasonable accuracy like in marker based systems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9378" y="1849688"/>
            <a:ext cx="11489503" cy="3590769"/>
            <a:chOff x="1423578" y="1766538"/>
            <a:chExt cx="9005884" cy="2285659"/>
          </a:xfrm>
        </p:grpSpPr>
        <p:grpSp>
          <p:nvGrpSpPr>
            <p:cNvPr id="49" name="Group 48"/>
            <p:cNvGrpSpPr/>
            <p:nvPr/>
          </p:nvGrpSpPr>
          <p:grpSpPr>
            <a:xfrm>
              <a:off x="1423578" y="1766538"/>
              <a:ext cx="9005884" cy="2285659"/>
              <a:chOff x="2389745" y="1606039"/>
              <a:chExt cx="7043554" cy="228565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389745" y="2256190"/>
                <a:ext cx="7043554" cy="1635508"/>
                <a:chOff x="189433" y="-99399"/>
                <a:chExt cx="6209398" cy="1441975"/>
              </a:xfrm>
            </p:grpSpPr>
            <p:sp>
              <p:nvSpPr>
                <p:cNvPr id="8" name="Text Box 12"/>
                <p:cNvSpPr txBox="1"/>
                <p:nvPr/>
              </p:nvSpPr>
              <p:spPr>
                <a:xfrm>
                  <a:off x="1450709" y="940467"/>
                  <a:ext cx="705861" cy="23541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0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Filtering</a:t>
                  </a:r>
                  <a:endPara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 Box 13"/>
                <p:cNvSpPr txBox="1"/>
                <p:nvPr/>
              </p:nvSpPr>
              <p:spPr>
                <a:xfrm>
                  <a:off x="2597131" y="936916"/>
                  <a:ext cx="1044400" cy="40566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000" dirty="0" smtClean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Acceleration calculation</a:t>
                  </a:r>
                  <a:endPara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189433" y="-99399"/>
                  <a:ext cx="6209398" cy="1015132"/>
                  <a:chOff x="189433" y="-99399"/>
                  <a:chExt cx="6209398" cy="1015132"/>
                </a:xfrm>
              </p:grpSpPr>
              <p:sp>
                <p:nvSpPr>
                  <p:cNvPr id="13" name="Right Arrow 12"/>
                  <p:cNvSpPr/>
                  <p:nvPr/>
                </p:nvSpPr>
                <p:spPr>
                  <a:xfrm>
                    <a:off x="1703551" y="215736"/>
                    <a:ext cx="669280" cy="95250"/>
                  </a:xfrm>
                  <a:prstGeom prst="rightArrow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ight Arrow 14"/>
                  <p:cNvSpPr/>
                  <p:nvPr/>
                </p:nvSpPr>
                <p:spPr>
                  <a:xfrm>
                    <a:off x="3883833" y="215736"/>
                    <a:ext cx="738270" cy="95250"/>
                  </a:xfrm>
                  <a:prstGeom prst="rightArrow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ight Arrow 15"/>
                  <p:cNvSpPr/>
                  <p:nvPr/>
                </p:nvSpPr>
                <p:spPr>
                  <a:xfrm rot="8106517">
                    <a:off x="2012325" y="637785"/>
                    <a:ext cx="502515" cy="71548"/>
                  </a:xfrm>
                  <a:prstGeom prst="rightArrow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89433" y="-99399"/>
                    <a:ext cx="6209398" cy="1015132"/>
                    <a:chOff x="189433" y="-99399"/>
                    <a:chExt cx="6209398" cy="1015132"/>
                  </a:xfrm>
                </p:grpSpPr>
                <p:sp>
                  <p:nvSpPr>
                    <p:cNvPr id="18" name="Text Box 1"/>
                    <p:cNvSpPr txBox="1"/>
                    <p:nvPr/>
                  </p:nvSpPr>
                  <p:spPr>
                    <a:xfrm>
                      <a:off x="189433" y="57422"/>
                      <a:ext cx="1434905" cy="428689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Kinect skeleton tracking and data capturing</a:t>
                      </a:r>
                    </a:p>
                  </p:txBody>
                </p:sp>
                <p:sp>
                  <p:nvSpPr>
                    <p:cNvPr id="20" name="Text Box 5"/>
                    <p:cNvSpPr txBox="1"/>
                    <p:nvPr/>
                  </p:nvSpPr>
                  <p:spPr>
                    <a:xfrm>
                      <a:off x="2438294" y="94367"/>
                      <a:ext cx="1362075" cy="357581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Matlab</a:t>
                      </a:r>
                      <a:r>
                        <a:rPr lang="en-US" sz="200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calculations</a:t>
                      </a:r>
                      <a:endParaRPr lang="en-US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Text Box 7"/>
                    <p:cNvSpPr txBox="1"/>
                    <p:nvPr/>
                  </p:nvSpPr>
                  <p:spPr>
                    <a:xfrm>
                      <a:off x="4705567" y="-99399"/>
                      <a:ext cx="1693264" cy="725519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.mot file to feed motion data into </a:t>
                      </a:r>
                      <a:r>
                        <a:rPr lang="en-US" sz="2000" dirty="0" err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OpenSim</a:t>
                      </a:r>
                      <a:r>
                        <a:rPr lang="en-US" sz="2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visualization</a:t>
                      </a:r>
                    </a:p>
                  </p:txBody>
                </p:sp>
                <p:sp>
                  <p:nvSpPr>
                    <p:cNvPr id="22" name="Right Arrow 21"/>
                    <p:cNvSpPr/>
                    <p:nvPr/>
                  </p:nvSpPr>
                  <p:spPr>
                    <a:xfrm rot="5400000">
                      <a:off x="2911128" y="661437"/>
                      <a:ext cx="435182" cy="73409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Right Arrow 23"/>
                    <p:cNvSpPr/>
                    <p:nvPr/>
                  </p:nvSpPr>
                  <p:spPr>
                    <a:xfrm rot="2629197">
                      <a:off x="3705247" y="635184"/>
                      <a:ext cx="528787" cy="67108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pic>
            <p:nvPicPr>
              <p:cNvPr id="25" name="Picture 24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944" y="1683320"/>
                <a:ext cx="1084604" cy="606492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167" y="1683320"/>
                <a:ext cx="981441" cy="70298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786" y="1606039"/>
                <a:ext cx="694293" cy="608872"/>
              </a:xfrm>
              <a:prstGeom prst="rect">
                <a:avLst/>
              </a:prstGeom>
            </p:spPr>
          </p:pic>
        </p:grpSp>
        <p:sp>
          <p:nvSpPr>
            <p:cNvPr id="35" name="Text Box 21"/>
            <p:cNvSpPr txBox="1"/>
            <p:nvPr/>
          </p:nvSpPr>
          <p:spPr>
            <a:xfrm>
              <a:off x="7069349" y="3592092"/>
              <a:ext cx="1682431" cy="2601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Angle calculation</a:t>
              </a:r>
              <a:endPara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5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993" y="4873351"/>
            <a:ext cx="2258549" cy="1411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561069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Sensor system designed to be used with Xbox 360.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Less expensive compared to existing marker based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Less computational processing to extract data compared to existing marker less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Can get 3D coordinates of 25 different human joints at a time.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 OPEN BIOMECHANICS SYSTEM USING COMMODITY HARDWARE by Madushan Adhikari, </a:t>
            </a:r>
            <a:r>
              <a:rPr lang="en-US" dirty="0" err="1" smtClean="0"/>
              <a:t>Chaturanga</a:t>
            </a:r>
            <a:r>
              <a:rPr lang="en-US" dirty="0" smtClean="0"/>
              <a:t> </a:t>
            </a:r>
            <a:r>
              <a:rPr lang="en-US" dirty="0" err="1" smtClean="0"/>
              <a:t>Bamunusinghe</a:t>
            </a:r>
            <a:r>
              <a:rPr lang="en-US" dirty="0" smtClean="0"/>
              <a:t>, </a:t>
            </a:r>
            <a:r>
              <a:rPr lang="en-US" dirty="0" err="1" smtClean="0"/>
              <a:t>Pamudika</a:t>
            </a:r>
            <a:r>
              <a:rPr lang="en-US" dirty="0" smtClean="0"/>
              <a:t> </a:t>
            </a:r>
            <a:r>
              <a:rPr lang="en-US" dirty="0" err="1" smtClean="0"/>
              <a:t>Dissanayaka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658349" y="1752573"/>
            <a:ext cx="3414381" cy="45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326380" cy="2771986"/>
          </a:xfrm>
        </p:spPr>
        <p:txBody>
          <a:bodyPr/>
          <a:lstStyle/>
          <a:p>
            <a:r>
              <a:rPr lang="en-US" dirty="0" smtClean="0"/>
              <a:t>Filtering - Moving average filter</a:t>
            </a:r>
          </a:p>
          <a:p>
            <a:r>
              <a:rPr lang="en-US" dirty="0" smtClean="0"/>
              <a:t>Acceleration calculation -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Interpolation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and differentiation for acceleration calculation</a:t>
            </a:r>
          </a:p>
          <a:p>
            <a:r>
              <a:rPr lang="en-US" dirty="0"/>
              <a:t>Angle </a:t>
            </a:r>
            <a:r>
              <a:rPr lang="en-US" dirty="0" smtClean="0"/>
              <a:t>calculation -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Angle between two straight lines in 3D coordinate space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</a:t>
            </a:r>
            <a:endParaRPr lang="en-US" dirty="0"/>
          </a:p>
        </p:txBody>
      </p:sp>
      <p:pic>
        <p:nvPicPr>
          <p:cNvPr id="8" name="Content Placeholder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70" y="1822273"/>
            <a:ext cx="6488430" cy="4211885"/>
          </a:xfrm>
          <a:prstGeom prst="rect">
            <a:avLst/>
          </a:prstGeom>
        </p:spPr>
      </p:pic>
      <p:pic>
        <p:nvPicPr>
          <p:cNvPr id="9" name="Picture 8" descr="C:\Users\Madushan\Desktop\Sem8\ar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66" y="4326018"/>
            <a:ext cx="3172454" cy="170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1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Untitle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880" y="286603"/>
            <a:ext cx="11887200" cy="56721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760883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Arm </a:t>
            </a:r>
            <a:r>
              <a:rPr lang="en-US" sz="3200" dirty="0"/>
              <a:t>is considered as a rigid </a:t>
            </a:r>
            <a:r>
              <a:rPr lang="en-US" sz="3200" dirty="0" smtClean="0"/>
              <a:t>body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Standard </a:t>
            </a:r>
            <a:r>
              <a:rPr lang="en-US" sz="3200" dirty="0"/>
              <a:t>free body diagrams &amp; mass acceleration diagrams are used to calculate </a:t>
            </a:r>
            <a:r>
              <a:rPr lang="en-US" sz="3200" dirty="0" smtClean="0"/>
              <a:t>forces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Acceleration data and standard values of approximating </a:t>
            </a:r>
            <a:r>
              <a:rPr lang="en-US" sz="3200" dirty="0"/>
              <a:t>the mass </a:t>
            </a:r>
            <a:r>
              <a:rPr lang="en-US" sz="3200" dirty="0" smtClean="0"/>
              <a:t>of </a:t>
            </a:r>
            <a:r>
              <a:rPr lang="en-US" sz="3200" dirty="0"/>
              <a:t>the arm and center of </a:t>
            </a:r>
            <a:r>
              <a:rPr lang="en-US" sz="3200" dirty="0" smtClean="0"/>
              <a:t>mass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18" y="1851269"/>
            <a:ext cx="3485882" cy="40178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Force analysis using </a:t>
            </a:r>
            <a:r>
              <a:rPr lang="en-US" sz="3200" dirty="0" err="1" smtClean="0"/>
              <a:t>OpenSim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Validate results by comparing with rigid body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Full body analysis using a complete model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OPEN BIOMECHANICS SYSTEM USING COMMODITY HARDWARE by Madushan Adhikari, Chaturanga Bamunusinghe, Pamudika Dissanayaka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2015-09-02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D07C-E825-4519-A9D0-B74520F792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1210</TotalTime>
  <Words>421</Words>
  <Application>Microsoft Office PowerPoint</Application>
  <PresentationFormat>Widescreen</PresentationFormat>
  <Paragraphs>67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Retrospect</vt:lpstr>
      <vt:lpstr> AN OPEN BIOMECHANICS SYSTEM USING COMMODITY HARDWARE </vt:lpstr>
      <vt:lpstr>A PRACTICAL ISSUE</vt:lpstr>
      <vt:lpstr>OBJECTIVE</vt:lpstr>
      <vt:lpstr>PROCESS OVERVIEW</vt:lpstr>
      <vt:lpstr>MICROSOFT KINECT DEVICE</vt:lpstr>
      <vt:lpstr>PRE PROCESSING</vt:lpstr>
      <vt:lpstr>PowerPoint Presentation</vt:lpstr>
      <vt:lpstr>FORCE CALCULATION</vt:lpstr>
      <vt:lpstr>POTENTIAL APPLICATIONS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Movement Capture and Biomechanical Analysis</dc:title>
  <dc:creator>Pumudika</dc:creator>
  <cp:lastModifiedBy>MADUSHAN ADHIKARI</cp:lastModifiedBy>
  <cp:revision>84</cp:revision>
  <dcterms:created xsi:type="dcterms:W3CDTF">2015-08-23T16:51:34Z</dcterms:created>
  <dcterms:modified xsi:type="dcterms:W3CDTF">2015-09-01T20:57:06Z</dcterms:modified>
</cp:coreProperties>
</file>