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70" r:id="rId8"/>
    <p:sldId id="263" r:id="rId9"/>
    <p:sldId id="268" r:id="rId10"/>
    <p:sldId id="269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7" autoAdjust="0"/>
    <p:restoredTop sz="94660"/>
  </p:normalViewPr>
  <p:slideViewPr>
    <p:cSldViewPr>
      <p:cViewPr>
        <p:scale>
          <a:sx n="80" d="100"/>
          <a:sy n="80" d="100"/>
        </p:scale>
        <p:origin x="-6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33800" y="5715000"/>
            <a:ext cx="5410200" cy="113755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smtClean="0"/>
              <a:t>Presenter :                          </a:t>
            </a:r>
            <a:r>
              <a:rPr lang="en-US" dirty="0" err="1" smtClean="0"/>
              <a:t>Weerawardhana</a:t>
            </a:r>
            <a:r>
              <a:rPr lang="en-US" dirty="0" smtClean="0"/>
              <a:t> J.L.M.N.</a:t>
            </a:r>
          </a:p>
          <a:p>
            <a:pPr algn="r"/>
            <a:r>
              <a:rPr lang="en-US" dirty="0"/>
              <a:t>	 </a:t>
            </a:r>
            <a:r>
              <a:rPr lang="en-US" dirty="0" smtClean="0"/>
              <a:t>  Department of Computer Engineering,</a:t>
            </a:r>
          </a:p>
          <a:p>
            <a:pPr algn="r"/>
            <a:r>
              <a:rPr lang="en-US" dirty="0"/>
              <a:t>	 </a:t>
            </a:r>
            <a:r>
              <a:rPr lang="en-US" dirty="0" smtClean="0"/>
              <a:t>      University of </a:t>
            </a:r>
            <a:r>
              <a:rPr lang="en-US" dirty="0" err="1" smtClean="0"/>
              <a:t>Peradeniya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1219200"/>
            <a:ext cx="7175351" cy="1793167"/>
          </a:xfrm>
        </p:spPr>
        <p:txBody>
          <a:bodyPr/>
          <a:lstStyle/>
          <a:p>
            <a:r>
              <a:rPr lang="en-US" dirty="0" smtClean="0"/>
              <a:t>SDN </a:t>
            </a:r>
            <a:r>
              <a:rPr lang="en-US" dirty="0" err="1" smtClean="0"/>
              <a:t>testbed</a:t>
            </a:r>
            <a:r>
              <a:rPr lang="en-US" dirty="0" smtClean="0"/>
              <a:t> for undergraduate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334000"/>
            <a:ext cx="6512511" cy="1095568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9676201"/>
              </p:ext>
            </p:extLst>
          </p:nvPr>
        </p:nvGraphicFramePr>
        <p:xfrm>
          <a:off x="304800" y="731838"/>
          <a:ext cx="8458197" cy="300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27"/>
                <a:gridCol w="768927"/>
                <a:gridCol w="768927"/>
                <a:gridCol w="768927"/>
                <a:gridCol w="768927"/>
                <a:gridCol w="768927"/>
                <a:gridCol w="768927"/>
                <a:gridCol w="768927"/>
                <a:gridCol w="768927"/>
                <a:gridCol w="768927"/>
                <a:gridCol w="768927"/>
              </a:tblGrid>
              <a:tr h="7504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</a:t>
                      </a:r>
                      <a:r>
                        <a:rPr lang="en-US" sz="1400" baseline="0" dirty="0" smtClean="0"/>
                        <a:t> p</a:t>
                      </a:r>
                      <a:r>
                        <a:rPr lang="en-US" sz="1400" dirty="0" smtClean="0"/>
                        <a:t>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 </a:t>
                      </a:r>
                      <a:r>
                        <a:rPr lang="en-US" sz="1400" dirty="0" err="1" smtClean="0"/>
                        <a:t>src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 </a:t>
                      </a:r>
                      <a:r>
                        <a:rPr lang="en-US" sz="1400" dirty="0" err="1" smtClean="0"/>
                        <a:t>dst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Eth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VLAN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 </a:t>
                      </a:r>
                      <a:r>
                        <a:rPr lang="en-US" sz="1400" dirty="0" err="1" smtClean="0"/>
                        <a:t>src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 </a:t>
                      </a:r>
                      <a:r>
                        <a:rPr lang="en-US" sz="1400" dirty="0" err="1" smtClean="0"/>
                        <a:t>dst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 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 sport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 </a:t>
                      </a:r>
                      <a:r>
                        <a:rPr lang="en-US" sz="1400" dirty="0" err="1" smtClean="0"/>
                        <a:t>dport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/>
                </a:tc>
              </a:tr>
              <a:tr h="7504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</a:t>
                      </a:r>
                      <a:r>
                        <a:rPr lang="en-US" sz="1600" baseline="0" dirty="0" smtClean="0"/>
                        <a:t> IP1</a:t>
                      </a:r>
                      <a:endParaRPr lang="en-US" sz="1600" dirty="0"/>
                    </a:p>
                  </a:txBody>
                  <a:tcPr/>
                </a:tc>
              </a:tr>
              <a:tr h="7504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drop</a:t>
                      </a:r>
                      <a:endParaRPr lang="en-US" sz="1600" dirty="0"/>
                    </a:p>
                  </a:txBody>
                  <a:tcPr/>
                </a:tc>
              </a:tr>
              <a:tr h="7504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 IP4</a:t>
                      </a:r>
                    </a:p>
                    <a:p>
                      <a:pPr algn="ctr"/>
                      <a:r>
                        <a:rPr lang="en-US" sz="1000" dirty="0" smtClean="0"/>
                        <a:t>Copy to controller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-2133600" y="3720935"/>
            <a:ext cx="1600200" cy="609600"/>
            <a:chOff x="-2133600" y="2819400"/>
            <a:chExt cx="1600200" cy="609600"/>
          </a:xfrm>
        </p:grpSpPr>
        <p:sp>
          <p:nvSpPr>
            <p:cNvPr id="11" name="Rectangle 10"/>
            <p:cNvSpPr/>
            <p:nvPr/>
          </p:nvSpPr>
          <p:spPr>
            <a:xfrm>
              <a:off x="-2133600" y="2819400"/>
              <a:ext cx="53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VID2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600200" y="2819400"/>
              <a:ext cx="53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1066800" y="2819400"/>
              <a:ext cx="53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2133600" y="4724400"/>
            <a:ext cx="1600200" cy="609600"/>
            <a:chOff x="-2133600" y="2819400"/>
            <a:chExt cx="1600200" cy="609600"/>
          </a:xfrm>
        </p:grpSpPr>
        <p:sp>
          <p:nvSpPr>
            <p:cNvPr id="23" name="Rectangle 22"/>
            <p:cNvSpPr/>
            <p:nvPr/>
          </p:nvSpPr>
          <p:spPr>
            <a:xfrm>
              <a:off x="-2133600" y="2819400"/>
              <a:ext cx="53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IP2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-1600200" y="2819400"/>
              <a:ext cx="53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1066800" y="2819400"/>
              <a:ext cx="53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IP4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200400" y="4431268"/>
            <a:ext cx="399660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Match! Forward to the controller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65102"/>
              </p:ext>
            </p:extLst>
          </p:nvPr>
        </p:nvGraphicFramePr>
        <p:xfrm>
          <a:off x="304796" y="3720934"/>
          <a:ext cx="8458208" cy="609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28"/>
                <a:gridCol w="768928"/>
                <a:gridCol w="768928"/>
                <a:gridCol w="768928"/>
                <a:gridCol w="768928"/>
                <a:gridCol w="768928"/>
                <a:gridCol w="768928"/>
                <a:gridCol w="768928"/>
                <a:gridCol w="768928"/>
                <a:gridCol w="768928"/>
                <a:gridCol w="768928"/>
              </a:tblGrid>
              <a:tr h="6096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TP4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 TP4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-2133600" y="4724400"/>
            <a:ext cx="1600200" cy="609600"/>
            <a:chOff x="-2133600" y="2819400"/>
            <a:chExt cx="1600200" cy="609600"/>
          </a:xfrm>
        </p:grpSpPr>
        <p:sp>
          <p:nvSpPr>
            <p:cNvPr id="39" name="Rectangle 38"/>
            <p:cNvSpPr/>
            <p:nvPr/>
          </p:nvSpPr>
          <p:spPr>
            <a:xfrm>
              <a:off x="-2133600" y="2819400"/>
              <a:ext cx="53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TP1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1600200" y="2819400"/>
              <a:ext cx="53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-1066800" y="2819400"/>
              <a:ext cx="53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TP4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59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3.98705E-6 L 0.3625 0.090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45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0.09066 L 0.3625 -0.32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-0.32007 L 0.3625 -0.209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4.94912E-6 L 0.3625 -0.055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-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-0.0555 L 0.3625 -0.4662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-0.46623 L 0.3625 -0.3552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-0.35522 L 0.3625 -0.2442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4.94912E-6 L 0.3625 -0.055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-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-0.0555 L 0.3625 -0.4662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-0.46623 L 0.3625 -0.3552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-0.35522 L 0.3625 -0.2442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-0.24421 L 0.3625 -0.055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011" y="5257800"/>
            <a:ext cx="6512511" cy="11430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066800"/>
            <a:ext cx="7696200" cy="3733800"/>
          </a:xfrm>
        </p:spPr>
        <p:txBody>
          <a:bodyPr/>
          <a:lstStyle/>
          <a:p>
            <a:r>
              <a:rPr lang="en-US" dirty="0" smtClean="0"/>
              <a:t>Low throughput</a:t>
            </a:r>
            <a:endParaRPr lang="en-US" dirty="0"/>
          </a:p>
          <a:p>
            <a:pPr lvl="1"/>
            <a:r>
              <a:rPr lang="en-US" dirty="0" smtClean="0"/>
              <a:t>Slow processor</a:t>
            </a:r>
          </a:p>
          <a:p>
            <a:pPr lvl="1"/>
            <a:r>
              <a:rPr lang="en-US" dirty="0" smtClean="0"/>
              <a:t>Slow </a:t>
            </a:r>
            <a:r>
              <a:rPr lang="en-US" dirty="0" err="1" smtClean="0"/>
              <a:t>ethernet</a:t>
            </a:r>
            <a:r>
              <a:rPr lang="en-US" dirty="0" smtClean="0"/>
              <a:t> over USB (100Mbit)</a:t>
            </a:r>
          </a:p>
          <a:p>
            <a:r>
              <a:rPr lang="en-US" dirty="0" smtClean="0"/>
              <a:t>Stability</a:t>
            </a:r>
          </a:p>
          <a:p>
            <a:pPr lvl="1"/>
            <a:r>
              <a:rPr lang="en-US" dirty="0" smtClean="0"/>
              <a:t>Weak physical connectors</a:t>
            </a:r>
          </a:p>
          <a:p>
            <a:pPr lvl="1"/>
            <a:r>
              <a:rPr lang="en-US" dirty="0" smtClean="0"/>
              <a:t>Power problems</a:t>
            </a:r>
          </a:p>
          <a:p>
            <a:pPr lvl="1"/>
            <a:r>
              <a:rPr lang="en-US" dirty="0" smtClean="0"/>
              <a:t>Software stability</a:t>
            </a:r>
          </a:p>
        </p:txBody>
      </p:sp>
    </p:spTree>
    <p:extLst>
      <p:ext uri="{BB962C8B-B14F-4D97-AF65-F5344CB8AC3E}">
        <p14:creationId xmlns:p14="http://schemas.microsoft.com/office/powerpoint/2010/main" val="390580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5181600"/>
            <a:ext cx="6512511" cy="1143000"/>
          </a:xfrm>
        </p:spPr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914400"/>
            <a:ext cx="6400800" cy="3474720"/>
          </a:xfrm>
        </p:spPr>
        <p:txBody>
          <a:bodyPr/>
          <a:lstStyle/>
          <a:p>
            <a:r>
              <a:rPr lang="en-US" dirty="0" smtClean="0"/>
              <a:t>Full </a:t>
            </a:r>
            <a:r>
              <a:rPr lang="en-US" dirty="0"/>
              <a:t>featured small-scale </a:t>
            </a:r>
            <a:r>
              <a:rPr lang="en-US" dirty="0" smtClean="0"/>
              <a:t>SDN</a:t>
            </a:r>
          </a:p>
          <a:p>
            <a:r>
              <a:rPr lang="en-US" dirty="0" smtClean="0"/>
              <a:t>Traffic visualization</a:t>
            </a:r>
          </a:p>
          <a:p>
            <a:r>
              <a:rPr lang="en-US" dirty="0" smtClean="0"/>
              <a:t>Dynamic resource allocation</a:t>
            </a:r>
          </a:p>
          <a:p>
            <a:r>
              <a:rPr lang="en-US" dirty="0" smtClean="0"/>
              <a:t>Network function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55986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181600"/>
            <a:ext cx="6512511" cy="1143000"/>
          </a:xfrm>
        </p:spPr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SDN</a:t>
            </a:r>
            <a:r>
              <a:rPr lang="en-US" sz="2400" dirty="0" smtClean="0"/>
              <a:t> stands for </a:t>
            </a:r>
            <a:r>
              <a:rPr lang="en-US" sz="2400" b="1" dirty="0" smtClean="0"/>
              <a:t>S</a:t>
            </a:r>
            <a:r>
              <a:rPr lang="en-US" sz="2400" dirty="0" smtClean="0"/>
              <a:t>oftware </a:t>
            </a:r>
            <a:r>
              <a:rPr lang="en-US" sz="2400" b="1" dirty="0" smtClean="0"/>
              <a:t>D</a:t>
            </a:r>
            <a:r>
              <a:rPr lang="en-US" sz="2400" dirty="0" smtClean="0"/>
              <a:t>efined </a:t>
            </a:r>
            <a:r>
              <a:rPr lang="en-US" sz="2400" b="1" dirty="0" smtClean="0"/>
              <a:t>N</a:t>
            </a:r>
            <a:r>
              <a:rPr lang="en-US" sz="2400" dirty="0" smtClean="0"/>
              <a:t>etworks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27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71" y="5715000"/>
            <a:ext cx="6512511" cy="866968"/>
          </a:xfrm>
        </p:spPr>
        <p:txBody>
          <a:bodyPr/>
          <a:lstStyle/>
          <a:p>
            <a:r>
              <a:rPr lang="en-US" sz="3600" dirty="0" smtClean="0"/>
              <a:t>Think of a network like this</a:t>
            </a:r>
            <a:endParaRPr lang="en-US" sz="36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219200" y="4107049"/>
            <a:ext cx="1143000" cy="37407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L2 switch</a:t>
            </a:r>
            <a:endParaRPr lang="en-US" sz="1600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962400" y="5036834"/>
            <a:ext cx="1143000" cy="37407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L2 </a:t>
            </a:r>
            <a:r>
              <a:rPr lang="en-US" sz="1600" dirty="0" smtClean="0"/>
              <a:t>switch</a:t>
            </a:r>
            <a:endParaRPr lang="en-US" sz="16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4532827" y="2056435"/>
            <a:ext cx="1143000" cy="37407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L2 </a:t>
            </a:r>
            <a:r>
              <a:rPr lang="en-US" sz="1600" dirty="0" smtClean="0"/>
              <a:t>switch</a:t>
            </a:r>
            <a:endParaRPr lang="en-US" sz="1600" dirty="0"/>
          </a:p>
        </p:txBody>
      </p:sp>
      <p:cxnSp>
        <p:nvCxnSpPr>
          <p:cNvPr id="33" name="Straight Connector 32"/>
          <p:cNvCxnSpPr>
            <a:stCxn id="8" idx="1"/>
            <a:endCxn id="11" idx="3"/>
          </p:cNvCxnSpPr>
          <p:nvPr/>
        </p:nvCxnSpPr>
        <p:spPr>
          <a:xfrm flipH="1" flipV="1">
            <a:off x="4229100" y="3809528"/>
            <a:ext cx="304800" cy="12273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Flowchart: Magnetic Disk 9"/>
          <p:cNvSpPr/>
          <p:nvPr/>
        </p:nvSpPr>
        <p:spPr>
          <a:xfrm>
            <a:off x="6934200" y="3700150"/>
            <a:ext cx="1143000" cy="37407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L2 </a:t>
            </a:r>
            <a:r>
              <a:rPr lang="en-US" sz="1600" dirty="0" smtClean="0"/>
              <a:t>switch</a:t>
            </a:r>
            <a:endParaRPr lang="en-US" sz="1600" dirty="0"/>
          </a:p>
        </p:txBody>
      </p:sp>
      <p:cxnSp>
        <p:nvCxnSpPr>
          <p:cNvPr id="17" name="Straight Connector 16"/>
          <p:cNvCxnSpPr>
            <a:stCxn id="5" idx="4"/>
            <a:endCxn id="11" idx="2"/>
          </p:cNvCxnSpPr>
          <p:nvPr/>
        </p:nvCxnSpPr>
        <p:spPr>
          <a:xfrm flipV="1">
            <a:off x="2362200" y="3622492"/>
            <a:ext cx="1295400" cy="6715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1"/>
            <a:endCxn id="9" idx="3"/>
          </p:cNvCxnSpPr>
          <p:nvPr/>
        </p:nvCxnSpPr>
        <p:spPr>
          <a:xfrm flipV="1">
            <a:off x="4229100" y="2430508"/>
            <a:ext cx="875227" cy="10049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4"/>
            <a:endCxn id="10" idx="2"/>
          </p:cNvCxnSpPr>
          <p:nvPr/>
        </p:nvCxnSpPr>
        <p:spPr>
          <a:xfrm>
            <a:off x="4800600" y="3622492"/>
            <a:ext cx="2133600" cy="2646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4"/>
            <a:endCxn id="10" idx="3"/>
          </p:cNvCxnSpPr>
          <p:nvPr/>
        </p:nvCxnSpPr>
        <p:spPr>
          <a:xfrm flipV="1">
            <a:off x="5105400" y="4074223"/>
            <a:ext cx="2400300" cy="11496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Flowchart: Magnetic Disk 10"/>
          <p:cNvSpPr/>
          <p:nvPr/>
        </p:nvSpPr>
        <p:spPr>
          <a:xfrm>
            <a:off x="3657600" y="3435455"/>
            <a:ext cx="1143000" cy="374073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</a:t>
            </a:r>
            <a:r>
              <a:rPr lang="en-US" sz="1600" dirty="0" smtClean="0"/>
              <a:t>3 switch</a:t>
            </a:r>
            <a:endParaRPr lang="en-US" sz="1600" dirty="0"/>
          </a:p>
        </p:txBody>
      </p:sp>
      <p:sp>
        <p:nvSpPr>
          <p:cNvPr id="59" name="Flowchart: Magnetic Disk 58"/>
          <p:cNvSpPr/>
          <p:nvPr/>
        </p:nvSpPr>
        <p:spPr>
          <a:xfrm>
            <a:off x="1219200" y="4152154"/>
            <a:ext cx="1143000" cy="37407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plane</a:t>
            </a:r>
            <a:endParaRPr lang="en-US" sz="16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219200" y="3700150"/>
            <a:ext cx="1143000" cy="452004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plane</a:t>
            </a:r>
            <a:endParaRPr lang="en-US" sz="1600" dirty="0"/>
          </a:p>
        </p:txBody>
      </p:sp>
      <p:sp>
        <p:nvSpPr>
          <p:cNvPr id="60" name="Flowchart: Magnetic Disk 59"/>
          <p:cNvSpPr/>
          <p:nvPr/>
        </p:nvSpPr>
        <p:spPr>
          <a:xfrm>
            <a:off x="3962400" y="5112327"/>
            <a:ext cx="1143000" cy="37407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plane</a:t>
            </a:r>
            <a:endParaRPr lang="en-US" sz="1600" dirty="0"/>
          </a:p>
        </p:txBody>
      </p:sp>
      <p:sp>
        <p:nvSpPr>
          <p:cNvPr id="61" name="Flowchart: Magnetic Disk 60"/>
          <p:cNvSpPr/>
          <p:nvPr/>
        </p:nvSpPr>
        <p:spPr>
          <a:xfrm>
            <a:off x="6934200" y="3774400"/>
            <a:ext cx="1143000" cy="37407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plane</a:t>
            </a:r>
            <a:endParaRPr lang="en-US" sz="1600" dirty="0"/>
          </a:p>
        </p:txBody>
      </p:sp>
      <p:sp>
        <p:nvSpPr>
          <p:cNvPr id="62" name="Flowchart: Magnetic Disk 61"/>
          <p:cNvSpPr/>
          <p:nvPr/>
        </p:nvSpPr>
        <p:spPr>
          <a:xfrm>
            <a:off x="4533900" y="2174200"/>
            <a:ext cx="1143000" cy="37407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plane</a:t>
            </a:r>
            <a:endParaRPr lang="en-US" sz="1600" dirty="0"/>
          </a:p>
        </p:txBody>
      </p:sp>
      <p:sp>
        <p:nvSpPr>
          <p:cNvPr id="55" name="Flowchart: Magnetic Disk 54"/>
          <p:cNvSpPr/>
          <p:nvPr/>
        </p:nvSpPr>
        <p:spPr>
          <a:xfrm>
            <a:off x="3961327" y="4637826"/>
            <a:ext cx="1143000" cy="452004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plane</a:t>
            </a:r>
            <a:endParaRPr lang="en-US" sz="1600" dirty="0"/>
          </a:p>
        </p:txBody>
      </p:sp>
      <p:sp>
        <p:nvSpPr>
          <p:cNvPr id="54" name="Flowchart: Magnetic Disk 53"/>
          <p:cNvSpPr/>
          <p:nvPr/>
        </p:nvSpPr>
        <p:spPr>
          <a:xfrm>
            <a:off x="6934200" y="3302835"/>
            <a:ext cx="1143000" cy="452004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plane</a:t>
            </a:r>
            <a:endParaRPr lang="en-US" sz="1600" dirty="0"/>
          </a:p>
        </p:txBody>
      </p:sp>
      <p:sp>
        <p:nvSpPr>
          <p:cNvPr id="53" name="Flowchart: Magnetic Disk 52"/>
          <p:cNvSpPr/>
          <p:nvPr/>
        </p:nvSpPr>
        <p:spPr>
          <a:xfrm>
            <a:off x="4533900" y="1674349"/>
            <a:ext cx="1143000" cy="452004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plane</a:t>
            </a:r>
            <a:endParaRPr lang="en-US" sz="1600" dirty="0"/>
          </a:p>
        </p:txBody>
      </p:sp>
      <p:sp>
        <p:nvSpPr>
          <p:cNvPr id="63" name="Flowchart: Magnetic Disk 62"/>
          <p:cNvSpPr/>
          <p:nvPr/>
        </p:nvSpPr>
        <p:spPr>
          <a:xfrm>
            <a:off x="3657600" y="3523377"/>
            <a:ext cx="1143000" cy="374073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plane</a:t>
            </a:r>
            <a:endParaRPr lang="en-US" sz="1600" dirty="0"/>
          </a:p>
        </p:txBody>
      </p:sp>
      <p:sp>
        <p:nvSpPr>
          <p:cNvPr id="56" name="Flowchart: Magnetic Disk 55"/>
          <p:cNvSpPr/>
          <p:nvPr/>
        </p:nvSpPr>
        <p:spPr>
          <a:xfrm>
            <a:off x="3657600" y="3041470"/>
            <a:ext cx="1143000" cy="452004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plane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50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" grpId="0" animBg="1"/>
      <p:bldP spid="60" grpId="0" animBg="1"/>
      <p:bldP spid="61" grpId="0" animBg="1"/>
      <p:bldP spid="62" grpId="0" animBg="1"/>
      <p:bldP spid="55" grpId="0" animBg="1"/>
      <p:bldP spid="54" grpId="0" animBg="1"/>
      <p:bldP spid="53" grpId="0" animBg="1"/>
      <p:bldP spid="63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562600"/>
            <a:ext cx="6512511" cy="1143000"/>
          </a:xfrm>
        </p:spPr>
        <p:txBody>
          <a:bodyPr/>
          <a:lstStyle/>
          <a:p>
            <a:r>
              <a:rPr lang="en-US" dirty="0" smtClean="0"/>
              <a:t>Now a SDN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219200" y="4107049"/>
            <a:ext cx="1143000" cy="37407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L2 switch</a:t>
            </a:r>
            <a:endParaRPr lang="en-US" sz="16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962400" y="5036834"/>
            <a:ext cx="1143000" cy="37407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L2 </a:t>
            </a:r>
            <a:r>
              <a:rPr lang="en-US" sz="1600" dirty="0" smtClean="0"/>
              <a:t>switch</a:t>
            </a:r>
            <a:endParaRPr lang="en-US" sz="16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4532827" y="2056435"/>
            <a:ext cx="1143000" cy="37407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L2 </a:t>
            </a:r>
            <a:r>
              <a:rPr lang="en-US" sz="1600" dirty="0" smtClean="0"/>
              <a:t>switch</a:t>
            </a:r>
            <a:endParaRPr lang="en-US" sz="1600" dirty="0"/>
          </a:p>
        </p:txBody>
      </p:sp>
      <p:cxnSp>
        <p:nvCxnSpPr>
          <p:cNvPr id="7" name="Straight Connector 6"/>
          <p:cNvCxnSpPr>
            <a:stCxn id="5" idx="1"/>
            <a:endCxn id="13" idx="3"/>
          </p:cNvCxnSpPr>
          <p:nvPr/>
        </p:nvCxnSpPr>
        <p:spPr>
          <a:xfrm flipH="1" flipV="1">
            <a:off x="4229100" y="3809528"/>
            <a:ext cx="304800" cy="12273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6934200" y="3700150"/>
            <a:ext cx="1143000" cy="37407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L2 </a:t>
            </a:r>
            <a:r>
              <a:rPr lang="en-US" sz="1600" dirty="0" smtClean="0"/>
              <a:t>switch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4" idx="4"/>
            <a:endCxn id="13" idx="2"/>
          </p:cNvCxnSpPr>
          <p:nvPr/>
        </p:nvCxnSpPr>
        <p:spPr>
          <a:xfrm flipV="1">
            <a:off x="2362200" y="3622492"/>
            <a:ext cx="1295400" cy="6715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1"/>
            <a:endCxn id="6" idx="3"/>
          </p:cNvCxnSpPr>
          <p:nvPr/>
        </p:nvCxnSpPr>
        <p:spPr>
          <a:xfrm flipV="1">
            <a:off x="4229100" y="2430508"/>
            <a:ext cx="875227" cy="10049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4"/>
            <a:endCxn id="8" idx="2"/>
          </p:cNvCxnSpPr>
          <p:nvPr/>
        </p:nvCxnSpPr>
        <p:spPr>
          <a:xfrm>
            <a:off x="4800600" y="3622492"/>
            <a:ext cx="2133600" cy="2646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8" idx="3"/>
          </p:cNvCxnSpPr>
          <p:nvPr/>
        </p:nvCxnSpPr>
        <p:spPr>
          <a:xfrm flipV="1">
            <a:off x="5105400" y="4074223"/>
            <a:ext cx="2400300" cy="11496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3657600" y="3435455"/>
            <a:ext cx="1143000" cy="374073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</a:t>
            </a:r>
            <a:r>
              <a:rPr lang="en-US" sz="1600" dirty="0" smtClean="0"/>
              <a:t>3 switch</a:t>
            </a:r>
            <a:endParaRPr lang="en-US" sz="16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219200" y="4152154"/>
            <a:ext cx="1143000" cy="37407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plane</a:t>
            </a:r>
            <a:endParaRPr lang="en-US" sz="1600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219200" y="3700150"/>
            <a:ext cx="1143000" cy="452004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plane</a:t>
            </a:r>
            <a:endParaRPr lang="en-US" sz="1600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3962400" y="5112327"/>
            <a:ext cx="1143000" cy="37407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plane</a:t>
            </a:r>
            <a:endParaRPr lang="en-US" sz="1600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6934200" y="3774400"/>
            <a:ext cx="1143000" cy="37407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plane</a:t>
            </a:r>
            <a:endParaRPr lang="en-US" sz="16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4533900" y="2174200"/>
            <a:ext cx="1143000" cy="37407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plane</a:t>
            </a:r>
            <a:endParaRPr lang="en-US" sz="16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3961327" y="4637826"/>
            <a:ext cx="1143000" cy="452004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plane</a:t>
            </a:r>
            <a:endParaRPr lang="en-US" sz="16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6934200" y="3302835"/>
            <a:ext cx="1143000" cy="452004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plane</a:t>
            </a:r>
            <a:endParaRPr lang="en-US" sz="1600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533900" y="1674349"/>
            <a:ext cx="1143000" cy="452004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plane</a:t>
            </a:r>
            <a:endParaRPr lang="en-US" sz="16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3657600" y="3523377"/>
            <a:ext cx="1143000" cy="374073"/>
          </a:xfrm>
          <a:prstGeom prst="flowChartMagneticDis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plane</a:t>
            </a:r>
            <a:endParaRPr lang="en-US" sz="1600" dirty="0"/>
          </a:p>
        </p:txBody>
      </p:sp>
      <p:sp>
        <p:nvSpPr>
          <p:cNvPr id="45" name="Flowchart: Alternate Process 44"/>
          <p:cNvSpPr/>
          <p:nvPr/>
        </p:nvSpPr>
        <p:spPr>
          <a:xfrm>
            <a:off x="838200" y="685800"/>
            <a:ext cx="7391400" cy="533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Defined Network(SDN) Controller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4" idx="1"/>
          </p:cNvCxnSpPr>
          <p:nvPr/>
        </p:nvCxnSpPr>
        <p:spPr>
          <a:xfrm flipV="1">
            <a:off x="1790700" y="952500"/>
            <a:ext cx="0" cy="3199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1"/>
          </p:cNvCxnSpPr>
          <p:nvPr/>
        </p:nvCxnSpPr>
        <p:spPr>
          <a:xfrm flipH="1" flipV="1">
            <a:off x="7391400" y="952500"/>
            <a:ext cx="114300" cy="2821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876800" y="1161489"/>
            <a:ext cx="1428750" cy="3987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107546" y="1161489"/>
            <a:ext cx="10732" cy="1025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4114800" y="1161489"/>
            <a:ext cx="114300" cy="24286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Flowchart: Magnetic Disk 66"/>
          <p:cNvSpPr/>
          <p:nvPr/>
        </p:nvSpPr>
        <p:spPr>
          <a:xfrm>
            <a:off x="3657600" y="3435455"/>
            <a:ext cx="1143000" cy="49069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plane</a:t>
            </a:r>
            <a:endParaRPr lang="en-US" sz="1600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3657600" y="3041470"/>
            <a:ext cx="1143000" cy="452004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plane</a:t>
            </a:r>
            <a:endParaRPr lang="en-US" sz="1600" dirty="0"/>
          </a:p>
        </p:txBody>
      </p:sp>
      <p:sp>
        <p:nvSpPr>
          <p:cNvPr id="68" name="Flowchart: Alternate Process 67"/>
          <p:cNvSpPr/>
          <p:nvPr/>
        </p:nvSpPr>
        <p:spPr>
          <a:xfrm>
            <a:off x="914400" y="228600"/>
            <a:ext cx="17526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SDN Apps</a:t>
            </a:r>
            <a:endParaRPr lang="en-US" dirty="0"/>
          </a:p>
        </p:txBody>
      </p:sp>
      <p:sp>
        <p:nvSpPr>
          <p:cNvPr id="69" name="Flowchart: Alternate Process 68"/>
          <p:cNvSpPr/>
          <p:nvPr/>
        </p:nvSpPr>
        <p:spPr>
          <a:xfrm>
            <a:off x="2769341" y="228600"/>
            <a:ext cx="17526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SDN Apps</a:t>
            </a:r>
            <a:endParaRPr lang="en-US" dirty="0"/>
          </a:p>
        </p:txBody>
      </p:sp>
      <p:sp>
        <p:nvSpPr>
          <p:cNvPr id="70" name="Flowchart: Alternate Process 69"/>
          <p:cNvSpPr/>
          <p:nvPr/>
        </p:nvSpPr>
        <p:spPr>
          <a:xfrm>
            <a:off x="4648200" y="228600"/>
            <a:ext cx="17526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SDN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1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8797E-6 L -3.33333E-6 -0.143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4431E-6 L -0.00416 -0.438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19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0389E-6 L 0.00417 -0.342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71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69195E-6 L 0.00417 -0.38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90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7789E-6 L 0.00434 -0.575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287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45" grpId="0" animBg="1"/>
      <p:bldP spid="67" grpId="0" animBg="1"/>
      <p:bldP spid="23" grpId="0" animBg="1"/>
      <p:bldP spid="23" grpId="1" animBg="1"/>
      <p:bldP spid="68" grpId="0" animBg="1"/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486400"/>
            <a:ext cx="6512511" cy="1143000"/>
          </a:xfrm>
        </p:spPr>
        <p:txBody>
          <a:bodyPr/>
          <a:lstStyle/>
          <a:p>
            <a:r>
              <a:rPr lang="en-US" dirty="0" err="1" smtClean="0"/>
              <a:t>OpenFlow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7010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010400" cy="56692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pPr marL="228600" lvl="1"/>
            <a:r>
              <a:rPr lang="en-US" sz="2400" dirty="0" smtClean="0"/>
              <a:t>The cost</a:t>
            </a:r>
          </a:p>
          <a:p>
            <a:pPr lvl="1"/>
            <a:r>
              <a:rPr lang="en-US" dirty="0"/>
              <a:t>SDN is a new trend </a:t>
            </a:r>
            <a:endParaRPr lang="en-US" dirty="0" smtClean="0"/>
          </a:p>
          <a:p>
            <a:pPr lvl="1"/>
            <a:r>
              <a:rPr lang="en-US" dirty="0" smtClean="0"/>
              <a:t>Lots </a:t>
            </a:r>
            <a:r>
              <a:rPr lang="en-US" dirty="0"/>
              <a:t>of research going on</a:t>
            </a:r>
          </a:p>
          <a:p>
            <a:pPr lvl="1"/>
            <a:r>
              <a:rPr lang="en-US" dirty="0" smtClean="0"/>
              <a:t>But </a:t>
            </a:r>
            <a:r>
              <a:rPr lang="en-US" dirty="0" err="1" smtClean="0"/>
              <a:t>OpenFlow</a:t>
            </a:r>
            <a:r>
              <a:rPr lang="en-US" dirty="0" smtClean="0"/>
              <a:t> capable switches are expensive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/>
              <a:t>Small </a:t>
            </a:r>
            <a:r>
              <a:rPr lang="en-US" dirty="0" smtClean="0"/>
              <a:t>scale low cost SDN </a:t>
            </a:r>
            <a:r>
              <a:rPr lang="en-US" dirty="0" err="1" smtClean="0"/>
              <a:t>testbed</a:t>
            </a:r>
            <a:endParaRPr lang="en-US" dirty="0"/>
          </a:p>
          <a:p>
            <a:pPr lvl="1"/>
            <a:r>
              <a:rPr lang="en-US" dirty="0" smtClean="0"/>
              <a:t>Using low cost hardware(Raspberry Pi)</a:t>
            </a:r>
          </a:p>
          <a:p>
            <a:pPr lvl="1"/>
            <a:r>
              <a:rPr lang="en-US" dirty="0" smtClean="0"/>
              <a:t>With extensive documentation for reproducibility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62200" y="5181600"/>
            <a:ext cx="6512511" cy="1143000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7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762000"/>
            <a:ext cx="716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Font typeface="Georgia" pitchFamily="18" charset="0"/>
              <a:buNone/>
            </a:pPr>
            <a:endParaRPr lang="en-US" dirty="0" smtClean="0"/>
          </a:p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Lots of competing standards</a:t>
            </a:r>
          </a:p>
          <a:p>
            <a:pPr lvl="1"/>
            <a:r>
              <a:rPr lang="en-US" dirty="0" smtClean="0"/>
              <a:t>Poor documentation</a:t>
            </a:r>
          </a:p>
          <a:p>
            <a:pPr lvl="1"/>
            <a:r>
              <a:rPr lang="en-US" dirty="0" smtClean="0"/>
              <a:t>And hard to understand for a beginner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Simple methodology to introduce SDN to beginners</a:t>
            </a:r>
          </a:p>
          <a:p>
            <a:pPr lvl="1"/>
            <a:r>
              <a:rPr lang="en-US" dirty="0" smtClean="0"/>
              <a:t>Using our SDN </a:t>
            </a:r>
            <a:r>
              <a:rPr lang="en-US" dirty="0" err="1" smtClean="0"/>
              <a:t>testbed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62200" y="5181600"/>
            <a:ext cx="6512511" cy="1143000"/>
          </a:xfrm>
        </p:spPr>
        <p:txBody>
          <a:bodyPr/>
          <a:lstStyle/>
          <a:p>
            <a:r>
              <a:rPr lang="en-US" dirty="0" smtClean="0"/>
              <a:t>The next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181600"/>
            <a:ext cx="6512511" cy="1143000"/>
          </a:xfrm>
        </p:spPr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3642937" cy="34220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945" y="755073"/>
            <a:ext cx="3953703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433329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SDN switch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4404" y="433329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SDN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5105400"/>
            <a:ext cx="6512511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Dynamic Flow forwarding rules</a:t>
            </a:r>
          </a:p>
          <a:p>
            <a:r>
              <a:rPr lang="en-US" dirty="0" smtClean="0"/>
              <a:t>Firewall capabilities</a:t>
            </a:r>
            <a:endParaRPr lang="en-US" dirty="0"/>
          </a:p>
          <a:p>
            <a:r>
              <a:rPr lang="en-US" dirty="0" smtClean="0"/>
              <a:t>Automatic host discovery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" t="36581" r="18308"/>
          <a:stretch/>
        </p:blipFill>
        <p:spPr>
          <a:xfrm>
            <a:off x="1447800" y="2033649"/>
            <a:ext cx="6705600" cy="30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</TotalTime>
  <Words>307</Words>
  <Application>Microsoft Office PowerPoint</Application>
  <PresentationFormat>On-screen Show (4:3)</PresentationFormat>
  <Paragraphs>152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Slipstream</vt:lpstr>
      <vt:lpstr>SDN testbed for undergraduate education</vt:lpstr>
      <vt:lpstr>First things first</vt:lpstr>
      <vt:lpstr>Think of a network like this</vt:lpstr>
      <vt:lpstr>Now a SDN</vt:lpstr>
      <vt:lpstr>OpenFlow</vt:lpstr>
      <vt:lpstr>The problem</vt:lpstr>
      <vt:lpstr>The next problem</vt:lpstr>
      <vt:lpstr>System Model</vt:lpstr>
      <vt:lpstr>Features</vt:lpstr>
      <vt:lpstr>An example</vt:lpstr>
      <vt:lpstr>Limitations</vt:lpstr>
      <vt:lpstr>Future</vt:lpstr>
    </vt:vector>
  </TitlesOfParts>
  <Company>UOP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testbed for undergraduate education</dc:title>
  <dc:creator>madushan</dc:creator>
  <cp:lastModifiedBy>madushan</cp:lastModifiedBy>
  <cp:revision>35</cp:revision>
  <dcterms:created xsi:type="dcterms:W3CDTF">2015-08-25T14:41:34Z</dcterms:created>
  <dcterms:modified xsi:type="dcterms:W3CDTF">2015-08-31T08:43:52Z</dcterms:modified>
</cp:coreProperties>
</file>