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4" r:id="rId15"/>
    <p:sldId id="275" r:id="rId16"/>
    <p:sldId id="271" r:id="rId17"/>
    <p:sldId id="279" r:id="rId18"/>
    <p:sldId id="287" r:id="rId19"/>
    <p:sldId id="277" r:id="rId20"/>
    <p:sldId id="284" r:id="rId21"/>
    <p:sldId id="285" r:id="rId22"/>
    <p:sldId id="286" r:id="rId23"/>
    <p:sldId id="280" r:id="rId24"/>
    <p:sldId id="281" r:id="rId25"/>
    <p:sldId id="282" r:id="rId26"/>
    <p:sldId id="283" r:id="rId27"/>
    <p:sldId id="27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bs\Desktop\Desk\Project\Part2\TestResults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bs\Desktop\Desk\Project\Part2\TestResults\Book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bs\Desktop\Desk\Project\Part2\TestResults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solidFill>
                  <a:schemeClr val="accent1">
                    <a:lumMod val="75000"/>
                  </a:schemeClr>
                </a:solidFill>
                <a:effectLst/>
              </a:rPr>
              <a:t>Minimum execution time for 118 sources and  298458 </a:t>
            </a:r>
            <a:r>
              <a:rPr lang="en-US" sz="1800" b="0" i="0" baseline="0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samples (298 seconds) </a:t>
            </a:r>
            <a:r>
              <a:rPr lang="en-US" sz="1800" b="0" i="0" baseline="0" dirty="0">
                <a:solidFill>
                  <a:schemeClr val="accent1">
                    <a:lumMod val="75000"/>
                  </a:schemeClr>
                </a:solidFill>
                <a:effectLst/>
              </a:rPr>
              <a:t>for different </a:t>
            </a:r>
            <a:r>
              <a:rPr lang="en-US" sz="1800" b="0" i="0" baseline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FastICA</a:t>
            </a:r>
            <a:r>
              <a:rPr lang="en-US" sz="1800" b="0" i="0" baseline="0" dirty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baseline="0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implementation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 dirty="0"/>
          </a:p>
        </c:rich>
      </c:tx>
      <c:layout>
        <c:manualLayout>
          <c:xMode val="edge"/>
          <c:yMode val="edge"/>
          <c:x val="0.13553562054743157"/>
          <c:y val="9.741249031388106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Sheet1!$N$23:$N$27</c:f>
              <c:strCache>
                <c:ptCount val="5"/>
                <c:pt idx="0">
                  <c:v>Single Threaded (S)</c:v>
                </c:pt>
                <c:pt idx="1">
                  <c:v>Eigen Thread Enabled(S)</c:v>
                </c:pt>
                <c:pt idx="2">
                  <c:v>MPI(C)</c:v>
                </c:pt>
                <c:pt idx="3">
                  <c:v>Multithreaded(H)</c:v>
                </c:pt>
                <c:pt idx="4">
                  <c:v>Hybrid(C)</c:v>
                </c:pt>
              </c:strCache>
            </c:strRef>
          </c:cat>
          <c:val>
            <c:numRef>
              <c:f>Sheet1!$O$23:$O$27</c:f>
              <c:numCache>
                <c:formatCode>General</c:formatCode>
                <c:ptCount val="5"/>
                <c:pt idx="0">
                  <c:v>10069.927277999999</c:v>
                </c:pt>
                <c:pt idx="1">
                  <c:v>1012.93458</c:v>
                </c:pt>
                <c:pt idx="2">
                  <c:v>625.01766599999996</c:v>
                </c:pt>
                <c:pt idx="3">
                  <c:v>81.096500000000006</c:v>
                </c:pt>
                <c:pt idx="4">
                  <c:v>408.84166599999998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37100624"/>
        <c:axId val="-1537102256"/>
      </c:barChart>
      <c:catAx>
        <c:axId val="-1537100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baseline="0">
                    <a:effectLst/>
                  </a:rPr>
                  <a:t>Implementation</a:t>
                </a:r>
                <a:endParaRPr lang="en-US" sz="1200">
                  <a:effectLst/>
                </a:endParaRP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defRPr>
                </a:pP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7102256"/>
        <c:crosses val="autoZero"/>
        <c:auto val="1"/>
        <c:lblAlgn val="ctr"/>
        <c:lblOffset val="100"/>
        <c:noMultiLvlLbl val="0"/>
      </c:catAx>
      <c:valAx>
        <c:axId val="-153710225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7100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dirty="0"/>
              <a:t>Execution time for 118 sources and  298458 sample with number of threads</a:t>
            </a:r>
          </a:p>
        </c:rich>
      </c:tx>
      <c:layout>
        <c:manualLayout>
          <c:xMode val="edge"/>
          <c:yMode val="edge"/>
          <c:x val="0.14723600174978124"/>
          <c:y val="1.78571428571428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Sheet1!$I$10</c:f>
              <c:strCache>
                <c:ptCount val="1"/>
                <c:pt idx="0">
                  <c:v>Hybrid(C)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Sheet1!$J$10:$Y$10</c:f>
              <c:numCache>
                <c:formatCode>General</c:formatCode>
                <c:ptCount val="16"/>
                <c:pt idx="0">
                  <c:v>822.280666</c:v>
                </c:pt>
                <c:pt idx="1">
                  <c:v>509.95833299999998</c:v>
                </c:pt>
                <c:pt idx="2">
                  <c:v>425.81566600000002</c:v>
                </c:pt>
                <c:pt idx="3">
                  <c:v>478.39100000000002</c:v>
                </c:pt>
                <c:pt idx="4">
                  <c:v>543.63499999999999</c:v>
                </c:pt>
                <c:pt idx="5">
                  <c:v>454.13233300000002</c:v>
                </c:pt>
                <c:pt idx="6">
                  <c:v>427.77166599999998</c:v>
                </c:pt>
                <c:pt idx="7">
                  <c:v>408.84166599999998</c:v>
                </c:pt>
                <c:pt idx="8">
                  <c:v>643.47566600000005</c:v>
                </c:pt>
                <c:pt idx="9">
                  <c:v>592.99033299999996</c:v>
                </c:pt>
                <c:pt idx="10">
                  <c:v>600.86400000000003</c:v>
                </c:pt>
                <c:pt idx="11">
                  <c:v>667.65666599999997</c:v>
                </c:pt>
                <c:pt idx="12">
                  <c:v>716.00633300000004</c:v>
                </c:pt>
                <c:pt idx="13">
                  <c:v>669.58600000000001</c:v>
                </c:pt>
                <c:pt idx="14">
                  <c:v>550.799666</c:v>
                </c:pt>
                <c:pt idx="15">
                  <c:v>830.34199999999998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Sheet1!$I$11</c:f>
              <c:strCache>
                <c:ptCount val="1"/>
                <c:pt idx="0">
                  <c:v>MPI(C)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Sheet1!$J$11:$Y$11</c:f>
              <c:numCache>
                <c:formatCode>General</c:formatCode>
                <c:ptCount val="16"/>
                <c:pt idx="0">
                  <c:v>1127.4433329999999</c:v>
                </c:pt>
                <c:pt idx="1">
                  <c:v>788.89833299999998</c:v>
                </c:pt>
                <c:pt idx="2">
                  <c:v>738.26099999999997</c:v>
                </c:pt>
                <c:pt idx="3">
                  <c:v>730.05799999999999</c:v>
                </c:pt>
                <c:pt idx="4">
                  <c:v>753.91899999999998</c:v>
                </c:pt>
                <c:pt idx="5">
                  <c:v>747.80200000000002</c:v>
                </c:pt>
                <c:pt idx="6">
                  <c:v>746.42166599999996</c:v>
                </c:pt>
                <c:pt idx="7">
                  <c:v>771.61366599999997</c:v>
                </c:pt>
                <c:pt idx="8">
                  <c:v>753.830333</c:v>
                </c:pt>
                <c:pt idx="9">
                  <c:v>739.18366600000002</c:v>
                </c:pt>
                <c:pt idx="10">
                  <c:v>716.19733299999996</c:v>
                </c:pt>
                <c:pt idx="11">
                  <c:v>725.15033300000005</c:v>
                </c:pt>
                <c:pt idx="12">
                  <c:v>773.79933300000005</c:v>
                </c:pt>
                <c:pt idx="13">
                  <c:v>625.01766599999996</c:v>
                </c:pt>
                <c:pt idx="14">
                  <c:v>772.24199999999996</c:v>
                </c:pt>
                <c:pt idx="15">
                  <c:v>764.15800000000002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Sheet1!$I$12</c:f>
              <c:strCache>
                <c:ptCount val="1"/>
                <c:pt idx="0">
                  <c:v>Multithreaded(H)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Sheet1!$J$12:$Y$12</c:f>
              <c:numCache>
                <c:formatCode>General</c:formatCode>
                <c:ptCount val="16"/>
                <c:pt idx="0">
                  <c:v>828.11566600000003</c:v>
                </c:pt>
                <c:pt idx="1">
                  <c:v>392.06700000000001</c:v>
                </c:pt>
                <c:pt idx="2">
                  <c:v>367.84333299999997</c:v>
                </c:pt>
                <c:pt idx="3">
                  <c:v>408.56</c:v>
                </c:pt>
                <c:pt idx="4">
                  <c:v>350.291</c:v>
                </c:pt>
                <c:pt idx="5">
                  <c:v>164.488</c:v>
                </c:pt>
                <c:pt idx="6">
                  <c:v>161.854333</c:v>
                </c:pt>
                <c:pt idx="7">
                  <c:v>149.07599999999999</c:v>
                </c:pt>
                <c:pt idx="8">
                  <c:v>132.447</c:v>
                </c:pt>
                <c:pt idx="9">
                  <c:v>139.65266600000001</c:v>
                </c:pt>
                <c:pt idx="10">
                  <c:v>133.61500000000001</c:v>
                </c:pt>
                <c:pt idx="11">
                  <c:v>138.111333</c:v>
                </c:pt>
                <c:pt idx="12">
                  <c:v>139.80966599999999</c:v>
                </c:pt>
                <c:pt idx="13">
                  <c:v>141.23766599999999</c:v>
                </c:pt>
                <c:pt idx="14">
                  <c:v>148.180666</c:v>
                </c:pt>
                <c:pt idx="15">
                  <c:v>150.37200000000001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537092464"/>
        <c:axId val="-1537091376"/>
      </c:lineChart>
      <c:catAx>
        <c:axId val="-1537092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threads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7091376"/>
        <c:crosses val="autoZero"/>
        <c:auto val="1"/>
        <c:lblAlgn val="ctr"/>
        <c:lblOffset val="100"/>
        <c:noMultiLvlLbl val="0"/>
      </c:catAx>
      <c:valAx>
        <c:axId val="-153709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709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Minimum execution time for different FastICA implementation</a:t>
            </a:r>
            <a:endParaRPr lang="en-US" b="0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Sheet1!$N$23:$N$27</c:f>
              <c:strCache>
                <c:ptCount val="5"/>
                <c:pt idx="0">
                  <c:v>Single Threaded (S)</c:v>
                </c:pt>
                <c:pt idx="1">
                  <c:v>Eigen Thread Enabled(S)</c:v>
                </c:pt>
                <c:pt idx="2">
                  <c:v>MPI(C)</c:v>
                </c:pt>
                <c:pt idx="3">
                  <c:v>Threaded ICA Algorithm(H)</c:v>
                </c:pt>
                <c:pt idx="4">
                  <c:v>MPIandThreads(C)</c:v>
                </c:pt>
              </c:strCache>
            </c:strRef>
          </c:cat>
          <c:val>
            <c:numRef>
              <c:f>Sheet1!$O$23:$O$27</c:f>
              <c:numCache>
                <c:formatCode>General</c:formatCode>
                <c:ptCount val="5"/>
                <c:pt idx="0">
                  <c:v>10069.927277999999</c:v>
                </c:pt>
                <c:pt idx="1">
                  <c:v>1012.93458</c:v>
                </c:pt>
                <c:pt idx="2">
                  <c:v>625.01766599999996</c:v>
                </c:pt>
                <c:pt idx="3">
                  <c:v>81.096500000000006</c:v>
                </c:pt>
                <c:pt idx="4">
                  <c:v>408.84166599999998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37090832"/>
        <c:axId val="-1537089200"/>
      </c:barChart>
      <c:catAx>
        <c:axId val="-1537090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baseline="0">
                    <a:effectLst/>
                  </a:rPr>
                  <a:t>Implementation</a:t>
                </a:r>
                <a:endParaRPr lang="en-US" sz="1200">
                  <a:effectLst/>
                </a:endParaRP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defRPr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7089200"/>
        <c:crosses val="autoZero"/>
        <c:auto val="1"/>
        <c:lblAlgn val="ctr"/>
        <c:lblOffset val="100"/>
        <c:noMultiLvlLbl val="0"/>
      </c:catAx>
      <c:valAx>
        <c:axId val="-153708920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7090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lk/url?sa=i&amp;rct=j&amp;q=&amp;esrc=s&amp;source=images&amp;cd=&amp;cad=rja&amp;uact=8&amp;ved=0CAYQjB1qFQoTCI_k7Ji80McCFVcDjgodZHQFJQ&amp;url=http://new.homeschoolmarketplace.com/homeschool-human-body/&amp;ei=wsniVY_7GteGuATk6JWoAg&amp;psig=AFQjCNEgYWgFhRFMSU9vIfa60-cv8jkFdQ&amp;ust=144101236929761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mages.dailytech.com/" TargetMode="Externa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Independent Component Analysis (ICA)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 parallel approach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63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Amdahl's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need to improve an algorithm, we need to improve the most time consuming serial part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ICA main loop consumed about 90% of total time for 118 source, 15000 sample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13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Paralleling the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FastICA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- Threading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26724" y="1550260"/>
            <a:ext cx="7652951" cy="56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118 sources 15000 sample data set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60075" y="2564921"/>
            <a:ext cx="1186249" cy="297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118 * 3000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7521145" y="2559983"/>
            <a:ext cx="1186249" cy="297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118 * 3000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9082215" y="2567722"/>
            <a:ext cx="1186249" cy="297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118 * 3000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44192" y="3563129"/>
            <a:ext cx="113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Main loop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828784" y="2879110"/>
            <a:ext cx="1446767" cy="1495169"/>
            <a:chOff x="3501082" y="4979772"/>
            <a:chExt cx="1446767" cy="1495169"/>
          </a:xfrm>
        </p:grpSpPr>
        <p:sp>
          <p:nvSpPr>
            <p:cNvPr id="50" name="Rectangle 49"/>
            <p:cNvSpPr/>
            <p:nvPr/>
          </p:nvSpPr>
          <p:spPr>
            <a:xfrm>
              <a:off x="3501082" y="4979772"/>
              <a:ext cx="1408670" cy="149516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630826" y="5449337"/>
              <a:ext cx="1186249" cy="2975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118 * 3000</a:t>
              </a:r>
              <a:endParaRPr lang="en-US" sz="11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652451" y="6067675"/>
              <a:ext cx="1186249" cy="2975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118 * 118</a:t>
              </a:r>
              <a:endParaRPr lang="en-US" sz="11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39179" y="5833912"/>
              <a:ext cx="1408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product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30826" y="5201117"/>
              <a:ext cx="12253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g(x)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390885" y="2870530"/>
            <a:ext cx="1446767" cy="1495169"/>
            <a:chOff x="3501082" y="4979772"/>
            <a:chExt cx="1446767" cy="1495169"/>
          </a:xfrm>
        </p:grpSpPr>
        <p:sp>
          <p:nvSpPr>
            <p:cNvPr id="56" name="Rectangle 55"/>
            <p:cNvSpPr/>
            <p:nvPr/>
          </p:nvSpPr>
          <p:spPr>
            <a:xfrm>
              <a:off x="3501082" y="4979772"/>
              <a:ext cx="1408670" cy="149516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630826" y="5449337"/>
              <a:ext cx="1186249" cy="2975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118 * 3000</a:t>
              </a:r>
              <a:endParaRPr lang="en-US" sz="11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652451" y="6067675"/>
              <a:ext cx="1186249" cy="2975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118 * 118</a:t>
              </a:r>
              <a:endParaRPr lang="en-US" sz="11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539179" y="5833912"/>
              <a:ext cx="1408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product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30826" y="5201117"/>
              <a:ext cx="12253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g(x)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948864" y="2879109"/>
            <a:ext cx="1446767" cy="1495169"/>
            <a:chOff x="3501082" y="4979772"/>
            <a:chExt cx="1446767" cy="1495169"/>
          </a:xfrm>
        </p:grpSpPr>
        <p:sp>
          <p:nvSpPr>
            <p:cNvPr id="62" name="Rectangle 61"/>
            <p:cNvSpPr/>
            <p:nvPr/>
          </p:nvSpPr>
          <p:spPr>
            <a:xfrm>
              <a:off x="3501082" y="4979772"/>
              <a:ext cx="1408670" cy="149516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630826" y="5449337"/>
              <a:ext cx="1186249" cy="2975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118 * 3000</a:t>
              </a:r>
              <a:endParaRPr lang="en-US" sz="11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652451" y="6067675"/>
              <a:ext cx="1186249" cy="2975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118 * 118</a:t>
              </a:r>
              <a:endParaRPr lang="en-US" sz="11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39179" y="5833912"/>
              <a:ext cx="1408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product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30826" y="5201117"/>
              <a:ext cx="12253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g(x)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726724" y="2567722"/>
            <a:ext cx="2988788" cy="1806559"/>
            <a:chOff x="2726724" y="2567722"/>
            <a:chExt cx="2988788" cy="1806559"/>
          </a:xfrm>
        </p:grpSpPr>
        <p:sp>
          <p:nvSpPr>
            <p:cNvPr id="10" name="Rectangle 9"/>
            <p:cNvSpPr/>
            <p:nvPr/>
          </p:nvSpPr>
          <p:spPr>
            <a:xfrm>
              <a:off x="2837935" y="2568712"/>
              <a:ext cx="1186249" cy="2975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118 * 3000</a:t>
              </a:r>
              <a:endParaRPr lang="en-US" sz="11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99005" y="2567722"/>
              <a:ext cx="1186249" cy="2975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118 * 3000</a:t>
              </a:r>
              <a:endParaRPr lang="en-US" sz="1100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2726725" y="2879112"/>
              <a:ext cx="1446767" cy="1495169"/>
              <a:chOff x="3501082" y="4979772"/>
              <a:chExt cx="1446767" cy="149516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01082" y="4979772"/>
                <a:ext cx="1408670" cy="149516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30826" y="5449337"/>
                <a:ext cx="1186249" cy="29754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118 * 3000</a:t>
                </a:r>
                <a:endParaRPr lang="en-US" sz="11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652451" y="6067675"/>
                <a:ext cx="1186249" cy="29754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118 * 118</a:t>
                </a:r>
                <a:endParaRPr lang="en-US" sz="11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539179" y="5833912"/>
                <a:ext cx="14086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product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630826" y="5201117"/>
                <a:ext cx="12253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g(x)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726724" y="2900571"/>
              <a:ext cx="14086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Thread 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268745" y="2870530"/>
              <a:ext cx="1408670" cy="149516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98489" y="3340095"/>
              <a:ext cx="1186249" cy="2975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118 * 3000</a:t>
              </a:r>
              <a:endParaRPr lang="en-US" sz="11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20114" y="3958433"/>
              <a:ext cx="1186249" cy="2975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118 * 118</a:t>
              </a:r>
              <a:endParaRPr lang="en-US" sz="11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06842" y="3724670"/>
              <a:ext cx="1408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product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98489" y="3091875"/>
              <a:ext cx="12253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g(x)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87277" y="2889277"/>
              <a:ext cx="14086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Thread 2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828783" y="2879888"/>
            <a:ext cx="1408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Thread 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09933" y="2854420"/>
            <a:ext cx="1408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Thread 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910251" y="2854420"/>
            <a:ext cx="1408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Thread 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548694" y="4974269"/>
            <a:ext cx="2546526" cy="1018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collect the matrixes and calculate W until it converges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5" idx="2"/>
          </p:cNvCxnSpPr>
          <p:nvPr/>
        </p:nvCxnSpPr>
        <p:spPr>
          <a:xfrm>
            <a:off x="3431060" y="4374281"/>
            <a:ext cx="2821459" cy="59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973080" y="4360392"/>
            <a:ext cx="1428748" cy="60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0" idx="2"/>
          </p:cNvCxnSpPr>
          <p:nvPr/>
        </p:nvCxnSpPr>
        <p:spPr>
          <a:xfrm>
            <a:off x="6533119" y="4374279"/>
            <a:ext cx="99501" cy="59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6" idx="2"/>
          </p:cNvCxnSpPr>
          <p:nvPr/>
        </p:nvCxnSpPr>
        <p:spPr>
          <a:xfrm flipH="1">
            <a:off x="6767635" y="4365699"/>
            <a:ext cx="1327585" cy="59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6956854" y="4452728"/>
            <a:ext cx="2734443" cy="51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>
            <a:off x="1384465" y="2689834"/>
            <a:ext cx="963827" cy="206967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87173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(Apply </a:t>
            </a:r>
            <a:r>
              <a:rPr lang="en-US" sz="2400" dirty="0">
                <a:solidFill>
                  <a:srgbClr val="FF0000"/>
                </a:solidFill>
              </a:rPr>
              <a:t>non-linear functions to the input matrix (x) </a:t>
            </a:r>
            <a:r>
              <a:rPr lang="en-US" sz="2400" dirty="0" err="1" smtClean="0">
                <a:solidFill>
                  <a:srgbClr val="FF0000"/>
                </a:solidFill>
              </a:rPr>
              <a:t>parallelly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6" t="12127" r="15215" b="17575"/>
          <a:stretch/>
        </p:blipFill>
        <p:spPr>
          <a:xfrm>
            <a:off x="3242691" y="2204682"/>
            <a:ext cx="361535" cy="36402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6" t="12127" r="15215" b="17575"/>
          <a:stretch/>
        </p:blipFill>
        <p:spPr>
          <a:xfrm>
            <a:off x="9490964" y="2203692"/>
            <a:ext cx="361535" cy="36402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6" t="12127" r="15215" b="17575"/>
          <a:stretch/>
        </p:blipFill>
        <p:spPr>
          <a:xfrm>
            <a:off x="7994740" y="2200893"/>
            <a:ext cx="361535" cy="364028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6" t="12127" r="15215" b="17575"/>
          <a:stretch/>
        </p:blipFill>
        <p:spPr>
          <a:xfrm>
            <a:off x="6406100" y="2211573"/>
            <a:ext cx="361535" cy="364028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6" t="12127" r="15215" b="17575"/>
          <a:stretch/>
        </p:blipFill>
        <p:spPr>
          <a:xfrm>
            <a:off x="4816008" y="2195112"/>
            <a:ext cx="361535" cy="36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2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Paralleling the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FastICA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- Processes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26724" y="1485222"/>
            <a:ext cx="7652951" cy="56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118 sources 15000 sample data set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37935" y="2568712"/>
            <a:ext cx="1186249" cy="297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118 * 3000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4399005" y="2567722"/>
            <a:ext cx="1186249" cy="297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118 * 3000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5960075" y="2564921"/>
            <a:ext cx="1186249" cy="297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118 * 3000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7521145" y="2559983"/>
            <a:ext cx="1186249" cy="297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118 * 3000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9082215" y="2567722"/>
            <a:ext cx="1186249" cy="297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118 * 3000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44192" y="3563129"/>
            <a:ext cx="113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Main loop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726725" y="2879112"/>
            <a:ext cx="1446767" cy="1495169"/>
            <a:chOff x="3501082" y="4979772"/>
            <a:chExt cx="1446767" cy="1495169"/>
          </a:xfrm>
        </p:grpSpPr>
        <p:sp>
          <p:nvSpPr>
            <p:cNvPr id="5" name="Rectangle 4"/>
            <p:cNvSpPr/>
            <p:nvPr/>
          </p:nvSpPr>
          <p:spPr>
            <a:xfrm>
              <a:off x="3501082" y="4979772"/>
              <a:ext cx="1408670" cy="149516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30826" y="5449337"/>
              <a:ext cx="1186249" cy="2975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118 * 3000</a:t>
              </a:r>
              <a:endParaRPr lang="en-US" sz="11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52451" y="6067675"/>
              <a:ext cx="1186249" cy="2975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118 * 118</a:t>
              </a:r>
              <a:endParaRPr lang="en-US" sz="11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39179" y="5833912"/>
              <a:ext cx="1408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product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30826" y="5201117"/>
              <a:ext cx="12253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g(x)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726724" y="2900571"/>
            <a:ext cx="1408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Process 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268745" y="2870530"/>
            <a:ext cx="1408670" cy="1495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398489" y="3340095"/>
            <a:ext cx="1186249" cy="2975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118 * 3000</a:t>
            </a:r>
            <a:endParaRPr lang="en-US" sz="1100" dirty="0"/>
          </a:p>
        </p:txBody>
      </p:sp>
      <p:sp>
        <p:nvSpPr>
          <p:cNvPr id="46" name="Rectangle 45"/>
          <p:cNvSpPr/>
          <p:nvPr/>
        </p:nvSpPr>
        <p:spPr>
          <a:xfrm>
            <a:off x="4420114" y="3958433"/>
            <a:ext cx="1186249" cy="2975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118 * 118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4306842" y="3724670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product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8489" y="3091875"/>
            <a:ext cx="122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g(x)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828784" y="2879110"/>
            <a:ext cx="1446767" cy="1495169"/>
            <a:chOff x="3501082" y="4979772"/>
            <a:chExt cx="1446767" cy="1495169"/>
          </a:xfrm>
        </p:grpSpPr>
        <p:sp>
          <p:nvSpPr>
            <p:cNvPr id="50" name="Rectangle 49"/>
            <p:cNvSpPr/>
            <p:nvPr/>
          </p:nvSpPr>
          <p:spPr>
            <a:xfrm>
              <a:off x="3501082" y="4979772"/>
              <a:ext cx="1408670" cy="149516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630826" y="5449337"/>
              <a:ext cx="1186249" cy="2975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118 * 3000</a:t>
              </a:r>
              <a:endParaRPr lang="en-US" sz="11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652451" y="6067675"/>
              <a:ext cx="1186249" cy="2975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118 * 118</a:t>
              </a:r>
              <a:endParaRPr lang="en-US" sz="11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39179" y="5833912"/>
              <a:ext cx="1408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product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30826" y="5201117"/>
              <a:ext cx="12253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g(x)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390885" y="2870530"/>
            <a:ext cx="1446767" cy="1495169"/>
            <a:chOff x="3501082" y="4979772"/>
            <a:chExt cx="1446767" cy="1495169"/>
          </a:xfrm>
        </p:grpSpPr>
        <p:sp>
          <p:nvSpPr>
            <p:cNvPr id="56" name="Rectangle 55"/>
            <p:cNvSpPr/>
            <p:nvPr/>
          </p:nvSpPr>
          <p:spPr>
            <a:xfrm>
              <a:off x="3501082" y="4979772"/>
              <a:ext cx="1408670" cy="149516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630826" y="5449337"/>
              <a:ext cx="1186249" cy="2975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118 * 3000</a:t>
              </a:r>
              <a:endParaRPr lang="en-US" sz="11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652451" y="6067675"/>
              <a:ext cx="1186249" cy="2975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118 * 118</a:t>
              </a:r>
              <a:endParaRPr lang="en-US" sz="11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539179" y="5833912"/>
              <a:ext cx="1408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product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30826" y="5201117"/>
              <a:ext cx="12253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g(x)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948864" y="2879109"/>
            <a:ext cx="1446767" cy="1495169"/>
            <a:chOff x="3501082" y="4979772"/>
            <a:chExt cx="1446767" cy="1495169"/>
          </a:xfrm>
        </p:grpSpPr>
        <p:sp>
          <p:nvSpPr>
            <p:cNvPr id="62" name="Rectangle 61"/>
            <p:cNvSpPr/>
            <p:nvPr/>
          </p:nvSpPr>
          <p:spPr>
            <a:xfrm>
              <a:off x="3501082" y="4979772"/>
              <a:ext cx="1408670" cy="149516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630826" y="5449337"/>
              <a:ext cx="1186249" cy="2975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118 * 3000</a:t>
              </a:r>
              <a:endParaRPr lang="en-US" sz="11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652451" y="6067675"/>
              <a:ext cx="1186249" cy="2975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118 * 118</a:t>
              </a:r>
              <a:endParaRPr lang="en-US" sz="11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39179" y="5833912"/>
              <a:ext cx="1408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product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30826" y="5201117"/>
              <a:ext cx="12253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g(x)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287277" y="2889277"/>
            <a:ext cx="1408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Process 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828783" y="2879888"/>
            <a:ext cx="1408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Process 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09933" y="2854420"/>
            <a:ext cx="1408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Process 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910251" y="2854420"/>
            <a:ext cx="1408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Process 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548694" y="4974269"/>
            <a:ext cx="2045043" cy="167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collect the matrixes and calculate W until it converges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5" idx="2"/>
          </p:cNvCxnSpPr>
          <p:nvPr/>
        </p:nvCxnSpPr>
        <p:spPr>
          <a:xfrm>
            <a:off x="3431060" y="4374281"/>
            <a:ext cx="2821459" cy="59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973080" y="4360392"/>
            <a:ext cx="1428748" cy="60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0" idx="2"/>
            <a:endCxn id="71" idx="0"/>
          </p:cNvCxnSpPr>
          <p:nvPr/>
        </p:nvCxnSpPr>
        <p:spPr>
          <a:xfrm>
            <a:off x="6533119" y="4374279"/>
            <a:ext cx="38097" cy="59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6" idx="2"/>
          </p:cNvCxnSpPr>
          <p:nvPr/>
        </p:nvCxnSpPr>
        <p:spPr>
          <a:xfrm flipH="1">
            <a:off x="6767635" y="4365699"/>
            <a:ext cx="1327585" cy="59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6956854" y="4452728"/>
            <a:ext cx="2734443" cy="51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>
            <a:off x="1384465" y="2689834"/>
            <a:ext cx="963827" cy="206967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9922" y="4890603"/>
            <a:ext cx="4429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MPI used to distribute data within the cluster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87" y="2257505"/>
            <a:ext cx="519795" cy="32229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301" y="2254101"/>
            <a:ext cx="519795" cy="32229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419" y="2266206"/>
            <a:ext cx="519795" cy="322292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160" y="2263486"/>
            <a:ext cx="519795" cy="322292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278" y="2248279"/>
            <a:ext cx="519795" cy="32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Paralleling the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FastICA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- Hybrid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71279" y="1420525"/>
            <a:ext cx="7652951" cy="334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118 sources 15000 sample data set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4192" y="3563129"/>
            <a:ext cx="113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Main loop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661829" y="5249547"/>
            <a:ext cx="1941695" cy="1381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Controller collect the matrixes and calculate W until it converges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5" idx="2"/>
          </p:cNvCxnSpPr>
          <p:nvPr/>
        </p:nvCxnSpPr>
        <p:spPr>
          <a:xfrm>
            <a:off x="3957683" y="4796615"/>
            <a:ext cx="2390567" cy="45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71" idx="0"/>
          </p:cNvCxnSpPr>
          <p:nvPr/>
        </p:nvCxnSpPr>
        <p:spPr>
          <a:xfrm flipH="1">
            <a:off x="6632677" y="4796616"/>
            <a:ext cx="55944" cy="45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6942894" y="4725102"/>
            <a:ext cx="2043935" cy="53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>
            <a:off x="1384465" y="2689834"/>
            <a:ext cx="963827" cy="206967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5952021" y="2845846"/>
            <a:ext cx="1408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Process 2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726724" y="1909383"/>
            <a:ext cx="2461919" cy="2887232"/>
            <a:chOff x="2726724" y="1909383"/>
            <a:chExt cx="2461919" cy="2887232"/>
          </a:xfrm>
        </p:grpSpPr>
        <p:grpSp>
          <p:nvGrpSpPr>
            <p:cNvPr id="9" name="Group 8"/>
            <p:cNvGrpSpPr/>
            <p:nvPr/>
          </p:nvGrpSpPr>
          <p:grpSpPr>
            <a:xfrm>
              <a:off x="2726724" y="2214219"/>
              <a:ext cx="2461919" cy="2582396"/>
              <a:chOff x="2726724" y="2214219"/>
              <a:chExt cx="2461919" cy="25823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726725" y="2214219"/>
                <a:ext cx="2461918" cy="2536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118 * 5000</a:t>
                </a:r>
                <a:endParaRPr lang="en-US" sz="11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726724" y="2467872"/>
                <a:ext cx="2461918" cy="2328743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231298" y="2490686"/>
                <a:ext cx="14086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Process 1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849162" y="3119461"/>
                <a:ext cx="2255938" cy="1146076"/>
                <a:chOff x="1384465" y="5236618"/>
                <a:chExt cx="2255938" cy="1146076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1384465" y="5236618"/>
                  <a:ext cx="2255938" cy="1146076"/>
                  <a:chOff x="2726725" y="2568712"/>
                  <a:chExt cx="2897141" cy="1805569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2837935" y="2568712"/>
                    <a:ext cx="1186249" cy="29754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 smtClean="0"/>
                      <a:t>118 * 2500</a:t>
                    </a:r>
                    <a:endParaRPr lang="en-US" sz="1100" dirty="0"/>
                  </a:p>
                </p:txBody>
              </p: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2726725" y="2879112"/>
                    <a:ext cx="1456203" cy="1495169"/>
                    <a:chOff x="3501082" y="4979772"/>
                    <a:chExt cx="1456203" cy="1495169"/>
                  </a:xfrm>
                </p:grpSpPr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3501082" y="4979772"/>
                      <a:ext cx="1408670" cy="1495169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3630826" y="5449337"/>
                      <a:ext cx="1186249" cy="29754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/>
                        <a:t>118 * 2500</a:t>
                      </a:r>
                      <a:endParaRPr lang="en-US" sz="1100" dirty="0"/>
                    </a:p>
                  </p:txBody>
                </p:sp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3652451" y="6067675"/>
                      <a:ext cx="1186249" cy="29754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/>
                        <a:t>118 * 118</a:t>
                      </a:r>
                      <a:endParaRPr lang="en-US" sz="1100" dirty="0"/>
                    </a:p>
                  </p:txBody>
                </p:sp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3548615" y="5718573"/>
                      <a:ext cx="1408670" cy="3879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product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3620511" y="5085307"/>
                      <a:ext cx="1225378" cy="4363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g(x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766883" y="2814938"/>
                    <a:ext cx="1408670" cy="3879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Thread 1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4398489" y="3091875"/>
                    <a:ext cx="122537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g(x)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93" name="Rectangle 92"/>
                <p:cNvSpPr/>
                <p:nvPr/>
              </p:nvSpPr>
              <p:spPr>
                <a:xfrm>
                  <a:off x="2591831" y="5236618"/>
                  <a:ext cx="923705" cy="1888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118 * 2500</a:t>
                  </a:r>
                  <a:endParaRPr lang="en-US" sz="1100" dirty="0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2505234" y="5433643"/>
                  <a:ext cx="1096899" cy="949051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2606263" y="5731697"/>
                  <a:ext cx="923705" cy="18886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118 * 2500</a:t>
                  </a:r>
                  <a:endParaRPr lang="en-US" sz="1100" dirty="0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2623102" y="6124184"/>
                  <a:ext cx="923705" cy="18886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118 * 118</a:t>
                  </a:r>
                  <a:endParaRPr lang="en-US" sz="1100" dirty="0"/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2542247" y="5902593"/>
                  <a:ext cx="109689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solidFill>
                        <a:schemeClr val="bg1"/>
                      </a:solidFill>
                    </a:rPr>
                    <a:t>product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2598231" y="5500631"/>
                  <a:ext cx="9541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smtClean="0">
                      <a:solidFill>
                        <a:schemeClr val="bg1"/>
                      </a:solidFill>
                    </a:rPr>
                    <a:t>g(x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)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2536504" y="5383827"/>
                  <a:ext cx="109689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solidFill>
                        <a:schemeClr val="bg1"/>
                      </a:solidFill>
                    </a:rPr>
                    <a:t>Thread 2</a:t>
                  </a:r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36" name="Rectangle 135"/>
              <p:cNvSpPr/>
              <p:nvPr/>
            </p:nvSpPr>
            <p:spPr>
              <a:xfrm>
                <a:off x="3201043" y="4359879"/>
                <a:ext cx="1401378" cy="3757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Thread controller</a:t>
                </a:r>
                <a:endParaRPr lang="en-US" sz="1400" dirty="0"/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66" t="12127" r="15215" b="17575"/>
              <a:stretch/>
            </p:blipFill>
            <p:spPr>
              <a:xfrm>
                <a:off x="3257592" y="2770759"/>
                <a:ext cx="361535" cy="364028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66" t="12127" r="15215" b="17575"/>
              <a:stretch/>
            </p:blipFill>
            <p:spPr>
              <a:xfrm>
                <a:off x="4352044" y="2755425"/>
                <a:ext cx="361535" cy="364028"/>
              </a:xfrm>
              <a:prstGeom prst="rect">
                <a:avLst/>
              </a:prstGeom>
            </p:spPr>
          </p:pic>
        </p:grp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0033" y="1909383"/>
              <a:ext cx="519795" cy="322292"/>
            </a:xfrm>
            <a:prstGeom prst="rect">
              <a:avLst/>
            </a:prstGeom>
          </p:spPr>
        </p:pic>
      </p:grpSp>
      <p:grpSp>
        <p:nvGrpSpPr>
          <p:cNvPr id="85" name="Group 84"/>
          <p:cNvGrpSpPr/>
          <p:nvPr/>
        </p:nvGrpSpPr>
        <p:grpSpPr>
          <a:xfrm>
            <a:off x="5364941" y="1930595"/>
            <a:ext cx="2461919" cy="2887232"/>
            <a:chOff x="2726724" y="1909383"/>
            <a:chExt cx="2461919" cy="2887232"/>
          </a:xfrm>
        </p:grpSpPr>
        <p:grpSp>
          <p:nvGrpSpPr>
            <p:cNvPr id="87" name="Group 86"/>
            <p:cNvGrpSpPr/>
            <p:nvPr/>
          </p:nvGrpSpPr>
          <p:grpSpPr>
            <a:xfrm>
              <a:off x="2726724" y="2214219"/>
              <a:ext cx="2461919" cy="2582396"/>
              <a:chOff x="2726724" y="2214219"/>
              <a:chExt cx="2461919" cy="2582396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2726725" y="2214219"/>
                <a:ext cx="2461918" cy="2536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118 * 5000</a:t>
                </a:r>
                <a:endParaRPr lang="en-US" sz="11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2726724" y="2467872"/>
                <a:ext cx="2461918" cy="2328743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3231298" y="2490686"/>
                <a:ext cx="14086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Process 2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2849162" y="3119461"/>
                <a:ext cx="2255938" cy="1146076"/>
                <a:chOff x="1384465" y="5236618"/>
                <a:chExt cx="2255938" cy="1146076"/>
              </a:xfrm>
            </p:grpSpPr>
            <p:grpSp>
              <p:nvGrpSpPr>
                <p:cNvPr id="149" name="Group 148"/>
                <p:cNvGrpSpPr/>
                <p:nvPr/>
              </p:nvGrpSpPr>
              <p:grpSpPr>
                <a:xfrm>
                  <a:off x="1384465" y="5236618"/>
                  <a:ext cx="2255938" cy="1146076"/>
                  <a:chOff x="2726725" y="2568712"/>
                  <a:chExt cx="2897141" cy="1805569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2837935" y="2568712"/>
                    <a:ext cx="1186249" cy="29754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 smtClean="0"/>
                      <a:t>118 * 2500</a:t>
                    </a:r>
                    <a:endParaRPr lang="en-US" sz="1100" dirty="0"/>
                  </a:p>
                </p:txBody>
              </p:sp>
              <p:grpSp>
                <p:nvGrpSpPr>
                  <p:cNvPr id="158" name="Group 157"/>
                  <p:cNvGrpSpPr/>
                  <p:nvPr/>
                </p:nvGrpSpPr>
                <p:grpSpPr>
                  <a:xfrm>
                    <a:off x="2726725" y="2879112"/>
                    <a:ext cx="1456203" cy="1495169"/>
                    <a:chOff x="3501082" y="4979772"/>
                    <a:chExt cx="1456203" cy="1495169"/>
                  </a:xfrm>
                </p:grpSpPr>
                <p:sp>
                  <p:nvSpPr>
                    <p:cNvPr id="161" name="Rectangle 160"/>
                    <p:cNvSpPr/>
                    <p:nvPr/>
                  </p:nvSpPr>
                  <p:spPr>
                    <a:xfrm>
                      <a:off x="3501082" y="4979772"/>
                      <a:ext cx="1408670" cy="1495169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62" name="Rectangle 161"/>
                    <p:cNvSpPr/>
                    <p:nvPr/>
                  </p:nvSpPr>
                  <p:spPr>
                    <a:xfrm>
                      <a:off x="3630826" y="5449337"/>
                      <a:ext cx="1186249" cy="29754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/>
                        <a:t>118 * 2500</a:t>
                      </a:r>
                      <a:endParaRPr lang="en-US" sz="1100" dirty="0"/>
                    </a:p>
                  </p:txBody>
                </p: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3652451" y="6067675"/>
                      <a:ext cx="1186249" cy="29754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/>
                        <a:t>118 * 118</a:t>
                      </a:r>
                      <a:endParaRPr lang="en-US" sz="1100" dirty="0"/>
                    </a:p>
                  </p:txBody>
                </p:sp>
                <p:sp>
                  <p:nvSpPr>
                    <p:cNvPr id="164" name="TextBox 163"/>
                    <p:cNvSpPr txBox="1"/>
                    <p:nvPr/>
                  </p:nvSpPr>
                  <p:spPr>
                    <a:xfrm>
                      <a:off x="3548615" y="5718573"/>
                      <a:ext cx="1408670" cy="3879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product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65" name="TextBox 164"/>
                    <p:cNvSpPr txBox="1"/>
                    <p:nvPr/>
                  </p:nvSpPr>
                  <p:spPr>
                    <a:xfrm>
                      <a:off x="3620511" y="5085307"/>
                      <a:ext cx="1225378" cy="4363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g(x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2766883" y="2814938"/>
                    <a:ext cx="1408670" cy="3879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Thread 1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398489" y="3091875"/>
                    <a:ext cx="122537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g(x)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50" name="Rectangle 149"/>
                <p:cNvSpPr/>
                <p:nvPr/>
              </p:nvSpPr>
              <p:spPr>
                <a:xfrm>
                  <a:off x="2591831" y="5236618"/>
                  <a:ext cx="923705" cy="1888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118 * 2500</a:t>
                  </a:r>
                  <a:endParaRPr lang="en-US" sz="1100" dirty="0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2505234" y="5433643"/>
                  <a:ext cx="1096899" cy="949051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2606263" y="5731697"/>
                  <a:ext cx="923705" cy="18886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118 * 2500</a:t>
                  </a:r>
                  <a:endParaRPr lang="en-US" sz="1100" dirty="0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2623102" y="6124184"/>
                  <a:ext cx="923705" cy="18886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118 * 118</a:t>
                  </a:r>
                  <a:endParaRPr lang="en-US" sz="1100" dirty="0"/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2542247" y="5902593"/>
                  <a:ext cx="109689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solidFill>
                        <a:schemeClr val="bg1"/>
                      </a:solidFill>
                    </a:rPr>
                    <a:t>product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2598231" y="5500631"/>
                  <a:ext cx="9541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smtClean="0">
                      <a:solidFill>
                        <a:schemeClr val="bg1"/>
                      </a:solidFill>
                    </a:rPr>
                    <a:t>g(x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)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2536504" y="5383827"/>
                  <a:ext cx="109689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solidFill>
                        <a:schemeClr val="bg1"/>
                      </a:solidFill>
                    </a:rPr>
                    <a:t>Thread 2</a:t>
                  </a:r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46" name="Rectangle 145"/>
              <p:cNvSpPr/>
              <p:nvPr/>
            </p:nvSpPr>
            <p:spPr>
              <a:xfrm>
                <a:off x="3201043" y="4359879"/>
                <a:ext cx="1401378" cy="3757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Thread controller</a:t>
                </a:r>
                <a:endParaRPr lang="en-US" sz="1400" dirty="0"/>
              </a:p>
            </p:txBody>
          </p:sp>
          <p:pic>
            <p:nvPicPr>
              <p:cNvPr id="147" name="Picture 14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66" t="12127" r="15215" b="17575"/>
              <a:stretch/>
            </p:blipFill>
            <p:spPr>
              <a:xfrm>
                <a:off x="3257592" y="2770759"/>
                <a:ext cx="361535" cy="364028"/>
              </a:xfrm>
              <a:prstGeom prst="rect">
                <a:avLst/>
              </a:prstGeom>
            </p:spPr>
          </p:pic>
          <p:pic>
            <p:nvPicPr>
              <p:cNvPr id="148" name="Picture 14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66" t="12127" r="15215" b="17575"/>
              <a:stretch/>
            </p:blipFill>
            <p:spPr>
              <a:xfrm>
                <a:off x="4352044" y="2755425"/>
                <a:ext cx="361535" cy="364028"/>
              </a:xfrm>
              <a:prstGeom prst="rect">
                <a:avLst/>
              </a:prstGeom>
            </p:spPr>
          </p:pic>
        </p:grp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0033" y="1909383"/>
              <a:ext cx="519795" cy="322292"/>
            </a:xfrm>
            <a:prstGeom prst="rect">
              <a:avLst/>
            </a:prstGeom>
          </p:spPr>
        </p:pic>
      </p:grpSp>
      <p:grpSp>
        <p:nvGrpSpPr>
          <p:cNvPr id="166" name="Group 165"/>
          <p:cNvGrpSpPr/>
          <p:nvPr/>
        </p:nvGrpSpPr>
        <p:grpSpPr>
          <a:xfrm>
            <a:off x="8080042" y="1815901"/>
            <a:ext cx="2461919" cy="2887232"/>
            <a:chOff x="2726724" y="1909383"/>
            <a:chExt cx="2461919" cy="2887232"/>
          </a:xfrm>
        </p:grpSpPr>
        <p:grpSp>
          <p:nvGrpSpPr>
            <p:cNvPr id="167" name="Group 166"/>
            <p:cNvGrpSpPr/>
            <p:nvPr/>
          </p:nvGrpSpPr>
          <p:grpSpPr>
            <a:xfrm>
              <a:off x="2726724" y="2214219"/>
              <a:ext cx="2461919" cy="2582396"/>
              <a:chOff x="2726724" y="2214219"/>
              <a:chExt cx="2461919" cy="2582396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2726725" y="2214219"/>
                <a:ext cx="2461918" cy="2536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118 * 5000</a:t>
                </a:r>
                <a:endParaRPr lang="en-US" sz="1100" dirty="0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2726724" y="2467872"/>
                <a:ext cx="2461918" cy="2328743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231298" y="2490686"/>
                <a:ext cx="14086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Process 3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2" name="Group 171"/>
              <p:cNvGrpSpPr/>
              <p:nvPr/>
            </p:nvGrpSpPr>
            <p:grpSpPr>
              <a:xfrm>
                <a:off x="2849162" y="3119461"/>
                <a:ext cx="2255938" cy="1146076"/>
                <a:chOff x="1384465" y="5236618"/>
                <a:chExt cx="2255938" cy="1146076"/>
              </a:xfrm>
            </p:grpSpPr>
            <p:grpSp>
              <p:nvGrpSpPr>
                <p:cNvPr id="176" name="Group 175"/>
                <p:cNvGrpSpPr/>
                <p:nvPr/>
              </p:nvGrpSpPr>
              <p:grpSpPr>
                <a:xfrm>
                  <a:off x="1384465" y="5236618"/>
                  <a:ext cx="2255938" cy="1146076"/>
                  <a:chOff x="2726725" y="2568712"/>
                  <a:chExt cx="2897141" cy="1805569"/>
                </a:xfrm>
              </p:grpSpPr>
              <p:sp>
                <p:nvSpPr>
                  <p:cNvPr id="184" name="Rectangle 183"/>
                  <p:cNvSpPr/>
                  <p:nvPr/>
                </p:nvSpPr>
                <p:spPr>
                  <a:xfrm>
                    <a:off x="2837935" y="2568712"/>
                    <a:ext cx="1186249" cy="29754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 smtClean="0"/>
                      <a:t>118 * 2500</a:t>
                    </a:r>
                    <a:endParaRPr lang="en-US" sz="1100" dirty="0"/>
                  </a:p>
                </p:txBody>
              </p:sp>
              <p:grpSp>
                <p:nvGrpSpPr>
                  <p:cNvPr id="185" name="Group 184"/>
                  <p:cNvGrpSpPr/>
                  <p:nvPr/>
                </p:nvGrpSpPr>
                <p:grpSpPr>
                  <a:xfrm>
                    <a:off x="2726725" y="2879112"/>
                    <a:ext cx="1456203" cy="1495169"/>
                    <a:chOff x="3501082" y="4979772"/>
                    <a:chExt cx="1456203" cy="1495169"/>
                  </a:xfrm>
                </p:grpSpPr>
                <p:sp>
                  <p:nvSpPr>
                    <p:cNvPr id="188" name="Rectangle 187"/>
                    <p:cNvSpPr/>
                    <p:nvPr/>
                  </p:nvSpPr>
                  <p:spPr>
                    <a:xfrm>
                      <a:off x="3501082" y="4979772"/>
                      <a:ext cx="1408670" cy="1495169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3630826" y="5449337"/>
                      <a:ext cx="1186249" cy="29754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/>
                        <a:t>118 * 2500</a:t>
                      </a:r>
                      <a:endParaRPr lang="en-US" sz="1100" dirty="0"/>
                    </a:p>
                  </p:txBody>
                </p:sp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3652451" y="6067675"/>
                      <a:ext cx="1186249" cy="29754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/>
                        <a:t>118 * 118</a:t>
                      </a:r>
                      <a:endParaRPr lang="en-US" sz="1100" dirty="0"/>
                    </a:p>
                  </p:txBody>
                </p:sp>
                <p:sp>
                  <p:nvSpPr>
                    <p:cNvPr id="191" name="TextBox 190"/>
                    <p:cNvSpPr txBox="1"/>
                    <p:nvPr/>
                  </p:nvSpPr>
                  <p:spPr>
                    <a:xfrm>
                      <a:off x="3548615" y="5718573"/>
                      <a:ext cx="1408670" cy="3879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product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92" name="TextBox 191"/>
                    <p:cNvSpPr txBox="1"/>
                    <p:nvPr/>
                  </p:nvSpPr>
                  <p:spPr>
                    <a:xfrm>
                      <a:off x="3620511" y="5085307"/>
                      <a:ext cx="1225378" cy="4363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g(x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2766883" y="2814938"/>
                    <a:ext cx="1408670" cy="3879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Thread 1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4398489" y="3091875"/>
                    <a:ext cx="122537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g(x)</a:t>
                    </a:r>
                    <a:endParaRPr 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77" name="Rectangle 176"/>
                <p:cNvSpPr/>
                <p:nvPr/>
              </p:nvSpPr>
              <p:spPr>
                <a:xfrm>
                  <a:off x="2591831" y="5236618"/>
                  <a:ext cx="923705" cy="1888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118 * 2500</a:t>
                  </a:r>
                  <a:endParaRPr lang="en-US" sz="1100" dirty="0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2505234" y="5433643"/>
                  <a:ext cx="1096899" cy="949051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2606263" y="5731697"/>
                  <a:ext cx="923705" cy="18886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118 * 2500</a:t>
                  </a:r>
                  <a:endParaRPr lang="en-US" sz="1100" dirty="0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2623102" y="6124184"/>
                  <a:ext cx="923705" cy="18886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118 * 118</a:t>
                  </a:r>
                  <a:endParaRPr lang="en-US" sz="1100" dirty="0"/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2542247" y="5902593"/>
                  <a:ext cx="109689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solidFill>
                        <a:schemeClr val="bg1"/>
                      </a:solidFill>
                    </a:rPr>
                    <a:t>product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2598231" y="5500631"/>
                  <a:ext cx="9541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smtClean="0">
                      <a:solidFill>
                        <a:schemeClr val="bg1"/>
                      </a:solidFill>
                    </a:rPr>
                    <a:t>g(x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)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2536504" y="5383827"/>
                  <a:ext cx="109689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solidFill>
                        <a:schemeClr val="bg1"/>
                      </a:solidFill>
                    </a:rPr>
                    <a:t>Thread 2</a:t>
                  </a:r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73" name="Rectangle 172"/>
              <p:cNvSpPr/>
              <p:nvPr/>
            </p:nvSpPr>
            <p:spPr>
              <a:xfrm>
                <a:off x="3201043" y="4359879"/>
                <a:ext cx="1401378" cy="3757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Thread controller</a:t>
                </a:r>
                <a:endParaRPr lang="en-US" sz="1400" dirty="0"/>
              </a:p>
            </p:txBody>
          </p:sp>
          <p:pic>
            <p:nvPicPr>
              <p:cNvPr id="174" name="Picture 17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66" t="12127" r="15215" b="17575"/>
              <a:stretch/>
            </p:blipFill>
            <p:spPr>
              <a:xfrm>
                <a:off x="3257592" y="2770759"/>
                <a:ext cx="361535" cy="364028"/>
              </a:xfrm>
              <a:prstGeom prst="rect">
                <a:avLst/>
              </a:prstGeom>
            </p:spPr>
          </p:pic>
          <p:pic>
            <p:nvPicPr>
              <p:cNvPr id="175" name="Picture 17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66" t="12127" r="15215" b="17575"/>
              <a:stretch/>
            </p:blipFill>
            <p:spPr>
              <a:xfrm>
                <a:off x="4352044" y="2755425"/>
                <a:ext cx="361535" cy="364028"/>
              </a:xfrm>
              <a:prstGeom prst="rect">
                <a:avLst/>
              </a:prstGeom>
            </p:spPr>
          </p:pic>
        </p:grpSp>
        <p:pic>
          <p:nvPicPr>
            <p:cNvPr id="168" name="Picture 1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0033" y="1909383"/>
              <a:ext cx="519795" cy="322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02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 Achieve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High Levels of  Parallelism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1541206"/>
            <a:ext cx="79247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data decomposition (columns wise distribution)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</a:t>
            </a:r>
            <a:r>
              <a:rPr lang="en-US" dirty="0" smtClean="0"/>
              <a:t>kind </a:t>
            </a:r>
            <a:r>
              <a:rPr lang="en-US" dirty="0"/>
              <a:t>of granularity is matter ? </a:t>
            </a:r>
          </a:p>
          <a:p>
            <a:r>
              <a:rPr lang="en-US" dirty="0"/>
              <a:t>           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Critical </a:t>
            </a:r>
            <a:r>
              <a:rPr lang="en-US" dirty="0"/>
              <a:t>Path</a:t>
            </a:r>
          </a:p>
          <a:p>
            <a:r>
              <a:rPr lang="en-US" dirty="0"/>
              <a:t>                       The longest directed path between any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pair </a:t>
            </a:r>
            <a:r>
              <a:rPr lang="en-US" dirty="0"/>
              <a:t>of start and finish nodes</a:t>
            </a:r>
          </a:p>
          <a:p>
            <a:endParaRPr lang="en-US" dirty="0" smtClean="0"/>
          </a:p>
          <a:p>
            <a:r>
              <a:rPr lang="en-US" dirty="0" smtClean="0"/>
              <a:t>         Degree </a:t>
            </a:r>
            <a:r>
              <a:rPr lang="en-US" dirty="0"/>
              <a:t>of Concurrency</a:t>
            </a:r>
          </a:p>
          <a:p>
            <a:r>
              <a:rPr lang="en-US" dirty="0"/>
              <a:t>	      Maximum degree of concurrency</a:t>
            </a:r>
          </a:p>
          <a:p>
            <a:r>
              <a:rPr lang="en-US" dirty="0"/>
              <a:t>               </a:t>
            </a:r>
            <a:r>
              <a:rPr lang="en-US" b="1" dirty="0" smtClean="0"/>
              <a:t>Average </a:t>
            </a:r>
            <a:r>
              <a:rPr lang="en-US" b="1" dirty="0"/>
              <a:t>degree of concurrency</a:t>
            </a:r>
          </a:p>
          <a:p>
            <a:r>
              <a:rPr lang="en-US" dirty="0"/>
              <a:t>               </a:t>
            </a:r>
          </a:p>
          <a:p>
            <a:r>
              <a:rPr lang="en-US" dirty="0"/>
              <a:t>               </a:t>
            </a:r>
          </a:p>
          <a:p>
            <a:r>
              <a:rPr lang="en-US" dirty="0"/>
              <a:t>                </a:t>
            </a:r>
            <a:r>
              <a:rPr lang="en-US" dirty="0" err="1"/>
              <a:t>avg</a:t>
            </a:r>
            <a:r>
              <a:rPr lang="en-US" dirty="0"/>
              <a:t> degree of concurrency =   total amount of work</a:t>
            </a:r>
          </a:p>
          <a:p>
            <a:r>
              <a:rPr lang="en-US" dirty="0"/>
              <a:t>                                                                       critical path length</a:t>
            </a:r>
          </a:p>
          <a:p>
            <a:endParaRPr lang="en-US" dirty="0"/>
          </a:p>
        </p:txBody>
      </p:sp>
      <p:pic>
        <p:nvPicPr>
          <p:cNvPr id="1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75"/>
          <a:stretch/>
        </p:blipFill>
        <p:spPr>
          <a:xfrm>
            <a:off x="6765701" y="1838767"/>
            <a:ext cx="2733675" cy="1215231"/>
          </a:xfrm>
        </p:spPr>
      </p:pic>
      <p:cxnSp>
        <p:nvCxnSpPr>
          <p:cNvPr id="17" name="Straight Connector 16"/>
          <p:cNvCxnSpPr/>
          <p:nvPr/>
        </p:nvCxnSpPr>
        <p:spPr>
          <a:xfrm>
            <a:off x="5975064" y="5990968"/>
            <a:ext cx="1828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31" y="3654836"/>
            <a:ext cx="1756570" cy="175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6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 Achieve High Levels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of  Parallelism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97676" y="1690688"/>
            <a:ext cx="7239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Maximize data locality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Minimize volume of data exchange between threads or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Management of access of shared data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45" y="2788998"/>
            <a:ext cx="3609205" cy="33233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11" y="2788998"/>
            <a:ext cx="3596695" cy="326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7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078" y="2774063"/>
            <a:ext cx="8229600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used following machines to test our solution. </a:t>
            </a:r>
          </a:p>
          <a:p>
            <a:pPr marL="800100" lvl="2" indent="0">
              <a:buNone/>
            </a:pPr>
            <a:r>
              <a:rPr lang="en-US" sz="1800" dirty="0"/>
              <a:t>• Single Node (S) </a:t>
            </a:r>
            <a:r>
              <a:rPr lang="en-US" sz="1800" dirty="0" smtClean="0"/>
              <a:t> - 4 cores 8 threads</a:t>
            </a:r>
            <a:endParaRPr lang="en-US" sz="1800" dirty="0"/>
          </a:p>
          <a:p>
            <a:pPr marL="800100" lvl="2" indent="0">
              <a:buNone/>
            </a:pPr>
            <a:r>
              <a:rPr lang="en-US" sz="1800" dirty="0"/>
              <a:t>• High performance </a:t>
            </a:r>
            <a:r>
              <a:rPr lang="en-US" sz="1800" dirty="0" smtClean="0"/>
              <a:t>computer (HPC/H</a:t>
            </a:r>
            <a:r>
              <a:rPr lang="en-US" sz="1800" dirty="0"/>
              <a:t>) </a:t>
            </a:r>
            <a:r>
              <a:rPr lang="en-US" sz="1800" dirty="0" smtClean="0"/>
              <a:t> - 16 cores and 32 threads</a:t>
            </a:r>
            <a:endParaRPr lang="en-US" sz="1800" dirty="0"/>
          </a:p>
          <a:p>
            <a:pPr marL="800100" lvl="2" indent="0">
              <a:buNone/>
            </a:pPr>
            <a:r>
              <a:rPr lang="en-US" sz="1800" dirty="0"/>
              <a:t>• MPI Cluster (M) </a:t>
            </a:r>
            <a:r>
              <a:rPr lang="en-US" sz="1800" dirty="0" smtClean="0"/>
              <a:t>- four </a:t>
            </a:r>
            <a:r>
              <a:rPr lang="en-US" sz="1800" dirty="0"/>
              <a:t>s</a:t>
            </a:r>
            <a:r>
              <a:rPr lang="en-US" sz="1800" dirty="0" smtClean="0"/>
              <a:t>ingle </a:t>
            </a:r>
            <a:r>
              <a:rPr lang="en-US" sz="1800" dirty="0"/>
              <a:t>node </a:t>
            </a:r>
            <a:r>
              <a:rPr lang="en-US" sz="1800" dirty="0" smtClean="0"/>
              <a:t>machines</a:t>
            </a:r>
            <a:endParaRPr lang="en-US" sz="1800" dirty="0"/>
          </a:p>
          <a:p>
            <a:pPr marL="800100" lvl="2" indent="0">
              <a:buNone/>
            </a:pPr>
            <a:endParaRPr lang="en-US" sz="1800" dirty="0"/>
          </a:p>
          <a:p>
            <a:pPr marL="800100" lvl="2" indent="0">
              <a:buNone/>
            </a:pPr>
            <a:endParaRPr lang="en-US" sz="1800" dirty="0"/>
          </a:p>
          <a:p>
            <a:pPr marL="800100" lvl="2" indent="0">
              <a:buNone/>
            </a:pP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5150279" y="4447062"/>
            <a:ext cx="31810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Single Node Computer </a:t>
            </a:r>
          </a:p>
          <a:p>
            <a:r>
              <a:rPr lang="en-US" dirty="0"/>
              <a:t>Intel(R) Core(TM) i5-3470 CPU @ 3.20GHz </a:t>
            </a:r>
            <a:r>
              <a:rPr lang="en-US" dirty="0" err="1"/>
              <a:t>cpu</a:t>
            </a:r>
            <a:r>
              <a:rPr lang="en-US" dirty="0"/>
              <a:t> MHz : 1600.000 </a:t>
            </a:r>
          </a:p>
          <a:p>
            <a:r>
              <a:rPr lang="en-US" dirty="0"/>
              <a:t>Cache size : 6MB Memory </a:t>
            </a:r>
          </a:p>
          <a:p>
            <a:r>
              <a:rPr lang="en-US" dirty="0"/>
              <a:t>Total: : 4 GB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7078" y="4447062"/>
            <a:ext cx="34051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High Performance Computer</a:t>
            </a:r>
          </a:p>
          <a:p>
            <a:r>
              <a:rPr lang="en-US" dirty="0"/>
              <a:t>Intel(R) Xeon(R) CPU E5-2670 0 @2.60GHz </a:t>
            </a:r>
            <a:r>
              <a:rPr lang="en-US" dirty="0" err="1"/>
              <a:t>cpu</a:t>
            </a:r>
            <a:r>
              <a:rPr lang="en-US" dirty="0"/>
              <a:t> MHz : 2601.000</a:t>
            </a:r>
          </a:p>
          <a:p>
            <a:r>
              <a:rPr lang="en-US" dirty="0"/>
              <a:t>Cache size : 20MB</a:t>
            </a:r>
          </a:p>
          <a:p>
            <a:r>
              <a:rPr lang="en-US" dirty="0"/>
              <a:t>Memory Total: : 256GB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078" y="1629765"/>
            <a:ext cx="771553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Test data set</a:t>
            </a:r>
          </a:p>
          <a:p>
            <a:r>
              <a:rPr lang="en-US" dirty="0"/>
              <a:t>      118 sources and  298458 samples</a:t>
            </a:r>
          </a:p>
          <a:p>
            <a:r>
              <a:rPr lang="en-US" dirty="0"/>
              <a:t>      taken from BCI Competition III (</a:t>
            </a:r>
            <a:r>
              <a:rPr lang="en-US" b="1" dirty="0"/>
              <a:t>http://bbci.de/competition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</a:p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21725" y="15427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Experimental Setup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2" y="136525"/>
            <a:ext cx="10515600" cy="96139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Result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4459013"/>
              </p:ext>
            </p:extLst>
          </p:nvPr>
        </p:nvGraphicFramePr>
        <p:xfrm>
          <a:off x="109537" y="1057275"/>
          <a:ext cx="5334000" cy="5214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15106"/>
              </p:ext>
            </p:extLst>
          </p:nvPr>
        </p:nvGraphicFramePr>
        <p:xfrm>
          <a:off x="5957887" y="1326524"/>
          <a:ext cx="5657850" cy="4374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885950"/>
                <a:gridCol w="1885950"/>
              </a:tblGrid>
              <a:tr h="785111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</a:t>
                      </a:r>
                      <a:r>
                        <a:rPr lang="en-US" baseline="0" dirty="0" smtClean="0"/>
                        <a:t> time(Seconds)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Parallelism</a:t>
                      </a:r>
                      <a:endParaRPr lang="en-US" dirty="0"/>
                    </a:p>
                  </a:txBody>
                  <a:tcPr/>
                </a:tc>
              </a:tr>
              <a:tr h="7851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 Threaded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10069.9272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threads</a:t>
                      </a:r>
                      <a:endParaRPr lang="en-US" dirty="0"/>
                    </a:p>
                  </a:txBody>
                  <a:tcPr/>
                </a:tc>
              </a:tr>
              <a:tr h="7851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Eigen Thread Enabled(S)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1012.9345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threads </a:t>
                      </a:r>
                      <a:endParaRPr lang="en-US" dirty="0"/>
                    </a:p>
                  </a:txBody>
                  <a:tcPr/>
                </a:tc>
              </a:tr>
              <a:tr h="4486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MPI(C)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625.0176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processes</a:t>
                      </a:r>
                      <a:endParaRPr lang="en-US" dirty="0"/>
                    </a:p>
                  </a:txBody>
                  <a:tcPr/>
                </a:tc>
              </a:tr>
              <a:tr h="7851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Multithreaded(H)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81.0965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threads</a:t>
                      </a:r>
                      <a:endParaRPr lang="en-US" dirty="0"/>
                    </a:p>
                  </a:txBody>
                  <a:tcPr/>
                </a:tc>
              </a:tr>
              <a:tr h="7851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Hybrid(C)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408.8416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processes</a:t>
                      </a:r>
                      <a:r>
                        <a:rPr lang="en-US" baseline="0" dirty="0" smtClean="0"/>
                        <a:t> + 8 threads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2580" y="6117465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graph is in log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3912" y="136525"/>
            <a:ext cx="10515600" cy="96139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3912" y="1437476"/>
            <a:ext cx="10664043" cy="3780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We need to identify the original source </a:t>
            </a:r>
            <a:r>
              <a:rPr lang="en-US" sz="3600" dirty="0" smtClean="0">
                <a:solidFill>
                  <a:prstClr val="black"/>
                </a:solidFill>
              </a:rPr>
              <a:t>signals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prstClr val="black"/>
                </a:solidFill>
              </a:rPr>
              <a:t>FastICA</a:t>
            </a:r>
            <a:r>
              <a:rPr lang="en-US" sz="2800" dirty="0" smtClean="0">
                <a:solidFill>
                  <a:prstClr val="black"/>
                </a:solidFill>
              </a:rPr>
              <a:t> gives the correct result</a:t>
            </a:r>
            <a:endParaRPr lang="en-US" sz="2800" dirty="0">
              <a:solidFill>
                <a:prstClr val="black"/>
              </a:solidFill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We need to identify it </a:t>
            </a:r>
            <a:r>
              <a:rPr lang="en-US" sz="3600" dirty="0" smtClean="0">
                <a:solidFill>
                  <a:prstClr val="black"/>
                </a:solidFill>
              </a:rPr>
              <a:t>fast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For 300 seconds sample the calculation only took 81 seconds in high performance computer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But this is not a feasible solution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We need to find a cheap solution : </a:t>
            </a:r>
            <a:r>
              <a:rPr lang="en-US" sz="2800" dirty="0" err="1" smtClean="0">
                <a:solidFill>
                  <a:prstClr val="black"/>
                </a:solidFill>
              </a:rPr>
              <a:t>Nvidia</a:t>
            </a:r>
            <a:r>
              <a:rPr lang="en-US" sz="2800" dirty="0" smtClean="0">
                <a:solidFill>
                  <a:prstClr val="black"/>
                </a:solidFill>
              </a:rPr>
              <a:t>-CUDA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55933" y="4935182"/>
            <a:ext cx="2785794" cy="961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093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22" y="28035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4"/>
          <a:stretch/>
        </p:blipFill>
        <p:spPr>
          <a:xfrm>
            <a:off x="838200" y="1850792"/>
            <a:ext cx="2430146" cy="4351338"/>
          </a:xfrm>
        </p:spPr>
      </p:pic>
      <p:sp>
        <p:nvSpPr>
          <p:cNvPr id="5" name="TextBox 4"/>
          <p:cNvSpPr txBox="1"/>
          <p:nvPr/>
        </p:nvSpPr>
        <p:spPr>
          <a:xfrm>
            <a:off x="3414320" y="1850792"/>
            <a:ext cx="5536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Suppose a person wants to run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254512"/>
            <a:ext cx="2430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hlinkClick r:id="rId3"/>
              </a:rPr>
              <a:t>Image from new.homeschoolmarketplace.com</a:t>
            </a:r>
            <a:endParaRPr lang="en-US" sz="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109" y="2897232"/>
            <a:ext cx="3930242" cy="26201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06998" y="2374012"/>
            <a:ext cx="3852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But he </a:t>
            </a:r>
            <a:r>
              <a:rPr lang="en-US" sz="2800" dirty="0" smtClean="0"/>
              <a:t>doesn’t have a leg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706998" y="6254512"/>
            <a:ext cx="2430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>
                <a:hlinkClick r:id="rId5"/>
              </a:rPr>
              <a:t>http://images.dailytech.com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01374" y="5671281"/>
            <a:ext cx="6063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We need a computerized mechanism to control this bionic leg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391914" y="187088"/>
            <a:ext cx="395431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Basic </a:t>
            </a:r>
            <a:r>
              <a:rPr lang="en-US" dirty="0" err="1"/>
              <a:t>FastICA</a:t>
            </a:r>
            <a:r>
              <a:rPr lang="en-US" dirty="0"/>
              <a:t>  Algorithm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62400" y="3200400"/>
            <a:ext cx="4267200" cy="25908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1"/>
          <p:cNvGrpSpPr>
            <a:grpSpLocks noChangeAspect="1"/>
          </p:cNvGrpSpPr>
          <p:nvPr/>
        </p:nvGrpSpPr>
        <p:grpSpPr bwMode="auto">
          <a:xfrm>
            <a:off x="2590800" y="1049339"/>
            <a:ext cx="7239000" cy="5780087"/>
            <a:chOff x="672" y="661"/>
            <a:chExt cx="4560" cy="3641"/>
          </a:xfrm>
        </p:grpSpPr>
        <p:sp>
          <p:nvSpPr>
            <p:cNvPr id="74" name="AutoShape 70"/>
            <p:cNvSpPr>
              <a:spLocks noChangeAspect="1" noChangeArrowheads="1" noTextEdit="1"/>
            </p:cNvSpPr>
            <p:nvPr/>
          </p:nvSpPr>
          <p:spPr bwMode="auto">
            <a:xfrm>
              <a:off x="672" y="661"/>
              <a:ext cx="4560" cy="3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4581" y="907"/>
              <a:ext cx="647" cy="483"/>
            </a:xfrm>
            <a:custGeom>
              <a:avLst/>
              <a:gdLst>
                <a:gd name="T0" fmla="*/ 528 w 3564"/>
                <a:gd name="T1" fmla="*/ 0 h 3168"/>
                <a:gd name="T2" fmla="*/ 3564 w 3564"/>
                <a:gd name="T3" fmla="*/ 0 h 3168"/>
                <a:gd name="T4" fmla="*/ 3564 w 3564"/>
                <a:gd name="T5" fmla="*/ 3168 h 3168"/>
                <a:gd name="T6" fmla="*/ 528 w 3564"/>
                <a:gd name="T7" fmla="*/ 3168 h 3168"/>
                <a:gd name="T8" fmla="*/ 528 w 3564"/>
                <a:gd name="T9" fmla="*/ 0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4" h="3168">
                  <a:moveTo>
                    <a:pt x="528" y="0"/>
                  </a:moveTo>
                  <a:lnTo>
                    <a:pt x="3564" y="0"/>
                  </a:lnTo>
                  <a:cubicBezTo>
                    <a:pt x="3036" y="990"/>
                    <a:pt x="3036" y="2178"/>
                    <a:pt x="3564" y="3168"/>
                  </a:cubicBezTo>
                  <a:lnTo>
                    <a:pt x="528" y="3168"/>
                  </a:lnTo>
                  <a:cubicBezTo>
                    <a:pt x="0" y="2178"/>
                    <a:pt x="0" y="990"/>
                    <a:pt x="528" y="0"/>
                  </a:cubicBezTo>
                  <a:close/>
                </a:path>
              </a:pathLst>
            </a:custGeom>
            <a:solidFill>
              <a:srgbClr val="F0960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4581" y="907"/>
              <a:ext cx="647" cy="483"/>
            </a:xfrm>
            <a:custGeom>
              <a:avLst/>
              <a:gdLst>
                <a:gd name="T0" fmla="*/ 528 w 3564"/>
                <a:gd name="T1" fmla="*/ 0 h 3168"/>
                <a:gd name="T2" fmla="*/ 3564 w 3564"/>
                <a:gd name="T3" fmla="*/ 0 h 3168"/>
                <a:gd name="T4" fmla="*/ 3564 w 3564"/>
                <a:gd name="T5" fmla="*/ 3168 h 3168"/>
                <a:gd name="T6" fmla="*/ 528 w 3564"/>
                <a:gd name="T7" fmla="*/ 3168 h 3168"/>
                <a:gd name="T8" fmla="*/ 528 w 3564"/>
                <a:gd name="T9" fmla="*/ 0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4" h="3168">
                  <a:moveTo>
                    <a:pt x="528" y="0"/>
                  </a:moveTo>
                  <a:lnTo>
                    <a:pt x="3564" y="0"/>
                  </a:lnTo>
                  <a:cubicBezTo>
                    <a:pt x="3036" y="990"/>
                    <a:pt x="3036" y="2178"/>
                    <a:pt x="3564" y="3168"/>
                  </a:cubicBezTo>
                  <a:lnTo>
                    <a:pt x="528" y="3168"/>
                  </a:lnTo>
                  <a:cubicBezTo>
                    <a:pt x="0" y="2178"/>
                    <a:pt x="0" y="990"/>
                    <a:pt x="528" y="0"/>
                  </a:cubicBez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4756" y="989"/>
              <a:ext cx="31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FFFFFF"/>
                  </a:solidFill>
                  <a:latin typeface="Segoe UI" panose="020B0502040204020203" pitchFamily="34" charset="0"/>
                </a:rPr>
                <a:t>Input </a:t>
              </a:r>
              <a:endParaRPr lang="en-US"/>
            </a:p>
          </p:txBody>
        </p:sp>
        <p:sp>
          <p:nvSpPr>
            <p:cNvPr id="78" name="Rectangle 75"/>
            <p:cNvSpPr>
              <a:spLocks noChangeArrowheads="1"/>
            </p:cNvSpPr>
            <p:nvPr/>
          </p:nvSpPr>
          <p:spPr bwMode="auto">
            <a:xfrm>
              <a:off x="4782" y="1131"/>
              <a:ext cx="27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FFFFFF"/>
                  </a:solidFill>
                  <a:latin typeface="Segoe UI" panose="020B0502040204020203" pitchFamily="34" charset="0"/>
                </a:rPr>
                <a:t>data </a:t>
              </a:r>
              <a:endParaRPr lang="en-US"/>
            </a:p>
          </p:txBody>
        </p:sp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3476" y="907"/>
              <a:ext cx="1009" cy="501"/>
            </a:xfrm>
            <a:prstGeom prst="rect">
              <a:avLst/>
            </a:prstGeom>
            <a:solidFill>
              <a:srgbClr val="1BA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3476" y="907"/>
              <a:ext cx="1009" cy="501"/>
            </a:xfrm>
            <a:prstGeom prst="rect">
              <a:avLst/>
            </a:pr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3551" y="1070"/>
              <a:ext cx="74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FFFFFF"/>
                  </a:solidFill>
                  <a:latin typeface="Segoe UI" panose="020B0502040204020203" pitchFamily="34" charset="0"/>
                </a:rPr>
                <a:t>Preprocessing</a:t>
              </a:r>
              <a:endParaRPr lang="en-US"/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auto">
            <a:xfrm>
              <a:off x="4505" y="1148"/>
              <a:ext cx="100" cy="9"/>
            </a:xfrm>
            <a:custGeom>
              <a:avLst/>
              <a:gdLst>
                <a:gd name="T0" fmla="*/ 100 w 100"/>
                <a:gd name="T1" fmla="*/ 0 h 9"/>
                <a:gd name="T2" fmla="*/ 30 w 100"/>
                <a:gd name="T3" fmla="*/ 9 h 9"/>
                <a:gd name="T4" fmla="*/ 0 w 100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9">
                  <a:moveTo>
                    <a:pt x="100" y="0"/>
                  </a:moveTo>
                  <a:lnTo>
                    <a:pt x="30" y="9"/>
                  </a:lnTo>
                  <a:lnTo>
                    <a:pt x="0" y="9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auto">
            <a:xfrm>
              <a:off x="4485" y="1148"/>
              <a:ext cx="23" cy="19"/>
            </a:xfrm>
            <a:custGeom>
              <a:avLst/>
              <a:gdLst>
                <a:gd name="T0" fmla="*/ 23 w 23"/>
                <a:gd name="T1" fmla="*/ 19 h 19"/>
                <a:gd name="T2" fmla="*/ 0 w 23"/>
                <a:gd name="T3" fmla="*/ 9 h 19"/>
                <a:gd name="T4" fmla="*/ 23 w 23"/>
                <a:gd name="T5" fmla="*/ 0 h 19"/>
                <a:gd name="T6" fmla="*/ 23 w 23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9">
                  <a:moveTo>
                    <a:pt x="23" y="19"/>
                  </a:moveTo>
                  <a:lnTo>
                    <a:pt x="0" y="9"/>
                  </a:lnTo>
                  <a:lnTo>
                    <a:pt x="23" y="0"/>
                  </a:lnTo>
                  <a:lnTo>
                    <a:pt x="23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/>
            <p:cNvSpPr>
              <a:spLocks/>
            </p:cNvSpPr>
            <p:nvPr/>
          </p:nvSpPr>
          <p:spPr bwMode="auto">
            <a:xfrm>
              <a:off x="2151" y="665"/>
              <a:ext cx="1088" cy="1090"/>
            </a:xfrm>
            <a:custGeom>
              <a:avLst/>
              <a:gdLst>
                <a:gd name="T0" fmla="*/ 0 w 5994"/>
                <a:gd name="T1" fmla="*/ 6494 h 7160"/>
                <a:gd name="T2" fmla="*/ 0 w 5994"/>
                <a:gd name="T3" fmla="*/ 0 h 7160"/>
                <a:gd name="T4" fmla="*/ 5994 w 5994"/>
                <a:gd name="T5" fmla="*/ 0 h 7160"/>
                <a:gd name="T6" fmla="*/ 5994 w 5994"/>
                <a:gd name="T7" fmla="*/ 6494 h 7160"/>
                <a:gd name="T8" fmla="*/ 2997 w 5994"/>
                <a:gd name="T9" fmla="*/ 6494 h 7160"/>
                <a:gd name="T10" fmla="*/ 0 w 5994"/>
                <a:gd name="T11" fmla="*/ 6494 h 7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94" h="7160">
                  <a:moveTo>
                    <a:pt x="0" y="6494"/>
                  </a:moveTo>
                  <a:lnTo>
                    <a:pt x="0" y="0"/>
                  </a:lnTo>
                  <a:lnTo>
                    <a:pt x="5994" y="0"/>
                  </a:lnTo>
                  <a:lnTo>
                    <a:pt x="5994" y="6494"/>
                  </a:lnTo>
                  <a:cubicBezTo>
                    <a:pt x="5106" y="5828"/>
                    <a:pt x="3885" y="5828"/>
                    <a:pt x="2997" y="6494"/>
                  </a:cubicBezTo>
                  <a:cubicBezTo>
                    <a:pt x="2109" y="7160"/>
                    <a:pt x="888" y="7160"/>
                    <a:pt x="0" y="6494"/>
                  </a:cubicBezTo>
                  <a:close/>
                </a:path>
              </a:pathLst>
            </a:custGeom>
            <a:solidFill>
              <a:srgbClr val="33993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auto">
            <a:xfrm>
              <a:off x="2151" y="665"/>
              <a:ext cx="1088" cy="1090"/>
            </a:xfrm>
            <a:custGeom>
              <a:avLst/>
              <a:gdLst>
                <a:gd name="T0" fmla="*/ 0 w 5994"/>
                <a:gd name="T1" fmla="*/ 6494 h 7160"/>
                <a:gd name="T2" fmla="*/ 0 w 5994"/>
                <a:gd name="T3" fmla="*/ 0 h 7160"/>
                <a:gd name="T4" fmla="*/ 5994 w 5994"/>
                <a:gd name="T5" fmla="*/ 0 h 7160"/>
                <a:gd name="T6" fmla="*/ 5994 w 5994"/>
                <a:gd name="T7" fmla="*/ 6494 h 7160"/>
                <a:gd name="T8" fmla="*/ 2997 w 5994"/>
                <a:gd name="T9" fmla="*/ 6494 h 7160"/>
                <a:gd name="T10" fmla="*/ 0 w 5994"/>
                <a:gd name="T11" fmla="*/ 6494 h 7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94" h="7160">
                  <a:moveTo>
                    <a:pt x="0" y="6494"/>
                  </a:moveTo>
                  <a:lnTo>
                    <a:pt x="0" y="0"/>
                  </a:lnTo>
                  <a:lnTo>
                    <a:pt x="5994" y="0"/>
                  </a:lnTo>
                  <a:lnTo>
                    <a:pt x="5994" y="6494"/>
                  </a:lnTo>
                  <a:cubicBezTo>
                    <a:pt x="5106" y="5828"/>
                    <a:pt x="3885" y="5828"/>
                    <a:pt x="2997" y="6494"/>
                  </a:cubicBezTo>
                  <a:cubicBezTo>
                    <a:pt x="2109" y="7160"/>
                    <a:pt x="888" y="7160"/>
                    <a:pt x="0" y="6494"/>
                  </a:cubicBez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2173" y="893"/>
              <a:ext cx="7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FFFFFF"/>
                  </a:solidFill>
                  <a:latin typeface="Segoe UI" panose="020B0502040204020203" pitchFamily="34" charset="0"/>
                </a:rPr>
                <a:t>X</a:t>
              </a:r>
              <a:endParaRPr lang="en-US"/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2256" y="893"/>
              <a:ext cx="4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FFFFFF"/>
                  </a:solidFill>
                  <a:latin typeface="Segoe UI" panose="020B0502040204020203" pitchFamily="34" charset="0"/>
                </a:rPr>
                <a:t>-</a:t>
              </a:r>
              <a:endParaRPr lang="en-US"/>
            </a:p>
          </p:txBody>
        </p:sp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2311" y="893"/>
              <a:ext cx="82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FFFFFF"/>
                  </a:solidFill>
                  <a:latin typeface="Segoe UI" panose="020B0502040204020203" pitchFamily="34" charset="0"/>
                </a:rPr>
                <a:t>Whiting matrix </a:t>
              </a:r>
              <a:endParaRPr lang="en-US"/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2328" y="1032"/>
              <a:ext cx="11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FFFFFF"/>
                  </a:solidFill>
                  <a:latin typeface="Segoe UI" panose="020B0502040204020203" pitchFamily="34" charset="0"/>
                </a:rPr>
                <a:t>W</a:t>
              </a:r>
              <a:endParaRPr lang="en-US"/>
            </a:p>
          </p:txBody>
        </p:sp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2458" y="1032"/>
              <a:ext cx="4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FFFFFF"/>
                  </a:solidFill>
                  <a:latin typeface="Segoe UI" panose="020B0502040204020203" pitchFamily="34" charset="0"/>
                </a:rPr>
                <a:t>-</a:t>
              </a:r>
              <a:endParaRPr lang="en-US"/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2514" y="1032"/>
              <a:ext cx="51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FFFFFF"/>
                  </a:solidFill>
                  <a:latin typeface="Segoe UI" panose="020B0502040204020203" pitchFamily="34" charset="0"/>
                </a:rPr>
                <a:t>Sphering </a:t>
              </a:r>
              <a:endParaRPr lang="en-US"/>
            </a:p>
          </p:txBody>
        </p:sp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2504" y="1174"/>
              <a:ext cx="36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FFFFFF"/>
                  </a:solidFill>
                  <a:latin typeface="Segoe UI" panose="020B0502040204020203" pitchFamily="34" charset="0"/>
                </a:rPr>
                <a:t>matrix </a:t>
              </a:r>
              <a:endParaRPr lang="en-US"/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736" y="665"/>
              <a:ext cx="902" cy="1185"/>
            </a:xfrm>
            <a:prstGeom prst="rect">
              <a:avLst/>
            </a:prstGeom>
            <a:solidFill>
              <a:srgbClr val="1BA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91"/>
            <p:cNvSpPr>
              <a:spLocks noChangeArrowheads="1"/>
            </p:cNvSpPr>
            <p:nvPr/>
          </p:nvSpPr>
          <p:spPr bwMode="auto">
            <a:xfrm>
              <a:off x="736" y="665"/>
              <a:ext cx="902" cy="1185"/>
            </a:xfrm>
            <a:prstGeom prst="rect">
              <a:avLst/>
            </a:pr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746" y="1028"/>
              <a:ext cx="80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FFFFFF"/>
                  </a:solidFill>
                  <a:latin typeface="Segoe UI" panose="020B0502040204020203" pitchFamily="34" charset="0"/>
                </a:rPr>
                <a:t>Feed data into </a:t>
              </a:r>
              <a:endParaRPr lang="en-US"/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788" y="1170"/>
              <a:ext cx="72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FFFFFF"/>
                  </a:solidFill>
                  <a:latin typeface="Segoe UI" panose="020B0502040204020203" pitchFamily="34" charset="0"/>
                </a:rPr>
                <a:t>FastICA main </a:t>
              </a:r>
              <a:endParaRPr lang="en-US"/>
            </a:p>
          </p:txBody>
        </p:sp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1049" y="1310"/>
              <a:ext cx="24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FFFFFF"/>
                  </a:solidFill>
                  <a:latin typeface="Segoe UI" panose="020B0502040204020203" pitchFamily="34" charset="0"/>
                </a:rPr>
                <a:t>loop</a:t>
              </a:r>
              <a:endParaRPr lang="en-US"/>
            </a:p>
          </p:txBody>
        </p:sp>
        <p:sp>
          <p:nvSpPr>
            <p:cNvPr id="98" name="Freeform 95"/>
            <p:cNvSpPr>
              <a:spLocks/>
            </p:cNvSpPr>
            <p:nvPr/>
          </p:nvSpPr>
          <p:spPr bwMode="auto">
            <a:xfrm>
              <a:off x="1659" y="1197"/>
              <a:ext cx="492" cy="60"/>
            </a:xfrm>
            <a:custGeom>
              <a:avLst/>
              <a:gdLst>
                <a:gd name="T0" fmla="*/ 492 w 492"/>
                <a:gd name="T1" fmla="*/ 0 h 60"/>
                <a:gd name="T2" fmla="*/ 422 w 492"/>
                <a:gd name="T3" fmla="*/ 0 h 60"/>
                <a:gd name="T4" fmla="*/ 422 w 492"/>
                <a:gd name="T5" fmla="*/ 60 h 60"/>
                <a:gd name="T6" fmla="*/ 0 w 492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60">
                  <a:moveTo>
                    <a:pt x="492" y="0"/>
                  </a:moveTo>
                  <a:lnTo>
                    <a:pt x="422" y="0"/>
                  </a:lnTo>
                  <a:lnTo>
                    <a:pt x="422" y="60"/>
                  </a:lnTo>
                  <a:lnTo>
                    <a:pt x="0" y="6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6"/>
            <p:cNvSpPr>
              <a:spLocks/>
            </p:cNvSpPr>
            <p:nvPr/>
          </p:nvSpPr>
          <p:spPr bwMode="auto">
            <a:xfrm>
              <a:off x="1638" y="1248"/>
              <a:ext cx="24" cy="19"/>
            </a:xfrm>
            <a:custGeom>
              <a:avLst/>
              <a:gdLst>
                <a:gd name="T0" fmla="*/ 24 w 24"/>
                <a:gd name="T1" fmla="*/ 19 h 19"/>
                <a:gd name="T2" fmla="*/ 0 w 24"/>
                <a:gd name="T3" fmla="*/ 9 h 19"/>
                <a:gd name="T4" fmla="*/ 24 w 24"/>
                <a:gd name="T5" fmla="*/ 0 h 19"/>
                <a:gd name="T6" fmla="*/ 24 w 24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lnTo>
                    <a:pt x="0" y="9"/>
                  </a:lnTo>
                  <a:lnTo>
                    <a:pt x="24" y="0"/>
                  </a:lnTo>
                  <a:lnTo>
                    <a:pt x="24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1187" y="1850"/>
              <a:ext cx="1169" cy="271"/>
            </a:xfrm>
            <a:custGeom>
              <a:avLst/>
              <a:gdLst>
                <a:gd name="T0" fmla="*/ 0 w 1169"/>
                <a:gd name="T1" fmla="*/ 0 h 271"/>
                <a:gd name="T2" fmla="*/ 0 w 1169"/>
                <a:gd name="T3" fmla="*/ 271 h 271"/>
                <a:gd name="T4" fmla="*/ 1169 w 1169"/>
                <a:gd name="T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9" h="271">
                  <a:moveTo>
                    <a:pt x="0" y="0"/>
                  </a:moveTo>
                  <a:lnTo>
                    <a:pt x="0" y="271"/>
                  </a:lnTo>
                  <a:lnTo>
                    <a:pt x="1169" y="271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8"/>
            <p:cNvSpPr>
              <a:spLocks/>
            </p:cNvSpPr>
            <p:nvPr/>
          </p:nvSpPr>
          <p:spPr bwMode="auto">
            <a:xfrm>
              <a:off x="2353" y="2111"/>
              <a:ext cx="24" cy="19"/>
            </a:xfrm>
            <a:custGeom>
              <a:avLst/>
              <a:gdLst>
                <a:gd name="T0" fmla="*/ 0 w 24"/>
                <a:gd name="T1" fmla="*/ 0 h 19"/>
                <a:gd name="T2" fmla="*/ 24 w 24"/>
                <a:gd name="T3" fmla="*/ 10 h 19"/>
                <a:gd name="T4" fmla="*/ 0 w 24"/>
                <a:gd name="T5" fmla="*/ 19 h 19"/>
                <a:gd name="T6" fmla="*/ 0 w 24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9">
                  <a:moveTo>
                    <a:pt x="0" y="0"/>
                  </a:moveTo>
                  <a:lnTo>
                    <a:pt x="24" y="10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99"/>
            <p:cNvSpPr>
              <a:spLocks noChangeArrowheads="1"/>
            </p:cNvSpPr>
            <p:nvPr/>
          </p:nvSpPr>
          <p:spPr bwMode="auto">
            <a:xfrm>
              <a:off x="2004" y="2223"/>
              <a:ext cx="1009" cy="526"/>
            </a:xfrm>
            <a:prstGeom prst="rect">
              <a:avLst/>
            </a:prstGeom>
            <a:solidFill>
              <a:srgbClr val="1BA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00"/>
            <p:cNvSpPr>
              <a:spLocks noChangeArrowheads="1"/>
            </p:cNvSpPr>
            <p:nvPr/>
          </p:nvSpPr>
          <p:spPr bwMode="auto">
            <a:xfrm>
              <a:off x="2004" y="2223"/>
              <a:ext cx="1009" cy="526"/>
            </a:xfrm>
            <a:prstGeom prst="rect">
              <a:avLst/>
            </a:pr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01"/>
            <p:cNvSpPr>
              <a:spLocks noChangeArrowheads="1"/>
            </p:cNvSpPr>
            <p:nvPr/>
          </p:nvSpPr>
          <p:spPr bwMode="auto">
            <a:xfrm>
              <a:off x="2110" y="2327"/>
              <a:ext cx="72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FFFFFF"/>
                  </a:solidFill>
                  <a:latin typeface="Segoe UI" panose="020B0502040204020203" pitchFamily="34" charset="0"/>
                </a:rPr>
                <a:t>FastICA main </a:t>
              </a:r>
              <a:endParaRPr lang="en-US"/>
            </a:p>
          </p:txBody>
        </p:sp>
        <p:sp>
          <p:nvSpPr>
            <p:cNvPr id="105" name="Rectangle 102"/>
            <p:cNvSpPr>
              <a:spLocks noChangeArrowheads="1"/>
            </p:cNvSpPr>
            <p:nvPr/>
          </p:nvSpPr>
          <p:spPr bwMode="auto">
            <a:xfrm>
              <a:off x="2370" y="2469"/>
              <a:ext cx="24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FFFFFF"/>
                  </a:solidFill>
                  <a:latin typeface="Segoe UI" panose="020B0502040204020203" pitchFamily="34" charset="0"/>
                </a:rPr>
                <a:t>loop</a:t>
              </a:r>
              <a:endParaRPr lang="en-US"/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auto">
            <a:xfrm>
              <a:off x="1762" y="3702"/>
              <a:ext cx="2469" cy="579"/>
            </a:xfrm>
            <a:custGeom>
              <a:avLst/>
              <a:gdLst>
                <a:gd name="T0" fmla="*/ 1902 w 13598"/>
                <a:gd name="T1" fmla="*/ 3803 h 3803"/>
                <a:gd name="T2" fmla="*/ 11696 w 13598"/>
                <a:gd name="T3" fmla="*/ 3803 h 3803"/>
                <a:gd name="T4" fmla="*/ 13598 w 13598"/>
                <a:gd name="T5" fmla="*/ 1901 h 3803"/>
                <a:gd name="T6" fmla="*/ 11696 w 13598"/>
                <a:gd name="T7" fmla="*/ 0 h 3803"/>
                <a:gd name="T8" fmla="*/ 1902 w 13598"/>
                <a:gd name="T9" fmla="*/ 0 h 3803"/>
                <a:gd name="T10" fmla="*/ 0 w 13598"/>
                <a:gd name="T11" fmla="*/ 1901 h 3803"/>
                <a:gd name="T12" fmla="*/ 1902 w 13598"/>
                <a:gd name="T13" fmla="*/ 3803 h 3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98" h="3803">
                  <a:moveTo>
                    <a:pt x="1902" y="3803"/>
                  </a:moveTo>
                  <a:lnTo>
                    <a:pt x="11696" y="3803"/>
                  </a:lnTo>
                  <a:cubicBezTo>
                    <a:pt x="12746" y="3803"/>
                    <a:pt x="13598" y="2952"/>
                    <a:pt x="13598" y="1901"/>
                  </a:cubicBezTo>
                  <a:cubicBezTo>
                    <a:pt x="13598" y="851"/>
                    <a:pt x="12746" y="0"/>
                    <a:pt x="11696" y="0"/>
                  </a:cubicBezTo>
                  <a:lnTo>
                    <a:pt x="1902" y="0"/>
                  </a:lnTo>
                  <a:cubicBezTo>
                    <a:pt x="851" y="0"/>
                    <a:pt x="0" y="851"/>
                    <a:pt x="0" y="1901"/>
                  </a:cubicBezTo>
                  <a:cubicBezTo>
                    <a:pt x="0" y="2952"/>
                    <a:pt x="851" y="3803"/>
                    <a:pt x="1902" y="3803"/>
                  </a:cubicBezTo>
                  <a:close/>
                </a:path>
              </a:pathLst>
            </a:custGeom>
            <a:solidFill>
              <a:srgbClr val="D8007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4"/>
            <p:cNvSpPr>
              <a:spLocks/>
            </p:cNvSpPr>
            <p:nvPr/>
          </p:nvSpPr>
          <p:spPr bwMode="auto">
            <a:xfrm>
              <a:off x="1753" y="3720"/>
              <a:ext cx="2469" cy="579"/>
            </a:xfrm>
            <a:custGeom>
              <a:avLst/>
              <a:gdLst>
                <a:gd name="T0" fmla="*/ 1902 w 13598"/>
                <a:gd name="T1" fmla="*/ 3803 h 3803"/>
                <a:gd name="T2" fmla="*/ 11696 w 13598"/>
                <a:gd name="T3" fmla="*/ 3803 h 3803"/>
                <a:gd name="T4" fmla="*/ 13598 w 13598"/>
                <a:gd name="T5" fmla="*/ 1901 h 3803"/>
                <a:gd name="T6" fmla="*/ 11696 w 13598"/>
                <a:gd name="T7" fmla="*/ 0 h 3803"/>
                <a:gd name="T8" fmla="*/ 1902 w 13598"/>
                <a:gd name="T9" fmla="*/ 0 h 3803"/>
                <a:gd name="T10" fmla="*/ 0 w 13598"/>
                <a:gd name="T11" fmla="*/ 1901 h 3803"/>
                <a:gd name="T12" fmla="*/ 1902 w 13598"/>
                <a:gd name="T13" fmla="*/ 3803 h 3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98" h="3803">
                  <a:moveTo>
                    <a:pt x="1902" y="3803"/>
                  </a:moveTo>
                  <a:lnTo>
                    <a:pt x="11696" y="3803"/>
                  </a:lnTo>
                  <a:cubicBezTo>
                    <a:pt x="12746" y="3803"/>
                    <a:pt x="13598" y="2952"/>
                    <a:pt x="13598" y="1901"/>
                  </a:cubicBezTo>
                  <a:cubicBezTo>
                    <a:pt x="13598" y="851"/>
                    <a:pt x="12746" y="0"/>
                    <a:pt x="11696" y="0"/>
                  </a:cubicBezTo>
                  <a:lnTo>
                    <a:pt x="1902" y="0"/>
                  </a:lnTo>
                  <a:cubicBezTo>
                    <a:pt x="851" y="0"/>
                    <a:pt x="0" y="851"/>
                    <a:pt x="0" y="1901"/>
                  </a:cubicBezTo>
                  <a:cubicBezTo>
                    <a:pt x="0" y="2952"/>
                    <a:pt x="851" y="3803"/>
                    <a:pt x="1902" y="3803"/>
                  </a:cubicBez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5"/>
            <p:cNvSpPr>
              <a:spLocks noChangeArrowheads="1"/>
            </p:cNvSpPr>
            <p:nvPr/>
          </p:nvSpPr>
          <p:spPr bwMode="auto">
            <a:xfrm>
              <a:off x="1896" y="3852"/>
              <a:ext cx="195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 dirty="0">
                  <a:solidFill>
                    <a:srgbClr val="FFFFFF"/>
                  </a:solidFill>
                  <a:latin typeface="Segoe UI" panose="020B0502040204020203" pitchFamily="34" charset="0"/>
                </a:rPr>
                <a:t>If </a:t>
              </a:r>
              <a:r>
                <a:rPr lang="en-US" sz="1500" dirty="0" err="1">
                  <a:solidFill>
                    <a:srgbClr val="FFFFFF"/>
                  </a:solidFill>
                  <a:latin typeface="Segoe UI" panose="020B0502040204020203" pitchFamily="34" charset="0"/>
                </a:rPr>
                <a:t>FastICA</a:t>
              </a:r>
              <a:r>
                <a:rPr lang="en-US" sz="1500" dirty="0">
                  <a:solidFill>
                    <a:srgbClr val="FFFFFF"/>
                  </a:solidFill>
                  <a:latin typeface="Segoe UI" panose="020B0502040204020203" pitchFamily="34" charset="0"/>
                </a:rPr>
                <a:t> is converged then this will </a:t>
              </a:r>
              <a:endParaRPr lang="en-US" dirty="0"/>
            </a:p>
          </p:txBody>
        </p:sp>
        <p:sp>
          <p:nvSpPr>
            <p:cNvPr id="109" name="Rectangle 106"/>
            <p:cNvSpPr>
              <a:spLocks noChangeArrowheads="1"/>
            </p:cNvSpPr>
            <p:nvPr/>
          </p:nvSpPr>
          <p:spPr bwMode="auto">
            <a:xfrm>
              <a:off x="2260" y="3991"/>
              <a:ext cx="35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 dirty="0">
                  <a:solidFill>
                    <a:srgbClr val="FFFFFF"/>
                  </a:solidFill>
                  <a:latin typeface="Segoe UI" panose="020B0502040204020203" pitchFamily="34" charset="0"/>
                </a:rPr>
                <a:t>return </a:t>
              </a:r>
              <a:endParaRPr lang="en-US" dirty="0"/>
            </a:p>
          </p:txBody>
        </p:sp>
        <p:sp>
          <p:nvSpPr>
            <p:cNvPr id="111" name="Rectangle 108"/>
            <p:cNvSpPr>
              <a:spLocks noChangeArrowheads="1"/>
            </p:cNvSpPr>
            <p:nvPr/>
          </p:nvSpPr>
          <p:spPr bwMode="auto">
            <a:xfrm>
              <a:off x="2624" y="3991"/>
              <a:ext cx="71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 dirty="0">
                  <a:solidFill>
                    <a:srgbClr val="FFFFFF"/>
                  </a:solidFill>
                  <a:latin typeface="Segoe UI" panose="020B0502040204020203" pitchFamily="34" charset="0"/>
                </a:rPr>
                <a:t>source matrix</a:t>
              </a:r>
              <a:endParaRPr lang="en-US" dirty="0"/>
            </a:p>
          </p:txBody>
        </p: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3523" y="393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endParaRPr lang="en-US" dirty="0"/>
            </a:p>
          </p:txBody>
        </p:sp>
        <p:sp>
          <p:nvSpPr>
            <p:cNvPr id="113" name="Freeform 110"/>
            <p:cNvSpPr>
              <a:spLocks/>
            </p:cNvSpPr>
            <p:nvPr/>
          </p:nvSpPr>
          <p:spPr bwMode="auto">
            <a:xfrm>
              <a:off x="1947" y="2779"/>
              <a:ext cx="1059" cy="743"/>
            </a:xfrm>
            <a:custGeom>
              <a:avLst/>
              <a:gdLst>
                <a:gd name="T0" fmla="*/ 0 w 1059"/>
                <a:gd name="T1" fmla="*/ 371 h 743"/>
                <a:gd name="T2" fmla="*/ 530 w 1059"/>
                <a:gd name="T3" fmla="*/ 0 h 743"/>
                <a:gd name="T4" fmla="*/ 1059 w 1059"/>
                <a:gd name="T5" fmla="*/ 371 h 743"/>
                <a:gd name="T6" fmla="*/ 530 w 1059"/>
                <a:gd name="T7" fmla="*/ 743 h 743"/>
                <a:gd name="T8" fmla="*/ 0 w 1059"/>
                <a:gd name="T9" fmla="*/ 37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9" h="743">
                  <a:moveTo>
                    <a:pt x="0" y="371"/>
                  </a:moveTo>
                  <a:lnTo>
                    <a:pt x="530" y="0"/>
                  </a:lnTo>
                  <a:lnTo>
                    <a:pt x="1059" y="371"/>
                  </a:lnTo>
                  <a:lnTo>
                    <a:pt x="530" y="743"/>
                  </a:lnTo>
                  <a:lnTo>
                    <a:pt x="0" y="371"/>
                  </a:lnTo>
                  <a:close/>
                </a:path>
              </a:pathLst>
            </a:custGeom>
            <a:solidFill>
              <a:srgbClr val="D80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1"/>
            <p:cNvSpPr>
              <a:spLocks/>
            </p:cNvSpPr>
            <p:nvPr/>
          </p:nvSpPr>
          <p:spPr bwMode="auto">
            <a:xfrm>
              <a:off x="1947" y="2779"/>
              <a:ext cx="1059" cy="743"/>
            </a:xfrm>
            <a:custGeom>
              <a:avLst/>
              <a:gdLst>
                <a:gd name="T0" fmla="*/ 0 w 1059"/>
                <a:gd name="T1" fmla="*/ 371 h 743"/>
                <a:gd name="T2" fmla="*/ 530 w 1059"/>
                <a:gd name="T3" fmla="*/ 0 h 743"/>
                <a:gd name="T4" fmla="*/ 1059 w 1059"/>
                <a:gd name="T5" fmla="*/ 371 h 743"/>
                <a:gd name="T6" fmla="*/ 530 w 1059"/>
                <a:gd name="T7" fmla="*/ 743 h 743"/>
                <a:gd name="T8" fmla="*/ 0 w 1059"/>
                <a:gd name="T9" fmla="*/ 37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9" h="743">
                  <a:moveTo>
                    <a:pt x="0" y="371"/>
                  </a:moveTo>
                  <a:lnTo>
                    <a:pt x="530" y="0"/>
                  </a:lnTo>
                  <a:lnTo>
                    <a:pt x="1059" y="371"/>
                  </a:lnTo>
                  <a:lnTo>
                    <a:pt x="530" y="743"/>
                  </a:lnTo>
                  <a:lnTo>
                    <a:pt x="0" y="371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12"/>
            <p:cNvSpPr>
              <a:spLocks noChangeArrowheads="1"/>
            </p:cNvSpPr>
            <p:nvPr/>
          </p:nvSpPr>
          <p:spPr bwMode="auto">
            <a:xfrm>
              <a:off x="2181" y="2991"/>
              <a:ext cx="54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FFFFFF"/>
                  </a:solidFill>
                  <a:latin typeface="Segoe UI" panose="020B0502040204020203" pitchFamily="34" charset="0"/>
                </a:rPr>
                <a:t>Is FastICA </a:t>
              </a:r>
              <a:endParaRPr lang="en-US"/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auto">
            <a:xfrm>
              <a:off x="2153" y="3133"/>
              <a:ext cx="59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FFFFFF"/>
                  </a:solidFill>
                  <a:latin typeface="Segoe UI" panose="020B0502040204020203" pitchFamily="34" charset="0"/>
                </a:rPr>
                <a:t>converged </a:t>
              </a:r>
              <a:endParaRPr lang="en-US"/>
            </a:p>
          </p:txBody>
        </p:sp>
        <p:sp>
          <p:nvSpPr>
            <p:cNvPr id="117" name="Freeform 114"/>
            <p:cNvSpPr>
              <a:spLocks/>
            </p:cNvSpPr>
            <p:nvPr/>
          </p:nvSpPr>
          <p:spPr bwMode="auto">
            <a:xfrm>
              <a:off x="2357" y="2088"/>
              <a:ext cx="675" cy="66"/>
            </a:xfrm>
            <a:custGeom>
              <a:avLst/>
              <a:gdLst>
                <a:gd name="T0" fmla="*/ 0 w 675"/>
                <a:gd name="T1" fmla="*/ 66 h 66"/>
                <a:gd name="T2" fmla="*/ 636 w 675"/>
                <a:gd name="T3" fmla="*/ 66 h 66"/>
                <a:gd name="T4" fmla="*/ 675 w 675"/>
                <a:gd name="T5" fmla="*/ 0 h 66"/>
                <a:gd name="T6" fmla="*/ 39 w 675"/>
                <a:gd name="T7" fmla="*/ 0 h 66"/>
                <a:gd name="T8" fmla="*/ 0 w 67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5" h="66">
                  <a:moveTo>
                    <a:pt x="0" y="66"/>
                  </a:moveTo>
                  <a:lnTo>
                    <a:pt x="636" y="66"/>
                  </a:lnTo>
                  <a:lnTo>
                    <a:pt x="675" y="0"/>
                  </a:lnTo>
                  <a:lnTo>
                    <a:pt x="39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096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5"/>
            <p:cNvSpPr>
              <a:spLocks/>
            </p:cNvSpPr>
            <p:nvPr/>
          </p:nvSpPr>
          <p:spPr bwMode="auto">
            <a:xfrm>
              <a:off x="2357" y="2088"/>
              <a:ext cx="675" cy="66"/>
            </a:xfrm>
            <a:custGeom>
              <a:avLst/>
              <a:gdLst>
                <a:gd name="T0" fmla="*/ 0 w 675"/>
                <a:gd name="T1" fmla="*/ 66 h 66"/>
                <a:gd name="T2" fmla="*/ 636 w 675"/>
                <a:gd name="T3" fmla="*/ 66 h 66"/>
                <a:gd name="T4" fmla="*/ 675 w 675"/>
                <a:gd name="T5" fmla="*/ 0 h 66"/>
                <a:gd name="T6" fmla="*/ 39 w 675"/>
                <a:gd name="T7" fmla="*/ 0 h 66"/>
                <a:gd name="T8" fmla="*/ 0 w 67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5" h="66">
                  <a:moveTo>
                    <a:pt x="0" y="66"/>
                  </a:moveTo>
                  <a:lnTo>
                    <a:pt x="636" y="66"/>
                  </a:lnTo>
                  <a:lnTo>
                    <a:pt x="675" y="0"/>
                  </a:lnTo>
                  <a:lnTo>
                    <a:pt x="39" y="0"/>
                  </a:lnTo>
                  <a:lnTo>
                    <a:pt x="0" y="66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6"/>
            <p:cNvSpPr>
              <a:spLocks/>
            </p:cNvSpPr>
            <p:nvPr/>
          </p:nvSpPr>
          <p:spPr bwMode="auto">
            <a:xfrm>
              <a:off x="2509" y="2154"/>
              <a:ext cx="186" cy="52"/>
            </a:xfrm>
            <a:custGeom>
              <a:avLst/>
              <a:gdLst>
                <a:gd name="T0" fmla="*/ 186 w 186"/>
                <a:gd name="T1" fmla="*/ 0 h 52"/>
                <a:gd name="T2" fmla="*/ 186 w 186"/>
                <a:gd name="T3" fmla="*/ 29 h 52"/>
                <a:gd name="T4" fmla="*/ 0 w 186"/>
                <a:gd name="T5" fmla="*/ 29 h 52"/>
                <a:gd name="T6" fmla="*/ 0 w 186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52">
                  <a:moveTo>
                    <a:pt x="186" y="0"/>
                  </a:moveTo>
                  <a:lnTo>
                    <a:pt x="186" y="29"/>
                  </a:lnTo>
                  <a:lnTo>
                    <a:pt x="0" y="29"/>
                  </a:lnTo>
                  <a:lnTo>
                    <a:pt x="0" y="52"/>
                  </a:lnTo>
                </a:path>
              </a:pathLst>
            </a:custGeom>
            <a:noFill/>
            <a:ln w="4763" cap="rnd">
              <a:solidFill>
                <a:srgbClr val="1998D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7"/>
            <p:cNvSpPr>
              <a:spLocks/>
            </p:cNvSpPr>
            <p:nvPr/>
          </p:nvSpPr>
          <p:spPr bwMode="auto">
            <a:xfrm>
              <a:off x="2497" y="2203"/>
              <a:ext cx="23" cy="20"/>
            </a:xfrm>
            <a:custGeom>
              <a:avLst/>
              <a:gdLst>
                <a:gd name="T0" fmla="*/ 23 w 23"/>
                <a:gd name="T1" fmla="*/ 0 h 20"/>
                <a:gd name="T2" fmla="*/ 12 w 23"/>
                <a:gd name="T3" fmla="*/ 20 h 20"/>
                <a:gd name="T4" fmla="*/ 0 w 23"/>
                <a:gd name="T5" fmla="*/ 0 h 20"/>
                <a:gd name="T6" fmla="*/ 23 w 23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0">
                  <a:moveTo>
                    <a:pt x="23" y="0"/>
                  </a:move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1998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8"/>
            <p:cNvSpPr>
              <a:spLocks/>
            </p:cNvSpPr>
            <p:nvPr/>
          </p:nvSpPr>
          <p:spPr bwMode="auto">
            <a:xfrm>
              <a:off x="2477" y="2749"/>
              <a:ext cx="32" cy="30"/>
            </a:xfrm>
            <a:custGeom>
              <a:avLst/>
              <a:gdLst>
                <a:gd name="T0" fmla="*/ 32 w 32"/>
                <a:gd name="T1" fmla="*/ 0 h 30"/>
                <a:gd name="T2" fmla="*/ 32 w 32"/>
                <a:gd name="T3" fmla="*/ 15 h 30"/>
                <a:gd name="T4" fmla="*/ 0 w 32"/>
                <a:gd name="T5" fmla="*/ 15 h 30"/>
                <a:gd name="T6" fmla="*/ 0 w 32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0">
                  <a:moveTo>
                    <a:pt x="32" y="0"/>
                  </a:moveTo>
                  <a:lnTo>
                    <a:pt x="32" y="15"/>
                  </a:lnTo>
                  <a:lnTo>
                    <a:pt x="0" y="15"/>
                  </a:lnTo>
                  <a:lnTo>
                    <a:pt x="0" y="30"/>
                  </a:lnTo>
                </a:path>
              </a:pathLst>
            </a:custGeom>
            <a:noFill/>
            <a:ln w="4763" cap="rnd">
              <a:solidFill>
                <a:srgbClr val="1998D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9"/>
            <p:cNvSpPr>
              <a:spLocks/>
            </p:cNvSpPr>
            <p:nvPr/>
          </p:nvSpPr>
          <p:spPr bwMode="auto">
            <a:xfrm>
              <a:off x="2465" y="2759"/>
              <a:ext cx="23" cy="20"/>
            </a:xfrm>
            <a:custGeom>
              <a:avLst/>
              <a:gdLst>
                <a:gd name="T0" fmla="*/ 23 w 23"/>
                <a:gd name="T1" fmla="*/ 0 h 20"/>
                <a:gd name="T2" fmla="*/ 12 w 23"/>
                <a:gd name="T3" fmla="*/ 20 h 20"/>
                <a:gd name="T4" fmla="*/ 0 w 23"/>
                <a:gd name="T5" fmla="*/ 0 h 20"/>
                <a:gd name="T6" fmla="*/ 23 w 23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0">
                  <a:moveTo>
                    <a:pt x="23" y="0"/>
                  </a:move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1998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0"/>
            <p:cNvSpPr>
              <a:spLocks/>
            </p:cNvSpPr>
            <p:nvPr/>
          </p:nvSpPr>
          <p:spPr bwMode="auto">
            <a:xfrm>
              <a:off x="2477" y="3522"/>
              <a:ext cx="511" cy="181"/>
            </a:xfrm>
            <a:custGeom>
              <a:avLst/>
              <a:gdLst>
                <a:gd name="T0" fmla="*/ 0 w 511"/>
                <a:gd name="T1" fmla="*/ 0 h 181"/>
                <a:gd name="T2" fmla="*/ 0 w 511"/>
                <a:gd name="T3" fmla="*/ 58 h 181"/>
                <a:gd name="T4" fmla="*/ 511 w 511"/>
                <a:gd name="T5" fmla="*/ 58 h 181"/>
                <a:gd name="T6" fmla="*/ 511 w 511"/>
                <a:gd name="T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1" h="181">
                  <a:moveTo>
                    <a:pt x="0" y="0"/>
                  </a:moveTo>
                  <a:lnTo>
                    <a:pt x="0" y="58"/>
                  </a:lnTo>
                  <a:lnTo>
                    <a:pt x="511" y="58"/>
                  </a:lnTo>
                  <a:lnTo>
                    <a:pt x="511" y="181"/>
                  </a:lnTo>
                </a:path>
              </a:pathLst>
            </a:custGeom>
            <a:noFill/>
            <a:ln w="4763" cap="rnd">
              <a:solidFill>
                <a:srgbClr val="1998D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1"/>
            <p:cNvSpPr>
              <a:spLocks/>
            </p:cNvSpPr>
            <p:nvPr/>
          </p:nvSpPr>
          <p:spPr bwMode="auto">
            <a:xfrm>
              <a:off x="2976" y="3700"/>
              <a:ext cx="23" cy="20"/>
            </a:xfrm>
            <a:custGeom>
              <a:avLst/>
              <a:gdLst>
                <a:gd name="T0" fmla="*/ 23 w 23"/>
                <a:gd name="T1" fmla="*/ 0 h 20"/>
                <a:gd name="T2" fmla="*/ 12 w 23"/>
                <a:gd name="T3" fmla="*/ 20 h 20"/>
                <a:gd name="T4" fmla="*/ 0 w 23"/>
                <a:gd name="T5" fmla="*/ 0 h 20"/>
                <a:gd name="T6" fmla="*/ 23 w 23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0">
                  <a:moveTo>
                    <a:pt x="23" y="0"/>
                  </a:move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1998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122"/>
            <p:cNvSpPr>
              <a:spLocks noChangeArrowheads="1"/>
            </p:cNvSpPr>
            <p:nvPr/>
          </p:nvSpPr>
          <p:spPr bwMode="auto">
            <a:xfrm>
              <a:off x="2644" y="3510"/>
              <a:ext cx="273" cy="1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23"/>
            <p:cNvSpPr>
              <a:spLocks noChangeArrowheads="1"/>
            </p:cNvSpPr>
            <p:nvPr/>
          </p:nvSpPr>
          <p:spPr bwMode="auto">
            <a:xfrm>
              <a:off x="2645" y="3493"/>
              <a:ext cx="22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1176A7"/>
                  </a:solidFill>
                  <a:latin typeface="Segoe UI" panose="020B0502040204020203" pitchFamily="34" charset="0"/>
                </a:rPr>
                <a:t>True</a:t>
              </a:r>
              <a:endParaRPr lang="en-US"/>
            </a:p>
          </p:txBody>
        </p:sp>
        <p:sp>
          <p:nvSpPr>
            <p:cNvPr id="127" name="Freeform 124"/>
            <p:cNvSpPr>
              <a:spLocks/>
            </p:cNvSpPr>
            <p:nvPr/>
          </p:nvSpPr>
          <p:spPr bwMode="auto">
            <a:xfrm>
              <a:off x="3597" y="2223"/>
              <a:ext cx="383" cy="175"/>
            </a:xfrm>
            <a:custGeom>
              <a:avLst/>
              <a:gdLst>
                <a:gd name="T0" fmla="*/ 0 w 383"/>
                <a:gd name="T1" fmla="*/ 175 h 175"/>
                <a:gd name="T2" fmla="*/ 278 w 383"/>
                <a:gd name="T3" fmla="*/ 175 h 175"/>
                <a:gd name="T4" fmla="*/ 383 w 383"/>
                <a:gd name="T5" fmla="*/ 0 h 175"/>
                <a:gd name="T6" fmla="*/ 104 w 383"/>
                <a:gd name="T7" fmla="*/ 0 h 175"/>
                <a:gd name="T8" fmla="*/ 0 w 383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" h="175">
                  <a:moveTo>
                    <a:pt x="0" y="175"/>
                  </a:moveTo>
                  <a:lnTo>
                    <a:pt x="278" y="175"/>
                  </a:lnTo>
                  <a:lnTo>
                    <a:pt x="383" y="0"/>
                  </a:lnTo>
                  <a:lnTo>
                    <a:pt x="104" y="0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F096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5"/>
            <p:cNvSpPr>
              <a:spLocks/>
            </p:cNvSpPr>
            <p:nvPr/>
          </p:nvSpPr>
          <p:spPr bwMode="auto">
            <a:xfrm>
              <a:off x="3597" y="2223"/>
              <a:ext cx="383" cy="175"/>
            </a:xfrm>
            <a:custGeom>
              <a:avLst/>
              <a:gdLst>
                <a:gd name="T0" fmla="*/ 0 w 383"/>
                <a:gd name="T1" fmla="*/ 175 h 175"/>
                <a:gd name="T2" fmla="*/ 278 w 383"/>
                <a:gd name="T3" fmla="*/ 175 h 175"/>
                <a:gd name="T4" fmla="*/ 383 w 383"/>
                <a:gd name="T5" fmla="*/ 0 h 175"/>
                <a:gd name="T6" fmla="*/ 104 w 383"/>
                <a:gd name="T7" fmla="*/ 0 h 175"/>
                <a:gd name="T8" fmla="*/ 0 w 383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" h="175">
                  <a:moveTo>
                    <a:pt x="0" y="175"/>
                  </a:moveTo>
                  <a:lnTo>
                    <a:pt x="278" y="175"/>
                  </a:lnTo>
                  <a:lnTo>
                    <a:pt x="383" y="0"/>
                  </a:lnTo>
                  <a:lnTo>
                    <a:pt x="104" y="0"/>
                  </a:lnTo>
                  <a:lnTo>
                    <a:pt x="0" y="175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6"/>
            <p:cNvSpPr>
              <a:spLocks/>
            </p:cNvSpPr>
            <p:nvPr/>
          </p:nvSpPr>
          <p:spPr bwMode="auto">
            <a:xfrm>
              <a:off x="3006" y="2416"/>
              <a:ext cx="782" cy="734"/>
            </a:xfrm>
            <a:custGeom>
              <a:avLst/>
              <a:gdLst>
                <a:gd name="T0" fmla="*/ 0 w 782"/>
                <a:gd name="T1" fmla="*/ 734 h 734"/>
                <a:gd name="T2" fmla="*/ 782 w 782"/>
                <a:gd name="T3" fmla="*/ 734 h 734"/>
                <a:gd name="T4" fmla="*/ 782 w 782"/>
                <a:gd name="T5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2" h="734">
                  <a:moveTo>
                    <a:pt x="0" y="734"/>
                  </a:moveTo>
                  <a:lnTo>
                    <a:pt x="782" y="734"/>
                  </a:lnTo>
                  <a:lnTo>
                    <a:pt x="782" y="0"/>
                  </a:lnTo>
                </a:path>
              </a:pathLst>
            </a:custGeom>
            <a:noFill/>
            <a:ln w="4763" cap="rnd">
              <a:solidFill>
                <a:srgbClr val="1998D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7"/>
            <p:cNvSpPr>
              <a:spLocks/>
            </p:cNvSpPr>
            <p:nvPr/>
          </p:nvSpPr>
          <p:spPr bwMode="auto">
            <a:xfrm>
              <a:off x="3777" y="2398"/>
              <a:ext cx="23" cy="20"/>
            </a:xfrm>
            <a:custGeom>
              <a:avLst/>
              <a:gdLst>
                <a:gd name="T0" fmla="*/ 0 w 23"/>
                <a:gd name="T1" fmla="*/ 20 h 20"/>
                <a:gd name="T2" fmla="*/ 11 w 23"/>
                <a:gd name="T3" fmla="*/ 0 h 20"/>
                <a:gd name="T4" fmla="*/ 23 w 23"/>
                <a:gd name="T5" fmla="*/ 20 h 20"/>
                <a:gd name="T6" fmla="*/ 0 w 23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0">
                  <a:moveTo>
                    <a:pt x="0" y="20"/>
                  </a:moveTo>
                  <a:lnTo>
                    <a:pt x="11" y="0"/>
                  </a:lnTo>
                  <a:lnTo>
                    <a:pt x="23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1998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28"/>
            <p:cNvSpPr>
              <a:spLocks noChangeArrowheads="1"/>
            </p:cNvSpPr>
            <p:nvPr/>
          </p:nvSpPr>
          <p:spPr bwMode="auto">
            <a:xfrm>
              <a:off x="3636" y="3032"/>
              <a:ext cx="305" cy="1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29"/>
            <p:cNvSpPr>
              <a:spLocks noChangeArrowheads="1"/>
            </p:cNvSpPr>
            <p:nvPr/>
          </p:nvSpPr>
          <p:spPr bwMode="auto">
            <a:xfrm>
              <a:off x="3637" y="3015"/>
              <a:ext cx="26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sz="1500">
                  <a:solidFill>
                    <a:srgbClr val="1176A7"/>
                  </a:solidFill>
                  <a:latin typeface="Segoe UI" panose="020B0502040204020203" pitchFamily="34" charset="0"/>
                </a:rPr>
                <a:t>False</a:t>
              </a:r>
              <a:endParaRPr lang="en-US"/>
            </a:p>
          </p:txBody>
        </p:sp>
        <p:sp>
          <p:nvSpPr>
            <p:cNvPr id="133" name="Freeform 130"/>
            <p:cNvSpPr>
              <a:spLocks/>
            </p:cNvSpPr>
            <p:nvPr/>
          </p:nvSpPr>
          <p:spPr bwMode="auto">
            <a:xfrm>
              <a:off x="3033" y="2121"/>
              <a:ext cx="755" cy="102"/>
            </a:xfrm>
            <a:custGeom>
              <a:avLst/>
              <a:gdLst>
                <a:gd name="T0" fmla="*/ 755 w 755"/>
                <a:gd name="T1" fmla="*/ 102 h 102"/>
                <a:gd name="T2" fmla="*/ 755 w 755"/>
                <a:gd name="T3" fmla="*/ 0 h 102"/>
                <a:gd name="T4" fmla="*/ 0 w 755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5" h="102">
                  <a:moveTo>
                    <a:pt x="755" y="102"/>
                  </a:moveTo>
                  <a:lnTo>
                    <a:pt x="755" y="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1998D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1"/>
            <p:cNvSpPr>
              <a:spLocks/>
            </p:cNvSpPr>
            <p:nvPr/>
          </p:nvSpPr>
          <p:spPr bwMode="auto">
            <a:xfrm>
              <a:off x="3013" y="2111"/>
              <a:ext cx="23" cy="19"/>
            </a:xfrm>
            <a:custGeom>
              <a:avLst/>
              <a:gdLst>
                <a:gd name="T0" fmla="*/ 23 w 23"/>
                <a:gd name="T1" fmla="*/ 19 h 19"/>
                <a:gd name="T2" fmla="*/ 0 w 23"/>
                <a:gd name="T3" fmla="*/ 10 h 19"/>
                <a:gd name="T4" fmla="*/ 23 w 23"/>
                <a:gd name="T5" fmla="*/ 0 h 19"/>
                <a:gd name="T6" fmla="*/ 23 w 23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9">
                  <a:moveTo>
                    <a:pt x="23" y="19"/>
                  </a:moveTo>
                  <a:lnTo>
                    <a:pt x="0" y="10"/>
                  </a:lnTo>
                  <a:lnTo>
                    <a:pt x="23" y="0"/>
                  </a:lnTo>
                  <a:lnTo>
                    <a:pt x="23" y="19"/>
                  </a:lnTo>
                  <a:close/>
                </a:path>
              </a:pathLst>
            </a:custGeom>
            <a:solidFill>
              <a:srgbClr val="1998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2"/>
            <p:cNvSpPr>
              <a:spLocks/>
            </p:cNvSpPr>
            <p:nvPr/>
          </p:nvSpPr>
          <p:spPr bwMode="auto">
            <a:xfrm>
              <a:off x="3259" y="1157"/>
              <a:ext cx="217" cy="40"/>
            </a:xfrm>
            <a:custGeom>
              <a:avLst/>
              <a:gdLst>
                <a:gd name="T0" fmla="*/ 217 w 217"/>
                <a:gd name="T1" fmla="*/ 0 h 40"/>
                <a:gd name="T2" fmla="*/ 147 w 217"/>
                <a:gd name="T3" fmla="*/ 0 h 40"/>
                <a:gd name="T4" fmla="*/ 147 w 217"/>
                <a:gd name="T5" fmla="*/ 40 h 40"/>
                <a:gd name="T6" fmla="*/ 0 w 217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" h="40">
                  <a:moveTo>
                    <a:pt x="217" y="0"/>
                  </a:moveTo>
                  <a:lnTo>
                    <a:pt x="147" y="0"/>
                  </a:lnTo>
                  <a:lnTo>
                    <a:pt x="147" y="40"/>
                  </a:lnTo>
                  <a:lnTo>
                    <a:pt x="0" y="4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3"/>
            <p:cNvSpPr>
              <a:spLocks/>
            </p:cNvSpPr>
            <p:nvPr/>
          </p:nvSpPr>
          <p:spPr bwMode="auto">
            <a:xfrm>
              <a:off x="3239" y="1188"/>
              <a:ext cx="23" cy="19"/>
            </a:xfrm>
            <a:custGeom>
              <a:avLst/>
              <a:gdLst>
                <a:gd name="T0" fmla="*/ 23 w 23"/>
                <a:gd name="T1" fmla="*/ 19 h 19"/>
                <a:gd name="T2" fmla="*/ 0 w 23"/>
                <a:gd name="T3" fmla="*/ 9 h 19"/>
                <a:gd name="T4" fmla="*/ 23 w 23"/>
                <a:gd name="T5" fmla="*/ 0 h 19"/>
                <a:gd name="T6" fmla="*/ 23 w 23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9">
                  <a:moveTo>
                    <a:pt x="23" y="19"/>
                  </a:moveTo>
                  <a:lnTo>
                    <a:pt x="0" y="9"/>
                  </a:lnTo>
                  <a:lnTo>
                    <a:pt x="23" y="0"/>
                  </a:lnTo>
                  <a:lnTo>
                    <a:pt x="23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4"/>
            <p:cNvSpPr>
              <a:spLocks/>
            </p:cNvSpPr>
            <p:nvPr/>
          </p:nvSpPr>
          <p:spPr bwMode="auto">
            <a:xfrm>
              <a:off x="2509" y="2154"/>
              <a:ext cx="186" cy="52"/>
            </a:xfrm>
            <a:custGeom>
              <a:avLst/>
              <a:gdLst>
                <a:gd name="T0" fmla="*/ 186 w 186"/>
                <a:gd name="T1" fmla="*/ 0 h 52"/>
                <a:gd name="T2" fmla="*/ 186 w 186"/>
                <a:gd name="T3" fmla="*/ 29 h 52"/>
                <a:gd name="T4" fmla="*/ 0 w 186"/>
                <a:gd name="T5" fmla="*/ 29 h 52"/>
                <a:gd name="T6" fmla="*/ 0 w 186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52">
                  <a:moveTo>
                    <a:pt x="186" y="0"/>
                  </a:moveTo>
                  <a:lnTo>
                    <a:pt x="186" y="29"/>
                  </a:lnTo>
                  <a:lnTo>
                    <a:pt x="0" y="29"/>
                  </a:lnTo>
                  <a:lnTo>
                    <a:pt x="0" y="52"/>
                  </a:lnTo>
                </a:path>
              </a:pathLst>
            </a:custGeom>
            <a:noFill/>
            <a:ln w="4763" cap="rnd">
              <a:solidFill>
                <a:srgbClr val="1998D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5"/>
            <p:cNvSpPr>
              <a:spLocks/>
            </p:cNvSpPr>
            <p:nvPr/>
          </p:nvSpPr>
          <p:spPr bwMode="auto">
            <a:xfrm>
              <a:off x="2497" y="2203"/>
              <a:ext cx="23" cy="20"/>
            </a:xfrm>
            <a:custGeom>
              <a:avLst/>
              <a:gdLst>
                <a:gd name="T0" fmla="*/ 23 w 23"/>
                <a:gd name="T1" fmla="*/ 0 h 20"/>
                <a:gd name="T2" fmla="*/ 12 w 23"/>
                <a:gd name="T3" fmla="*/ 20 h 20"/>
                <a:gd name="T4" fmla="*/ 0 w 23"/>
                <a:gd name="T5" fmla="*/ 0 h 20"/>
                <a:gd name="T6" fmla="*/ 23 w 23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0">
                  <a:moveTo>
                    <a:pt x="23" y="0"/>
                  </a:move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1998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926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7"/>
          <p:cNvSpPr/>
          <p:nvPr/>
        </p:nvSpPr>
        <p:spPr>
          <a:xfrm>
            <a:off x="3756232" y="0"/>
            <a:ext cx="39543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Multi-threaded </a:t>
            </a:r>
            <a:r>
              <a:rPr lang="en-US" dirty="0" err="1"/>
              <a:t>FastICA</a:t>
            </a:r>
            <a:r>
              <a:rPr lang="en-US" dirty="0"/>
              <a:t> algorithm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22494" b="23145"/>
          <a:stretch/>
        </p:blipFill>
        <p:spPr>
          <a:xfrm>
            <a:off x="2057401" y="990600"/>
            <a:ext cx="7935997" cy="597290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905000" y="762000"/>
            <a:ext cx="8458200" cy="59729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3962400" y="152400"/>
            <a:ext cx="395431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MPI and Multithreaded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2446" b="20595"/>
          <a:stretch/>
        </p:blipFill>
        <p:spPr>
          <a:xfrm>
            <a:off x="2286000" y="990600"/>
            <a:ext cx="7543800" cy="549150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81200" y="914400"/>
            <a:ext cx="8305800" cy="556770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1676400" y="1676400"/>
          <a:ext cx="43434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6096000" y="1752601"/>
          <a:ext cx="4267200" cy="4349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414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971800" y="228600"/>
            <a:ext cx="8610600" cy="6400800"/>
            <a:chOff x="533400" y="457200"/>
            <a:chExt cx="8610600" cy="6400800"/>
          </a:xfrm>
        </p:grpSpPr>
        <p:grpSp>
          <p:nvGrpSpPr>
            <p:cNvPr id="31" name="Group 30"/>
            <p:cNvGrpSpPr/>
            <p:nvPr/>
          </p:nvGrpSpPr>
          <p:grpSpPr>
            <a:xfrm>
              <a:off x="533400" y="457200"/>
              <a:ext cx="6256550" cy="6400800"/>
              <a:chOff x="533400" y="457200"/>
              <a:chExt cx="6256550" cy="640080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533400" y="457200"/>
                <a:ext cx="6256550" cy="4648200"/>
                <a:chOff x="533400" y="457200"/>
                <a:chExt cx="7613393" cy="5455920"/>
              </a:xfrm>
            </p:grpSpPr>
            <p:cxnSp>
              <p:nvCxnSpPr>
                <p:cNvPr id="27" name="Straight Arrow Connector 26"/>
                <p:cNvCxnSpPr>
                  <a:stCxn id="11" idx="2"/>
                  <a:endCxn id="17" idx="0"/>
                </p:cNvCxnSpPr>
                <p:nvPr/>
              </p:nvCxnSpPr>
              <p:spPr>
                <a:xfrm rot="5400000">
                  <a:off x="1577758" y="4648200"/>
                  <a:ext cx="10668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" name="Group 18"/>
                <p:cNvGrpSpPr/>
                <p:nvPr/>
              </p:nvGrpSpPr>
              <p:grpSpPr>
                <a:xfrm>
                  <a:off x="533400" y="457200"/>
                  <a:ext cx="7613393" cy="5455920"/>
                  <a:chOff x="533400" y="457200"/>
                  <a:chExt cx="7613393" cy="5455920"/>
                </a:xfrm>
              </p:grpSpPr>
              <p:cxnSp>
                <p:nvCxnSpPr>
                  <p:cNvPr id="25" name="Straight Arrow Connector 24"/>
                  <p:cNvCxnSpPr/>
                  <p:nvPr/>
                </p:nvCxnSpPr>
                <p:spPr>
                  <a:xfrm rot="5400000">
                    <a:off x="5753894" y="4457700"/>
                    <a:ext cx="1447006" cy="79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" name="Group 14"/>
                  <p:cNvGrpSpPr/>
                  <p:nvPr/>
                </p:nvGrpSpPr>
                <p:grpSpPr>
                  <a:xfrm>
                    <a:off x="762000" y="457200"/>
                    <a:ext cx="2698315" cy="3657600"/>
                    <a:chOff x="762000" y="457200"/>
                    <a:chExt cx="3581400" cy="4953000"/>
                  </a:xfrm>
                </p:grpSpPr>
                <p:grpSp>
                  <p:nvGrpSpPr>
                    <p:cNvPr id="3" name="Group 8"/>
                    <p:cNvGrpSpPr/>
                    <p:nvPr/>
                  </p:nvGrpSpPr>
                  <p:grpSpPr>
                    <a:xfrm>
                      <a:off x="762000" y="457200"/>
                      <a:ext cx="3574974" cy="2971800"/>
                      <a:chOff x="990600" y="2057400"/>
                      <a:chExt cx="4495800" cy="4343400"/>
                    </a:xfrm>
                  </p:grpSpPr>
                  <p:sp>
                    <p:nvSpPr>
                      <p:cNvPr id="4" name="Rounded Rectangle 3"/>
                      <p:cNvSpPr/>
                      <p:nvPr/>
                    </p:nvSpPr>
                    <p:spPr>
                      <a:xfrm>
                        <a:off x="990600" y="2057400"/>
                        <a:ext cx="4495800" cy="137160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Basic single threaded C++ solution</a:t>
                        </a:r>
                      </a:p>
                    </p:txBody>
                  </p:sp>
                  <p:sp>
                    <p:nvSpPr>
                      <p:cNvPr id="5" name="Rounded Rectangle 4"/>
                      <p:cNvSpPr/>
                      <p:nvPr/>
                    </p:nvSpPr>
                    <p:spPr>
                      <a:xfrm>
                        <a:off x="990600" y="5029200"/>
                        <a:ext cx="4495800" cy="137160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dirty="0"/>
                          <a:t>Improved single threaded C++ solution</a:t>
                        </a:r>
                      </a:p>
                    </p:txBody>
                  </p:sp>
                  <p:cxnSp>
                    <p:nvCxnSpPr>
                      <p:cNvPr id="7" name="Straight Arrow Connector 6"/>
                      <p:cNvCxnSpPr>
                        <a:stCxn id="4" idx="2"/>
                        <a:endCxn id="5" idx="0"/>
                      </p:cNvCxnSpPr>
                      <p:nvPr/>
                    </p:nvCxnSpPr>
                    <p:spPr>
                      <a:xfrm rot="5400000">
                        <a:off x="2462054" y="4207034"/>
                        <a:ext cx="1554480" cy="0"/>
                      </a:xfrm>
                      <a:prstGeom prst="straightConnector1">
                        <a:avLst/>
                      </a:prstGeom>
                      <a:ln w="19050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1" name="Rounded Rectangle 10"/>
                    <p:cNvSpPr/>
                    <p:nvPr/>
                  </p:nvSpPr>
                  <p:spPr>
                    <a:xfrm>
                      <a:off x="762000" y="4419600"/>
                      <a:ext cx="3581400" cy="99060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Eigen thread enabled version</a:t>
                      </a:r>
                    </a:p>
                  </p:txBody>
                </p:sp>
                <p:cxnSp>
                  <p:nvCxnSpPr>
                    <p:cNvPr id="13" name="Straight Arrow Connector 12"/>
                    <p:cNvCxnSpPr>
                      <a:stCxn id="5" idx="2"/>
                      <a:endCxn id="11" idx="0"/>
                    </p:cNvCxnSpPr>
                    <p:nvPr/>
                  </p:nvCxnSpPr>
                  <p:spPr>
                    <a:xfrm rot="16200000" flipH="1">
                      <a:off x="2055793" y="3922693"/>
                      <a:ext cx="990600" cy="3213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Rounded Rectangle 16"/>
                  <p:cNvSpPr/>
                  <p:nvPr/>
                </p:nvSpPr>
                <p:spPr>
                  <a:xfrm>
                    <a:off x="762000" y="5181600"/>
                    <a:ext cx="2698315" cy="73152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Threaded ICA algorithm</a:t>
                    </a:r>
                  </a:p>
                </p:txBody>
              </p:sp>
              <p:sp>
                <p:nvSpPr>
                  <p:cNvPr id="18" name="Rounded Rectangle 17"/>
                  <p:cNvSpPr/>
                  <p:nvPr/>
                </p:nvSpPr>
                <p:spPr>
                  <a:xfrm>
                    <a:off x="4953000" y="5181600"/>
                    <a:ext cx="2698315" cy="73152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Parallel processing in ICA algorithm</a:t>
                    </a:r>
                  </a:p>
                </p:txBody>
              </p:sp>
              <p:cxnSp>
                <p:nvCxnSpPr>
                  <p:cNvPr id="20" name="Straight Connector 19"/>
                  <p:cNvCxnSpPr>
                    <a:stCxn id="11" idx="3"/>
                  </p:cNvCxnSpPr>
                  <p:nvPr/>
                </p:nvCxnSpPr>
                <p:spPr>
                  <a:xfrm flipV="1">
                    <a:off x="3460315" y="3733800"/>
                    <a:ext cx="3016685" cy="1524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4267200" y="4343400"/>
                    <a:ext cx="3879593" cy="6141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buFont typeface="Arial" pitchFamily="34" charset="0"/>
                      <a:buChar char="•"/>
                    </a:pPr>
                    <a:r>
                      <a:rPr lang="en-US" sz="1400" dirty="0"/>
                      <a:t>Feed the data set for separate processes</a:t>
                    </a:r>
                  </a:p>
                  <a:p>
                    <a:pPr>
                      <a:buFont typeface="Arial" pitchFamily="34" charset="0"/>
                      <a:buChar char="•"/>
                    </a:pPr>
                    <a:r>
                      <a:rPr lang="en-US" sz="1400" dirty="0"/>
                      <a:t>ICA loop runs paralleled </a:t>
                    </a:r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33400" y="4343400"/>
                    <a:ext cx="3687105" cy="6141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buFont typeface="Arial" pitchFamily="34" charset="0"/>
                      <a:buChar char="•"/>
                    </a:pPr>
                    <a:r>
                      <a:rPr lang="en-US" sz="1400" dirty="0"/>
                      <a:t>Feed the data set for separate threads</a:t>
                    </a:r>
                  </a:p>
                  <a:p>
                    <a:pPr>
                      <a:buFont typeface="Arial" pitchFamily="34" charset="0"/>
                      <a:buChar char="•"/>
                    </a:pPr>
                    <a:r>
                      <a:rPr lang="en-US" sz="1400" dirty="0"/>
                      <a:t>ICA loop runs paralleled</a:t>
                    </a:r>
                  </a:p>
                </p:txBody>
              </p:sp>
            </p:grpSp>
          </p:grpSp>
          <p:cxnSp>
            <p:nvCxnSpPr>
              <p:cNvPr id="23" name="Straight Arrow Connector 22"/>
              <p:cNvCxnSpPr>
                <a:stCxn id="17" idx="2"/>
                <a:endCxn id="24" idx="0"/>
              </p:cNvCxnSpPr>
              <p:nvPr/>
            </p:nvCxnSpPr>
            <p:spPr>
              <a:xfrm rot="16200000" flipH="1">
                <a:off x="2153236" y="4782136"/>
                <a:ext cx="914400" cy="15609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/>
              <p:cNvSpPr/>
              <p:nvPr/>
            </p:nvSpPr>
            <p:spPr>
              <a:xfrm>
                <a:off x="1905000" y="6019800"/>
                <a:ext cx="2971800" cy="838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Threading in parallel processes</a:t>
                </a:r>
              </a:p>
            </p:txBody>
          </p:sp>
          <p:cxnSp>
            <p:nvCxnSpPr>
              <p:cNvPr id="32" name="Straight Arrow Connector 31"/>
              <p:cNvCxnSpPr>
                <a:stCxn id="18" idx="2"/>
                <a:endCxn id="24" idx="0"/>
              </p:cNvCxnSpPr>
              <p:nvPr/>
            </p:nvCxnSpPr>
            <p:spPr>
              <a:xfrm rot="5400000">
                <a:off x="3875282" y="4621019"/>
                <a:ext cx="914400" cy="18831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1524000" y="5334000"/>
                <a:ext cx="4206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1400" dirty="0"/>
                  <a:t>Feed the data set for separate processes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1400" dirty="0"/>
                  <a:t>In each process, feed the data set for separate threads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864200" y="2286000"/>
              <a:ext cx="62798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300" dirty="0"/>
                <a:t> We used Eigen library for matrix operations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300" dirty="0"/>
                <a:t>At compile time, we can enable the threading in Eigen matrix calculations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300" dirty="0"/>
                <a:t>Used the compiler optimizations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95600" y="990600"/>
              <a:ext cx="3733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400" dirty="0"/>
                <a:t>Reused allocated memory locations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/>
                <a:t>Passed matrices by reference 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/>
                <a:t>Changed I/O functions</a:t>
              </a:r>
            </a:p>
          </p:txBody>
        </p:sp>
      </p:grpSp>
      <p:sp>
        <p:nvSpPr>
          <p:cNvPr id="8" name="Oval 7"/>
          <p:cNvSpPr/>
          <p:nvPr/>
        </p:nvSpPr>
        <p:spPr>
          <a:xfrm>
            <a:off x="2702459" y="332803"/>
            <a:ext cx="457200" cy="438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5" name="Oval 34"/>
          <p:cNvSpPr/>
          <p:nvPr/>
        </p:nvSpPr>
        <p:spPr>
          <a:xfrm>
            <a:off x="6134038" y="4346179"/>
            <a:ext cx="457200" cy="438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7" name="Oval 36"/>
          <p:cNvSpPr/>
          <p:nvPr/>
        </p:nvSpPr>
        <p:spPr>
          <a:xfrm>
            <a:off x="2701807" y="2796649"/>
            <a:ext cx="457200" cy="438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8" name="Oval 37"/>
          <p:cNvSpPr/>
          <p:nvPr/>
        </p:nvSpPr>
        <p:spPr>
          <a:xfrm>
            <a:off x="2693113" y="1622941"/>
            <a:ext cx="457200" cy="438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3" name="Oval 42"/>
          <p:cNvSpPr/>
          <p:nvPr/>
        </p:nvSpPr>
        <p:spPr>
          <a:xfrm>
            <a:off x="2701807" y="4343389"/>
            <a:ext cx="457200" cy="438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45" name="Oval 44"/>
          <p:cNvSpPr/>
          <p:nvPr/>
        </p:nvSpPr>
        <p:spPr>
          <a:xfrm>
            <a:off x="3884152" y="5991290"/>
            <a:ext cx="457200" cy="438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1900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3824639" y="353876"/>
            <a:ext cx="5257800" cy="821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2"/>
                </a:solidFill>
              </a:rPr>
              <a:t>Technologies/Tools and Libraries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252" y="3901273"/>
            <a:ext cx="2072039" cy="20720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459580"/>
            <a:ext cx="2057400" cy="20988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200" y="4153955"/>
            <a:ext cx="3255691" cy="181935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34" y="3396995"/>
            <a:ext cx="3258932" cy="89211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1" y="1423157"/>
            <a:ext cx="2471203" cy="247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81001"/>
            <a:ext cx="8305800" cy="629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1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9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923" y="1692347"/>
            <a:ext cx="4726149" cy="35446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3457" y="5545123"/>
            <a:ext cx="67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Right side of brain controls left leg, left side controls right leg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 characteristic of the brain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1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Problem we should solve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76253"/>
            <a:ext cx="10515600" cy="146285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We need to identify the original source signals</a:t>
            </a:r>
          </a:p>
          <a:p>
            <a:r>
              <a:rPr lang="en-US" sz="3600" dirty="0" smtClean="0"/>
              <a:t>We need to identify it fast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138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Problem one - Identifying signal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Independent Component Analysis(ICA)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7675" y="2064610"/>
            <a:ext cx="44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Blind Source </a:t>
            </a:r>
            <a:r>
              <a:rPr lang="en-US" dirty="0"/>
              <a:t>S</a:t>
            </a:r>
            <a:r>
              <a:rPr lang="en-US" dirty="0" smtClean="0"/>
              <a:t>eparation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85470" y="3177196"/>
            <a:ext cx="36246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x = </a:t>
            </a:r>
            <a:r>
              <a:rPr lang="en-US" dirty="0" smtClean="0"/>
              <a:t>As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</a:t>
            </a:r>
            <a:r>
              <a:rPr lang="en-US" baseline="30000" dirty="0" smtClean="0"/>
              <a:t>-1</a:t>
            </a:r>
            <a:r>
              <a:rPr lang="en-US" dirty="0" smtClean="0"/>
              <a:t>x = A</a:t>
            </a:r>
            <a:r>
              <a:rPr lang="en-US" baseline="30000" dirty="0" smtClean="0"/>
              <a:t>-1</a:t>
            </a:r>
            <a:r>
              <a:rPr lang="en-US" dirty="0" smtClean="0"/>
              <a:t>As </a:t>
            </a:r>
            <a:endParaRPr lang="en-US" baseline="30000" dirty="0"/>
          </a:p>
          <a:p>
            <a:pPr>
              <a:lnSpc>
                <a:spcPct val="200000"/>
              </a:lnSpc>
            </a:pPr>
            <a:r>
              <a:rPr lang="en-US" dirty="0" smtClean="0"/>
              <a:t>A</a:t>
            </a:r>
            <a:r>
              <a:rPr lang="en-US" baseline="30000" dirty="0" smtClean="0"/>
              <a:t>-1</a:t>
            </a:r>
            <a:r>
              <a:rPr lang="en-US" dirty="0" smtClean="0"/>
              <a:t>x = s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 = </a:t>
            </a:r>
            <a:r>
              <a:rPr lang="en-US" dirty="0" err="1" smtClean="0"/>
              <a:t>Wx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  W = </a:t>
            </a:r>
            <a:r>
              <a:rPr lang="en-US" dirty="0"/>
              <a:t>A</a:t>
            </a:r>
            <a:r>
              <a:rPr lang="en-US" baseline="30000" dirty="0"/>
              <a:t>-1</a:t>
            </a:r>
            <a:endParaRPr lang="en-US" dirty="0"/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85470" y="1972277"/>
            <a:ext cx="5222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X- what we observe</a:t>
            </a:r>
          </a:p>
          <a:p>
            <a:r>
              <a:rPr lang="en-US" dirty="0" smtClean="0"/>
              <a:t>A - Mixing matrix(Depends on the source position)</a:t>
            </a:r>
          </a:p>
          <a:p>
            <a:r>
              <a:rPr lang="en-US" dirty="0" smtClean="0"/>
              <a:t>S – Unknown original sources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66775" y="5023855"/>
            <a:ext cx="3128036" cy="880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x = </a:t>
            </a:r>
            <a:r>
              <a:rPr lang="en-US" dirty="0" smtClean="0"/>
              <a:t>As  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We don’t know both (A) and (s)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97675" y="2753204"/>
            <a:ext cx="4623029" cy="2139299"/>
            <a:chOff x="369100" y="2515079"/>
            <a:chExt cx="4623029" cy="213929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/>
            <a:srcRect l="4936" t="26712" r="25954" b="14522"/>
            <a:stretch/>
          </p:blipFill>
          <p:spPr>
            <a:xfrm>
              <a:off x="369100" y="2515079"/>
              <a:ext cx="4623029" cy="213929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3538538" y="2602706"/>
              <a:ext cx="427698" cy="1690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s</a:t>
              </a:r>
              <a:r>
                <a:rPr lang="en-US" sz="700" dirty="0" smtClean="0"/>
                <a:t>=</a:t>
              </a:r>
              <a:r>
                <a:rPr lang="en-US" sz="700" dirty="0" err="1" smtClean="0"/>
                <a:t>Wx</a:t>
              </a:r>
              <a:endParaRPr lang="en-US" sz="7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88606" y="2602706"/>
              <a:ext cx="427698" cy="1690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s</a:t>
              </a:r>
              <a:endParaRPr 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57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57238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FastICA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algorithm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 Fast  </a:t>
            </a:r>
            <a:r>
              <a:rPr lang="en-US" smtClean="0"/>
              <a:t>and accurate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Problem two - Identifying it fast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7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FastICA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is still slow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-  118 sources and 15,000 samples taken within 15 seconds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Result - </a:t>
            </a:r>
            <a:r>
              <a:rPr lang="en-US" dirty="0" err="1" smtClean="0"/>
              <a:t>FastICA</a:t>
            </a:r>
            <a:r>
              <a:rPr lang="en-US" dirty="0" smtClean="0"/>
              <a:t> took about 4,700 seconds to solve this</a:t>
            </a:r>
          </a:p>
          <a:p>
            <a:endParaRPr lang="en-US" dirty="0"/>
          </a:p>
          <a:p>
            <a:r>
              <a:rPr lang="en-US" dirty="0" smtClean="0"/>
              <a:t>This is about One and Half hours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0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We improved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FastICA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Used parallelism to improve the performance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Implemented in threading, parallel processing and hybrid version of threads and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FastICA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algorithm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81661" y="2248930"/>
            <a:ext cx="2388973" cy="102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 processing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81663" y="3727621"/>
            <a:ext cx="2388973" cy="102973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Main loop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1660" y="5315593"/>
            <a:ext cx="2388973" cy="102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Calculations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10897" y="2247489"/>
            <a:ext cx="480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Centering data</a:t>
            </a:r>
          </a:p>
          <a:p>
            <a:r>
              <a:rPr lang="en-US" dirty="0" smtClean="0"/>
              <a:t>Singular </a:t>
            </a:r>
            <a:r>
              <a:rPr lang="en-US" dirty="0"/>
              <a:t>V</a:t>
            </a:r>
            <a:r>
              <a:rPr lang="en-US" dirty="0" smtClean="0"/>
              <a:t>alue Decomposition</a:t>
            </a:r>
          </a:p>
          <a:p>
            <a:r>
              <a:rPr lang="en-US" dirty="0" smtClean="0"/>
              <a:t>Initialize W matrix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10896" y="3727621"/>
            <a:ext cx="5025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Dot products</a:t>
            </a:r>
          </a:p>
          <a:p>
            <a:r>
              <a:rPr lang="en-US" dirty="0" smtClean="0"/>
              <a:t>Symmetric Decorrelation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Apply non-linear function(g) to the input matrix (x)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ex:- Cube(x) , </a:t>
            </a:r>
            <a:r>
              <a:rPr lang="en-US" dirty="0" err="1" smtClean="0">
                <a:solidFill>
                  <a:srgbClr val="FF0000"/>
                </a:solidFill>
              </a:rPr>
              <a:t>tanh</a:t>
            </a:r>
            <a:r>
              <a:rPr lang="en-US" dirty="0" smtClean="0">
                <a:solidFill>
                  <a:srgbClr val="FF0000"/>
                </a:solidFill>
              </a:rPr>
              <a:t>(x), log </a:t>
            </a:r>
            <a:r>
              <a:rPr lang="en-US" dirty="0" err="1" smtClean="0">
                <a:solidFill>
                  <a:srgbClr val="FF0000"/>
                </a:solidFill>
              </a:rPr>
              <a:t>cosh</a:t>
            </a:r>
            <a:r>
              <a:rPr lang="en-US" dirty="0" smtClean="0">
                <a:solidFill>
                  <a:srgbClr val="FF0000"/>
                </a:solidFill>
              </a:rPr>
              <a:t>(x)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36756" y="5645792"/>
            <a:ext cx="480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Wx</a:t>
            </a:r>
            <a:r>
              <a:rPr lang="en-US" dirty="0" smtClean="0"/>
              <a:t> =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2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</TotalTime>
  <Words>1082</Words>
  <Application>Microsoft Office PowerPoint</Application>
  <PresentationFormat>Widescreen</PresentationFormat>
  <Paragraphs>362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Office Theme</vt:lpstr>
      <vt:lpstr>Independent Component Analysis (ICA)</vt:lpstr>
      <vt:lpstr>Motivation</vt:lpstr>
      <vt:lpstr>A characteristic of the brain</vt:lpstr>
      <vt:lpstr>Problem we should solve</vt:lpstr>
      <vt:lpstr>Problem one - Identifying signal Independent Component Analysis(ICA)</vt:lpstr>
      <vt:lpstr>Problem two - Identifying it fast</vt:lpstr>
      <vt:lpstr>FastICA is still slow</vt:lpstr>
      <vt:lpstr>We improved FastICA</vt:lpstr>
      <vt:lpstr>FastICA algorithm</vt:lpstr>
      <vt:lpstr>Amdahl's law</vt:lpstr>
      <vt:lpstr>Paralleling the FastICA - Threading</vt:lpstr>
      <vt:lpstr>Paralleling the FastICA - Processes</vt:lpstr>
      <vt:lpstr>Paralleling the FastICA - Hybrid</vt:lpstr>
      <vt:lpstr>To Achieve High Levels of  Parallelism</vt:lpstr>
      <vt:lpstr>To Achieve High Levels of  Parallelism</vt:lpstr>
      <vt:lpstr>Experimental Setup</vt:lpstr>
      <vt:lpstr>Result</vt:lpstr>
      <vt:lpstr>Conclusion</vt:lpstr>
      <vt:lpstr>Thank you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Independent Component Analysis(ICA)</dc:title>
  <dc:creator>admin</dc:creator>
  <cp:lastModifiedBy>Jobs</cp:lastModifiedBy>
  <cp:revision>41</cp:revision>
  <dcterms:created xsi:type="dcterms:W3CDTF">2015-08-30T09:11:20Z</dcterms:created>
  <dcterms:modified xsi:type="dcterms:W3CDTF">2015-09-02T02:12:18Z</dcterms:modified>
</cp:coreProperties>
</file>