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http://www.allapps.lk/" TargetMode="External"/><Relationship Id="rId7" Type="http://schemas.openxmlformats.org/officeDocument/2006/relationships/image" Target="../media/image12.jpg"/><Relationship Id="rId2" Type="http://schemas.openxmlformats.org/officeDocument/2006/relationships/hyperlink" Target="http://www.ideamart.l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a-IN" dirty="0"/>
              <a:t>Fraud Detection 	</a:t>
            </a:r>
            <a:br>
              <a:rPr lang="ta-IN" dirty="0"/>
            </a:br>
            <a:r>
              <a:rPr lang="ta-IN" sz="4800" dirty="0"/>
              <a:t>with</a:t>
            </a:r>
            <a:r>
              <a:rPr lang="ta-IN" dirty="0"/>
              <a:t>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IdeaMart</a:t>
            </a:r>
            <a:r>
              <a:rPr lang="en-US" dirty="0"/>
              <a:t>( Dialog Axiata PLC)”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39828" y="256711"/>
            <a:ext cx="6259449" cy="4213657"/>
            <a:chOff x="5239828" y="256711"/>
            <a:chExt cx="6259449" cy="42136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770" y="1522585"/>
              <a:ext cx="1213902" cy="113132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075" y="256711"/>
              <a:ext cx="1152761" cy="14055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771" y="1989096"/>
              <a:ext cx="1334712" cy="1708431"/>
            </a:xfrm>
            <a:prstGeom prst="rect">
              <a:avLst/>
            </a:prstGeom>
          </p:spPr>
        </p:pic>
        <p:cxnSp>
          <p:nvCxnSpPr>
            <p:cNvPr id="8" name="Elbow Connector 7"/>
            <p:cNvCxnSpPr/>
            <p:nvPr/>
          </p:nvCxnSpPr>
          <p:spPr>
            <a:xfrm rot="5400000" flipH="1" flipV="1">
              <a:off x="8968742" y="1408399"/>
              <a:ext cx="436084" cy="42822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16200000" flipV="1">
              <a:off x="10101227" y="1637501"/>
              <a:ext cx="802712" cy="44067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39828" y="1522357"/>
              <a:ext cx="2589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a-IN" dirty="0" smtClean="0">
                  <a:solidFill>
                    <a:schemeClr val="bg1"/>
                  </a:solidFill>
                </a:rPr>
                <a:t>Roshanth</a:t>
              </a:r>
              <a:r>
                <a:rPr lang="en-US" dirty="0" smtClean="0">
                  <a:solidFill>
                    <a:schemeClr val="bg1"/>
                  </a:solidFill>
                </a:rPr>
                <a:t> Gardiarachchi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(Dialog)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66156" y="3824037"/>
              <a:ext cx="2033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Sampath </a:t>
              </a:r>
              <a:r>
                <a:rPr lang="ta-IN" dirty="0" smtClean="0">
                  <a:solidFill>
                    <a:schemeClr val="bg1"/>
                  </a:solidFill>
                </a:rPr>
                <a:t>Deegalla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UoP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91431" y="358384"/>
              <a:ext cx="2309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Mohammed </a:t>
              </a:r>
              <a:r>
                <a:rPr lang="ta-IN" dirty="0" smtClean="0">
                  <a:solidFill>
                    <a:schemeClr val="bg1"/>
                  </a:solidFill>
                </a:rPr>
                <a:t>Faw</a:t>
              </a:r>
              <a:r>
                <a:rPr lang="en-US" dirty="0" smtClean="0">
                  <a:solidFill>
                    <a:schemeClr val="bg1"/>
                  </a:solidFill>
                </a:rPr>
                <a:t>s</a:t>
              </a:r>
              <a:r>
                <a:rPr lang="ta-IN" dirty="0" smtClean="0">
                  <a:solidFill>
                    <a:schemeClr val="bg1"/>
                  </a:solidFill>
                </a:rPr>
                <a:t>an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UoP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0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 smtClean="0"/>
              <a:t>&amp; Future </a:t>
            </a:r>
            <a:r>
              <a:rPr lang="en-US" dirty="0"/>
              <a:t>Work</a:t>
            </a:r>
          </a:p>
        </p:txBody>
      </p:sp>
      <p:sp>
        <p:nvSpPr>
          <p:cNvPr id="4" name="Oval 3"/>
          <p:cNvSpPr/>
          <p:nvPr/>
        </p:nvSpPr>
        <p:spPr>
          <a:xfrm>
            <a:off x="4984125" y="2387720"/>
            <a:ext cx="2292440" cy="22924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Filter</a:t>
            </a:r>
          </a:p>
          <a:p>
            <a:pPr algn="ctr"/>
            <a:r>
              <a:rPr lang="en-US" dirty="0" smtClean="0"/>
              <a:t>92%</a:t>
            </a:r>
          </a:p>
          <a:p>
            <a:pPr algn="ctr"/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en-US" sz="2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 smtClean="0"/>
              <a:t>&amp; Future </a:t>
            </a:r>
            <a:r>
              <a:rPr lang="en-US" dirty="0"/>
              <a:t>Work</a:t>
            </a:r>
          </a:p>
        </p:txBody>
      </p:sp>
      <p:sp>
        <p:nvSpPr>
          <p:cNvPr id="7" name="Oval 6"/>
          <p:cNvSpPr/>
          <p:nvPr/>
        </p:nvSpPr>
        <p:spPr>
          <a:xfrm>
            <a:off x="3155325" y="2441937"/>
            <a:ext cx="2292440" cy="22924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Filter</a:t>
            </a:r>
          </a:p>
          <a:p>
            <a:pPr algn="ctr"/>
            <a:r>
              <a:rPr lang="en-US" dirty="0" smtClean="0"/>
              <a:t>92%</a:t>
            </a:r>
          </a:p>
          <a:p>
            <a:pPr algn="ctr"/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353837" y="2441937"/>
            <a:ext cx="2292440" cy="22924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 smtClean="0"/>
              <a:t>&amp; Future </a:t>
            </a:r>
            <a:r>
              <a:rPr lang="en-US" dirty="0"/>
              <a:t>Work</a:t>
            </a:r>
          </a:p>
        </p:txBody>
      </p:sp>
      <p:sp>
        <p:nvSpPr>
          <p:cNvPr id="5" name="Oval 4"/>
          <p:cNvSpPr/>
          <p:nvPr/>
        </p:nvSpPr>
        <p:spPr>
          <a:xfrm>
            <a:off x="1068947" y="4257858"/>
            <a:ext cx="2292440" cy="22924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91363" y="1321473"/>
            <a:ext cx="2536728" cy="24700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Knowledge</a:t>
            </a: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68947" y="1499078"/>
            <a:ext cx="2292440" cy="22924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Filter</a:t>
            </a:r>
          </a:p>
          <a:p>
            <a:pPr algn="ctr"/>
            <a:r>
              <a:rPr lang="en-US" dirty="0" smtClean="0"/>
              <a:t>92%</a:t>
            </a:r>
          </a:p>
          <a:p>
            <a:pPr algn="ctr"/>
            <a:r>
              <a:rPr lang="en-US" sz="25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38694" y="2472745"/>
            <a:ext cx="2728656" cy="26375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Combining Multiple Messages</a:t>
            </a: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91364" y="3966694"/>
            <a:ext cx="2722432" cy="27256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2886826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042" y="2873945"/>
            <a:ext cx="4299376" cy="1400530"/>
          </a:xfrm>
        </p:spPr>
        <p:txBody>
          <a:bodyPr/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b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What is </a:t>
            </a:r>
            <a:r>
              <a:rPr lang="en-US" dirty="0" smtClean="0"/>
              <a:t>I</a:t>
            </a:r>
            <a:r>
              <a:rPr lang="ta-IN" dirty="0" smtClean="0"/>
              <a:t>deamart</a:t>
            </a:r>
            <a:r>
              <a:rPr lang="ta-IN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IdeaMart</a:t>
            </a:r>
            <a:r>
              <a:rPr lang="en-US" dirty="0"/>
              <a:t> is a platform presented by Dialog Axiata PLC to developers and content providers to use the Dialog network based features via shared API’s and monetize their content/ideas.</a:t>
            </a:r>
          </a:p>
          <a:p>
            <a:r>
              <a:rPr lang="en-US" dirty="0" smtClean="0">
                <a:hlinkClick r:id="rId2"/>
              </a:rPr>
              <a:t>http://www.ideamart.lk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http://www.allapps.lk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228592"/>
            <a:ext cx="2454224" cy="245422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08329" y="1493838"/>
            <a:ext cx="5037390" cy="5094286"/>
            <a:chOff x="6808329" y="1493838"/>
            <a:chExt cx="5037390" cy="509428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6176" y="1493838"/>
              <a:ext cx="1011766" cy="10117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5" y="3348514"/>
              <a:ext cx="856432" cy="85643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8329" y="5325080"/>
              <a:ext cx="1143000" cy="1143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9597" y="5133597"/>
              <a:ext cx="1143000" cy="1143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597" y="4445002"/>
              <a:ext cx="2143122" cy="214312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8900" y="3205230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0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By the IdeaMart Community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94" y="3642812"/>
            <a:ext cx="2143125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30" y="4795550"/>
            <a:ext cx="2371429" cy="17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18" y="1853248"/>
            <a:ext cx="2439241" cy="2219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13" y="4528637"/>
            <a:ext cx="3571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71" y="4490840"/>
            <a:ext cx="1213902" cy="1131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70" y="4353703"/>
            <a:ext cx="1152761" cy="1405597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906073" y="935440"/>
            <a:ext cx="4382106" cy="2973298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Hey Fawzan, We want to catch these scams. Shall we monitor apps individually? </a:t>
            </a:r>
            <a:endParaRPr lang="en-US" sz="2500" dirty="0"/>
          </a:p>
        </p:txBody>
      </p:sp>
      <p:sp>
        <p:nvSpPr>
          <p:cNvPr id="11" name="Rectangular Callout 10"/>
          <p:cNvSpPr/>
          <p:nvPr/>
        </p:nvSpPr>
        <p:spPr>
          <a:xfrm flipH="1">
            <a:off x="7253974" y="1847258"/>
            <a:ext cx="3632465" cy="2061480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Well…. No, I have a better idea.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984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44" y="1853248"/>
            <a:ext cx="10389993" cy="4195481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sz="2800" b="1" dirty="0"/>
              <a:t>Creating an efficient Spam Filter for </a:t>
            </a:r>
            <a:r>
              <a:rPr lang="en-US" sz="2800" b="1" dirty="0" smtClean="0"/>
              <a:t>SMS</a:t>
            </a:r>
          </a:p>
          <a:p>
            <a:pPr lvl="1"/>
            <a:r>
              <a:rPr lang="en-US" sz="2600" dirty="0" smtClean="0"/>
              <a:t>Unlike emails, SMS has very less information. So we are trying to apply the same techniques as emails with modifications. </a:t>
            </a:r>
            <a:endParaRPr lang="en-US" sz="2800" b="1" dirty="0" smtClean="0"/>
          </a:p>
          <a:p>
            <a:pPr>
              <a:lnSpc>
                <a:spcPct val="250000"/>
              </a:lnSpc>
            </a:pPr>
            <a:r>
              <a:rPr lang="en-US" sz="2800" b="1" dirty="0"/>
              <a:t>REST API </a:t>
            </a:r>
            <a:r>
              <a:rPr lang="en-US" sz="2800" b="1" dirty="0" smtClean="0"/>
              <a:t>to </a:t>
            </a:r>
            <a:r>
              <a:rPr lang="en-US" sz="2800" b="1" dirty="0"/>
              <a:t>integrate the Spam </a:t>
            </a:r>
            <a:r>
              <a:rPr lang="en-US" sz="2800" b="1" dirty="0" smtClean="0"/>
              <a:t>Filter with IdeaMart</a:t>
            </a:r>
            <a:endParaRPr lang="en-US" sz="2800" b="1" dirty="0"/>
          </a:p>
          <a:p>
            <a:pPr>
              <a:lnSpc>
                <a:spcPct val="250000"/>
              </a:lnSpc>
            </a:pPr>
            <a:r>
              <a:rPr lang="en-US" sz="2800" b="1" dirty="0"/>
              <a:t> Data Visualization &amp; Statistics </a:t>
            </a:r>
          </a:p>
          <a:p>
            <a:pPr>
              <a:lnSpc>
                <a:spcPct val="2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0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41" y="884245"/>
            <a:ext cx="7563906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46" y="-16735"/>
            <a:ext cx="8145194" cy="68747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4745" y="2975797"/>
            <a:ext cx="3967089" cy="1134152"/>
          </a:xfrm>
        </p:spPr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87" y="194612"/>
            <a:ext cx="4750441" cy="1134152"/>
          </a:xfrm>
        </p:spPr>
        <p:txBody>
          <a:bodyPr/>
          <a:lstStyle/>
          <a:p>
            <a:r>
              <a:rPr lang="en-US" dirty="0" smtClean="0"/>
              <a:t>Training &amp; Testing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992844" y="98477"/>
            <a:ext cx="5964700" cy="6682154"/>
            <a:chOff x="0" y="0"/>
            <a:chExt cx="5730875" cy="6001131"/>
          </a:xfrm>
        </p:grpSpPr>
        <p:sp>
          <p:nvSpPr>
            <p:cNvPr id="45" name="Rectangle 44"/>
            <p:cNvSpPr/>
            <p:nvPr/>
          </p:nvSpPr>
          <p:spPr>
            <a:xfrm>
              <a:off x="2194560" y="0"/>
              <a:ext cx="1190625" cy="11049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Latha" panose="020B0604020202020204" pitchFamily="34" charset="0"/>
                </a:rPr>
                <a:t>SMS </a:t>
              </a:r>
              <a:r>
                <a:rPr lang="en-US" sz="1100" dirty="0" smtClean="0">
                  <a:effectLst/>
                  <a:ea typeface="Calibri" panose="020F0502020204030204" pitchFamily="34" charset="0"/>
                  <a:cs typeface="Latha" panose="020B0604020202020204" pitchFamily="34" charset="0"/>
                </a:rPr>
                <a:t>Log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a typeface="Calibri" panose="020F0502020204030204" pitchFamily="34" charset="0"/>
                  <a:cs typeface="Latha" panose="020B0604020202020204" pitchFamily="34" charset="0"/>
                </a:rPr>
                <a:t>(5574 Messages)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 smtClean="0">
                <a:effectLst/>
                <a:ea typeface="Calibri" panose="020F0502020204030204" pitchFamily="34" charset="0"/>
                <a:cs typeface="Latha" panose="020B060402020202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1543507" y="1192378"/>
              <a:ext cx="552598" cy="404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23513" y="1207008"/>
              <a:ext cx="595423" cy="393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0" y="1580084"/>
              <a:ext cx="5730875" cy="4421047"/>
              <a:chOff x="0" y="0"/>
              <a:chExt cx="5730875" cy="4421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292608" y="29260"/>
                    <a:ext cx="1190625" cy="11049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1100">
                      <a:effectLst/>
                      <a:ea typeface="Calibri" panose="020F0502020204030204" pitchFamily="34" charset="0"/>
                      <a:cs typeface="Latha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608" y="29260"/>
                    <a:ext cx="1190625" cy="11049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 Box 2"/>
              <p:cNvSpPr txBox="1">
                <a:spLocks noChangeArrowheads="1"/>
              </p:cNvSpPr>
              <p:nvPr/>
            </p:nvSpPr>
            <p:spPr bwMode="auto">
              <a:xfrm>
                <a:off x="4133088" y="1207008"/>
                <a:ext cx="1113155" cy="44640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Latha" panose="020B0604020202020204" pitchFamily="34" charset="0"/>
                  </a:rPr>
                  <a:t>Testing SMS Log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4096512" y="0"/>
                    <a:ext cx="1190625" cy="11049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1100">
                      <a:effectLst/>
                      <a:ea typeface="Calibri" panose="020F0502020204030204" pitchFamily="34" charset="0"/>
                      <a:cs typeface="Latha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6512" y="0"/>
                    <a:ext cx="1190625" cy="11049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 Box 2"/>
              <p:cNvSpPr txBox="1">
                <a:spLocks noChangeArrowheads="1"/>
              </p:cNvSpPr>
              <p:nvPr/>
            </p:nvSpPr>
            <p:spPr bwMode="auto">
              <a:xfrm>
                <a:off x="321868" y="1287475"/>
                <a:ext cx="1113155" cy="44640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Latha" panose="020B0604020202020204" pitchFamily="34" charset="0"/>
                  </a:rPr>
                  <a:t>Training SMS Log </a:t>
                </a: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855878" y="1836115"/>
                <a:ext cx="0" cy="504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703673" y="1836115"/>
                <a:ext cx="0" cy="504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0" y="2494483"/>
                <a:ext cx="5730875" cy="1926564"/>
                <a:chOff x="0" y="0"/>
                <a:chExt cx="5730875" cy="1926564"/>
              </a:xfrm>
            </p:grpSpPr>
            <p:sp>
              <p:nvSpPr>
                <p:cNvPr id="5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14630"/>
                  <a:ext cx="1707515" cy="10496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 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Training </a:t>
                  </a: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Model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 </a:t>
                  </a:r>
                </a:p>
              </p:txBody>
            </p:sp>
            <p:sp>
              <p:nvSpPr>
                <p:cNvPr id="5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023360" y="1631289"/>
                  <a:ext cx="1707515" cy="2952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Results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 </a:t>
                  </a:r>
                </a:p>
              </p:txBody>
            </p:sp>
            <p:sp>
              <p:nvSpPr>
                <p:cNvPr id="58" name="Hexagon 57"/>
                <p:cNvSpPr/>
                <p:nvPr/>
              </p:nvSpPr>
              <p:spPr>
                <a:xfrm>
                  <a:off x="2238451" y="0"/>
                  <a:ext cx="1233170" cy="998855"/>
                </a:xfrm>
                <a:prstGeom prst="hexagon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Latha" panose="020B0604020202020204" pitchFamily="34" charset="0"/>
                    </a:rPr>
                    <a:t>Knowledge Base</a:t>
                  </a:r>
                </a:p>
              </p:txBody>
            </p:sp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979468" y="7315"/>
                  <a:ext cx="1707515" cy="10496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 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Testing Model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 </a:t>
                  </a:r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4842662" y="1163117"/>
                  <a:ext cx="10633" cy="387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Elbow Connector 60"/>
                <p:cNvCxnSpPr/>
                <p:nvPr/>
              </p:nvCxnSpPr>
              <p:spPr>
                <a:xfrm flipH="1" flipV="1">
                  <a:off x="2852928" y="1075334"/>
                  <a:ext cx="1073888" cy="701749"/>
                </a:xfrm>
                <a:prstGeom prst="bentConnector3">
                  <a:avLst>
                    <a:gd name="adj1" fmla="val 100421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/>
                <p:cNvSpPr/>
                <p:nvPr/>
              </p:nvSpPr>
              <p:spPr>
                <a:xfrm>
                  <a:off x="534009" y="1594713"/>
                  <a:ext cx="2179896" cy="287079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Latha" panose="020B0604020202020204" pitchFamily="34" charset="0"/>
                    </a:rPr>
                    <a:t>Expand the Knowledge Base</a:t>
                  </a:r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1741017" y="497433"/>
                  <a:ext cx="457200" cy="106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05982"/>
              </p:ext>
            </p:extLst>
          </p:nvPr>
        </p:nvGraphicFramePr>
        <p:xfrm>
          <a:off x="708337" y="1514678"/>
          <a:ext cx="3543032" cy="1343982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494050"/>
                <a:gridCol w="540813"/>
                <a:gridCol w="825175"/>
                <a:gridCol w="682994"/>
              </a:tblGrid>
              <a:tr h="318042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ROUND 1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Test Messages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9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Tagged Messages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1798"/>
              </p:ext>
            </p:extLst>
          </p:nvPr>
        </p:nvGraphicFramePr>
        <p:xfrm>
          <a:off x="706190" y="3195133"/>
          <a:ext cx="3543032" cy="1343982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494050"/>
                <a:gridCol w="540813"/>
                <a:gridCol w="825175"/>
                <a:gridCol w="682994"/>
              </a:tblGrid>
              <a:tr h="318042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ROUND 2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Test Messages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9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Tagged Messages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47833"/>
              </p:ext>
            </p:extLst>
          </p:nvPr>
        </p:nvGraphicFramePr>
        <p:xfrm>
          <a:off x="693312" y="4950395"/>
          <a:ext cx="3543032" cy="1346435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494050"/>
                <a:gridCol w="540813"/>
                <a:gridCol w="825175"/>
                <a:gridCol w="682994"/>
              </a:tblGrid>
              <a:tr h="320495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ROUND 3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Test Messages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9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Tagged Messages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9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1185</TotalTime>
  <Words>256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Latha</vt:lpstr>
      <vt:lpstr>Times New Roman</vt:lpstr>
      <vt:lpstr>Wingdings 3</vt:lpstr>
      <vt:lpstr>Ion</vt:lpstr>
      <vt:lpstr>Fraud Detection   with Data Mining</vt:lpstr>
      <vt:lpstr>INTRODUCTION  </vt:lpstr>
      <vt:lpstr>What is Ideamart?</vt:lpstr>
      <vt:lpstr>Problems faced By the IdeaMart Community</vt:lpstr>
      <vt:lpstr>PowerPoint Presentation</vt:lpstr>
      <vt:lpstr>Solutions</vt:lpstr>
      <vt:lpstr>Methodology</vt:lpstr>
      <vt:lpstr>Integration</vt:lpstr>
      <vt:lpstr>Training &amp; Testing </vt:lpstr>
      <vt:lpstr>Conclusion &amp; Future Work</vt:lpstr>
      <vt:lpstr>Conclusion &amp; Future Work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  with Data Mining</dc:title>
  <dc:creator>Mohammed Fawzan</dc:creator>
  <cp:lastModifiedBy>Mohammed Fawzan</cp:lastModifiedBy>
  <cp:revision>32</cp:revision>
  <dcterms:created xsi:type="dcterms:W3CDTF">2015-08-27T23:28:31Z</dcterms:created>
  <dcterms:modified xsi:type="dcterms:W3CDTF">2015-09-02T01:38:21Z</dcterms:modified>
</cp:coreProperties>
</file>