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1" r:id="rId3"/>
    <p:sldId id="260" r:id="rId4"/>
    <p:sldId id="257" r:id="rId5"/>
    <p:sldId id="258" r:id="rId6"/>
    <p:sldId id="262" r:id="rId7"/>
    <p:sldId id="263" r:id="rId8"/>
    <p:sldId id="264" r:id="rId9"/>
    <p:sldId id="265" r:id="rId10"/>
    <p:sldId id="266" r:id="rId11"/>
    <p:sldId id="267" r:id="rId12"/>
    <p:sldId id="268" r:id="rId13"/>
    <p:sldId id="259" r:id="rId14"/>
    <p:sldId id="272" r:id="rId15"/>
    <p:sldId id="269" r:id="rId16"/>
    <p:sldId id="273" r:id="rId17"/>
    <p:sldId id="270" r:id="rId18"/>
    <p:sldId id="274" r:id="rId19"/>
    <p:sldId id="277" r:id="rId20"/>
    <p:sldId id="278" r:id="rId21"/>
    <p:sldId id="275" r:id="rId22"/>
    <p:sldId id="279" r:id="rId23"/>
    <p:sldId id="276" r:id="rId24"/>
    <p:sldId id="280" r:id="rId25"/>
    <p:sldId id="283" r:id="rId26"/>
    <p:sldId id="284" r:id="rId27"/>
    <p:sldId id="285" r:id="rId28"/>
    <p:sldId id="28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3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0D5B4D-225F-409E-9E4F-9B26D04CB87E}" type="datetimeFigureOut">
              <a:rPr lang="zh-CN" altLang="en-US" smtClean="0"/>
              <a:t>2014/9/8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9042A1-3F76-424E-BC7E-CABEA233659F}" type="slidenum">
              <a:rPr lang="zh-CN" altLang="en-US" smtClean="0"/>
              <a:t>‹#›</a:t>
            </a:fld>
            <a:endParaRPr lang="zh-CN" altLang="en-US"/>
          </a:p>
        </p:txBody>
      </p:sp>
    </p:spTree>
    <p:extLst>
      <p:ext uri="{BB962C8B-B14F-4D97-AF65-F5344CB8AC3E}">
        <p14:creationId xmlns:p14="http://schemas.microsoft.com/office/powerpoint/2010/main" val="1917412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A251FC4-7671-4DCA-B74E-BD4FCFDB87A5}" type="datetimeFigureOut">
              <a:rPr lang="zh-CN" altLang="en-US" smtClean="0"/>
              <a:pPr/>
              <a:t>2014/9/8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8FD2F1-21AD-4ABE-9878-E15D8E888E00}" type="slidenum">
              <a:rPr lang="zh-CN" altLang="en-US" smtClean="0"/>
              <a:pPr/>
              <a:t>‹#›</a:t>
            </a:fld>
            <a:endParaRPr lang="zh-CN" altLang="en-US"/>
          </a:p>
        </p:txBody>
      </p:sp>
    </p:spTree>
    <p:extLst>
      <p:ext uri="{BB962C8B-B14F-4D97-AF65-F5344CB8AC3E}">
        <p14:creationId xmlns:p14="http://schemas.microsoft.com/office/powerpoint/2010/main" val="77838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251FC4-7671-4DCA-B74E-BD4FCFDB87A5}" type="datetimeFigureOut">
              <a:rPr lang="zh-CN" altLang="en-US" smtClean="0"/>
              <a:pPr/>
              <a:t>2014/9/8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8FD2F1-21AD-4ABE-9878-E15D8E888E00}" type="slidenum">
              <a:rPr lang="zh-CN" altLang="en-US" smtClean="0"/>
              <a:pPr/>
              <a:t>‹#›</a:t>
            </a:fld>
            <a:endParaRPr lang="zh-CN" altLang="en-US"/>
          </a:p>
        </p:txBody>
      </p:sp>
    </p:spTree>
    <p:extLst>
      <p:ext uri="{BB962C8B-B14F-4D97-AF65-F5344CB8AC3E}">
        <p14:creationId xmlns:p14="http://schemas.microsoft.com/office/powerpoint/2010/main" val="1529268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251FC4-7671-4DCA-B74E-BD4FCFDB87A5}" type="datetimeFigureOut">
              <a:rPr lang="zh-CN" altLang="en-US" smtClean="0"/>
              <a:pPr/>
              <a:t>2014/9/8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8FD2F1-21AD-4ABE-9878-E15D8E888E00}" type="slidenum">
              <a:rPr lang="zh-CN" altLang="en-US" smtClean="0"/>
              <a:pPr/>
              <a:t>‹#›</a:t>
            </a:fld>
            <a:endParaRPr lang="zh-CN" altLang="en-US"/>
          </a:p>
        </p:txBody>
      </p:sp>
    </p:spTree>
    <p:extLst>
      <p:ext uri="{BB962C8B-B14F-4D97-AF65-F5344CB8AC3E}">
        <p14:creationId xmlns:p14="http://schemas.microsoft.com/office/powerpoint/2010/main" val="169056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251FC4-7671-4DCA-B74E-BD4FCFDB87A5}" type="datetimeFigureOut">
              <a:rPr lang="zh-CN" altLang="en-US" smtClean="0"/>
              <a:pPr/>
              <a:t>2014/9/8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8FD2F1-21AD-4ABE-9878-E15D8E888E00}" type="slidenum">
              <a:rPr lang="zh-CN" altLang="en-US" smtClean="0"/>
              <a:pPr/>
              <a:t>‹#›</a:t>
            </a:fld>
            <a:endParaRPr lang="zh-CN" altLang="en-US"/>
          </a:p>
        </p:txBody>
      </p:sp>
    </p:spTree>
    <p:extLst>
      <p:ext uri="{BB962C8B-B14F-4D97-AF65-F5344CB8AC3E}">
        <p14:creationId xmlns:p14="http://schemas.microsoft.com/office/powerpoint/2010/main" val="1803985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A251FC4-7671-4DCA-B74E-BD4FCFDB87A5}" type="datetimeFigureOut">
              <a:rPr lang="zh-CN" altLang="en-US" smtClean="0"/>
              <a:pPr/>
              <a:t>2014/9/8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8FD2F1-21AD-4ABE-9878-E15D8E888E00}" type="slidenum">
              <a:rPr lang="zh-CN" altLang="en-US" smtClean="0"/>
              <a:pPr/>
              <a:t>‹#›</a:t>
            </a:fld>
            <a:endParaRPr lang="zh-CN" altLang="en-US"/>
          </a:p>
        </p:txBody>
      </p:sp>
    </p:spTree>
    <p:extLst>
      <p:ext uri="{BB962C8B-B14F-4D97-AF65-F5344CB8AC3E}">
        <p14:creationId xmlns:p14="http://schemas.microsoft.com/office/powerpoint/2010/main" val="999593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A251FC4-7671-4DCA-B74E-BD4FCFDB87A5}" type="datetimeFigureOut">
              <a:rPr lang="zh-CN" altLang="en-US" smtClean="0"/>
              <a:pPr/>
              <a:t>2014/9/8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8FD2F1-21AD-4ABE-9878-E15D8E888E00}" type="slidenum">
              <a:rPr lang="zh-CN" altLang="en-US" smtClean="0"/>
              <a:pPr/>
              <a:t>‹#›</a:t>
            </a:fld>
            <a:endParaRPr lang="zh-CN" altLang="en-US"/>
          </a:p>
        </p:txBody>
      </p:sp>
    </p:spTree>
    <p:extLst>
      <p:ext uri="{BB962C8B-B14F-4D97-AF65-F5344CB8AC3E}">
        <p14:creationId xmlns:p14="http://schemas.microsoft.com/office/powerpoint/2010/main" val="311397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A251FC4-7671-4DCA-B74E-BD4FCFDB87A5}" type="datetimeFigureOut">
              <a:rPr lang="zh-CN" altLang="en-US" smtClean="0"/>
              <a:pPr/>
              <a:t>2014/9/8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8FD2F1-21AD-4ABE-9878-E15D8E888E00}" type="slidenum">
              <a:rPr lang="zh-CN" altLang="en-US" smtClean="0"/>
              <a:pPr/>
              <a:t>‹#›</a:t>
            </a:fld>
            <a:endParaRPr lang="zh-CN" altLang="en-US"/>
          </a:p>
        </p:txBody>
      </p:sp>
    </p:spTree>
    <p:extLst>
      <p:ext uri="{BB962C8B-B14F-4D97-AF65-F5344CB8AC3E}">
        <p14:creationId xmlns:p14="http://schemas.microsoft.com/office/powerpoint/2010/main" val="4224614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A251FC4-7671-4DCA-B74E-BD4FCFDB87A5}" type="datetimeFigureOut">
              <a:rPr lang="zh-CN" altLang="en-US" smtClean="0"/>
              <a:pPr/>
              <a:t>2014/9/8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8FD2F1-21AD-4ABE-9878-E15D8E888E00}" type="slidenum">
              <a:rPr lang="zh-CN" altLang="en-US" smtClean="0"/>
              <a:pPr/>
              <a:t>‹#›</a:t>
            </a:fld>
            <a:endParaRPr lang="zh-CN" altLang="en-US"/>
          </a:p>
        </p:txBody>
      </p:sp>
    </p:spTree>
    <p:extLst>
      <p:ext uri="{BB962C8B-B14F-4D97-AF65-F5344CB8AC3E}">
        <p14:creationId xmlns:p14="http://schemas.microsoft.com/office/powerpoint/2010/main" val="3275854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251FC4-7671-4DCA-B74E-BD4FCFDB87A5}" type="datetimeFigureOut">
              <a:rPr lang="zh-CN" altLang="en-US" smtClean="0"/>
              <a:pPr/>
              <a:t>2014/9/8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8FD2F1-21AD-4ABE-9878-E15D8E888E00}" type="slidenum">
              <a:rPr lang="zh-CN" altLang="en-US" smtClean="0"/>
              <a:pPr/>
              <a:t>‹#›</a:t>
            </a:fld>
            <a:endParaRPr lang="zh-CN" altLang="en-US"/>
          </a:p>
        </p:txBody>
      </p:sp>
    </p:spTree>
    <p:extLst>
      <p:ext uri="{BB962C8B-B14F-4D97-AF65-F5344CB8AC3E}">
        <p14:creationId xmlns:p14="http://schemas.microsoft.com/office/powerpoint/2010/main" val="410411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A251FC4-7671-4DCA-B74E-BD4FCFDB87A5}" type="datetimeFigureOut">
              <a:rPr lang="zh-CN" altLang="en-US" smtClean="0"/>
              <a:pPr/>
              <a:t>2014/9/8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8FD2F1-21AD-4ABE-9878-E15D8E888E00}" type="slidenum">
              <a:rPr lang="zh-CN" altLang="en-US" smtClean="0"/>
              <a:pPr/>
              <a:t>‹#›</a:t>
            </a:fld>
            <a:endParaRPr lang="zh-CN" altLang="en-US"/>
          </a:p>
        </p:txBody>
      </p:sp>
    </p:spTree>
    <p:extLst>
      <p:ext uri="{BB962C8B-B14F-4D97-AF65-F5344CB8AC3E}">
        <p14:creationId xmlns:p14="http://schemas.microsoft.com/office/powerpoint/2010/main" val="185356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A251FC4-7671-4DCA-B74E-BD4FCFDB87A5}" type="datetimeFigureOut">
              <a:rPr lang="zh-CN" altLang="en-US" smtClean="0"/>
              <a:pPr/>
              <a:t>2014/9/8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8FD2F1-21AD-4ABE-9878-E15D8E888E00}" type="slidenum">
              <a:rPr lang="zh-CN" altLang="en-US" smtClean="0"/>
              <a:pPr/>
              <a:t>‹#›</a:t>
            </a:fld>
            <a:endParaRPr lang="zh-CN" altLang="en-US"/>
          </a:p>
        </p:txBody>
      </p:sp>
    </p:spTree>
    <p:extLst>
      <p:ext uri="{BB962C8B-B14F-4D97-AF65-F5344CB8AC3E}">
        <p14:creationId xmlns:p14="http://schemas.microsoft.com/office/powerpoint/2010/main" val="209185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51FC4-7671-4DCA-B74E-BD4FCFDB87A5}" type="datetimeFigureOut">
              <a:rPr lang="zh-CN" altLang="en-US" smtClean="0"/>
              <a:pPr/>
              <a:t>2014/9/8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FD2F1-21AD-4ABE-9878-E15D8E888E00}" type="slidenum">
              <a:rPr lang="zh-CN" altLang="en-US" smtClean="0"/>
              <a:pPr/>
              <a:t>‹#›</a:t>
            </a:fld>
            <a:endParaRPr lang="zh-CN" altLang="en-US"/>
          </a:p>
        </p:txBody>
      </p:sp>
    </p:spTree>
    <p:extLst>
      <p:ext uri="{BB962C8B-B14F-4D97-AF65-F5344CB8AC3E}">
        <p14:creationId xmlns:p14="http://schemas.microsoft.com/office/powerpoint/2010/main" val="967147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man.ddvip.com/web/perl/perl1.htm" TargetMode="External"/><Relationship Id="rId2" Type="http://schemas.openxmlformats.org/officeDocument/2006/relationships/hyperlink" Target="http://shouce.jb51.net/perl/index.html" TargetMode="External"/><Relationship Id="rId1" Type="http://schemas.openxmlformats.org/officeDocument/2006/relationships/slideLayout" Target="../slideLayouts/slideLayout2.xml"/><Relationship Id="rId4" Type="http://schemas.openxmlformats.org/officeDocument/2006/relationships/hyperlink" Target="http://search.cpan.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8585915" cy="976893"/>
          </a:xfrm>
        </p:spPr>
        <p:txBody>
          <a:bodyPr/>
          <a:lstStyle/>
          <a:p>
            <a:r>
              <a:rPr lang="zh-CN" altLang="en-US" dirty="0" smtClean="0"/>
              <a:t>通向</a:t>
            </a:r>
            <a:r>
              <a:rPr lang="en-US" altLang="zh-CN" dirty="0" err="1" smtClean="0"/>
              <a:t>perl</a:t>
            </a:r>
            <a:r>
              <a:rPr lang="zh-CN" altLang="en-US" dirty="0" smtClean="0"/>
              <a:t>的旅程</a:t>
            </a:r>
            <a:endParaRPr lang="zh-CN" altLang="en-US" dirty="0"/>
          </a:p>
        </p:txBody>
      </p:sp>
      <p:sp>
        <p:nvSpPr>
          <p:cNvPr id="4" name="副标题 3"/>
          <p:cNvSpPr>
            <a:spLocks noGrp="1"/>
          </p:cNvSpPr>
          <p:nvPr>
            <p:ph type="subTitle" idx="1"/>
          </p:nvPr>
        </p:nvSpPr>
        <p:spPr>
          <a:xfrm>
            <a:off x="1524000" y="2934789"/>
            <a:ext cx="9144000" cy="2323011"/>
          </a:xfrm>
        </p:spPr>
        <p:txBody>
          <a:bodyPr>
            <a:normAutofit/>
          </a:bodyPr>
          <a:lstStyle/>
          <a:p>
            <a:r>
              <a:rPr lang="zh-CN" altLang="en-US" dirty="0" smtClean="0">
                <a:latin typeface="Times New Roman" pitchFamily="18" charset="0"/>
                <a:cs typeface="Times New Roman" pitchFamily="18" charset="0"/>
              </a:rPr>
              <a:t>吴品章</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 711 @</a:t>
            </a:r>
            <a:r>
              <a:rPr lang="en-US" altLang="zh-CN" dirty="0" err="1" smtClean="0">
                <a:latin typeface="Times New Roman" pitchFamily="18" charset="0"/>
                <a:cs typeface="Times New Roman" pitchFamily="18" charset="0"/>
              </a:rPr>
              <a:t>dian</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2014</a:t>
            </a:r>
            <a:r>
              <a:rPr lang="zh-CN" altLang="en-US" dirty="0" smtClean="0">
                <a:latin typeface="Times New Roman" pitchFamily="18" charset="0"/>
                <a:cs typeface="Times New Roman" pitchFamily="18" charset="0"/>
              </a:rPr>
              <a:t>年</a:t>
            </a:r>
            <a:r>
              <a:rPr lang="en-US" altLang="zh-CN" dirty="0" smtClean="0">
                <a:latin typeface="Times New Roman" pitchFamily="18" charset="0"/>
                <a:cs typeface="Times New Roman" pitchFamily="18" charset="0"/>
              </a:rPr>
              <a:t>9</a:t>
            </a:r>
            <a:r>
              <a:rPr lang="zh-CN" altLang="en-US" dirty="0" smtClean="0">
                <a:latin typeface="Times New Roman" pitchFamily="18" charset="0"/>
                <a:cs typeface="Times New Roman" pitchFamily="18" charset="0"/>
              </a:rPr>
              <a:t>月</a:t>
            </a:r>
            <a:r>
              <a:rPr lang="en-US" altLang="zh-CN" dirty="0">
                <a:latin typeface="Times New Roman" pitchFamily="18" charset="0"/>
                <a:cs typeface="Times New Roman" pitchFamily="18" charset="0"/>
              </a:rPr>
              <a:t>3</a:t>
            </a:r>
            <a:r>
              <a:rPr lang="zh-CN" altLang="en-US" dirty="0" smtClean="0">
                <a:latin typeface="Times New Roman" pitchFamily="18" charset="0"/>
                <a:cs typeface="Times New Roman" pitchFamily="18" charset="0"/>
              </a:rPr>
              <a:t>日</a:t>
            </a:r>
            <a:endParaRPr lang="zh-CN" altLang="en-US" dirty="0">
              <a:latin typeface="Times New Roman" pitchFamily="18" charset="0"/>
              <a:cs typeface="Times New Roman" pitchFamily="18" charset="0"/>
            </a:endParaRPr>
          </a:p>
          <a:p>
            <a:endParaRPr lang="zh-CN" altLang="en-US" dirty="0"/>
          </a:p>
        </p:txBody>
      </p:sp>
    </p:spTree>
    <p:extLst>
      <p:ext uri="{BB962C8B-B14F-4D97-AF65-F5344CB8AC3E}">
        <p14:creationId xmlns:p14="http://schemas.microsoft.com/office/powerpoint/2010/main" val="144801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dirty="0" smtClean="0"/>
              <a:t>关联数组（哈希表）一</a:t>
            </a:r>
            <a:endParaRPr lang="zh-CN" altLang="en-US" sz="6000" dirty="0"/>
          </a:p>
        </p:txBody>
      </p:sp>
      <p:sp>
        <p:nvSpPr>
          <p:cNvPr id="3" name="内容占位符 2"/>
          <p:cNvSpPr>
            <a:spLocks noGrp="1"/>
          </p:cNvSpPr>
          <p:nvPr>
            <p:ph idx="1"/>
          </p:nvPr>
        </p:nvSpPr>
        <p:spPr>
          <a:xfrm>
            <a:off x="838200" y="1825625"/>
            <a:ext cx="10515600" cy="4836432"/>
          </a:xfrm>
        </p:spPr>
        <p:txBody>
          <a:bodyPr>
            <a:noAutofit/>
          </a:bodyPr>
          <a:lstStyle/>
          <a:p>
            <a:pPr marL="0" indent="0">
              <a:buNone/>
            </a:pPr>
            <a:r>
              <a:rPr lang="en-US" altLang="zh-CN" sz="2400" dirty="0" smtClean="0">
                <a:latin typeface="+mn-ea"/>
              </a:rPr>
              <a:t>Perl</a:t>
            </a:r>
            <a:r>
              <a:rPr lang="zh-CN" altLang="en-US" sz="2400" dirty="0" smtClean="0">
                <a:latin typeface="+mn-ea"/>
              </a:rPr>
              <a:t>定义了另一种数组，可以用任意简单变量值来访问其元素，这种数组叫做关联数组，也叫哈希表。</a:t>
            </a:r>
            <a:endParaRPr lang="en-US" altLang="zh-CN" sz="2400" dirty="0" smtClean="0">
              <a:latin typeface="+mn-ea"/>
            </a:endParaRPr>
          </a:p>
          <a:p>
            <a:r>
              <a:rPr lang="zh-CN" altLang="en-US" sz="2400" b="1" dirty="0" smtClean="0">
                <a:latin typeface="+mn-ea"/>
              </a:rPr>
              <a:t>定义</a:t>
            </a:r>
            <a:endParaRPr lang="en-US" altLang="zh-CN" sz="2400" b="1" dirty="0" smtClean="0">
              <a:latin typeface="+mn-ea"/>
            </a:endParaRPr>
          </a:p>
          <a:p>
            <a:pPr marL="0" indent="0">
              <a:buNone/>
            </a:pPr>
            <a:r>
              <a:rPr lang="en-US" altLang="zh-CN" sz="2400" dirty="0" smtClean="0">
                <a:latin typeface="+mn-ea"/>
              </a:rPr>
              <a:t>  </a:t>
            </a:r>
            <a:r>
              <a:rPr lang="zh-CN" altLang="en-US" sz="2400" dirty="0" smtClean="0">
                <a:latin typeface="+mn-ea"/>
              </a:rPr>
              <a:t>哈希表使用</a:t>
            </a:r>
            <a:r>
              <a:rPr lang="en-US" altLang="zh-CN" sz="2400" dirty="0" smtClean="0">
                <a:latin typeface="+mn-ea"/>
              </a:rPr>
              <a:t>%</a:t>
            </a:r>
            <a:r>
              <a:rPr lang="zh-CN" altLang="en-US" sz="2400" dirty="0" smtClean="0">
                <a:latin typeface="+mn-ea"/>
              </a:rPr>
              <a:t>作为其首字符</a:t>
            </a:r>
            <a:r>
              <a:rPr lang="zh-CN" altLang="en-US" sz="2400" dirty="0">
                <a:latin typeface="+mn-ea"/>
              </a:rPr>
              <a:t>。</a:t>
            </a:r>
            <a:endParaRPr lang="en-US" altLang="zh-CN" sz="2400" dirty="0">
              <a:latin typeface="+mn-ea"/>
            </a:endParaRPr>
          </a:p>
          <a:p>
            <a:pPr marL="0" indent="0">
              <a:buNone/>
            </a:pPr>
            <a:r>
              <a:rPr lang="en-US" altLang="zh-CN" sz="2400" dirty="0" smtClean="0">
                <a:latin typeface="+mn-ea"/>
              </a:rPr>
              <a:t>  </a:t>
            </a:r>
            <a:r>
              <a:rPr lang="zh-CN" altLang="en-US" sz="2400" dirty="0" smtClean="0">
                <a:latin typeface="+mn-ea"/>
              </a:rPr>
              <a:t>如，</a:t>
            </a:r>
            <a:r>
              <a:rPr lang="fr-FR" altLang="zh-CN" sz="2400" dirty="0" smtClean="0">
                <a:latin typeface="+mn-ea"/>
              </a:rPr>
              <a:t>%fruit = ("apples",17,"bananas",9,"oranges","none");</a:t>
            </a:r>
          </a:p>
          <a:p>
            <a:r>
              <a:rPr lang="zh-CN" altLang="en-US" sz="2400" b="1" dirty="0" smtClean="0">
                <a:latin typeface="+mn-ea"/>
              </a:rPr>
              <a:t>增加元素</a:t>
            </a:r>
            <a:endParaRPr lang="fr-FR" altLang="zh-CN" sz="2400" b="1" dirty="0" smtClean="0">
              <a:latin typeface="+mn-ea"/>
            </a:endParaRPr>
          </a:p>
          <a:p>
            <a:pPr marL="0" indent="0">
              <a:buNone/>
            </a:pPr>
            <a:r>
              <a:rPr lang="zh-CN" altLang="en-US" sz="2400" dirty="0" smtClean="0">
                <a:latin typeface="+mn-ea"/>
              </a:rPr>
              <a:t>  可以通过给一个未出现过的元素赋值来向关联数组中增加新元素，</a:t>
            </a:r>
            <a:endParaRPr lang="en-US" altLang="zh-CN" sz="2400" dirty="0" smtClean="0">
              <a:latin typeface="+mn-ea"/>
            </a:endParaRPr>
          </a:p>
          <a:p>
            <a:pPr marL="0" indent="0">
              <a:buNone/>
            </a:pPr>
            <a:r>
              <a:rPr lang="zh-CN" altLang="en-US" sz="2400" dirty="0" smtClean="0">
                <a:latin typeface="+mn-ea"/>
              </a:rPr>
              <a:t>  如，</a:t>
            </a:r>
            <a:r>
              <a:rPr lang="en-US" altLang="zh-CN" sz="2400" dirty="0" smtClean="0">
                <a:latin typeface="+mn-ea"/>
              </a:rPr>
              <a:t>$fruit{"lime"} = 1;</a:t>
            </a:r>
            <a:r>
              <a:rPr lang="zh-CN" altLang="en-US" sz="2400" dirty="0" smtClean="0">
                <a:latin typeface="+mn-ea"/>
              </a:rPr>
              <a:t>创建下标为</a:t>
            </a:r>
            <a:r>
              <a:rPr lang="en-US" altLang="zh-CN" sz="2400" dirty="0" smtClean="0">
                <a:latin typeface="+mn-ea"/>
              </a:rPr>
              <a:t>lime</a:t>
            </a:r>
            <a:r>
              <a:rPr lang="zh-CN" altLang="en-US" sz="2400" dirty="0" smtClean="0">
                <a:latin typeface="+mn-ea"/>
              </a:rPr>
              <a:t>、值为</a:t>
            </a:r>
            <a:r>
              <a:rPr lang="en-US" altLang="zh-CN" sz="2400" dirty="0" smtClean="0">
                <a:latin typeface="+mn-ea"/>
              </a:rPr>
              <a:t>1</a:t>
            </a:r>
            <a:r>
              <a:rPr lang="zh-CN" altLang="en-US" sz="2400" dirty="0" smtClean="0">
                <a:latin typeface="+mn-ea"/>
              </a:rPr>
              <a:t>的新元素</a:t>
            </a:r>
            <a:endParaRPr lang="en-US" altLang="zh-CN" sz="2400" dirty="0" smtClean="0">
              <a:latin typeface="+mn-ea"/>
            </a:endParaRPr>
          </a:p>
          <a:p>
            <a:r>
              <a:rPr lang="zh-CN" altLang="en-US" sz="2400" b="1" dirty="0" smtClean="0">
                <a:latin typeface="+mn-ea"/>
              </a:rPr>
              <a:t>删除元素</a:t>
            </a:r>
            <a:endParaRPr lang="en-US" altLang="zh-CN" sz="2400" b="1" dirty="0" smtClean="0">
              <a:latin typeface="+mn-ea"/>
            </a:endParaRPr>
          </a:p>
          <a:p>
            <a:pPr marL="0" indent="0">
              <a:buNone/>
            </a:pPr>
            <a:r>
              <a:rPr lang="zh-CN" altLang="en-US" sz="2400" dirty="0" smtClean="0">
                <a:latin typeface="+mn-ea"/>
              </a:rPr>
              <a:t>  删除元素的方法是用内嵌函数</a:t>
            </a:r>
            <a:r>
              <a:rPr lang="en-US" altLang="zh-CN" sz="2400" dirty="0" smtClean="0">
                <a:latin typeface="+mn-ea"/>
              </a:rPr>
              <a:t>delete</a:t>
            </a:r>
            <a:r>
              <a:rPr lang="zh-CN" altLang="en-US" sz="2400" dirty="0" smtClean="0">
                <a:latin typeface="+mn-ea"/>
              </a:rPr>
              <a:t>，如欲删除上述元素，</a:t>
            </a:r>
            <a:endParaRPr lang="en-US" altLang="zh-CN" sz="2400" dirty="0" smtClean="0">
              <a:latin typeface="+mn-ea"/>
            </a:endParaRPr>
          </a:p>
          <a:p>
            <a:pPr marL="0" indent="0">
              <a:buNone/>
            </a:pPr>
            <a:r>
              <a:rPr lang="en-US" altLang="zh-CN" sz="2400" dirty="0" smtClean="0">
                <a:latin typeface="+mn-ea"/>
              </a:rPr>
              <a:t>  </a:t>
            </a:r>
            <a:r>
              <a:rPr lang="zh-CN" altLang="en-US" sz="2400" dirty="0" smtClean="0">
                <a:latin typeface="+mn-ea"/>
              </a:rPr>
              <a:t>则：</a:t>
            </a:r>
            <a:r>
              <a:rPr lang="en-US" altLang="zh-CN" sz="2400" dirty="0" smtClean="0">
                <a:latin typeface="+mn-ea"/>
              </a:rPr>
              <a:t>delete ($fruit{"lime"});</a:t>
            </a:r>
            <a:endParaRPr lang="zh-CN" altLang="en-US" sz="2400" dirty="0" smtClean="0">
              <a:latin typeface="+mn-ea"/>
            </a:endParaRPr>
          </a:p>
        </p:txBody>
      </p:sp>
    </p:spTree>
    <p:extLst>
      <p:ext uri="{BB962C8B-B14F-4D97-AF65-F5344CB8AC3E}">
        <p14:creationId xmlns:p14="http://schemas.microsoft.com/office/powerpoint/2010/main" val="2115566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dirty="0" smtClean="0"/>
              <a:t>关联数组（哈希表）二</a:t>
            </a:r>
            <a:endParaRPr lang="zh-CN" altLang="en-US" sz="6000" dirty="0"/>
          </a:p>
        </p:txBody>
      </p:sp>
      <p:sp>
        <p:nvSpPr>
          <p:cNvPr id="3" name="内容占位符 2"/>
          <p:cNvSpPr>
            <a:spLocks noGrp="1"/>
          </p:cNvSpPr>
          <p:nvPr>
            <p:ph idx="1"/>
          </p:nvPr>
        </p:nvSpPr>
        <p:spPr>
          <a:xfrm>
            <a:off x="838200" y="1825624"/>
            <a:ext cx="10515600" cy="5032375"/>
          </a:xfrm>
        </p:spPr>
        <p:txBody>
          <a:bodyPr>
            <a:normAutofit/>
          </a:bodyPr>
          <a:lstStyle/>
          <a:p>
            <a:r>
              <a:rPr lang="zh-CN" altLang="en-US" sz="1800" b="1" dirty="0" smtClean="0"/>
              <a:t>列出哈希表的索引和值</a:t>
            </a:r>
            <a:endParaRPr lang="en-US" altLang="zh-CN" sz="1800" b="1" dirty="0" smtClean="0"/>
          </a:p>
          <a:p>
            <a:pPr marL="0" indent="0">
              <a:buNone/>
            </a:pPr>
            <a:r>
              <a:rPr lang="en-US" altLang="zh-CN" sz="1800" dirty="0" smtClean="0"/>
              <a:t>%fruit = ("apples", 1, "bananas", 2, "cherries", 3); </a:t>
            </a:r>
          </a:p>
          <a:p>
            <a:pPr marL="0" indent="0">
              <a:buNone/>
            </a:pPr>
            <a:r>
              <a:rPr lang="en-US" altLang="zh-CN" sz="1800" dirty="0" smtClean="0"/>
              <a:t>@</a:t>
            </a:r>
            <a:r>
              <a:rPr lang="en-US" altLang="zh-CN" sz="1800" dirty="0" err="1" smtClean="0"/>
              <a:t>fruitsubs</a:t>
            </a:r>
            <a:r>
              <a:rPr lang="en-US" altLang="zh-CN" sz="1800" dirty="0" smtClean="0"/>
              <a:t> = keys(%fruits);</a:t>
            </a:r>
          </a:p>
          <a:p>
            <a:pPr marL="0" indent="0">
              <a:buNone/>
            </a:pPr>
            <a:r>
              <a:rPr lang="en-US" altLang="zh-CN" sz="1800" dirty="0" smtClean="0"/>
              <a:t>@</a:t>
            </a:r>
            <a:r>
              <a:rPr lang="en-US" altLang="zh-CN" sz="1800" dirty="0" err="1" smtClean="0"/>
              <a:t>fruitvalues</a:t>
            </a:r>
            <a:r>
              <a:rPr lang="en-US" altLang="zh-CN" sz="1800" dirty="0" smtClean="0"/>
              <a:t> = values(%fruits);  </a:t>
            </a:r>
          </a:p>
          <a:p>
            <a:pPr marL="0" indent="0">
              <a:buNone/>
            </a:pPr>
            <a:r>
              <a:rPr lang="en-US" altLang="zh-CN" sz="1800" dirty="0" smtClean="0"/>
              <a:t>#@</a:t>
            </a:r>
            <a:r>
              <a:rPr lang="en-US" altLang="zh-CN" sz="1800" dirty="0" err="1" smtClean="0"/>
              <a:t>fruitvalues</a:t>
            </a:r>
            <a:r>
              <a:rPr lang="zh-CN" altLang="en-US" sz="1800" dirty="0" smtClean="0"/>
              <a:t>可能的结果为</a:t>
            </a:r>
            <a:r>
              <a:rPr lang="en-US" altLang="zh-CN" sz="1800" dirty="0" smtClean="0"/>
              <a:t>(2,3,1)</a:t>
            </a:r>
            <a:r>
              <a:rPr lang="zh-CN" altLang="en-US" sz="1800" dirty="0" smtClean="0"/>
              <a:t>，</a:t>
            </a:r>
            <a:r>
              <a:rPr lang="zh-CN" altLang="en-US" sz="1800" b="1" dirty="0" smtClean="0">
                <a:solidFill>
                  <a:srgbClr val="FF0000"/>
                </a:solidFill>
              </a:rPr>
              <a:t>次序可能不同</a:t>
            </a:r>
            <a:endParaRPr lang="en-US" altLang="zh-CN" sz="1800" b="1" dirty="0" smtClean="0">
              <a:solidFill>
                <a:srgbClr val="FF0000"/>
              </a:solidFill>
            </a:endParaRPr>
          </a:p>
          <a:p>
            <a:r>
              <a:rPr lang="zh-CN" altLang="en-US" sz="1800" b="1" dirty="0" smtClean="0"/>
              <a:t>用哈希表循环</a:t>
            </a:r>
            <a:endParaRPr lang="en-US" altLang="zh-CN" sz="1800" b="1" dirty="0" smtClean="0"/>
          </a:p>
          <a:p>
            <a:pPr marL="0" indent="0">
              <a:buNone/>
            </a:pPr>
            <a:r>
              <a:rPr lang="en-US" altLang="zh-CN" sz="1800" dirty="0" smtClean="0"/>
              <a:t>#</a:t>
            </a:r>
            <a:r>
              <a:rPr lang="zh-CN" altLang="en-US" sz="1800" b="1" dirty="0" smtClean="0"/>
              <a:t>方法一</a:t>
            </a:r>
            <a:endParaRPr lang="en-US" altLang="zh-CN" sz="1800" b="1" dirty="0" smtClean="0"/>
          </a:p>
          <a:p>
            <a:pPr marL="0" indent="0">
              <a:buNone/>
            </a:pPr>
            <a:r>
              <a:rPr lang="en-US" altLang="zh-CN" sz="1800" dirty="0" err="1" smtClean="0"/>
              <a:t>foreach</a:t>
            </a:r>
            <a:r>
              <a:rPr lang="en-US" altLang="zh-CN" sz="1800" dirty="0" smtClean="0"/>
              <a:t> $holder (keys(%records)){</a:t>
            </a:r>
            <a:br>
              <a:rPr lang="en-US" altLang="zh-CN" sz="1800" dirty="0" smtClean="0"/>
            </a:br>
            <a:r>
              <a:rPr lang="en-US" altLang="zh-CN" sz="1800" dirty="0" smtClean="0"/>
              <a:t>  $record = $records{$holder};</a:t>
            </a:r>
            <a:br>
              <a:rPr lang="en-US" altLang="zh-CN" sz="1800" dirty="0" smtClean="0"/>
            </a:br>
            <a:r>
              <a:rPr lang="en-US" altLang="zh-CN" sz="1800" dirty="0" smtClean="0"/>
              <a:t>} </a:t>
            </a:r>
          </a:p>
          <a:p>
            <a:pPr marL="0" indent="0">
              <a:buNone/>
            </a:pPr>
            <a:r>
              <a:rPr lang="en-US" altLang="zh-CN" sz="1800" dirty="0" smtClean="0"/>
              <a:t>#</a:t>
            </a:r>
            <a:r>
              <a:rPr lang="zh-CN" altLang="en-US" sz="1800" b="1" dirty="0" smtClean="0"/>
              <a:t>方法二</a:t>
            </a:r>
            <a:endParaRPr lang="en-US" altLang="zh-CN" sz="1800" b="1" dirty="0" smtClean="0"/>
          </a:p>
          <a:p>
            <a:pPr marL="0" indent="0">
              <a:buNone/>
            </a:pPr>
            <a:r>
              <a:rPr lang="en-US" altLang="zh-CN" sz="1800" dirty="0" smtClean="0"/>
              <a:t>%records = ("Maris", 61, "Aaron", 755, "Young", 511);</a:t>
            </a:r>
            <a:br>
              <a:rPr lang="en-US" altLang="zh-CN" sz="1800" dirty="0" smtClean="0"/>
            </a:br>
            <a:r>
              <a:rPr lang="en-US" altLang="zh-CN" sz="1800" dirty="0" smtClean="0"/>
              <a:t>while (($holder, $record) = each(%records)) {</a:t>
            </a:r>
            <a:br>
              <a:rPr lang="en-US" altLang="zh-CN" sz="1800" dirty="0" smtClean="0"/>
            </a:br>
            <a:r>
              <a:rPr lang="en-US" altLang="zh-CN" sz="1800" dirty="0" smtClean="0"/>
              <a:t>  # stuff goes here</a:t>
            </a:r>
            <a:br>
              <a:rPr lang="en-US" altLang="zh-CN" sz="1800" dirty="0" smtClean="0"/>
            </a:br>
            <a:r>
              <a:rPr lang="en-US" altLang="zh-CN" sz="1800" dirty="0" smtClean="0"/>
              <a:t>} </a:t>
            </a:r>
            <a:endParaRPr lang="zh-CN" altLang="en-US" sz="1800" dirty="0"/>
          </a:p>
        </p:txBody>
      </p:sp>
    </p:spTree>
    <p:extLst>
      <p:ext uri="{BB962C8B-B14F-4D97-AF65-F5344CB8AC3E}">
        <p14:creationId xmlns:p14="http://schemas.microsoft.com/office/powerpoint/2010/main" val="3585811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dirty="0" smtClean="0"/>
              <a:t>控制结构</a:t>
            </a:r>
            <a:endParaRPr lang="zh-CN" altLang="en-US" sz="6000" dirty="0"/>
          </a:p>
        </p:txBody>
      </p:sp>
      <p:sp>
        <p:nvSpPr>
          <p:cNvPr id="3" name="内容占位符 2"/>
          <p:cNvSpPr>
            <a:spLocks noGrp="1"/>
          </p:cNvSpPr>
          <p:nvPr>
            <p:ph idx="1"/>
          </p:nvPr>
        </p:nvSpPr>
        <p:spPr>
          <a:xfrm>
            <a:off x="838200" y="1306286"/>
            <a:ext cx="10515600" cy="5677988"/>
          </a:xfrm>
        </p:spPr>
        <p:txBody>
          <a:bodyPr>
            <a:normAutofit/>
          </a:bodyPr>
          <a:lstStyle/>
          <a:p>
            <a:r>
              <a:rPr lang="zh-CN" altLang="en-US" sz="1800" b="1" dirty="0" smtClean="0"/>
              <a:t>条件判断</a:t>
            </a:r>
            <a:endParaRPr lang="en-US" altLang="zh-CN" sz="1800" b="1" dirty="0" smtClean="0"/>
          </a:p>
          <a:p>
            <a:pPr marL="0" indent="0">
              <a:buNone/>
            </a:pPr>
            <a:r>
              <a:rPr lang="en-US" altLang="zh-CN" sz="1800" dirty="0" smtClean="0"/>
              <a:t>  if ( &lt;expression&gt;) {&lt;statement_block_1&gt;}</a:t>
            </a:r>
            <a:br>
              <a:rPr lang="en-US" altLang="zh-CN" sz="1800" dirty="0" smtClean="0"/>
            </a:br>
            <a:r>
              <a:rPr lang="en-US" altLang="zh-CN" sz="1800" dirty="0" smtClean="0"/>
              <a:t>  </a:t>
            </a:r>
            <a:r>
              <a:rPr lang="en-US" altLang="zh-CN" sz="1800" dirty="0" err="1" smtClean="0"/>
              <a:t>elsif</a:t>
            </a:r>
            <a:r>
              <a:rPr lang="en-US" altLang="zh-CN" sz="1800" dirty="0" smtClean="0"/>
              <a:t> (&lt; expression&gt; ) { &lt;statement_block_2&gt;}</a:t>
            </a:r>
            <a:br>
              <a:rPr lang="en-US" altLang="zh-CN" sz="1800" dirty="0" smtClean="0"/>
            </a:br>
            <a:r>
              <a:rPr lang="en-US" altLang="zh-CN" sz="1800" dirty="0" smtClean="0"/>
              <a:t>  else{&lt;statement_block_3&gt;}</a:t>
            </a:r>
          </a:p>
          <a:p>
            <a:r>
              <a:rPr lang="zh-CN" altLang="en-US" sz="1800" b="1" dirty="0" smtClean="0"/>
              <a:t>循环</a:t>
            </a:r>
            <a:endParaRPr lang="en-US" altLang="zh-CN" sz="1800" b="1" dirty="0" smtClean="0"/>
          </a:p>
          <a:p>
            <a:pPr marL="0" indent="0">
              <a:buNone/>
            </a:pPr>
            <a:r>
              <a:rPr lang="en-US" altLang="zh-CN" sz="1800" dirty="0"/>
              <a:t>w</a:t>
            </a:r>
            <a:r>
              <a:rPr lang="en-US" altLang="zh-CN" sz="1800" dirty="0" smtClean="0"/>
              <a:t>hile</a:t>
            </a:r>
            <a:r>
              <a:rPr lang="zh-CN" altLang="en-US" sz="1800" dirty="0" smtClean="0"/>
              <a:t>和</a:t>
            </a:r>
            <a:r>
              <a:rPr lang="en-US" altLang="zh-CN" sz="1800" dirty="0" smtClean="0"/>
              <a:t>for</a:t>
            </a:r>
            <a:r>
              <a:rPr lang="zh-CN" altLang="en-US" sz="1800" dirty="0" smtClean="0"/>
              <a:t>循环同</a:t>
            </a:r>
            <a:r>
              <a:rPr lang="en-US" altLang="zh-CN" sz="1800" dirty="0" smtClean="0"/>
              <a:t>C</a:t>
            </a:r>
            <a:r>
              <a:rPr lang="zh-CN" altLang="en-US" sz="1800" dirty="0" smtClean="0"/>
              <a:t>语言类似。</a:t>
            </a:r>
            <a:endParaRPr lang="en-US" altLang="zh-CN" sz="1800" dirty="0" smtClean="0"/>
          </a:p>
          <a:p>
            <a:pPr marL="0" indent="0">
              <a:buNone/>
            </a:pPr>
            <a:r>
              <a:rPr lang="zh-CN" altLang="en-US" sz="1800" dirty="0" smtClean="0"/>
              <a:t>针对列表</a:t>
            </a:r>
            <a:r>
              <a:rPr lang="en-US" altLang="zh-CN" sz="1800" dirty="0" smtClean="0"/>
              <a:t>(</a:t>
            </a:r>
            <a:r>
              <a:rPr lang="zh-CN" altLang="en-US" sz="1800" dirty="0" smtClean="0"/>
              <a:t>数组</a:t>
            </a:r>
            <a:r>
              <a:rPr lang="en-US" altLang="zh-CN" sz="1800" dirty="0" smtClean="0"/>
              <a:t>)</a:t>
            </a:r>
            <a:r>
              <a:rPr lang="zh-CN" altLang="en-US" sz="1800" dirty="0" smtClean="0"/>
              <a:t>每个元素的循环：</a:t>
            </a:r>
            <a:r>
              <a:rPr lang="en-US" altLang="zh-CN" sz="1800" dirty="0" err="1" smtClean="0"/>
              <a:t>foreach</a:t>
            </a:r>
            <a:r>
              <a:rPr lang="zh-CN" altLang="en-US" sz="1800" dirty="0" smtClean="0"/>
              <a:t>， 语法为：</a:t>
            </a:r>
            <a:br>
              <a:rPr lang="zh-CN" altLang="en-US" sz="1800" dirty="0" smtClean="0"/>
            </a:br>
            <a:r>
              <a:rPr lang="en-US" altLang="zh-CN" sz="1800" dirty="0" err="1" smtClean="0"/>
              <a:t>foreach</a:t>
            </a:r>
            <a:r>
              <a:rPr lang="en-US" altLang="zh-CN" sz="1800" dirty="0" smtClean="0"/>
              <a:t> </a:t>
            </a:r>
            <a:r>
              <a:rPr lang="en-US" altLang="zh-CN" sz="1800" dirty="0" err="1" smtClean="0"/>
              <a:t>localvar</a:t>
            </a:r>
            <a:r>
              <a:rPr lang="en-US" altLang="zh-CN" sz="1800" dirty="0" smtClean="0"/>
              <a:t> (</a:t>
            </a:r>
            <a:r>
              <a:rPr lang="en-US" altLang="zh-CN" sz="1800" dirty="0" err="1" smtClean="0"/>
              <a:t>listexpr</a:t>
            </a:r>
            <a:r>
              <a:rPr lang="en-US" altLang="zh-CN" sz="1800" dirty="0" smtClean="0"/>
              <a:t>) {</a:t>
            </a:r>
            <a:r>
              <a:rPr lang="en-US" altLang="zh-CN" sz="1800" dirty="0" err="1" smtClean="0"/>
              <a:t>statement_block</a:t>
            </a:r>
            <a:r>
              <a:rPr lang="en-US" altLang="zh-CN" sz="1800" dirty="0" smtClean="0"/>
              <a:t>;}</a:t>
            </a:r>
          </a:p>
          <a:p>
            <a:r>
              <a:rPr lang="zh-CN" altLang="en-US" sz="1800" b="1" dirty="0" smtClean="0"/>
              <a:t>循环控制</a:t>
            </a:r>
            <a:endParaRPr lang="en-US" altLang="zh-CN" sz="1800" b="1" dirty="0" smtClean="0"/>
          </a:p>
          <a:p>
            <a:pPr marL="0" indent="0">
              <a:buNone/>
            </a:pPr>
            <a:r>
              <a:rPr lang="zh-CN" altLang="en-US" sz="1800" dirty="0" smtClean="0"/>
              <a:t>退出循环为</a:t>
            </a:r>
            <a:r>
              <a:rPr lang="en-US" altLang="zh-CN" sz="1800" dirty="0" smtClean="0"/>
              <a:t>last</a:t>
            </a:r>
            <a:r>
              <a:rPr lang="zh-CN" altLang="en-US" sz="1800" dirty="0" smtClean="0"/>
              <a:t>，与</a:t>
            </a:r>
            <a:r>
              <a:rPr lang="en-US" altLang="zh-CN" sz="1800" dirty="0" smtClean="0"/>
              <a:t>C</a:t>
            </a:r>
            <a:r>
              <a:rPr lang="zh-CN" altLang="en-US" sz="1800" dirty="0" smtClean="0"/>
              <a:t>中的</a:t>
            </a:r>
            <a:r>
              <a:rPr lang="en-US" altLang="zh-CN" sz="1800" dirty="0" smtClean="0"/>
              <a:t>break</a:t>
            </a:r>
            <a:r>
              <a:rPr lang="zh-CN" altLang="en-US" sz="1800" dirty="0" smtClean="0"/>
              <a:t>作用相同；执行下一个循环为</a:t>
            </a:r>
            <a:r>
              <a:rPr lang="en-US" altLang="zh-CN" sz="1800" dirty="0" smtClean="0"/>
              <a:t>next</a:t>
            </a:r>
            <a:r>
              <a:rPr lang="zh-CN" altLang="en-US" sz="1800" dirty="0" smtClean="0"/>
              <a:t>，与</a:t>
            </a:r>
            <a:r>
              <a:rPr lang="en-US" altLang="zh-CN" sz="1800" dirty="0" smtClean="0"/>
              <a:t>C</a:t>
            </a:r>
            <a:r>
              <a:rPr lang="zh-CN" altLang="en-US" sz="1800" dirty="0" smtClean="0"/>
              <a:t>中的</a:t>
            </a:r>
            <a:r>
              <a:rPr lang="en-US" altLang="zh-CN" sz="1800" dirty="0" smtClean="0"/>
              <a:t>continue</a:t>
            </a:r>
            <a:r>
              <a:rPr lang="zh-CN" altLang="en-US" sz="1800" dirty="0" smtClean="0"/>
              <a:t>作用相同；</a:t>
            </a:r>
            <a:r>
              <a:rPr lang="en-US" altLang="zh-CN" sz="1800" dirty="0" smtClean="0"/>
              <a:t>PERL</a:t>
            </a:r>
            <a:r>
              <a:rPr lang="zh-CN" altLang="en-US" sz="1800" dirty="0" smtClean="0"/>
              <a:t>特有的一个命令是</a:t>
            </a:r>
            <a:r>
              <a:rPr lang="en-US" altLang="zh-CN" sz="1800" dirty="0" smtClean="0"/>
              <a:t>redo</a:t>
            </a:r>
            <a:r>
              <a:rPr lang="zh-CN" altLang="en-US" sz="1800" dirty="0" smtClean="0"/>
              <a:t>，其含义是重复此次循环，即循环变量不变，回到循环起始点。</a:t>
            </a:r>
            <a:endParaRPr lang="zh-CN" altLang="en-US" sz="1800" dirty="0"/>
          </a:p>
        </p:txBody>
      </p:sp>
    </p:spTree>
    <p:extLst>
      <p:ext uri="{BB962C8B-B14F-4D97-AF65-F5344CB8AC3E}">
        <p14:creationId xmlns:p14="http://schemas.microsoft.com/office/powerpoint/2010/main" val="418459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dirty="0"/>
              <a:t>函数</a:t>
            </a:r>
            <a:r>
              <a:rPr lang="zh-CN" altLang="en-US" sz="6000" dirty="0" smtClean="0"/>
              <a:t>一</a:t>
            </a:r>
            <a:endParaRPr lang="zh-CN" altLang="en-US" sz="6000" dirty="0"/>
          </a:p>
        </p:txBody>
      </p:sp>
      <p:sp>
        <p:nvSpPr>
          <p:cNvPr id="3" name="内容占位符 2"/>
          <p:cNvSpPr>
            <a:spLocks noGrp="1"/>
          </p:cNvSpPr>
          <p:nvPr>
            <p:ph idx="1"/>
          </p:nvPr>
        </p:nvSpPr>
        <p:spPr>
          <a:xfrm>
            <a:off x="838200" y="1288869"/>
            <a:ext cx="10515600" cy="5799908"/>
          </a:xfrm>
        </p:spPr>
        <p:txBody>
          <a:bodyPr>
            <a:normAutofit/>
          </a:bodyPr>
          <a:lstStyle/>
          <a:p>
            <a:r>
              <a:rPr lang="zh-CN" altLang="en-US" sz="1800" b="1" dirty="0" smtClean="0">
                <a:latin typeface="+mn-ea"/>
              </a:rPr>
              <a:t>定义</a:t>
            </a:r>
            <a:endParaRPr lang="en-US" altLang="zh-CN" sz="1800" b="1" dirty="0" smtClean="0">
              <a:latin typeface="+mn-ea"/>
            </a:endParaRPr>
          </a:p>
          <a:p>
            <a:pPr marL="0" indent="0">
              <a:buNone/>
            </a:pPr>
            <a:r>
              <a:rPr lang="en-US" altLang="zh-CN" sz="1800" dirty="0" smtClean="0">
                <a:latin typeface="+mn-ea"/>
              </a:rPr>
              <a:t>  sub subroutine{</a:t>
            </a:r>
            <a:br>
              <a:rPr lang="en-US" altLang="zh-CN" sz="1800" dirty="0" smtClean="0">
                <a:latin typeface="+mn-ea"/>
              </a:rPr>
            </a:br>
            <a:r>
              <a:rPr lang="en-US" altLang="zh-CN" sz="1800" dirty="0" smtClean="0">
                <a:latin typeface="+mn-ea"/>
              </a:rPr>
              <a:t>    statements;</a:t>
            </a:r>
            <a:br>
              <a:rPr lang="en-US" altLang="zh-CN" sz="1800" dirty="0" smtClean="0">
                <a:latin typeface="+mn-ea"/>
              </a:rPr>
            </a:br>
            <a:r>
              <a:rPr lang="en-US" altLang="zh-CN" sz="1800" dirty="0" smtClean="0">
                <a:latin typeface="+mn-ea"/>
              </a:rPr>
              <a:t>  }</a:t>
            </a:r>
          </a:p>
          <a:p>
            <a:r>
              <a:rPr lang="zh-CN" altLang="en-US" sz="1800" b="1" dirty="0" smtClean="0">
                <a:latin typeface="+mn-ea"/>
              </a:rPr>
              <a:t>调用</a:t>
            </a:r>
            <a:endParaRPr lang="en-US" altLang="zh-CN" sz="1800" b="1" dirty="0" smtClean="0">
              <a:latin typeface="+mn-ea"/>
            </a:endParaRPr>
          </a:p>
          <a:p>
            <a:pPr marL="0" indent="0">
              <a:buNone/>
            </a:pPr>
            <a:r>
              <a:rPr lang="zh-CN" altLang="en-US" sz="1800" dirty="0" smtClean="0"/>
              <a:t>用</a:t>
            </a:r>
            <a:r>
              <a:rPr lang="en-US" altLang="zh-CN" sz="1800" dirty="0" smtClean="0"/>
              <a:t>&amp;</a:t>
            </a:r>
            <a:r>
              <a:rPr lang="zh-CN" altLang="en-US" sz="1800" dirty="0" smtClean="0"/>
              <a:t>调用， 如</a:t>
            </a:r>
            <a:r>
              <a:rPr lang="en-US" altLang="zh-CN" sz="1800" dirty="0" smtClean="0"/>
              <a:t>&amp;</a:t>
            </a:r>
            <a:r>
              <a:rPr lang="en-US" altLang="zh-CN" sz="1800" dirty="0" err="1" smtClean="0"/>
              <a:t>subname</a:t>
            </a:r>
            <a:r>
              <a:rPr lang="en-US" altLang="zh-CN" sz="1800" dirty="0" smtClean="0"/>
              <a:t>(1,2);   </a:t>
            </a:r>
            <a:r>
              <a:rPr lang="zh-CN" altLang="en-US" sz="1800" dirty="0" smtClean="0"/>
              <a:t>（如先定义后调用 ，可以省略</a:t>
            </a:r>
            <a:r>
              <a:rPr lang="en-US" altLang="zh-CN" sz="1800" dirty="0" smtClean="0"/>
              <a:t>&amp;</a:t>
            </a:r>
            <a:r>
              <a:rPr lang="zh-CN" altLang="en-US" sz="1800" dirty="0" smtClean="0"/>
              <a:t>符号）</a:t>
            </a:r>
            <a:endParaRPr lang="en-US" altLang="zh-CN" sz="1800" dirty="0" smtClean="0"/>
          </a:p>
          <a:p>
            <a:pPr marL="0" indent="0">
              <a:buNone/>
            </a:pPr>
            <a:r>
              <a:rPr lang="zh-CN" altLang="en-US" sz="1800" dirty="0" smtClean="0"/>
              <a:t>用</a:t>
            </a:r>
            <a:r>
              <a:rPr lang="en-US" altLang="zh-CN" sz="1800" dirty="0" smtClean="0"/>
              <a:t>do</a:t>
            </a:r>
            <a:r>
              <a:rPr lang="zh-CN" altLang="en-US" sz="1800" dirty="0" smtClean="0"/>
              <a:t>调用，如</a:t>
            </a:r>
            <a:r>
              <a:rPr lang="en-US" altLang="zh-CN" sz="1800" dirty="0" smtClean="0"/>
              <a:t>do </a:t>
            </a:r>
            <a:r>
              <a:rPr lang="zh-CN" altLang="en-US" sz="1800" dirty="0" smtClean="0"/>
              <a:t> </a:t>
            </a:r>
            <a:r>
              <a:rPr lang="en-US" altLang="zh-CN" sz="1800" dirty="0" err="1" smtClean="0"/>
              <a:t>subname</a:t>
            </a:r>
            <a:r>
              <a:rPr lang="en-US" altLang="zh-CN" sz="1800" dirty="0" smtClean="0"/>
              <a:t>(1,2);</a:t>
            </a:r>
            <a:endParaRPr lang="en-US" altLang="zh-CN" sz="1800" dirty="0" smtClean="0">
              <a:latin typeface="+mn-ea"/>
            </a:endParaRPr>
          </a:p>
          <a:p>
            <a:r>
              <a:rPr lang="zh-CN" altLang="en-US" sz="1800" b="1" dirty="0" smtClean="0"/>
              <a:t>参数传递 </a:t>
            </a:r>
            <a:r>
              <a:rPr lang="zh-CN" altLang="en-US" sz="1800" dirty="0" smtClean="0"/>
              <a:t/>
            </a:r>
            <a:br>
              <a:rPr lang="zh-CN" altLang="en-US" sz="1800" dirty="0" smtClean="0"/>
            </a:br>
            <a:r>
              <a:rPr lang="zh-CN" altLang="en-US" sz="1800" dirty="0" smtClean="0"/>
              <a:t>  </a:t>
            </a:r>
            <a:r>
              <a:rPr lang="en-US" altLang="zh-CN" sz="1800" dirty="0" smtClean="0"/>
              <a:t>&amp;sub1(&amp;number1, $number2, $nubmer3);</a:t>
            </a:r>
            <a:br>
              <a:rPr lang="en-US" altLang="zh-CN" sz="1800" dirty="0" smtClean="0"/>
            </a:br>
            <a:r>
              <a:rPr lang="en-US" altLang="zh-CN" sz="1800" dirty="0" smtClean="0"/>
              <a:t>  ...</a:t>
            </a:r>
            <a:br>
              <a:rPr lang="en-US" altLang="zh-CN" sz="1800" dirty="0" smtClean="0"/>
            </a:br>
            <a:r>
              <a:rPr lang="en-US" altLang="zh-CN" sz="1800" dirty="0" smtClean="0"/>
              <a:t>  sub sub1{</a:t>
            </a:r>
            <a:br>
              <a:rPr lang="en-US" altLang="zh-CN" sz="1800" dirty="0" smtClean="0"/>
            </a:br>
            <a:r>
              <a:rPr lang="en-US" altLang="zh-CN" sz="1800" dirty="0" smtClean="0"/>
              <a:t>    my($number1, $number2, $number3) = @_;</a:t>
            </a:r>
            <a:br>
              <a:rPr lang="en-US" altLang="zh-CN" sz="1800" dirty="0" smtClean="0"/>
            </a:br>
            <a:r>
              <a:rPr lang="en-US" altLang="zh-CN" sz="1800" dirty="0" smtClean="0"/>
              <a:t>    ...</a:t>
            </a:r>
            <a:br>
              <a:rPr lang="en-US" altLang="zh-CN" sz="1800" dirty="0" smtClean="0"/>
            </a:br>
            <a:r>
              <a:rPr lang="en-US" altLang="zh-CN" sz="1800" dirty="0" smtClean="0"/>
              <a:t>  }</a:t>
            </a:r>
          </a:p>
          <a:p>
            <a:pPr marL="0" indent="0">
              <a:buNone/>
            </a:pPr>
            <a:r>
              <a:rPr lang="zh-CN" altLang="en-US" sz="1800" dirty="0" smtClean="0"/>
              <a:t>    </a:t>
            </a:r>
            <a:r>
              <a:rPr lang="zh-CN" altLang="en-US" sz="1800" b="1" dirty="0" smtClean="0">
                <a:solidFill>
                  <a:srgbClr val="FF0000"/>
                </a:solidFill>
              </a:rPr>
              <a:t>参数为数组时</a:t>
            </a:r>
            <a:r>
              <a:rPr lang="zh-CN" altLang="en-US" sz="1800" b="1" dirty="0" smtClean="0">
                <a:solidFill>
                  <a:srgbClr val="FF0000"/>
                </a:solidFill>
              </a:rPr>
              <a:t>，</a:t>
            </a:r>
            <a:r>
              <a:rPr lang="zh-CN" altLang="en-US" sz="1800" b="1" dirty="0">
                <a:solidFill>
                  <a:srgbClr val="FF0000"/>
                </a:solidFill>
              </a:rPr>
              <a:t>函数</a:t>
            </a:r>
            <a:r>
              <a:rPr lang="zh-CN" altLang="en-US" sz="1800" b="1" dirty="0" smtClean="0">
                <a:solidFill>
                  <a:srgbClr val="FF0000"/>
                </a:solidFill>
              </a:rPr>
              <a:t>只</a:t>
            </a:r>
            <a:r>
              <a:rPr lang="zh-CN" altLang="en-US" sz="1800" b="1" dirty="0" smtClean="0">
                <a:solidFill>
                  <a:srgbClr val="FF0000"/>
                </a:solidFill>
              </a:rPr>
              <a:t>将它赋给一个数组变量</a:t>
            </a:r>
            <a:endParaRPr lang="en-US" altLang="zh-CN" sz="1800" b="1" dirty="0" smtClean="0">
              <a:solidFill>
                <a:srgbClr val="FF0000"/>
              </a:solidFill>
            </a:endParaRPr>
          </a:p>
          <a:p>
            <a:r>
              <a:rPr lang="zh-CN" altLang="en-US" sz="1800" b="1" dirty="0" smtClean="0"/>
              <a:t>用别名传递数组参数</a:t>
            </a:r>
            <a:endParaRPr lang="en-US" altLang="zh-CN" sz="1800" b="1" dirty="0" smtClean="0"/>
          </a:p>
          <a:p>
            <a:pPr marL="0" indent="0">
              <a:buNone/>
            </a:pPr>
            <a:r>
              <a:rPr lang="en-US" altLang="zh-CN" sz="1800" dirty="0" smtClean="0"/>
              <a:t>    @</a:t>
            </a:r>
            <a:r>
              <a:rPr lang="en-US" altLang="zh-CN" sz="1800" dirty="0" err="1" smtClean="0"/>
              <a:t>myarray</a:t>
            </a:r>
            <a:r>
              <a:rPr lang="en-US" altLang="zh-CN" sz="1800" dirty="0" smtClean="0"/>
              <a:t> = (1, 2, 3, 4, 5);</a:t>
            </a:r>
            <a:r>
              <a:rPr lang="en-US" altLang="zh-CN" sz="1800" dirty="0"/>
              <a:t> </a:t>
            </a:r>
            <a:r>
              <a:rPr lang="en-US" altLang="zh-CN" sz="1800" dirty="0" smtClean="0"/>
              <a:t>&amp;</a:t>
            </a:r>
            <a:r>
              <a:rPr lang="en-US" altLang="zh-CN" sz="1800" dirty="0" err="1" smtClean="0"/>
              <a:t>my_sub</a:t>
            </a:r>
            <a:r>
              <a:rPr lang="en-US" altLang="zh-CN" sz="1800" dirty="0" smtClean="0"/>
              <a:t>(*</a:t>
            </a:r>
            <a:r>
              <a:rPr lang="en-US" altLang="zh-CN" sz="1800" dirty="0" err="1" smtClean="0"/>
              <a:t>myarray</a:t>
            </a:r>
            <a:r>
              <a:rPr lang="en-US" altLang="zh-CN" sz="1800" dirty="0" smtClean="0"/>
              <a:t>);</a:t>
            </a:r>
          </a:p>
          <a:p>
            <a:pPr marL="0" indent="0">
              <a:buNone/>
            </a:pPr>
            <a:endParaRPr lang="en-US" altLang="zh-CN" sz="1800" dirty="0" smtClean="0">
              <a:latin typeface="+mn-ea"/>
            </a:endParaRPr>
          </a:p>
          <a:p>
            <a:pPr marL="0" indent="0">
              <a:buNone/>
            </a:pPr>
            <a:endParaRPr lang="zh-CN" altLang="en-US" sz="1800" dirty="0">
              <a:latin typeface="+mn-ea"/>
            </a:endParaRPr>
          </a:p>
        </p:txBody>
      </p:sp>
    </p:spTree>
    <p:extLst>
      <p:ext uri="{BB962C8B-B14F-4D97-AF65-F5344CB8AC3E}">
        <p14:creationId xmlns:p14="http://schemas.microsoft.com/office/powerpoint/2010/main" val="1502609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dirty="0"/>
              <a:t>函数</a:t>
            </a:r>
            <a:r>
              <a:rPr lang="zh-CN" altLang="en-US" sz="6000" dirty="0" smtClean="0"/>
              <a:t>二</a:t>
            </a:r>
            <a:endParaRPr lang="zh-CN" altLang="en-US" sz="6000" dirty="0"/>
          </a:p>
        </p:txBody>
      </p:sp>
      <p:sp>
        <p:nvSpPr>
          <p:cNvPr id="3" name="内容占位符 2"/>
          <p:cNvSpPr>
            <a:spLocks noGrp="1"/>
          </p:cNvSpPr>
          <p:nvPr>
            <p:ph idx="1"/>
          </p:nvPr>
        </p:nvSpPr>
        <p:spPr>
          <a:xfrm>
            <a:off x="838200" y="1375953"/>
            <a:ext cx="10515600" cy="5712823"/>
          </a:xfrm>
        </p:spPr>
        <p:txBody>
          <a:bodyPr>
            <a:normAutofit/>
          </a:bodyPr>
          <a:lstStyle/>
          <a:p>
            <a:r>
              <a:rPr lang="zh-CN" altLang="en-US" sz="1800" b="1" dirty="0" smtClean="0"/>
              <a:t>返回值</a:t>
            </a:r>
            <a:r>
              <a:rPr lang="zh-CN" altLang="en-US" sz="1800" dirty="0" smtClean="0"/>
              <a:t> </a:t>
            </a:r>
            <a:endParaRPr lang="en-US" altLang="zh-CN" sz="1800" dirty="0" smtClean="0"/>
          </a:p>
          <a:p>
            <a:pPr marL="0" indent="0">
              <a:buNone/>
            </a:pPr>
            <a:r>
              <a:rPr lang="zh-CN" altLang="en-US" sz="1800" dirty="0" smtClean="0"/>
              <a:t>缺省的</a:t>
            </a:r>
            <a:r>
              <a:rPr lang="zh-CN" altLang="en-US" sz="1800" dirty="0" smtClean="0"/>
              <a:t>，</a:t>
            </a:r>
            <a:r>
              <a:rPr lang="zh-CN" altLang="en-US" sz="1800" dirty="0"/>
              <a:t>函数</a:t>
            </a:r>
            <a:r>
              <a:rPr lang="zh-CN" altLang="en-US" sz="1800" dirty="0" smtClean="0"/>
              <a:t>中</a:t>
            </a:r>
            <a:r>
              <a:rPr lang="zh-CN" altLang="en-US" sz="1800" dirty="0" smtClean="0"/>
              <a:t>最后一个语句的值将用作返回值。语句</a:t>
            </a:r>
            <a:r>
              <a:rPr lang="en-US" altLang="zh-CN" sz="1800" dirty="0" smtClean="0"/>
              <a:t>return (</a:t>
            </a:r>
            <a:r>
              <a:rPr lang="en-US" altLang="zh-CN" sz="1800" dirty="0" err="1" smtClean="0"/>
              <a:t>retval</a:t>
            </a:r>
            <a:r>
              <a:rPr lang="en-US" altLang="zh-CN" sz="1800" dirty="0" smtClean="0"/>
              <a:t>);</a:t>
            </a:r>
            <a:r>
              <a:rPr lang="zh-CN" altLang="en-US" sz="1800" dirty="0" smtClean="0"/>
              <a:t>退出</a:t>
            </a:r>
            <a:r>
              <a:rPr lang="zh-CN" altLang="en-US" sz="1800" dirty="0"/>
              <a:t>函数</a:t>
            </a:r>
            <a:r>
              <a:rPr lang="zh-CN" altLang="en-US" sz="1800" dirty="0" smtClean="0"/>
              <a:t>并</a:t>
            </a:r>
            <a:r>
              <a:rPr lang="zh-CN" altLang="en-US" sz="1800" dirty="0" smtClean="0"/>
              <a:t>返回值</a:t>
            </a:r>
            <a:r>
              <a:rPr lang="en-US" altLang="zh-CN" sz="1800" dirty="0" err="1" smtClean="0"/>
              <a:t>retval</a:t>
            </a:r>
            <a:r>
              <a:rPr lang="zh-CN" altLang="en-US" sz="1800" dirty="0" smtClean="0"/>
              <a:t>，</a:t>
            </a:r>
            <a:r>
              <a:rPr lang="en-US" altLang="zh-CN" sz="1800" dirty="0" err="1" smtClean="0"/>
              <a:t>retval</a:t>
            </a:r>
            <a:r>
              <a:rPr lang="zh-CN" altLang="en-US" sz="1800" dirty="0" smtClean="0"/>
              <a:t>可以为列表。</a:t>
            </a:r>
            <a:endParaRPr lang="en-US" altLang="zh-CN" sz="1800" dirty="0" smtClean="0"/>
          </a:p>
          <a:p>
            <a:pPr marL="0" indent="0">
              <a:buNone/>
            </a:pPr>
            <a:r>
              <a:rPr lang="zh-CN" altLang="en-US" sz="1800" dirty="0" smtClean="0"/>
              <a:t>函数的</a:t>
            </a:r>
            <a:r>
              <a:rPr lang="zh-CN" altLang="en-US" sz="1800" dirty="0" smtClean="0"/>
              <a:t>返回值不仅限于数据，还可以</a:t>
            </a:r>
            <a:r>
              <a:rPr lang="zh-CN" altLang="en-US" sz="1800" dirty="0" smtClean="0"/>
              <a:t>返回函数的</a:t>
            </a:r>
            <a:r>
              <a:rPr lang="zh-CN" altLang="en-US" sz="1800" dirty="0" smtClean="0"/>
              <a:t>引用。</a:t>
            </a:r>
            <a:endParaRPr lang="en-US" altLang="zh-CN" sz="1800" dirty="0" smtClean="0"/>
          </a:p>
          <a:p>
            <a:r>
              <a:rPr lang="zh-CN" altLang="en-US" sz="1800" b="1" dirty="0" smtClean="0"/>
              <a:t>预定义</a:t>
            </a:r>
            <a:r>
              <a:rPr lang="zh-CN" altLang="en-US" sz="1800" b="1" dirty="0" smtClean="0"/>
              <a:t>的</a:t>
            </a:r>
            <a:r>
              <a:rPr lang="zh-CN" altLang="en-US" sz="1800" b="1" dirty="0"/>
              <a:t>函数</a:t>
            </a:r>
            <a:endParaRPr lang="en-US" altLang="zh-CN" sz="1800" b="1" dirty="0" smtClean="0"/>
          </a:p>
          <a:p>
            <a:pPr marL="0" indent="0">
              <a:buNone/>
            </a:pPr>
            <a:r>
              <a:rPr lang="en-US" altLang="zh-CN" sz="1800" dirty="0" smtClean="0"/>
              <a:t>PERL5</a:t>
            </a:r>
            <a:r>
              <a:rPr lang="zh-CN" altLang="en-US" sz="1800" dirty="0" smtClean="0"/>
              <a:t>预定义了</a:t>
            </a:r>
            <a:r>
              <a:rPr lang="zh-CN" altLang="en-US" sz="1800" dirty="0" smtClean="0"/>
              <a:t>三</a:t>
            </a:r>
            <a:r>
              <a:rPr lang="zh-CN" altLang="en-US" sz="1800" dirty="0" smtClean="0"/>
              <a:t>个函数</a:t>
            </a:r>
            <a:r>
              <a:rPr lang="zh-CN" altLang="en-US" sz="1800" dirty="0" smtClean="0"/>
              <a:t>，</a:t>
            </a:r>
            <a:r>
              <a:rPr lang="zh-CN" altLang="en-US" sz="1800" dirty="0" smtClean="0"/>
              <a:t>分别在特定的时间执行，它们是：</a:t>
            </a:r>
            <a:r>
              <a:rPr lang="en-US" altLang="zh-CN" sz="1800" dirty="0" smtClean="0"/>
              <a:t>BEGIN</a:t>
            </a:r>
            <a:r>
              <a:rPr lang="zh-CN" altLang="en-US" sz="1800" dirty="0" smtClean="0"/>
              <a:t>在</a:t>
            </a:r>
            <a:r>
              <a:rPr lang="zh-CN" altLang="en-US" sz="1800" dirty="0" smtClean="0"/>
              <a:t>程序启动时被调用；</a:t>
            </a:r>
            <a:r>
              <a:rPr lang="en-US" altLang="zh-CN" sz="1800" dirty="0" smtClean="0"/>
              <a:t>END</a:t>
            </a:r>
            <a:r>
              <a:rPr lang="zh-CN" altLang="en-US" sz="1800" dirty="0" smtClean="0"/>
              <a:t>在</a:t>
            </a:r>
            <a:r>
              <a:rPr lang="zh-CN" altLang="en-US" sz="1800" dirty="0" smtClean="0"/>
              <a:t>程序结束时被调用；</a:t>
            </a:r>
            <a:r>
              <a:rPr lang="en-US" altLang="zh-CN" sz="1800" dirty="0" smtClean="0"/>
              <a:t>AUTOLOAD</a:t>
            </a:r>
            <a:r>
              <a:rPr lang="zh-CN" altLang="en-US" sz="1800" dirty="0" smtClean="0"/>
              <a:t>在</a:t>
            </a:r>
            <a:r>
              <a:rPr lang="zh-CN" altLang="en-US" sz="1800" dirty="0" smtClean="0"/>
              <a:t>找不到</a:t>
            </a:r>
            <a:r>
              <a:rPr lang="zh-CN" altLang="en-US" sz="1800" dirty="0" smtClean="0"/>
              <a:t>某个</a:t>
            </a:r>
            <a:r>
              <a:rPr lang="zh-CN" altLang="en-US" sz="1800" dirty="0"/>
              <a:t>函数</a:t>
            </a:r>
            <a:r>
              <a:rPr lang="zh-CN" altLang="en-US" sz="1800" dirty="0" smtClean="0"/>
              <a:t>时</a:t>
            </a:r>
            <a:r>
              <a:rPr lang="zh-CN" altLang="en-US" sz="1800" dirty="0" smtClean="0"/>
              <a:t>被调用。你可以自己定义它们，以在特定时间执行所需要的动作。</a:t>
            </a:r>
            <a:endParaRPr lang="en-US" altLang="zh-CN" sz="1800" dirty="0" smtClean="0"/>
          </a:p>
          <a:p>
            <a:pPr marL="0" indent="0">
              <a:buNone/>
            </a:pPr>
            <a:r>
              <a:rPr lang="zh-CN" altLang="en-US" sz="1800" dirty="0" smtClean="0"/>
              <a:t>若同一个预定</a:t>
            </a:r>
            <a:r>
              <a:rPr lang="zh-CN" altLang="en-US" sz="1800" dirty="0" smtClean="0"/>
              <a:t>义函数定义</a:t>
            </a:r>
            <a:r>
              <a:rPr lang="zh-CN" altLang="en-US" sz="1800" dirty="0" smtClean="0"/>
              <a:t>了多个，则</a:t>
            </a:r>
            <a:r>
              <a:rPr lang="en-US" altLang="zh-CN" sz="1800" dirty="0" smtClean="0"/>
              <a:t>BEGIN</a:t>
            </a:r>
            <a:r>
              <a:rPr lang="zh-CN" altLang="en-US" sz="1800" dirty="0" smtClean="0"/>
              <a:t>顺序执行，</a:t>
            </a:r>
            <a:r>
              <a:rPr lang="en-US" altLang="zh-CN" sz="1800" dirty="0" smtClean="0"/>
              <a:t>END</a:t>
            </a:r>
            <a:r>
              <a:rPr lang="zh-CN" altLang="en-US" sz="1800" dirty="0" smtClean="0"/>
              <a:t>逆序执行。</a:t>
            </a:r>
            <a:endParaRPr lang="en-US" altLang="zh-CN" sz="1800" b="1" dirty="0" smtClean="0">
              <a:latin typeface="+mn-ea"/>
            </a:endParaRPr>
          </a:p>
          <a:p>
            <a:r>
              <a:rPr lang="zh-CN" altLang="en-US" sz="1800" b="1" dirty="0" smtClean="0"/>
              <a:t>局部变量 </a:t>
            </a:r>
            <a:r>
              <a:rPr lang="zh-CN" altLang="en-US" sz="1800" dirty="0" smtClean="0"/>
              <a:t/>
            </a:r>
            <a:br>
              <a:rPr lang="zh-CN" altLang="en-US" sz="1800" dirty="0" smtClean="0"/>
            </a:br>
            <a:r>
              <a:rPr lang="zh-CN" altLang="en-US" sz="1800" dirty="0"/>
              <a:t>函数</a:t>
            </a:r>
            <a:r>
              <a:rPr lang="zh-CN" altLang="en-US" sz="1800" dirty="0" smtClean="0"/>
              <a:t>中</a:t>
            </a:r>
            <a:r>
              <a:rPr lang="zh-CN" altLang="en-US" sz="1800" dirty="0" smtClean="0"/>
              <a:t>局部变量的定义有两种方法：</a:t>
            </a:r>
            <a:r>
              <a:rPr lang="en-US" altLang="zh-CN" sz="1800" dirty="0" smtClean="0"/>
              <a:t>my</a:t>
            </a:r>
            <a:r>
              <a:rPr lang="zh-CN" altLang="en-US" sz="1800" dirty="0" smtClean="0"/>
              <a:t>和</a:t>
            </a:r>
            <a:r>
              <a:rPr lang="en-US" altLang="zh-CN" sz="1800" dirty="0" smtClean="0"/>
              <a:t>local</a:t>
            </a:r>
            <a:r>
              <a:rPr lang="zh-CN" altLang="en-US" sz="1800" dirty="0" smtClean="0"/>
              <a:t>。其区别是：</a:t>
            </a:r>
            <a:r>
              <a:rPr lang="en-US" altLang="zh-CN" sz="1800" dirty="0" smtClean="0"/>
              <a:t>my</a:t>
            </a:r>
            <a:r>
              <a:rPr lang="zh-CN" altLang="en-US" sz="1800" dirty="0" smtClean="0"/>
              <a:t>定义的变量只在</a:t>
            </a:r>
            <a:r>
              <a:rPr lang="zh-CN" altLang="en-US" sz="1800" dirty="0" smtClean="0"/>
              <a:t>该函数中</a:t>
            </a:r>
            <a:r>
              <a:rPr lang="zh-CN" altLang="en-US" sz="1800" dirty="0" smtClean="0"/>
              <a:t>存在；而</a:t>
            </a:r>
            <a:r>
              <a:rPr lang="en-US" altLang="zh-CN" sz="1800" dirty="0" smtClean="0"/>
              <a:t>local</a:t>
            </a:r>
            <a:r>
              <a:rPr lang="zh-CN" altLang="en-US" sz="1800" dirty="0" smtClean="0"/>
              <a:t>定义的</a:t>
            </a:r>
            <a:r>
              <a:rPr lang="zh-CN" altLang="en-US" sz="1800" dirty="0" smtClean="0"/>
              <a:t>变量不存在</a:t>
            </a:r>
            <a:r>
              <a:rPr lang="zh-CN" altLang="en-US" sz="1800" dirty="0" smtClean="0"/>
              <a:t>于主程序中，但存在于</a:t>
            </a:r>
            <a:r>
              <a:rPr lang="zh-CN" altLang="en-US" sz="1800" dirty="0" smtClean="0"/>
              <a:t>该函数和该</a:t>
            </a:r>
            <a:r>
              <a:rPr lang="zh-CN" altLang="en-US" sz="1800" dirty="0"/>
              <a:t>函数</a:t>
            </a:r>
            <a:r>
              <a:rPr lang="zh-CN" altLang="en-US" sz="1800" dirty="0" smtClean="0"/>
              <a:t>调用的子</a:t>
            </a:r>
            <a:r>
              <a:rPr lang="zh-CN" altLang="en-US" sz="1800" dirty="0" smtClean="0"/>
              <a:t>函数</a:t>
            </a:r>
            <a:r>
              <a:rPr lang="zh-CN" altLang="en-US" sz="1800" dirty="0" smtClean="0"/>
              <a:t>中</a:t>
            </a:r>
            <a:r>
              <a:rPr lang="en-US" altLang="zh-CN" sz="1800" dirty="0" smtClean="0"/>
              <a:t>(</a:t>
            </a:r>
            <a:r>
              <a:rPr lang="zh-CN" altLang="en-US" sz="1800" dirty="0" smtClean="0"/>
              <a:t>在</a:t>
            </a:r>
            <a:r>
              <a:rPr lang="en-US" altLang="zh-CN" sz="1800" dirty="0" smtClean="0"/>
              <a:t>PERL4</a:t>
            </a:r>
            <a:r>
              <a:rPr lang="zh-CN" altLang="en-US" sz="1800" dirty="0" smtClean="0"/>
              <a:t>中没有</a:t>
            </a:r>
            <a:r>
              <a:rPr lang="en-US" altLang="zh-CN" sz="1800" dirty="0" smtClean="0"/>
              <a:t>my)</a:t>
            </a:r>
            <a:r>
              <a:rPr lang="zh-CN" altLang="en-US" sz="1800" dirty="0" smtClean="0"/>
              <a:t>。定义时可以给其赋值，如：</a:t>
            </a:r>
            <a:br>
              <a:rPr lang="zh-CN" altLang="en-US" sz="1800" dirty="0" smtClean="0"/>
            </a:br>
            <a:r>
              <a:rPr lang="en-US" altLang="zh-CN" sz="1800" dirty="0" smtClean="0"/>
              <a:t>my($scalar) = 3; </a:t>
            </a:r>
          </a:p>
          <a:p>
            <a:pPr marL="0" indent="0">
              <a:buNone/>
            </a:pPr>
            <a:r>
              <a:rPr lang="en-US" altLang="zh-CN" sz="1800" dirty="0"/>
              <a:t> </a:t>
            </a:r>
            <a:r>
              <a:rPr lang="en-US" altLang="zh-CN" sz="1800" dirty="0" smtClean="0"/>
              <a:t>   local(@array) = (1, 2, 3);</a:t>
            </a:r>
            <a:endParaRPr lang="en-US" altLang="zh-CN" sz="1800" dirty="0" smtClean="0">
              <a:latin typeface="+mn-ea"/>
            </a:endParaRPr>
          </a:p>
          <a:p>
            <a:pPr marL="0" indent="0">
              <a:buNone/>
            </a:pPr>
            <a:endParaRPr lang="zh-CN" altLang="en-US" sz="1800" dirty="0">
              <a:latin typeface="+mn-ea"/>
            </a:endParaRPr>
          </a:p>
        </p:txBody>
      </p:sp>
    </p:spTree>
    <p:extLst>
      <p:ext uri="{BB962C8B-B14F-4D97-AF65-F5344CB8AC3E}">
        <p14:creationId xmlns:p14="http://schemas.microsoft.com/office/powerpoint/2010/main" val="488733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dirty="0" smtClean="0"/>
              <a:t>引用（指针）一</a:t>
            </a:r>
            <a:endParaRPr lang="zh-CN" altLang="en-US" sz="6000" dirty="0"/>
          </a:p>
        </p:txBody>
      </p:sp>
      <p:sp>
        <p:nvSpPr>
          <p:cNvPr id="3" name="内容占位符 2"/>
          <p:cNvSpPr>
            <a:spLocks noGrp="1"/>
          </p:cNvSpPr>
          <p:nvPr>
            <p:ph idx="1"/>
          </p:nvPr>
        </p:nvSpPr>
        <p:spPr>
          <a:xfrm>
            <a:off x="768532" y="2043338"/>
            <a:ext cx="10515600" cy="5263153"/>
          </a:xfrm>
        </p:spPr>
        <p:txBody>
          <a:bodyPr>
            <a:normAutofit/>
          </a:bodyPr>
          <a:lstStyle/>
          <a:p>
            <a:pPr marL="0" indent="0">
              <a:buNone/>
            </a:pPr>
            <a:r>
              <a:rPr lang="zh-CN" altLang="en-US" sz="1800" dirty="0" smtClean="0"/>
              <a:t>引用就是指针，可以指向变量、数组、哈希表（也叫关联数组）</a:t>
            </a:r>
            <a:r>
              <a:rPr lang="zh-CN" altLang="en-US" sz="1800" dirty="0" smtClean="0"/>
              <a:t>甚至函数。</a:t>
            </a:r>
            <a:r>
              <a:rPr lang="en-US" altLang="zh-CN" sz="1800" dirty="0" smtClean="0"/>
              <a:t>C</a:t>
            </a:r>
            <a:r>
              <a:rPr lang="zh-CN" altLang="en-US" sz="1800" dirty="0" smtClean="0"/>
              <a:t>程序员应该对引用（即指针）的概念很熟悉，引用就是某值的地址，对其的使用则取决于程序员和语言的规定。在</a:t>
            </a:r>
            <a:r>
              <a:rPr lang="en-US" altLang="zh-CN" sz="1800" dirty="0" smtClean="0"/>
              <a:t>Perl</a:t>
            </a:r>
            <a:r>
              <a:rPr lang="zh-CN" altLang="en-US" sz="1800" dirty="0" smtClean="0"/>
              <a:t>中，可以把引用称为指针，二者是通用的，无差别的。引用在创建复杂数据方面十分有用。</a:t>
            </a:r>
            <a:endParaRPr lang="en-US" altLang="zh-CN" sz="1800" dirty="0" smtClean="0"/>
          </a:p>
          <a:p>
            <a:r>
              <a:rPr lang="zh-CN" altLang="en-US" sz="1800" b="1" dirty="0" smtClean="0"/>
              <a:t>定义引用</a:t>
            </a:r>
            <a:endParaRPr lang="en-US" altLang="zh-CN" sz="1800" b="1" dirty="0" smtClean="0"/>
          </a:p>
          <a:p>
            <a:pPr marL="0" indent="0">
              <a:buNone/>
            </a:pPr>
            <a:r>
              <a:rPr lang="zh-CN" altLang="en-US" sz="1800" dirty="0" smtClean="0"/>
              <a:t>反斜线操作符与</a:t>
            </a:r>
            <a:r>
              <a:rPr lang="en-US" altLang="zh-CN" sz="1800" dirty="0" smtClean="0"/>
              <a:t>C</a:t>
            </a:r>
            <a:r>
              <a:rPr lang="zh-CN" altLang="en-US" sz="1800" dirty="0" smtClean="0"/>
              <a:t>语言中传递地址的操作符</a:t>
            </a:r>
            <a:r>
              <a:rPr lang="en-US" altLang="zh-CN" sz="1800" dirty="0" smtClean="0"/>
              <a:t>&amp;</a:t>
            </a:r>
            <a:r>
              <a:rPr lang="zh-CN" altLang="en-US" sz="1800" dirty="0" smtClean="0"/>
              <a:t>功能类似。一般是用</a:t>
            </a:r>
            <a:r>
              <a:rPr lang="en-US" altLang="zh-CN" sz="1800" dirty="0" smtClean="0"/>
              <a:t>\</a:t>
            </a:r>
            <a:r>
              <a:rPr lang="zh-CN" altLang="en-US" sz="1800" dirty="0" smtClean="0"/>
              <a:t>创建变量的一个新的引用。</a:t>
            </a:r>
            <a:endParaRPr lang="en-US" altLang="zh-CN" sz="1800" dirty="0" smtClean="0"/>
          </a:p>
          <a:p>
            <a:pPr marL="0" indent="0">
              <a:buNone/>
            </a:pPr>
            <a:r>
              <a:rPr lang="en-US" altLang="zh-CN" sz="1800" dirty="0" smtClean="0"/>
              <a:t>$</a:t>
            </a:r>
            <a:r>
              <a:rPr lang="en-US" altLang="zh-CN" sz="1800" dirty="0" err="1" smtClean="0"/>
              <a:t>variavle</a:t>
            </a:r>
            <a:r>
              <a:rPr lang="en-US" altLang="zh-CN" sz="1800" dirty="0" smtClean="0"/>
              <a:t> = ; $</a:t>
            </a:r>
            <a:r>
              <a:rPr lang="en-US" altLang="zh-CN" sz="1800" dirty="0" err="1" smtClean="0"/>
              <a:t>vpointer</a:t>
            </a:r>
            <a:r>
              <a:rPr lang="en-US" altLang="zh-CN" sz="1800" dirty="0" smtClean="0"/>
              <a:t> = \$ </a:t>
            </a:r>
            <a:r>
              <a:rPr lang="en-US" altLang="zh-CN" sz="1800" dirty="0" err="1" smtClean="0"/>
              <a:t>variavle</a:t>
            </a:r>
            <a:r>
              <a:rPr lang="en-US" altLang="zh-CN" sz="1800" dirty="0" smtClean="0"/>
              <a:t> ;@array = (); $</a:t>
            </a:r>
            <a:r>
              <a:rPr lang="en-US" altLang="zh-CN" sz="1800" dirty="0" err="1" smtClean="0"/>
              <a:t>apointer</a:t>
            </a:r>
            <a:r>
              <a:rPr lang="en-US" altLang="zh-CN" sz="1800" dirty="0" smtClean="0"/>
              <a:t> = \@ array ;%hash = (); $</a:t>
            </a:r>
            <a:r>
              <a:rPr lang="en-US" altLang="zh-CN" sz="1800" dirty="0" err="1" smtClean="0"/>
              <a:t>hpointer</a:t>
            </a:r>
            <a:r>
              <a:rPr lang="en-US" altLang="zh-CN" sz="1800" dirty="0" smtClean="0"/>
              <a:t> = \% hash ;</a:t>
            </a:r>
          </a:p>
          <a:p>
            <a:r>
              <a:rPr lang="zh-CN" altLang="en-US" sz="1800" b="1" dirty="0" smtClean="0"/>
              <a:t>使用引用</a:t>
            </a:r>
            <a:endParaRPr lang="en-US" altLang="zh-CN" sz="1800" b="1" dirty="0" smtClean="0"/>
          </a:p>
          <a:p>
            <a:pPr marL="0" indent="0">
              <a:buNone/>
            </a:pPr>
            <a:r>
              <a:rPr lang="zh-CN" altLang="en-US" sz="1800" dirty="0" smtClean="0"/>
              <a:t>如果</a:t>
            </a:r>
            <a:r>
              <a:rPr lang="en-US" altLang="zh-CN" sz="1800" dirty="0" smtClean="0"/>
              <a:t>$pointer</a:t>
            </a:r>
            <a:r>
              <a:rPr lang="zh-CN" altLang="en-US" sz="1800" dirty="0" smtClean="0"/>
              <a:t>的值为一个简单变量的指针，则使用</a:t>
            </a:r>
            <a:r>
              <a:rPr lang="en-US" altLang="zh-CN" sz="1800" dirty="0" smtClean="0"/>
              <a:t>$$pointer</a:t>
            </a:r>
            <a:r>
              <a:rPr lang="zh-CN" altLang="en-US" sz="1800" dirty="0" smtClean="0"/>
              <a:t>来访问简单变量的值</a:t>
            </a:r>
            <a:endParaRPr lang="en-US" altLang="zh-CN" sz="1800" dirty="0" smtClean="0"/>
          </a:p>
          <a:p>
            <a:pPr marL="0" indent="0">
              <a:buNone/>
            </a:pPr>
            <a:r>
              <a:rPr lang="zh-CN" altLang="en-US" sz="1800" dirty="0" smtClean="0"/>
              <a:t>如果</a:t>
            </a:r>
            <a:r>
              <a:rPr lang="en-US" altLang="zh-CN" sz="1800" dirty="0" smtClean="0"/>
              <a:t>$pointer</a:t>
            </a:r>
            <a:r>
              <a:rPr lang="zh-CN" altLang="en-US" sz="1800" dirty="0" smtClean="0"/>
              <a:t>的值为一个数组的指针，则通过形式</a:t>
            </a:r>
            <a:r>
              <a:rPr lang="en-US" altLang="zh-CN" sz="1800" dirty="0" smtClean="0"/>
              <a:t>@$pointer</a:t>
            </a:r>
            <a:r>
              <a:rPr lang="zh-CN" altLang="en-US" sz="1800" dirty="0" smtClean="0"/>
              <a:t>来访问数组中的元素。形式</a:t>
            </a:r>
            <a:r>
              <a:rPr lang="en-US" altLang="zh-CN" sz="1800" dirty="0" smtClean="0"/>
              <a:t>@$pointer</a:t>
            </a:r>
            <a:r>
              <a:rPr lang="zh-CN" altLang="en-US" sz="1800" dirty="0" smtClean="0"/>
              <a:t>的意义为“取出</a:t>
            </a:r>
            <a:r>
              <a:rPr lang="en-US" altLang="zh-CN" sz="1800" dirty="0" smtClean="0"/>
              <a:t>$pointer</a:t>
            </a:r>
            <a:r>
              <a:rPr lang="zh-CN" altLang="en-US" sz="1800" dirty="0" smtClean="0"/>
              <a:t>中的地址值当作数组使用”。类似的，</a:t>
            </a:r>
            <a:r>
              <a:rPr lang="en-US" altLang="zh-CN" sz="1800" dirty="0" smtClean="0"/>
              <a:t>%$pointer</a:t>
            </a:r>
            <a:r>
              <a:rPr lang="zh-CN" altLang="en-US" sz="1800" dirty="0" smtClean="0"/>
              <a:t>为指向哈希表中第一个元素的引用</a:t>
            </a:r>
            <a:endParaRPr lang="en-US" altLang="zh-CN" sz="1800" dirty="0" smtClean="0"/>
          </a:p>
          <a:p>
            <a:r>
              <a:rPr lang="en-US" altLang="zh-CN" sz="1800" b="1" dirty="0" smtClean="0">
                <a:solidFill>
                  <a:srgbClr val="FF0000"/>
                </a:solidFill>
              </a:rPr>
              <a:t>Perl</a:t>
            </a:r>
            <a:r>
              <a:rPr lang="zh-CN" altLang="en-US" sz="1800" b="1" dirty="0" smtClean="0">
                <a:solidFill>
                  <a:srgbClr val="FF0000"/>
                </a:solidFill>
              </a:rPr>
              <a:t>中的数组和哈希表始终是一维的。因此，数组和哈希表只保存标量值，不直接存贮数组或其它的复杂数据结构。数组的成员要么是数（或字符串）要么是引用。</a:t>
            </a:r>
            <a:endParaRPr lang="en-US" altLang="zh-CN" sz="1800" b="1" dirty="0" smtClean="0">
              <a:solidFill>
                <a:srgbClr val="FF0000"/>
              </a:solidFill>
            </a:endParaRPr>
          </a:p>
        </p:txBody>
      </p:sp>
    </p:spTree>
    <p:extLst>
      <p:ext uri="{BB962C8B-B14F-4D97-AF65-F5344CB8AC3E}">
        <p14:creationId xmlns:p14="http://schemas.microsoft.com/office/powerpoint/2010/main" val="1491671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dirty="0" smtClean="0"/>
              <a:t>引用（指针）二</a:t>
            </a:r>
            <a:endParaRPr lang="zh-CN" altLang="en-US" sz="6000" dirty="0"/>
          </a:p>
        </p:txBody>
      </p:sp>
      <p:sp>
        <p:nvSpPr>
          <p:cNvPr id="3" name="内容占位符 2"/>
          <p:cNvSpPr>
            <a:spLocks noGrp="1"/>
          </p:cNvSpPr>
          <p:nvPr>
            <p:ph idx="1"/>
          </p:nvPr>
        </p:nvSpPr>
        <p:spPr>
          <a:xfrm>
            <a:off x="838200" y="1825624"/>
            <a:ext cx="10515600" cy="5263153"/>
          </a:xfrm>
        </p:spPr>
        <p:txBody>
          <a:bodyPr>
            <a:normAutofit/>
          </a:bodyPr>
          <a:lstStyle/>
          <a:p>
            <a:r>
              <a:rPr lang="zh-CN" altLang="en-US" sz="1800" b="1" dirty="0"/>
              <a:t>函数</a:t>
            </a:r>
            <a:r>
              <a:rPr lang="zh-CN" altLang="en-US" sz="1800" b="1" dirty="0" smtClean="0"/>
              <a:t>的</a:t>
            </a:r>
            <a:r>
              <a:rPr lang="zh-CN" altLang="en-US" sz="1800" b="1" dirty="0" smtClean="0"/>
              <a:t>引用</a:t>
            </a:r>
            <a:endParaRPr lang="en-US" altLang="zh-CN" sz="1800" b="1" dirty="0" smtClean="0"/>
          </a:p>
          <a:p>
            <a:pPr marL="0" indent="0">
              <a:buNone/>
            </a:pPr>
            <a:r>
              <a:rPr lang="en-US" altLang="zh-CN" sz="1800" dirty="0">
                <a:latin typeface="+mn-ea"/>
              </a:rPr>
              <a:t>$</a:t>
            </a:r>
            <a:r>
              <a:rPr lang="en-US" altLang="zh-CN" sz="1800" dirty="0" err="1">
                <a:latin typeface="+mn-ea"/>
              </a:rPr>
              <a:t>pointer_to_sub</a:t>
            </a:r>
            <a:r>
              <a:rPr lang="en-US" altLang="zh-CN" sz="1800" dirty="0">
                <a:latin typeface="+mn-ea"/>
              </a:rPr>
              <a:t> = sub subroutine{statements;}</a:t>
            </a:r>
          </a:p>
          <a:p>
            <a:r>
              <a:rPr lang="zh-CN" altLang="en-US" sz="1800" b="1" dirty="0" smtClean="0"/>
              <a:t>用引用传递数组参数</a:t>
            </a:r>
            <a:endParaRPr lang="en-US" altLang="zh-CN" sz="1800" b="1" dirty="0" smtClean="0"/>
          </a:p>
          <a:p>
            <a:pPr marL="0" indent="0">
              <a:buNone/>
            </a:pPr>
            <a:r>
              <a:rPr lang="en-US" altLang="zh-CN" sz="1800" dirty="0">
                <a:latin typeface="+mn-ea"/>
              </a:rPr>
              <a:t>@names = (mickey, goofy, </a:t>
            </a:r>
            <a:r>
              <a:rPr lang="en-US" altLang="zh-CN" sz="1800" dirty="0" smtClean="0">
                <a:latin typeface="+mn-ea"/>
              </a:rPr>
              <a:t>daffy);</a:t>
            </a:r>
            <a:r>
              <a:rPr lang="en-US" altLang="zh-CN" sz="1800" dirty="0">
                <a:latin typeface="+mn-ea"/>
              </a:rPr>
              <a:t/>
            </a:r>
            <a:br>
              <a:rPr lang="en-US" altLang="zh-CN" sz="1800" dirty="0">
                <a:latin typeface="+mn-ea"/>
              </a:rPr>
            </a:br>
            <a:r>
              <a:rPr lang="en-US" altLang="zh-CN" sz="1800" dirty="0">
                <a:latin typeface="+mn-ea"/>
              </a:rPr>
              <a:t>@phones = (5551234, 5554321, </a:t>
            </a:r>
            <a:r>
              <a:rPr lang="en-US" altLang="zh-CN" sz="1800" dirty="0" smtClean="0">
                <a:latin typeface="+mn-ea"/>
              </a:rPr>
              <a:t>666);</a:t>
            </a:r>
            <a:r>
              <a:rPr lang="en-US" altLang="zh-CN" sz="1800" dirty="0" smtClean="0"/>
              <a:t/>
            </a:r>
            <a:br>
              <a:rPr lang="en-US" altLang="zh-CN" sz="1800" dirty="0" smtClean="0"/>
            </a:br>
            <a:r>
              <a:rPr lang="en-US" altLang="zh-CN" sz="1800" dirty="0" smtClean="0">
                <a:latin typeface="+mn-ea"/>
              </a:rPr>
              <a:t>sub subroutine {statements;}</a:t>
            </a:r>
            <a:r>
              <a:rPr lang="en-US" altLang="zh-CN" sz="1800" dirty="0" smtClean="0"/>
              <a:t/>
            </a:r>
            <a:br>
              <a:rPr lang="en-US" altLang="zh-CN" sz="1800" dirty="0" smtClean="0"/>
            </a:br>
            <a:r>
              <a:rPr lang="en-US" altLang="zh-CN" sz="1800" dirty="0">
                <a:latin typeface="+mn-ea"/>
              </a:rPr>
              <a:t>&amp; subroutine(\@names, \@phones</a:t>
            </a:r>
            <a:r>
              <a:rPr lang="en-US" altLang="zh-CN" sz="1800" dirty="0" smtClean="0">
                <a:latin typeface="+mn-ea"/>
              </a:rPr>
              <a:t>);</a:t>
            </a:r>
          </a:p>
          <a:p>
            <a:r>
              <a:rPr lang="zh-CN" altLang="en-US" sz="1800" b="1" dirty="0" smtClean="0"/>
              <a:t>文件句柄的引用</a:t>
            </a:r>
            <a:endParaRPr lang="en-US" altLang="zh-CN" sz="1800" b="1" dirty="0" smtClean="0"/>
          </a:p>
          <a:p>
            <a:pPr marL="0" indent="0">
              <a:buNone/>
            </a:pPr>
            <a:r>
              <a:rPr lang="zh-CN" altLang="en-US" sz="1800" dirty="0" smtClean="0"/>
              <a:t>文件句柄引用的语法</a:t>
            </a:r>
            <a:r>
              <a:rPr lang="zh-CN" altLang="en-US" sz="1800" dirty="0">
                <a:latin typeface="+mn-ea"/>
              </a:rPr>
              <a:t>为</a:t>
            </a:r>
            <a:r>
              <a:rPr lang="en-US" altLang="zh-CN" sz="1800" dirty="0">
                <a:latin typeface="+mn-ea"/>
              </a:rPr>
              <a:t>\*FILEHANDLE</a:t>
            </a:r>
            <a:r>
              <a:rPr lang="zh-CN" altLang="en-US" sz="1800" dirty="0">
                <a:latin typeface="+mn-ea"/>
              </a:rPr>
              <a:t>，如</a:t>
            </a:r>
            <a:endParaRPr lang="en-US" altLang="zh-CN" sz="1800" dirty="0">
              <a:latin typeface="+mn-ea"/>
            </a:endParaRPr>
          </a:p>
          <a:p>
            <a:pPr marL="0" indent="0">
              <a:buNone/>
            </a:pPr>
            <a:r>
              <a:rPr lang="en-US" altLang="zh-CN" sz="1800" dirty="0" smtClean="0">
                <a:latin typeface="+mn-ea"/>
              </a:rPr>
              <a:t>sub </a:t>
            </a:r>
            <a:r>
              <a:rPr lang="en-US" altLang="zh-CN" sz="1800" dirty="0" err="1">
                <a:latin typeface="+mn-ea"/>
              </a:rPr>
              <a:t>PrintOut</a:t>
            </a:r>
            <a:r>
              <a:rPr lang="en-US" altLang="zh-CN" sz="1800" dirty="0">
                <a:latin typeface="+mn-ea"/>
              </a:rPr>
              <a:t>{statements;}</a:t>
            </a:r>
          </a:p>
          <a:p>
            <a:pPr marL="0" indent="0">
              <a:buNone/>
            </a:pPr>
            <a:r>
              <a:rPr lang="en-US" altLang="zh-CN" sz="1800" dirty="0" err="1">
                <a:latin typeface="+mn-ea"/>
              </a:rPr>
              <a:t>PrintOut</a:t>
            </a:r>
            <a:r>
              <a:rPr lang="en-US" altLang="zh-CN" sz="1800" dirty="0">
                <a:latin typeface="+mn-ea"/>
              </a:rPr>
              <a:t>(\*STDIN);</a:t>
            </a:r>
            <a:br>
              <a:rPr lang="en-US" altLang="zh-CN" sz="1800" dirty="0">
                <a:latin typeface="+mn-ea"/>
              </a:rPr>
            </a:br>
            <a:r>
              <a:rPr lang="en-US" altLang="zh-CN" sz="1800" dirty="0" err="1">
                <a:latin typeface="+mn-ea"/>
              </a:rPr>
              <a:t>PrintOut</a:t>
            </a:r>
            <a:r>
              <a:rPr lang="en-US" altLang="zh-CN" sz="1800" dirty="0">
                <a:latin typeface="+mn-ea"/>
              </a:rPr>
              <a:t>(\*LPHANDLE);</a:t>
            </a:r>
            <a:br>
              <a:rPr lang="en-US" altLang="zh-CN" sz="1800" dirty="0">
                <a:latin typeface="+mn-ea"/>
              </a:rPr>
            </a:br>
            <a:r>
              <a:rPr lang="en-US" altLang="zh-CN" sz="1800" dirty="0" err="1">
                <a:latin typeface="+mn-ea"/>
              </a:rPr>
              <a:t>PrintOut</a:t>
            </a:r>
            <a:r>
              <a:rPr lang="en-US" altLang="zh-CN" sz="1800" dirty="0">
                <a:latin typeface="+mn-ea"/>
              </a:rPr>
              <a:t>(\*LOGHANDLE);</a:t>
            </a:r>
            <a:endParaRPr lang="zh-CN" altLang="en-US" sz="1800" dirty="0">
              <a:latin typeface="+mn-ea"/>
            </a:endParaRPr>
          </a:p>
        </p:txBody>
      </p:sp>
    </p:spTree>
    <p:extLst>
      <p:ext uri="{BB962C8B-B14F-4D97-AF65-F5344CB8AC3E}">
        <p14:creationId xmlns:p14="http://schemas.microsoft.com/office/powerpoint/2010/main" val="1940134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4254"/>
            <a:ext cx="10515600" cy="1200243"/>
          </a:xfrm>
        </p:spPr>
        <p:txBody>
          <a:bodyPr>
            <a:normAutofit/>
          </a:bodyPr>
          <a:lstStyle/>
          <a:p>
            <a:pPr algn="ctr"/>
            <a:r>
              <a:rPr lang="zh-CN" altLang="en-US" sz="6000" dirty="0" smtClean="0"/>
              <a:t>模式匹配一</a:t>
            </a:r>
            <a:endParaRPr lang="zh-CN" altLang="en-US" sz="6000" dirty="0"/>
          </a:p>
        </p:txBody>
      </p:sp>
      <p:sp>
        <p:nvSpPr>
          <p:cNvPr id="3" name="内容占位符 2"/>
          <p:cNvSpPr>
            <a:spLocks noGrp="1"/>
          </p:cNvSpPr>
          <p:nvPr>
            <p:ph idx="1"/>
          </p:nvPr>
        </p:nvSpPr>
        <p:spPr>
          <a:xfrm>
            <a:off x="838200" y="888274"/>
            <a:ext cx="10515600" cy="5756365"/>
          </a:xfrm>
        </p:spPr>
        <p:txBody>
          <a:bodyPr>
            <a:normAutofit lnSpcReduction="10000"/>
          </a:bodyPr>
          <a:lstStyle/>
          <a:p>
            <a:pPr marL="0" indent="0">
              <a:buNone/>
            </a:pPr>
            <a:r>
              <a:rPr lang="zh-CN" altLang="en-US" sz="1800" dirty="0" smtClean="0"/>
              <a:t>模式指在字符串中寻找的特定序列的字符，由反斜线包含：</a:t>
            </a:r>
            <a:r>
              <a:rPr lang="en-US" altLang="zh-CN" sz="1800" dirty="0" smtClean="0"/>
              <a:t>/</a:t>
            </a:r>
            <a:r>
              <a:rPr lang="en-US" altLang="zh-CN" sz="1800" dirty="0" err="1" smtClean="0"/>
              <a:t>def</a:t>
            </a:r>
            <a:r>
              <a:rPr lang="en-US" altLang="zh-CN" sz="1800" dirty="0" smtClean="0"/>
              <a:t>/</a:t>
            </a:r>
            <a:r>
              <a:rPr lang="zh-CN" altLang="en-US" sz="1800" dirty="0" smtClean="0"/>
              <a:t>即模式</a:t>
            </a:r>
            <a:r>
              <a:rPr lang="en-US" altLang="zh-CN" sz="1800" dirty="0" err="1" smtClean="0"/>
              <a:t>def</a:t>
            </a:r>
            <a:r>
              <a:rPr lang="zh-CN" altLang="en-US" sz="1800" dirty="0" smtClean="0"/>
              <a:t>。</a:t>
            </a:r>
            <a:endParaRPr lang="en-US" altLang="zh-CN" sz="1800" dirty="0" smtClean="0"/>
          </a:p>
          <a:p>
            <a:r>
              <a:rPr lang="zh-CN" altLang="en-US" sz="1800" b="1" dirty="0" smtClean="0"/>
              <a:t>匹配操作符 </a:t>
            </a:r>
            <a:r>
              <a:rPr lang="en-US" altLang="zh-CN" sz="1800" b="1" dirty="0" smtClean="0"/>
              <a:t>=~</a:t>
            </a:r>
            <a:r>
              <a:rPr lang="zh-CN" altLang="en-US" sz="1800" b="1" dirty="0" smtClean="0"/>
              <a:t>、</a:t>
            </a:r>
            <a:r>
              <a:rPr lang="en-US" altLang="zh-CN" sz="1800" b="1" dirty="0" smtClean="0"/>
              <a:t>!~</a:t>
            </a:r>
          </a:p>
          <a:p>
            <a:pPr marL="0" indent="0">
              <a:buNone/>
            </a:pPr>
            <a:r>
              <a:rPr lang="en-US" altLang="zh-CN" sz="1800" dirty="0" smtClean="0"/>
              <a:t>=~</a:t>
            </a:r>
            <a:r>
              <a:rPr lang="zh-CN" altLang="en-US" sz="1800" dirty="0" smtClean="0"/>
              <a:t>检验匹配是否成功：</a:t>
            </a:r>
            <a:r>
              <a:rPr lang="en-US" altLang="zh-CN" sz="1800" dirty="0" smtClean="0"/>
              <a:t>$result = $</a:t>
            </a:r>
            <a:r>
              <a:rPr lang="en-US" altLang="zh-CN" sz="1800" dirty="0" err="1" smtClean="0"/>
              <a:t>var</a:t>
            </a:r>
            <a:r>
              <a:rPr lang="en-US" altLang="zh-CN" sz="1800" dirty="0" smtClean="0"/>
              <a:t> =~ /^(\d+,)*\d+$/g;</a:t>
            </a:r>
            <a:r>
              <a:rPr lang="zh-CN" altLang="en-US" sz="1800" dirty="0" smtClean="0"/>
              <a:t>若在该字符串中找到了该模式，则返回非零值，即</a:t>
            </a:r>
            <a:r>
              <a:rPr lang="en-US" altLang="zh-CN" sz="1800" dirty="0" smtClean="0"/>
              <a:t>true</a:t>
            </a:r>
            <a:r>
              <a:rPr lang="zh-CN" altLang="en-US" sz="1800" dirty="0" smtClean="0"/>
              <a:t>，不匹配则返回</a:t>
            </a:r>
            <a:r>
              <a:rPr lang="en-US" altLang="zh-CN" sz="1800" dirty="0" smtClean="0"/>
              <a:t>0</a:t>
            </a:r>
            <a:r>
              <a:rPr lang="zh-CN" altLang="en-US" sz="1800" dirty="0" smtClean="0"/>
              <a:t>，即</a:t>
            </a:r>
            <a:r>
              <a:rPr lang="en-US" altLang="zh-CN" sz="1800" dirty="0" smtClean="0"/>
              <a:t>false</a:t>
            </a:r>
            <a:r>
              <a:rPr lang="zh-CN" altLang="en-US" sz="1800" dirty="0" smtClean="0"/>
              <a:t>。</a:t>
            </a:r>
            <a:r>
              <a:rPr lang="en-US" altLang="zh-CN" sz="1800" dirty="0" smtClean="0"/>
              <a:t>!~</a:t>
            </a:r>
            <a:r>
              <a:rPr lang="zh-CN" altLang="en-US" sz="1800" dirty="0" smtClean="0"/>
              <a:t>则相反</a:t>
            </a:r>
            <a:endParaRPr lang="en-US" altLang="zh-CN" sz="1800" dirty="0" smtClean="0"/>
          </a:p>
          <a:p>
            <a:r>
              <a:rPr lang="zh-CN" altLang="en-US" sz="1800" b="1" dirty="0" smtClean="0"/>
              <a:t>模式中的特殊字符 </a:t>
            </a:r>
            <a:endParaRPr lang="en-US" altLang="zh-CN" sz="1800" b="1" dirty="0" smtClean="0"/>
          </a:p>
          <a:p>
            <a:pPr marL="0" indent="0">
              <a:buNone/>
            </a:pPr>
            <a:r>
              <a:rPr lang="en-US" altLang="zh-CN" sz="1800" dirty="0" smtClean="0"/>
              <a:t>.</a:t>
            </a:r>
            <a:r>
              <a:rPr lang="zh-CN" altLang="en-US" sz="1800" dirty="0" smtClean="0"/>
              <a:t>、</a:t>
            </a:r>
            <a:r>
              <a:rPr lang="en-US" altLang="zh-CN" sz="1800" dirty="0" smtClean="0"/>
              <a:t>+</a:t>
            </a:r>
            <a:r>
              <a:rPr lang="zh-CN" altLang="en-US" sz="1800" dirty="0" smtClean="0"/>
              <a:t>、</a:t>
            </a:r>
            <a:r>
              <a:rPr lang="en-US" altLang="zh-CN" sz="1800" dirty="0" smtClean="0"/>
              <a:t>*</a:t>
            </a:r>
            <a:r>
              <a:rPr lang="zh-CN" altLang="en-US" sz="1800" dirty="0" smtClean="0"/>
              <a:t>、</a:t>
            </a:r>
            <a:r>
              <a:rPr lang="en-US" altLang="zh-CN" sz="1800" dirty="0" smtClean="0"/>
              <a:t>{</a:t>
            </a:r>
            <a:r>
              <a:rPr lang="en-US" altLang="zh-CN" sz="1800" dirty="0" err="1" smtClean="0"/>
              <a:t>m,n</a:t>
            </a:r>
            <a:r>
              <a:rPr lang="en-US" altLang="zh-CN" sz="1800" dirty="0" smtClean="0"/>
              <a:t>}</a:t>
            </a:r>
            <a:r>
              <a:rPr lang="zh-CN" altLang="en-US" sz="1800" dirty="0" smtClean="0"/>
              <a:t>、</a:t>
            </a:r>
            <a:r>
              <a:rPr lang="en-US" altLang="zh-CN" sz="1800" dirty="0" smtClean="0"/>
              <a:t>{n}</a:t>
            </a:r>
            <a:r>
              <a:rPr lang="zh-CN" altLang="en-US" sz="1800" dirty="0" smtClean="0"/>
              <a:t>、</a:t>
            </a:r>
            <a:r>
              <a:rPr lang="en-US" altLang="zh-CN" sz="1800" dirty="0" smtClean="0"/>
              <a:t>?</a:t>
            </a:r>
            <a:r>
              <a:rPr lang="zh-CN" altLang="en-US" sz="1800" dirty="0" smtClean="0"/>
              <a:t>、</a:t>
            </a:r>
            <a:r>
              <a:rPr lang="en-US" altLang="zh-CN" sz="1800" dirty="0" smtClean="0"/>
              <a:t>[]</a:t>
            </a:r>
            <a:r>
              <a:rPr lang="zh-CN" altLang="en-US" sz="1800" dirty="0" smtClean="0"/>
              <a:t>、</a:t>
            </a:r>
            <a:r>
              <a:rPr lang="en-US" altLang="zh-CN" sz="1800" dirty="0" smtClean="0"/>
              <a:t> [^] </a:t>
            </a:r>
            <a:r>
              <a:rPr lang="zh-CN" altLang="en-US" sz="1800" dirty="0" smtClean="0"/>
              <a:t>、</a:t>
            </a:r>
            <a:r>
              <a:rPr lang="en-US" altLang="zh-CN" sz="1800" dirty="0" smtClean="0"/>
              <a:t>|</a:t>
            </a:r>
            <a:r>
              <a:rPr lang="zh-CN" altLang="en-US" sz="1800" dirty="0" smtClean="0"/>
              <a:t>、</a:t>
            </a:r>
            <a:r>
              <a:rPr lang="en-US" altLang="zh-CN" sz="1800" dirty="0" smtClean="0"/>
              <a:t>()</a:t>
            </a:r>
            <a:r>
              <a:rPr lang="zh-CN" altLang="en-US" sz="1800" dirty="0" smtClean="0"/>
              <a:t>、</a:t>
            </a:r>
            <a:r>
              <a:rPr lang="en-US" altLang="zh-CN" sz="1800" dirty="0" smtClean="0"/>
              <a:t>\d</a:t>
            </a:r>
            <a:r>
              <a:rPr lang="zh-CN" altLang="en-US" sz="1800" dirty="0" smtClean="0"/>
              <a:t>、</a:t>
            </a:r>
            <a:r>
              <a:rPr lang="en-US" altLang="zh-CN" sz="1800" dirty="0" smtClean="0"/>
              <a:t>\D</a:t>
            </a:r>
            <a:r>
              <a:rPr lang="zh-CN" altLang="en-US" sz="1800" dirty="0" smtClean="0"/>
              <a:t>、</a:t>
            </a:r>
            <a:r>
              <a:rPr lang="en-US" altLang="zh-CN" sz="1800" dirty="0" smtClean="0"/>
              <a:t>\w</a:t>
            </a:r>
            <a:r>
              <a:rPr lang="zh-CN" altLang="en-US" sz="1800" dirty="0" smtClean="0"/>
              <a:t>、</a:t>
            </a:r>
            <a:r>
              <a:rPr lang="en-US" altLang="zh-CN" sz="1800" dirty="0" smtClean="0"/>
              <a:t>\W</a:t>
            </a:r>
            <a:r>
              <a:rPr lang="zh-CN" altLang="en-US" sz="1800" dirty="0" smtClean="0"/>
              <a:t>、</a:t>
            </a:r>
            <a:r>
              <a:rPr lang="en-US" altLang="zh-CN" sz="1800" dirty="0" smtClean="0"/>
              <a:t>\s</a:t>
            </a:r>
            <a:r>
              <a:rPr lang="zh-CN" altLang="en-US" sz="1800" dirty="0" smtClean="0"/>
              <a:t>、</a:t>
            </a:r>
            <a:r>
              <a:rPr lang="en-US" altLang="zh-CN" sz="1800" dirty="0" smtClean="0"/>
              <a:t>\S</a:t>
            </a:r>
          </a:p>
          <a:p>
            <a:r>
              <a:rPr lang="zh-CN" altLang="en-US" sz="1800" b="1" dirty="0" smtClean="0"/>
              <a:t>锚模式</a:t>
            </a:r>
            <a:endParaRPr lang="en-US" altLang="zh-CN" sz="1800" b="1" dirty="0" smtClean="0"/>
          </a:p>
          <a:p>
            <a:endParaRPr lang="en-US" altLang="zh-CN" sz="1800" b="1" dirty="0"/>
          </a:p>
          <a:p>
            <a:endParaRPr lang="en-US" altLang="zh-CN" sz="1800" b="1" dirty="0" smtClean="0"/>
          </a:p>
          <a:p>
            <a:endParaRPr lang="en-US" altLang="zh-CN" sz="1800" b="1" dirty="0"/>
          </a:p>
          <a:p>
            <a:r>
              <a:rPr lang="zh-CN" altLang="en-US" sz="1800" b="1" dirty="0" smtClean="0"/>
              <a:t>模式匹配选项</a:t>
            </a:r>
            <a:endParaRPr lang="en-US" altLang="zh-CN" sz="1800" b="1" dirty="0" smtClean="0"/>
          </a:p>
          <a:p>
            <a:endParaRPr lang="en-US" altLang="zh-CN" sz="1800" b="1" dirty="0"/>
          </a:p>
          <a:p>
            <a:endParaRPr lang="en-US" altLang="zh-CN" sz="1800" b="1" dirty="0" smtClean="0"/>
          </a:p>
          <a:p>
            <a:endParaRPr lang="en-US" altLang="zh-CN" sz="1800" b="1" dirty="0"/>
          </a:p>
          <a:p>
            <a:endParaRPr lang="en-US" altLang="zh-CN" sz="1800" b="1" dirty="0" smtClean="0"/>
          </a:p>
          <a:p>
            <a:pPr marL="0" indent="0">
              <a:buNone/>
            </a:pPr>
            <a:r>
              <a:rPr lang="zh-CN" altLang="en-US" sz="1800" dirty="0" smtClean="0"/>
              <a:t>     通常</a:t>
            </a:r>
            <a:r>
              <a:rPr lang="zh-CN" altLang="en-US" sz="1800" dirty="0"/>
              <a:t>模式选项置于其后，有四个选项：</a:t>
            </a:r>
            <a:r>
              <a:rPr lang="en-US" altLang="zh-CN" sz="1800" dirty="0" err="1"/>
              <a:t>i</a:t>
            </a:r>
            <a:r>
              <a:rPr lang="zh-CN" altLang="en-US" sz="1800" dirty="0"/>
              <a:t>、</a:t>
            </a:r>
            <a:r>
              <a:rPr lang="en-US" altLang="zh-CN" sz="1800" dirty="0"/>
              <a:t>m</a:t>
            </a:r>
            <a:r>
              <a:rPr lang="zh-CN" altLang="en-US" sz="1800" dirty="0"/>
              <a:t>、</a:t>
            </a:r>
            <a:r>
              <a:rPr lang="en-US" altLang="zh-CN" sz="1800" dirty="0"/>
              <a:t>s</a:t>
            </a:r>
            <a:r>
              <a:rPr lang="zh-CN" altLang="en-US" sz="1800" dirty="0"/>
              <a:t>、</a:t>
            </a:r>
            <a:r>
              <a:rPr lang="en-US" altLang="zh-CN" sz="1800" dirty="0"/>
              <a:t>x</a:t>
            </a:r>
            <a:r>
              <a:rPr lang="zh-CN" altLang="en-US" sz="1800" dirty="0"/>
              <a:t>可以内嵌使用，语法为：</a:t>
            </a:r>
            <a:r>
              <a:rPr lang="en-US" altLang="zh-CN" sz="1800" dirty="0"/>
              <a:t>/(?option)pattern/</a:t>
            </a:r>
            <a:r>
              <a:rPr lang="zh-CN" altLang="en-US" sz="1800" dirty="0" smtClean="0"/>
              <a:t>，</a:t>
            </a:r>
            <a:endParaRPr lang="en-US" altLang="zh-CN" sz="1800" dirty="0" smtClean="0"/>
          </a:p>
          <a:p>
            <a:pPr marL="0" indent="0">
              <a:buNone/>
            </a:pPr>
            <a:r>
              <a:rPr lang="en-US" altLang="zh-CN" sz="1800" dirty="0"/>
              <a:t> </a:t>
            </a:r>
            <a:r>
              <a:rPr lang="en-US" altLang="zh-CN" sz="1800" dirty="0" smtClean="0"/>
              <a:t>    </a:t>
            </a:r>
            <a:r>
              <a:rPr lang="zh-CN" altLang="en-US" sz="1800" dirty="0" smtClean="0"/>
              <a:t>等价</a:t>
            </a:r>
            <a:r>
              <a:rPr lang="zh-CN" altLang="en-US" sz="1800" dirty="0"/>
              <a:t>于</a:t>
            </a:r>
            <a:r>
              <a:rPr lang="en-US" altLang="zh-CN" sz="1800" dirty="0"/>
              <a:t>/pattern/option</a:t>
            </a:r>
            <a:endParaRPr lang="en-US" altLang="zh-CN" sz="1800" b="1" dirty="0"/>
          </a:p>
          <a:p>
            <a:endParaRPr lang="en-US" altLang="zh-CN" sz="1800" b="1" dirty="0" smtClean="0"/>
          </a:p>
          <a:p>
            <a:pPr marL="0" indent="0">
              <a:buNone/>
            </a:pPr>
            <a:endParaRPr lang="en-US" altLang="zh-CN" sz="1800" b="1" dirty="0"/>
          </a:p>
        </p:txBody>
      </p:sp>
      <p:pic>
        <p:nvPicPr>
          <p:cNvPr id="4" name="图片 3"/>
          <p:cNvPicPr>
            <a:picLocks noChangeAspect="1"/>
          </p:cNvPicPr>
          <p:nvPr/>
        </p:nvPicPr>
        <p:blipFill>
          <a:blip r:embed="rId2"/>
          <a:stretch>
            <a:fillRect/>
          </a:stretch>
        </p:blipFill>
        <p:spPr>
          <a:xfrm>
            <a:off x="1403577" y="3090149"/>
            <a:ext cx="2619783" cy="976193"/>
          </a:xfrm>
          <a:prstGeom prst="rect">
            <a:avLst/>
          </a:prstGeom>
        </p:spPr>
      </p:pic>
      <p:pic>
        <p:nvPicPr>
          <p:cNvPr id="5" name="图片 4"/>
          <p:cNvPicPr>
            <a:picLocks noChangeAspect="1"/>
          </p:cNvPicPr>
          <p:nvPr/>
        </p:nvPicPr>
        <p:blipFill>
          <a:blip r:embed="rId3"/>
          <a:stretch>
            <a:fillRect/>
          </a:stretch>
        </p:blipFill>
        <p:spPr>
          <a:xfrm>
            <a:off x="1403577" y="4557606"/>
            <a:ext cx="2981325" cy="1343025"/>
          </a:xfrm>
          <a:prstGeom prst="rect">
            <a:avLst/>
          </a:prstGeom>
        </p:spPr>
      </p:pic>
    </p:spTree>
    <p:extLst>
      <p:ext uri="{BB962C8B-B14F-4D97-AF65-F5344CB8AC3E}">
        <p14:creationId xmlns:p14="http://schemas.microsoft.com/office/powerpoint/2010/main" val="4291875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dirty="0" smtClean="0"/>
              <a:t>模式匹配二</a:t>
            </a:r>
            <a:endParaRPr lang="zh-CN" altLang="en-US" sz="6000" dirty="0"/>
          </a:p>
        </p:txBody>
      </p:sp>
      <p:sp>
        <p:nvSpPr>
          <p:cNvPr id="3" name="内容占位符 2"/>
          <p:cNvSpPr>
            <a:spLocks noGrp="1"/>
          </p:cNvSpPr>
          <p:nvPr>
            <p:ph idx="1"/>
          </p:nvPr>
        </p:nvSpPr>
        <p:spPr>
          <a:xfrm>
            <a:off x="838200" y="1825624"/>
            <a:ext cx="10515600" cy="5032375"/>
          </a:xfrm>
        </p:spPr>
        <p:txBody>
          <a:bodyPr>
            <a:normAutofit/>
          </a:bodyPr>
          <a:lstStyle/>
          <a:p>
            <a:r>
              <a:rPr lang="zh-CN" altLang="en-US" sz="1800" b="1" dirty="0" smtClean="0"/>
              <a:t>模式的部分重用</a:t>
            </a:r>
            <a:endParaRPr lang="en-US" altLang="zh-CN" sz="1800" b="1" dirty="0" smtClean="0"/>
          </a:p>
          <a:p>
            <a:pPr marL="0" indent="0">
              <a:buNone/>
            </a:pPr>
            <a:r>
              <a:rPr lang="zh-CN" altLang="en-US" sz="1800" dirty="0" smtClean="0"/>
              <a:t>当模式中匹配相同的部分出现多次时，可用括号括起来，用</a:t>
            </a:r>
            <a:r>
              <a:rPr lang="en-US" altLang="zh-CN" sz="1800" dirty="0" smtClean="0"/>
              <a:t>\n</a:t>
            </a:r>
            <a:r>
              <a:rPr lang="zh-CN" altLang="en-US" sz="1800" dirty="0" smtClean="0"/>
              <a:t>来多次引用，以简化表达式，</a:t>
            </a:r>
            <a:endParaRPr lang="en-US" altLang="zh-CN" sz="1800" dirty="0" smtClean="0"/>
          </a:p>
          <a:p>
            <a:pPr marL="0" indent="0">
              <a:buNone/>
            </a:pPr>
            <a:r>
              <a:rPr lang="zh-CN" altLang="en-US" sz="1800" dirty="0" smtClean="0"/>
              <a:t>如，</a:t>
            </a:r>
            <a:r>
              <a:rPr lang="en-US" altLang="zh-CN" sz="1800" dirty="0" smtClean="0"/>
              <a:t> /(\d{2})([\W])\1\2\1/</a:t>
            </a:r>
            <a:r>
              <a:rPr lang="zh-CN" altLang="en-US" sz="1800" dirty="0" smtClean="0"/>
              <a:t>只匹配形如</a:t>
            </a:r>
            <a:r>
              <a:rPr lang="en-US" altLang="zh-CN" sz="1800" dirty="0" smtClean="0"/>
              <a:t>17-17-17</a:t>
            </a:r>
            <a:r>
              <a:rPr lang="zh-CN" altLang="en-US" sz="1800" dirty="0" smtClean="0"/>
              <a:t>的字符串，而不匹配</a:t>
            </a:r>
            <a:r>
              <a:rPr lang="en-US" altLang="zh-CN" sz="1800" dirty="0" smtClean="0"/>
              <a:t>17-05-91</a:t>
            </a:r>
            <a:r>
              <a:rPr lang="zh-CN" altLang="en-US" sz="1800" dirty="0" smtClean="0"/>
              <a:t>等</a:t>
            </a:r>
            <a:endParaRPr lang="en-US" altLang="zh-CN" sz="1800" dirty="0" smtClean="0"/>
          </a:p>
          <a:p>
            <a:r>
              <a:rPr lang="zh-CN" altLang="en-US" sz="1800" b="1" dirty="0"/>
              <a:t>不存贮括号内的匹配内容</a:t>
            </a:r>
            <a:endParaRPr lang="en-US" altLang="zh-CN" sz="1800" b="1" dirty="0"/>
          </a:p>
          <a:p>
            <a:pPr marL="0" indent="0">
              <a:buNone/>
            </a:pPr>
            <a:r>
              <a:rPr lang="zh-CN" altLang="en-US" sz="1800" dirty="0"/>
              <a:t>在</a:t>
            </a:r>
            <a:r>
              <a:rPr lang="en-US" altLang="zh-CN" sz="1800" dirty="0"/>
              <a:t>PERL</a:t>
            </a:r>
            <a:r>
              <a:rPr lang="zh-CN" altLang="en-US" sz="1800" dirty="0"/>
              <a:t>的模式中，括号内的子模式将存贮在内存中，此功能即取消存贮该括号内的匹配内容，如</a:t>
            </a:r>
            <a:r>
              <a:rPr lang="en-US" altLang="zh-CN" sz="1800" dirty="0"/>
              <a:t>/(?:</a:t>
            </a:r>
            <a:r>
              <a:rPr lang="en-US" altLang="zh-CN" sz="1800" dirty="0" err="1"/>
              <a:t>a|b|c</a:t>
            </a:r>
            <a:r>
              <a:rPr lang="en-US" altLang="zh-CN" sz="1800" dirty="0"/>
              <a:t>)(</a:t>
            </a:r>
            <a:r>
              <a:rPr lang="en-US" altLang="zh-CN" sz="1800" dirty="0" err="1"/>
              <a:t>d|e</a:t>
            </a:r>
            <a:r>
              <a:rPr lang="en-US" altLang="zh-CN" sz="1800" dirty="0"/>
              <a:t>)f\1/</a:t>
            </a:r>
            <a:r>
              <a:rPr lang="zh-CN" altLang="en-US" sz="1800" dirty="0"/>
              <a:t>中的</a:t>
            </a:r>
            <a:r>
              <a:rPr lang="en-US" altLang="zh-CN" sz="1800" dirty="0"/>
              <a:t>\1</a:t>
            </a:r>
            <a:r>
              <a:rPr lang="zh-CN" altLang="en-US" sz="1800" dirty="0"/>
              <a:t>表示已匹配的</a:t>
            </a:r>
            <a:r>
              <a:rPr lang="en-US" altLang="zh-CN" sz="1800" dirty="0"/>
              <a:t>d</a:t>
            </a:r>
            <a:r>
              <a:rPr lang="zh-CN" altLang="en-US" sz="1800" dirty="0"/>
              <a:t>或</a:t>
            </a:r>
            <a:r>
              <a:rPr lang="en-US" altLang="zh-CN" sz="1800" dirty="0"/>
              <a:t>e</a:t>
            </a:r>
            <a:r>
              <a:rPr lang="zh-CN" altLang="en-US" sz="1800" dirty="0"/>
              <a:t>，而不是</a:t>
            </a:r>
            <a:r>
              <a:rPr lang="en-US" altLang="zh-CN" sz="1800" dirty="0"/>
              <a:t>a</a:t>
            </a:r>
            <a:r>
              <a:rPr lang="zh-CN" altLang="en-US" sz="1800" dirty="0"/>
              <a:t>或</a:t>
            </a:r>
            <a:r>
              <a:rPr lang="en-US" altLang="zh-CN" sz="1800" dirty="0"/>
              <a:t>b</a:t>
            </a:r>
            <a:r>
              <a:rPr lang="zh-CN" altLang="en-US" sz="1800" dirty="0"/>
              <a:t>或</a:t>
            </a:r>
            <a:r>
              <a:rPr lang="en-US" altLang="zh-CN" sz="1800" dirty="0"/>
              <a:t>c</a:t>
            </a:r>
            <a:r>
              <a:rPr lang="zh-CN" altLang="en-US" sz="1800" dirty="0"/>
              <a:t>。</a:t>
            </a:r>
            <a:endParaRPr lang="en-US" altLang="zh-CN" sz="1800" dirty="0" smtClean="0"/>
          </a:p>
          <a:p>
            <a:r>
              <a:rPr lang="zh-CN" altLang="en-US" sz="1800" b="1" dirty="0" smtClean="0"/>
              <a:t>捕获变量</a:t>
            </a:r>
            <a:endParaRPr lang="en-US" altLang="zh-CN" sz="1800" b="1" dirty="0" smtClean="0"/>
          </a:p>
          <a:p>
            <a:pPr marL="0" indent="0">
              <a:buNone/>
            </a:pPr>
            <a:r>
              <a:rPr lang="zh-CN" altLang="en-US" sz="1800" dirty="0" smtClean="0"/>
              <a:t>如果模式匹配成功，三个特殊的捕获变量</a:t>
            </a:r>
            <a:r>
              <a:rPr lang="en-US" altLang="zh-CN" sz="1800" dirty="0" smtClean="0"/>
              <a:t>$`,$&amp;,$’</a:t>
            </a:r>
            <a:r>
              <a:rPr lang="zh-CN" altLang="en-US" sz="1800" dirty="0" smtClean="0"/>
              <a:t>会保存匹配结果。</a:t>
            </a:r>
            <a:endParaRPr lang="en-US" altLang="zh-CN" sz="1800" dirty="0"/>
          </a:p>
          <a:p>
            <a:pPr marL="0" indent="0">
              <a:buNone/>
            </a:pPr>
            <a:r>
              <a:rPr lang="en-US" altLang="zh-CN" sz="1800" dirty="0" smtClean="0"/>
              <a:t>$string = “</a:t>
            </a:r>
            <a:r>
              <a:rPr lang="en-US" altLang="zh-CN" sz="1800" dirty="0" err="1" smtClean="0"/>
              <a:t>beforematchafter</a:t>
            </a:r>
            <a:r>
              <a:rPr lang="en-US" altLang="zh-CN" sz="1800" dirty="0" smtClean="0"/>
              <a:t>"; $string =~ /match/g;   </a:t>
            </a:r>
          </a:p>
          <a:p>
            <a:pPr marL="0" indent="0">
              <a:buNone/>
            </a:pPr>
            <a:r>
              <a:rPr lang="en-US" altLang="zh-CN" sz="1800" dirty="0" smtClean="0"/>
              <a:t># now $` = “before“, $&amp; = “match", $’ = “after"</a:t>
            </a:r>
          </a:p>
        </p:txBody>
      </p:sp>
    </p:spTree>
    <p:extLst>
      <p:ext uri="{BB962C8B-B14F-4D97-AF65-F5344CB8AC3E}">
        <p14:creationId xmlns:p14="http://schemas.microsoft.com/office/powerpoint/2010/main" val="2853526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dirty="0" smtClean="0"/>
              <a:t>模式匹配三</a:t>
            </a:r>
            <a:endParaRPr lang="zh-CN" altLang="en-US" sz="6000" dirty="0"/>
          </a:p>
        </p:txBody>
      </p:sp>
      <p:sp>
        <p:nvSpPr>
          <p:cNvPr id="3" name="内容占位符 2"/>
          <p:cNvSpPr>
            <a:spLocks noGrp="1"/>
          </p:cNvSpPr>
          <p:nvPr>
            <p:ph idx="1"/>
          </p:nvPr>
        </p:nvSpPr>
        <p:spPr>
          <a:xfrm>
            <a:off x="838200" y="1690688"/>
            <a:ext cx="10515600" cy="5032375"/>
          </a:xfrm>
        </p:spPr>
        <p:txBody>
          <a:bodyPr>
            <a:normAutofit/>
          </a:bodyPr>
          <a:lstStyle/>
          <a:p>
            <a:r>
              <a:rPr lang="zh-CN" altLang="en-US" sz="1800" b="1" dirty="0"/>
              <a:t>替换操作符</a:t>
            </a:r>
            <a:endParaRPr lang="en-US" altLang="zh-CN" sz="1800" b="1" dirty="0"/>
          </a:p>
          <a:p>
            <a:pPr marL="0" indent="0">
              <a:buNone/>
            </a:pPr>
            <a:r>
              <a:rPr lang="zh-CN" altLang="en-US" sz="1800" dirty="0"/>
              <a:t>语法为</a:t>
            </a:r>
            <a:r>
              <a:rPr lang="en-US" altLang="zh-CN" sz="1800" dirty="0"/>
              <a:t>s/pattern/replacement/</a:t>
            </a:r>
            <a:r>
              <a:rPr lang="zh-CN" altLang="en-US" sz="1800" dirty="0"/>
              <a:t>，其效果为将字符串中与</a:t>
            </a:r>
            <a:r>
              <a:rPr lang="en-US" altLang="zh-CN" sz="1800" dirty="0"/>
              <a:t>pattern</a:t>
            </a:r>
            <a:r>
              <a:rPr lang="zh-CN" altLang="en-US" sz="1800" dirty="0"/>
              <a:t>匹配的部分换成</a:t>
            </a:r>
            <a:r>
              <a:rPr lang="en-US" altLang="zh-CN" sz="1800" dirty="0"/>
              <a:t>replacement</a:t>
            </a:r>
            <a:r>
              <a:rPr lang="zh-CN" altLang="en-US" sz="1800" dirty="0"/>
              <a:t>。</a:t>
            </a:r>
            <a:endParaRPr lang="en-US" altLang="zh-CN" sz="1800" dirty="0"/>
          </a:p>
          <a:p>
            <a:pPr marL="0" indent="0">
              <a:buNone/>
            </a:pPr>
            <a:r>
              <a:rPr lang="zh-CN" altLang="en-US" sz="1800" dirty="0"/>
              <a:t>替换操作符的</a:t>
            </a:r>
            <a:r>
              <a:rPr lang="en-US" altLang="zh-CN" sz="1800" dirty="0"/>
              <a:t>g</a:t>
            </a:r>
            <a:r>
              <a:rPr lang="zh-CN" altLang="en-US" sz="1800" dirty="0"/>
              <a:t>、</a:t>
            </a:r>
            <a:r>
              <a:rPr lang="en-US" altLang="zh-CN" sz="1800" dirty="0" err="1"/>
              <a:t>i</a:t>
            </a:r>
            <a:r>
              <a:rPr lang="zh-CN" altLang="en-US" sz="1800" dirty="0"/>
              <a:t>、</a:t>
            </a:r>
            <a:r>
              <a:rPr lang="en-US" altLang="zh-CN" sz="1800" dirty="0"/>
              <a:t>m</a:t>
            </a:r>
            <a:r>
              <a:rPr lang="zh-CN" altLang="en-US" sz="1800" dirty="0"/>
              <a:t>、</a:t>
            </a:r>
            <a:r>
              <a:rPr lang="en-US" altLang="zh-CN" sz="1800" dirty="0"/>
              <a:t>o</a:t>
            </a:r>
            <a:r>
              <a:rPr lang="zh-CN" altLang="en-US" sz="1800" dirty="0"/>
              <a:t>、</a:t>
            </a:r>
            <a:r>
              <a:rPr lang="en-US" altLang="zh-CN" sz="1800" dirty="0"/>
              <a:t>s</a:t>
            </a:r>
            <a:r>
              <a:rPr lang="zh-CN" altLang="en-US" sz="1800" dirty="0"/>
              <a:t>、</a:t>
            </a:r>
            <a:r>
              <a:rPr lang="en-US" altLang="zh-CN" sz="1800" dirty="0"/>
              <a:t>x</a:t>
            </a:r>
            <a:r>
              <a:rPr lang="zh-CN" altLang="en-US" sz="1800" dirty="0"/>
              <a:t>选项同模式匹配，新增</a:t>
            </a:r>
            <a:r>
              <a:rPr lang="en-US" altLang="zh-CN" sz="1800" dirty="0"/>
              <a:t>e</a:t>
            </a:r>
            <a:r>
              <a:rPr lang="zh-CN" altLang="en-US" sz="1800" dirty="0"/>
              <a:t>选项，表示替换字符串作为表达式，在替换之前先计算其值，如</a:t>
            </a:r>
            <a:r>
              <a:rPr lang="en-US" altLang="zh-CN" sz="1800" dirty="0"/>
              <a:t>$string = "0abc1"; $string =~ s/[a-</a:t>
            </a:r>
            <a:r>
              <a:rPr lang="en-US" altLang="zh-CN" sz="1800" dirty="0" err="1"/>
              <a:t>zA</a:t>
            </a:r>
            <a:r>
              <a:rPr lang="en-US" altLang="zh-CN" sz="1800" dirty="0"/>
              <a:t>-Z]+/$&amp; x 2/e;   # now $string = "0abcabc1</a:t>
            </a:r>
            <a:r>
              <a:rPr lang="en-US" altLang="zh-CN" sz="1800" dirty="0" smtClean="0"/>
              <a:t>"</a:t>
            </a:r>
            <a:endParaRPr lang="en-US" altLang="zh-CN" sz="1800" b="1" dirty="0"/>
          </a:p>
          <a:p>
            <a:r>
              <a:rPr lang="zh-CN" altLang="en-US" sz="1800" b="1" dirty="0" smtClean="0"/>
              <a:t>翻译操作符</a:t>
            </a:r>
            <a:endParaRPr lang="en-US" altLang="zh-CN" sz="1800" b="1" dirty="0" smtClean="0"/>
          </a:p>
          <a:p>
            <a:pPr marL="0" indent="0">
              <a:buNone/>
            </a:pPr>
            <a:r>
              <a:rPr lang="zh-CN" altLang="en-US" sz="1800" dirty="0" smtClean="0"/>
              <a:t>这是另一种替换方式，语法如：</a:t>
            </a:r>
            <a:r>
              <a:rPr lang="en-US" altLang="zh-CN" sz="1800" dirty="0" err="1" smtClean="0"/>
              <a:t>tr</a:t>
            </a:r>
            <a:r>
              <a:rPr lang="en-US" altLang="zh-CN" sz="1800" dirty="0" smtClean="0"/>
              <a:t>/string1/string2/</a:t>
            </a:r>
            <a:r>
              <a:rPr lang="zh-CN" altLang="en-US" sz="1800" dirty="0" smtClean="0"/>
              <a:t>。其效果是把</a:t>
            </a:r>
            <a:r>
              <a:rPr lang="en-US" altLang="zh-CN" sz="1800" dirty="0" smtClean="0"/>
              <a:t>string1</a:t>
            </a:r>
            <a:r>
              <a:rPr lang="zh-CN" altLang="en-US" sz="1800" dirty="0" smtClean="0"/>
              <a:t>中的第一个字符替换为</a:t>
            </a:r>
            <a:r>
              <a:rPr lang="en-US" altLang="zh-CN" sz="1800" dirty="0" smtClean="0"/>
              <a:t>string2</a:t>
            </a:r>
            <a:r>
              <a:rPr lang="zh-CN" altLang="en-US" sz="1800" dirty="0" smtClean="0"/>
              <a:t>中的第一个字符，把</a:t>
            </a:r>
            <a:r>
              <a:rPr lang="en-US" altLang="zh-CN" sz="1800" dirty="0" smtClean="0"/>
              <a:t>string1</a:t>
            </a:r>
            <a:r>
              <a:rPr lang="zh-CN" altLang="en-US" sz="1800" dirty="0" smtClean="0"/>
              <a:t>中的第二个字符替换为</a:t>
            </a:r>
            <a:r>
              <a:rPr lang="en-US" altLang="zh-CN" sz="1800" dirty="0" smtClean="0"/>
              <a:t>string2</a:t>
            </a:r>
            <a:r>
              <a:rPr lang="zh-CN" altLang="en-US" sz="1800" dirty="0" smtClean="0"/>
              <a:t>中的第二个字符，依此类推。</a:t>
            </a:r>
            <a:endParaRPr lang="en-US" altLang="zh-CN" sz="1800" dirty="0" smtClean="0"/>
          </a:p>
          <a:p>
            <a:pPr marL="0" indent="0">
              <a:buNone/>
            </a:pPr>
            <a:r>
              <a:rPr lang="zh-CN" altLang="en-US" sz="1800" dirty="0"/>
              <a:t>当</a:t>
            </a:r>
            <a:r>
              <a:rPr lang="en-US" altLang="zh-CN" sz="1800" dirty="0"/>
              <a:t>string1</a:t>
            </a:r>
            <a:r>
              <a:rPr lang="zh-CN" altLang="en-US" sz="1800" dirty="0"/>
              <a:t>比</a:t>
            </a:r>
            <a:r>
              <a:rPr lang="en-US" altLang="zh-CN" sz="1800" dirty="0"/>
              <a:t>string2</a:t>
            </a:r>
            <a:r>
              <a:rPr lang="zh-CN" altLang="en-US" sz="1800" dirty="0"/>
              <a:t>长时，其多余字符替换为</a:t>
            </a:r>
            <a:r>
              <a:rPr lang="en-US" altLang="zh-CN" sz="1800" dirty="0"/>
              <a:t>string2</a:t>
            </a:r>
            <a:r>
              <a:rPr lang="zh-CN" altLang="en-US" sz="1800" dirty="0"/>
              <a:t>的最后一个字符；当</a:t>
            </a:r>
            <a:r>
              <a:rPr lang="en-US" altLang="zh-CN" sz="1800" dirty="0"/>
              <a:t>string1</a:t>
            </a:r>
            <a:r>
              <a:rPr lang="zh-CN" altLang="en-US" sz="1800" dirty="0"/>
              <a:t>中同一个字符出现多次时，将使用第一个替换字符</a:t>
            </a:r>
            <a:r>
              <a:rPr lang="zh-CN" altLang="en-US" sz="1800" dirty="0" smtClean="0"/>
              <a:t>。</a:t>
            </a:r>
            <a:endParaRPr lang="en-US" altLang="zh-CN" sz="1800" dirty="0" smtClean="0"/>
          </a:p>
          <a:p>
            <a:r>
              <a:rPr lang="zh-CN" altLang="en-US" sz="1800" b="1" dirty="0" smtClean="0"/>
              <a:t>翻译操作符的选项</a:t>
            </a:r>
            <a:endParaRPr lang="en-US" altLang="zh-CN" sz="1800" b="1" dirty="0" smtClean="0"/>
          </a:p>
          <a:p>
            <a:pPr marL="0" indent="0">
              <a:buNone/>
            </a:pPr>
            <a:endParaRPr lang="en-US" altLang="zh-CN" sz="1800" b="1" dirty="0" smtClean="0"/>
          </a:p>
          <a:p>
            <a:pPr marL="0" indent="0">
              <a:buNone/>
            </a:pPr>
            <a:endParaRPr lang="en-US" altLang="zh-CN" sz="1800" b="1" dirty="0" smtClean="0"/>
          </a:p>
          <a:p>
            <a:pPr marL="0" indent="0">
              <a:buNone/>
            </a:pPr>
            <a:r>
              <a:rPr lang="zh-CN" altLang="en-US" sz="1800" dirty="0" smtClean="0"/>
              <a:t>如</a:t>
            </a:r>
            <a:r>
              <a:rPr lang="en-US" altLang="zh-CN" sz="1800" dirty="0" smtClean="0"/>
              <a:t>$string =~ </a:t>
            </a:r>
            <a:r>
              <a:rPr lang="en-US" altLang="zh-CN" sz="1800" dirty="0" err="1" smtClean="0"/>
              <a:t>tr</a:t>
            </a:r>
            <a:r>
              <a:rPr lang="en-US" altLang="zh-CN" sz="1800" dirty="0" smtClean="0"/>
              <a:t>/\d/ /c;</a:t>
            </a:r>
            <a:r>
              <a:rPr lang="zh-CN" altLang="en-US" sz="1800" dirty="0" smtClean="0"/>
              <a:t>把所有非数字字符替换为空格。</a:t>
            </a:r>
            <a:r>
              <a:rPr lang="en-US" altLang="zh-CN" sz="1800" dirty="0" smtClean="0"/>
              <a:t>$string =~ </a:t>
            </a:r>
            <a:r>
              <a:rPr lang="en-US" altLang="zh-CN" sz="1800" dirty="0" err="1" smtClean="0"/>
              <a:t>tr</a:t>
            </a:r>
            <a:r>
              <a:rPr lang="en-US" altLang="zh-CN" sz="1800" dirty="0" smtClean="0"/>
              <a:t>/\t //d</a:t>
            </a:r>
            <a:r>
              <a:rPr lang="zh-CN" altLang="en-US" sz="1800" dirty="0" smtClean="0"/>
              <a:t>；删除</a:t>
            </a:r>
            <a:r>
              <a:rPr lang="en-US" altLang="zh-CN" sz="1800" dirty="0" smtClean="0"/>
              <a:t>tab</a:t>
            </a:r>
            <a:r>
              <a:rPr lang="zh-CN" altLang="en-US" sz="1800" dirty="0" smtClean="0"/>
              <a:t>和空格；  </a:t>
            </a:r>
            <a:r>
              <a:rPr lang="en-US" altLang="zh-CN" sz="1800" dirty="0" smtClean="0"/>
              <a:t>$string =~ </a:t>
            </a:r>
            <a:r>
              <a:rPr lang="en-US" altLang="zh-CN" sz="1800" dirty="0" err="1" smtClean="0"/>
              <a:t>tr</a:t>
            </a:r>
            <a:r>
              <a:rPr lang="en-US" altLang="zh-CN" sz="1800" dirty="0" smtClean="0"/>
              <a:t>/0-9/ /</a:t>
            </a:r>
            <a:r>
              <a:rPr lang="en-US" altLang="zh-CN" sz="1800" dirty="0" err="1" smtClean="0"/>
              <a:t>cs</a:t>
            </a:r>
            <a:r>
              <a:rPr lang="zh-CN" altLang="en-US" sz="1800" dirty="0" smtClean="0"/>
              <a:t>；把数字间的其它字符替换为一个空格。</a:t>
            </a:r>
            <a:endParaRPr lang="en-US" altLang="zh-CN" sz="1800" dirty="0" smtClean="0"/>
          </a:p>
          <a:p>
            <a:pPr marL="0" indent="0">
              <a:buNone/>
            </a:pPr>
            <a:endParaRPr lang="zh-CN" altLang="en-US" sz="1800" b="1" dirty="0"/>
          </a:p>
        </p:txBody>
      </p:sp>
      <p:pic>
        <p:nvPicPr>
          <p:cNvPr id="4" name="图片 3"/>
          <p:cNvPicPr>
            <a:picLocks noChangeAspect="1"/>
          </p:cNvPicPr>
          <p:nvPr/>
        </p:nvPicPr>
        <p:blipFill>
          <a:blip r:embed="rId2"/>
          <a:stretch>
            <a:fillRect/>
          </a:stretch>
        </p:blipFill>
        <p:spPr>
          <a:xfrm>
            <a:off x="983522" y="4989194"/>
            <a:ext cx="2966027" cy="810714"/>
          </a:xfrm>
          <a:prstGeom prst="rect">
            <a:avLst/>
          </a:prstGeom>
        </p:spPr>
      </p:pic>
    </p:spTree>
    <p:extLst>
      <p:ext uri="{BB962C8B-B14F-4D97-AF65-F5344CB8AC3E}">
        <p14:creationId xmlns:p14="http://schemas.microsoft.com/office/powerpoint/2010/main" val="355145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8585915" cy="976893"/>
          </a:xfrm>
        </p:spPr>
        <p:txBody>
          <a:bodyPr/>
          <a:lstStyle/>
          <a:p>
            <a:r>
              <a:rPr lang="en-US" altLang="zh-CN" dirty="0"/>
              <a:t>P</a:t>
            </a:r>
            <a:r>
              <a:rPr lang="en-US" altLang="zh-CN" dirty="0" smtClean="0"/>
              <a:t>erl</a:t>
            </a:r>
            <a:r>
              <a:rPr lang="zh-CN" altLang="en-US" dirty="0" smtClean="0"/>
              <a:t>的历史</a:t>
            </a:r>
            <a:endParaRPr lang="zh-CN" altLang="en-US" dirty="0"/>
          </a:p>
        </p:txBody>
      </p:sp>
      <p:sp>
        <p:nvSpPr>
          <p:cNvPr id="4" name="副标题 3"/>
          <p:cNvSpPr>
            <a:spLocks noGrp="1"/>
          </p:cNvSpPr>
          <p:nvPr>
            <p:ph type="subTitle" idx="1"/>
          </p:nvPr>
        </p:nvSpPr>
        <p:spPr>
          <a:xfrm>
            <a:off x="1524000" y="2485624"/>
            <a:ext cx="9144000" cy="1133340"/>
          </a:xfrm>
        </p:spPr>
        <p:txBody>
          <a:bodyPr/>
          <a:lstStyle/>
          <a:p>
            <a:r>
              <a:rPr lang="en-US" altLang="zh-CN" dirty="0" smtClean="0">
                <a:latin typeface="+mn-ea"/>
              </a:rPr>
              <a:t>Perl</a:t>
            </a:r>
            <a:r>
              <a:rPr lang="zh-CN" altLang="en-US" dirty="0" smtClean="0">
                <a:latin typeface="+mn-ea"/>
              </a:rPr>
              <a:t>是</a:t>
            </a:r>
            <a:r>
              <a:rPr lang="en-US" altLang="zh-CN" dirty="0" smtClean="0">
                <a:latin typeface="+mn-ea"/>
              </a:rPr>
              <a:t>Practical Extraction and Report Language(</a:t>
            </a:r>
            <a:r>
              <a:rPr lang="zh-CN" altLang="en-US" dirty="0" smtClean="0">
                <a:latin typeface="+mn-ea"/>
              </a:rPr>
              <a:t>实用获取与报表语言</a:t>
            </a:r>
            <a:r>
              <a:rPr lang="en-US" altLang="zh-CN" dirty="0" smtClean="0">
                <a:latin typeface="+mn-ea"/>
              </a:rPr>
              <a:t>)</a:t>
            </a:r>
            <a:r>
              <a:rPr lang="zh-CN" altLang="en-US" dirty="0" smtClean="0">
                <a:latin typeface="+mn-ea"/>
              </a:rPr>
              <a:t>的缩写，是由</a:t>
            </a:r>
            <a:r>
              <a:rPr lang="en-US" altLang="zh-CN" dirty="0" smtClean="0">
                <a:latin typeface="+mn-ea"/>
              </a:rPr>
              <a:t>C</a:t>
            </a:r>
            <a:r>
              <a:rPr lang="zh-CN" altLang="en-US" dirty="0" smtClean="0">
                <a:latin typeface="+mn-ea"/>
              </a:rPr>
              <a:t>以及</a:t>
            </a:r>
            <a:r>
              <a:rPr lang="en-US" altLang="zh-CN" dirty="0" err="1" smtClean="0">
                <a:latin typeface="+mn-ea"/>
              </a:rPr>
              <a:t>sed</a:t>
            </a:r>
            <a:r>
              <a:rPr lang="zh-CN" altLang="en-US" dirty="0" smtClean="0">
                <a:latin typeface="+mn-ea"/>
              </a:rPr>
              <a:t>、</a:t>
            </a:r>
            <a:r>
              <a:rPr lang="en-US" altLang="zh-CN" dirty="0" err="1" smtClean="0">
                <a:latin typeface="+mn-ea"/>
              </a:rPr>
              <a:t>awk</a:t>
            </a:r>
            <a:r>
              <a:rPr lang="zh-CN" altLang="en-US" dirty="0" smtClean="0">
                <a:latin typeface="+mn-ea"/>
              </a:rPr>
              <a:t>、</a:t>
            </a:r>
            <a:r>
              <a:rPr lang="en-US" altLang="zh-CN" dirty="0" smtClean="0">
                <a:latin typeface="+mn-ea"/>
              </a:rPr>
              <a:t>Unix shell</a:t>
            </a:r>
            <a:r>
              <a:rPr lang="zh-CN" altLang="en-US" dirty="0" smtClean="0">
                <a:latin typeface="+mn-ea"/>
              </a:rPr>
              <a:t>及其它语言演化而来的一种语言。它由语言学家</a:t>
            </a:r>
            <a:r>
              <a:rPr lang="en-US" altLang="zh-CN" dirty="0" smtClean="0">
                <a:latin typeface="+mn-ea"/>
              </a:rPr>
              <a:t>Larry Wall</a:t>
            </a:r>
            <a:r>
              <a:rPr lang="zh-CN" altLang="en-US" dirty="0" smtClean="0">
                <a:latin typeface="+mn-ea"/>
              </a:rPr>
              <a:t>最初发明及实现。</a:t>
            </a:r>
            <a:endParaRPr lang="zh-CN" altLang="en-US" dirty="0">
              <a:latin typeface="+mn-ea"/>
            </a:endParaRPr>
          </a:p>
        </p:txBody>
      </p:sp>
      <p:sp>
        <p:nvSpPr>
          <p:cNvPr id="3" name="矩形 2"/>
          <p:cNvSpPr/>
          <p:nvPr/>
        </p:nvSpPr>
        <p:spPr>
          <a:xfrm>
            <a:off x="1644202" y="3812151"/>
            <a:ext cx="9023797" cy="1200329"/>
          </a:xfrm>
          <a:prstGeom prst="rect">
            <a:avLst/>
          </a:prstGeom>
        </p:spPr>
        <p:txBody>
          <a:bodyPr wrap="square">
            <a:spAutoFit/>
          </a:bodyPr>
          <a:lstStyle/>
          <a:p>
            <a:r>
              <a:rPr lang="en-US" altLang="zh-CN" sz="2400" dirty="0" smtClean="0"/>
              <a:t>Perl 5</a:t>
            </a:r>
            <a:r>
              <a:rPr lang="zh-CN" altLang="en-US" sz="2400" dirty="0" smtClean="0"/>
              <a:t>增加了模块化处理、面向对象编程、引进引用以处理多维数组等复杂的数据结构、</a:t>
            </a:r>
            <a:r>
              <a:rPr lang="en-US" altLang="zh-CN" sz="2400" dirty="0" smtClean="0"/>
              <a:t>Unicode</a:t>
            </a:r>
            <a:r>
              <a:rPr lang="zh-CN" altLang="en-US" sz="2400" dirty="0" smtClean="0"/>
              <a:t>支持、多线程支持等功能，使得</a:t>
            </a:r>
            <a:r>
              <a:rPr lang="en-US" altLang="zh-CN" sz="2400" dirty="0" smtClean="0"/>
              <a:t>Perl</a:t>
            </a:r>
            <a:r>
              <a:rPr lang="zh-CN" altLang="en-US" sz="2400" dirty="0" smtClean="0"/>
              <a:t>成为一种更加完备强大的语言。</a:t>
            </a:r>
            <a:endParaRPr lang="zh-CN" altLang="en-US" sz="2400" dirty="0"/>
          </a:p>
        </p:txBody>
      </p:sp>
    </p:spTree>
    <p:extLst>
      <p:ext uri="{BB962C8B-B14F-4D97-AF65-F5344CB8AC3E}">
        <p14:creationId xmlns:p14="http://schemas.microsoft.com/office/powerpoint/2010/main" val="3213200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dirty="0" smtClean="0"/>
              <a:t>扩展模式匹配</a:t>
            </a:r>
            <a:endParaRPr lang="zh-CN" altLang="en-US" sz="6000" dirty="0"/>
          </a:p>
        </p:txBody>
      </p:sp>
      <p:sp>
        <p:nvSpPr>
          <p:cNvPr id="3" name="内容占位符 2"/>
          <p:cNvSpPr>
            <a:spLocks noGrp="1"/>
          </p:cNvSpPr>
          <p:nvPr>
            <p:ph idx="1"/>
          </p:nvPr>
        </p:nvSpPr>
        <p:spPr>
          <a:xfrm>
            <a:off x="838200" y="1825624"/>
            <a:ext cx="10515600" cy="5032375"/>
          </a:xfrm>
        </p:spPr>
        <p:txBody>
          <a:bodyPr>
            <a:normAutofit/>
          </a:bodyPr>
          <a:lstStyle/>
          <a:p>
            <a:r>
              <a:rPr lang="zh-CN" altLang="en-US" sz="1800" b="1" dirty="0"/>
              <a:t>肯定的和否定的预见</a:t>
            </a:r>
            <a:r>
              <a:rPr lang="zh-CN" altLang="en-US" sz="1800" b="1" dirty="0" smtClean="0"/>
              <a:t>匹配</a:t>
            </a:r>
            <a:endParaRPr lang="en-US" altLang="zh-CN" sz="1800" b="1" dirty="0" smtClean="0"/>
          </a:p>
          <a:p>
            <a:pPr marL="0" indent="0">
              <a:buNone/>
            </a:pPr>
            <a:r>
              <a:rPr lang="zh-CN" altLang="en-US" sz="1800" dirty="0"/>
              <a:t>肯定的预见匹配语法为</a:t>
            </a:r>
            <a:r>
              <a:rPr lang="en-US" altLang="zh-CN" sz="1800" dirty="0"/>
              <a:t>/pattern(?=string)/</a:t>
            </a:r>
            <a:r>
              <a:rPr lang="zh-CN" altLang="en-US" sz="1800" dirty="0"/>
              <a:t>，其意义为匹配后面为</a:t>
            </a:r>
            <a:r>
              <a:rPr lang="en-US" altLang="zh-CN" sz="1800" dirty="0"/>
              <a:t>string</a:t>
            </a:r>
            <a:r>
              <a:rPr lang="zh-CN" altLang="en-US" sz="1800" dirty="0"/>
              <a:t>的模式，相反的，</a:t>
            </a:r>
            <a:r>
              <a:rPr lang="en-US" altLang="zh-CN" sz="1800" dirty="0"/>
              <a:t>(?!string)</a:t>
            </a:r>
            <a:r>
              <a:rPr lang="zh-CN" altLang="en-US" sz="1800" dirty="0"/>
              <a:t>意义为匹配后面非</a:t>
            </a:r>
            <a:r>
              <a:rPr lang="en-US" altLang="zh-CN" sz="1800" dirty="0"/>
              <a:t>string</a:t>
            </a:r>
            <a:r>
              <a:rPr lang="zh-CN" altLang="en-US" sz="1800" dirty="0"/>
              <a:t>的模式，如：</a:t>
            </a:r>
            <a:br>
              <a:rPr lang="zh-CN" altLang="en-US" sz="1800" dirty="0"/>
            </a:br>
            <a:r>
              <a:rPr lang="zh-CN" altLang="en-US" sz="1800" dirty="0"/>
              <a:t> </a:t>
            </a:r>
            <a:r>
              <a:rPr lang="en-US" altLang="zh-CN" sz="1800" dirty="0" smtClean="0"/>
              <a:t>$</a:t>
            </a:r>
            <a:r>
              <a:rPr lang="en-US" altLang="zh-CN" sz="1800" dirty="0"/>
              <a:t>string = "25abc8";</a:t>
            </a:r>
            <a:br>
              <a:rPr lang="en-US" altLang="zh-CN" sz="1800" dirty="0"/>
            </a:br>
            <a:r>
              <a:rPr lang="en-US" altLang="zh-CN" sz="1800" dirty="0"/>
              <a:t> </a:t>
            </a:r>
            <a:r>
              <a:rPr lang="en-US" altLang="zh-CN" sz="1800" dirty="0" smtClean="0"/>
              <a:t>$</a:t>
            </a:r>
            <a:r>
              <a:rPr lang="en-US" altLang="zh-CN" sz="1800" dirty="0"/>
              <a:t>string =~ /</a:t>
            </a:r>
            <a:r>
              <a:rPr lang="en-US" altLang="zh-CN" sz="1800" dirty="0" err="1"/>
              <a:t>abc</a:t>
            </a:r>
            <a:r>
              <a:rPr lang="en-US" altLang="zh-CN" sz="1800" dirty="0"/>
              <a:t>(?=[0-9])/; </a:t>
            </a:r>
            <a:br>
              <a:rPr lang="en-US" altLang="zh-CN" sz="1800" dirty="0"/>
            </a:br>
            <a:r>
              <a:rPr lang="en-US" altLang="zh-CN" sz="1800" dirty="0"/>
              <a:t> </a:t>
            </a:r>
            <a:r>
              <a:rPr lang="en-US" altLang="zh-CN" sz="1800" dirty="0" smtClean="0"/>
              <a:t>$</a:t>
            </a:r>
            <a:r>
              <a:rPr lang="en-US" altLang="zh-CN" sz="1800" dirty="0"/>
              <a:t>matched = $&amp;; # $&amp;</a:t>
            </a:r>
            <a:r>
              <a:rPr lang="zh-CN" altLang="en-US" sz="1800" dirty="0"/>
              <a:t>为已匹配的模式，此处为</a:t>
            </a:r>
            <a:r>
              <a:rPr lang="en-US" altLang="zh-CN" sz="1800" dirty="0" err="1"/>
              <a:t>abc</a:t>
            </a:r>
            <a:r>
              <a:rPr lang="zh-CN" altLang="en-US" sz="1800" dirty="0"/>
              <a:t>，而不是</a:t>
            </a:r>
            <a:r>
              <a:rPr lang="en-US" altLang="zh-CN" sz="1800" dirty="0" smtClean="0"/>
              <a:t>abc8</a:t>
            </a:r>
          </a:p>
          <a:p>
            <a:pPr marL="0" indent="0">
              <a:buNone/>
            </a:pPr>
            <a:endParaRPr lang="en-US" altLang="zh-CN" sz="1800" b="1" dirty="0" smtClean="0"/>
          </a:p>
          <a:p>
            <a:r>
              <a:rPr lang="zh-CN" altLang="en-US" sz="1800" b="1" dirty="0" smtClean="0"/>
              <a:t>模式注释</a:t>
            </a:r>
            <a:endParaRPr lang="en-US" altLang="zh-CN" sz="1800" b="1" dirty="0" smtClean="0"/>
          </a:p>
          <a:p>
            <a:pPr marL="0" indent="0">
              <a:buNone/>
            </a:pPr>
            <a:r>
              <a:rPr lang="en-US" altLang="zh-CN" sz="1800" dirty="0" smtClean="0"/>
              <a:t>PERL5</a:t>
            </a:r>
            <a:r>
              <a:rPr lang="zh-CN" altLang="en-US" sz="1800" dirty="0"/>
              <a:t>中可以在模式中用</a:t>
            </a:r>
            <a:r>
              <a:rPr lang="en-US" altLang="zh-CN" sz="1800" dirty="0"/>
              <a:t>?#</a:t>
            </a:r>
            <a:r>
              <a:rPr lang="zh-CN" altLang="en-US" sz="1800" dirty="0"/>
              <a:t>来加注释，如：</a:t>
            </a:r>
            <a:br>
              <a:rPr lang="zh-CN" altLang="en-US" sz="1800" dirty="0"/>
            </a:br>
            <a:r>
              <a:rPr lang="en-US" altLang="zh-CN" sz="1800" dirty="0" smtClean="0"/>
              <a:t>if </a:t>
            </a:r>
            <a:r>
              <a:rPr lang="en-US" altLang="zh-CN" sz="1800" dirty="0"/>
              <a:t>($string =~ /(?</a:t>
            </a:r>
            <a:r>
              <a:rPr lang="en-US" altLang="zh-CN" sz="1800" dirty="0" err="1"/>
              <a:t>i</a:t>
            </a:r>
            <a:r>
              <a:rPr lang="en-US" altLang="zh-CN" sz="1800" dirty="0"/>
              <a:t>)[a-z]{2,3}(?# match two or three alphabetic characters)/ </a:t>
            </a:r>
            <a:r>
              <a:rPr lang="en-US" altLang="zh-CN" sz="1800" dirty="0" smtClean="0"/>
              <a:t>{...}</a:t>
            </a:r>
            <a:endParaRPr lang="zh-CN" altLang="en-US" sz="1800" b="1" dirty="0"/>
          </a:p>
        </p:txBody>
      </p:sp>
    </p:spTree>
    <p:extLst>
      <p:ext uri="{BB962C8B-B14F-4D97-AF65-F5344CB8AC3E}">
        <p14:creationId xmlns:p14="http://schemas.microsoft.com/office/powerpoint/2010/main" val="1777831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dirty="0" smtClean="0"/>
              <a:t>文件读写一</a:t>
            </a:r>
            <a:endParaRPr lang="zh-CN" altLang="en-US" sz="6000" dirty="0"/>
          </a:p>
        </p:txBody>
      </p:sp>
      <p:sp>
        <p:nvSpPr>
          <p:cNvPr id="3" name="内容占位符 2"/>
          <p:cNvSpPr>
            <a:spLocks noGrp="1"/>
          </p:cNvSpPr>
          <p:nvPr>
            <p:ph idx="1"/>
          </p:nvPr>
        </p:nvSpPr>
        <p:spPr>
          <a:xfrm>
            <a:off x="838200" y="1402080"/>
            <a:ext cx="10515600" cy="5455920"/>
          </a:xfrm>
        </p:spPr>
        <p:txBody>
          <a:bodyPr>
            <a:normAutofit/>
          </a:bodyPr>
          <a:lstStyle/>
          <a:p>
            <a:r>
              <a:rPr lang="zh-CN" altLang="en-US" sz="1800" b="1" dirty="0" smtClean="0"/>
              <a:t>打开、关闭文件</a:t>
            </a:r>
            <a:endParaRPr lang="en-US" altLang="zh-CN" sz="1800" b="1" dirty="0" smtClean="0"/>
          </a:p>
          <a:p>
            <a:pPr marL="0" indent="0">
              <a:buNone/>
            </a:pPr>
            <a:r>
              <a:rPr lang="zh-CN" altLang="en-US" sz="1800" dirty="0"/>
              <a:t>语法为</a:t>
            </a:r>
            <a:r>
              <a:rPr lang="en-US" altLang="zh-CN" sz="1800" dirty="0"/>
              <a:t>open (</a:t>
            </a:r>
            <a:r>
              <a:rPr lang="en-US" altLang="zh-CN" sz="1800" dirty="0" err="1"/>
              <a:t>filevar</a:t>
            </a:r>
            <a:r>
              <a:rPr lang="en-US" altLang="zh-CN" sz="1800" dirty="0"/>
              <a:t>, filename)</a:t>
            </a:r>
            <a:r>
              <a:rPr lang="zh-CN" altLang="en-US" sz="1800" dirty="0"/>
              <a:t>，其中</a:t>
            </a:r>
            <a:r>
              <a:rPr lang="en-US" altLang="zh-CN" sz="1800" dirty="0" err="1"/>
              <a:t>filevar</a:t>
            </a:r>
            <a:r>
              <a:rPr lang="zh-CN" altLang="en-US" sz="1800" dirty="0"/>
              <a:t>为文件句柄，或者说是程序中用来代表某文件的代号，</a:t>
            </a:r>
            <a:r>
              <a:rPr lang="en-US" altLang="zh-CN" sz="1800" dirty="0"/>
              <a:t>filename</a:t>
            </a:r>
            <a:r>
              <a:rPr lang="zh-CN" altLang="en-US" sz="1800" dirty="0"/>
              <a:t>为文件名，其路径可为相对路径，亦可为绝对路径</a:t>
            </a:r>
            <a:r>
              <a:rPr lang="zh-CN" altLang="en-US" sz="1800" dirty="0" smtClean="0"/>
              <a:t>。用</a:t>
            </a:r>
            <a:r>
              <a:rPr lang="en-US" altLang="zh-CN" sz="1800" dirty="0" smtClean="0"/>
              <a:t>close(</a:t>
            </a:r>
            <a:r>
              <a:rPr lang="en-US" altLang="zh-CN" sz="1800" dirty="0" err="1"/>
              <a:t>filevar</a:t>
            </a:r>
            <a:r>
              <a:rPr lang="en-US" altLang="zh-CN" sz="1800" dirty="0" smtClean="0"/>
              <a:t>)</a:t>
            </a:r>
            <a:r>
              <a:rPr lang="zh-CN" altLang="en-US" sz="1800" dirty="0" smtClean="0"/>
              <a:t>，关闭文件。</a:t>
            </a:r>
            <a:endParaRPr lang="en-US" altLang="zh-CN" sz="1800" dirty="0"/>
          </a:p>
          <a:p>
            <a:pPr marL="0" indent="0">
              <a:buNone/>
            </a:pPr>
            <a:r>
              <a:rPr lang="en-US" altLang="zh-CN" sz="1800" dirty="0" smtClean="0"/>
              <a:t>open(INFILE</a:t>
            </a:r>
            <a:r>
              <a:rPr lang="en-US" altLang="zh-CN" sz="1800" dirty="0"/>
              <a:t>, "</a:t>
            </a:r>
            <a:r>
              <a:rPr lang="en-US" altLang="zh-CN" sz="1800" dirty="0" err="1"/>
              <a:t>infile</a:t>
            </a:r>
            <a:r>
              <a:rPr lang="en-US" altLang="zh-CN" sz="1800" dirty="0"/>
              <a:t>")&amp;&amp; !(-e "</a:t>
            </a:r>
            <a:r>
              <a:rPr lang="en-US" altLang="zh-CN" sz="1800" dirty="0" err="1"/>
              <a:t>outfile</a:t>
            </a:r>
            <a:r>
              <a:rPr lang="en-US" altLang="zh-CN" sz="1800" dirty="0"/>
              <a:t>") </a:t>
            </a:r>
            <a:r>
              <a:rPr lang="en-US" altLang="zh-CN" sz="1800" dirty="0" smtClean="0"/>
              <a:t>&amp;&amp;</a:t>
            </a:r>
            <a:r>
              <a:rPr lang="en-US" altLang="zh-CN" sz="1800" dirty="0"/>
              <a:t> open(OUTFILE, "&gt;</a:t>
            </a:r>
            <a:r>
              <a:rPr lang="en-US" altLang="zh-CN" sz="1800" dirty="0" err="1"/>
              <a:t>outfile</a:t>
            </a:r>
            <a:r>
              <a:rPr lang="en-US" altLang="zh-CN" sz="1800" dirty="0"/>
              <a:t>") || die("Cannot open files\n");</a:t>
            </a:r>
            <a:endParaRPr lang="en-US" altLang="zh-CN" sz="1800" dirty="0" smtClean="0"/>
          </a:p>
          <a:p>
            <a:pPr marL="0" indent="0">
              <a:buNone/>
            </a:pPr>
            <a:endParaRPr lang="en-US" altLang="zh-CN" sz="1800" dirty="0" smtClean="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smtClean="0"/>
          </a:p>
          <a:p>
            <a:r>
              <a:rPr lang="zh-CN" altLang="en-US" sz="1800" b="1" dirty="0"/>
              <a:t>读</a:t>
            </a:r>
            <a:r>
              <a:rPr lang="zh-CN" altLang="en-US" sz="1800" b="1" dirty="0" smtClean="0"/>
              <a:t>文件</a:t>
            </a:r>
            <a:endParaRPr lang="en-US" altLang="zh-CN" sz="1800" b="1" dirty="0" smtClean="0"/>
          </a:p>
          <a:p>
            <a:pPr marL="0" indent="0">
              <a:buNone/>
            </a:pPr>
            <a:r>
              <a:rPr lang="zh-CN" altLang="en-US" sz="1800" dirty="0"/>
              <a:t>语句</a:t>
            </a:r>
            <a:r>
              <a:rPr lang="en-US" altLang="zh-CN" sz="1800" dirty="0"/>
              <a:t>$line = &lt;MYFILE&gt;;</a:t>
            </a:r>
            <a:r>
              <a:rPr lang="zh-CN" altLang="en-US" sz="1800" dirty="0"/>
              <a:t>从文件中读取一行数据存储到简单变量</a:t>
            </a:r>
            <a:r>
              <a:rPr lang="en-US" altLang="zh-CN" sz="1800" dirty="0"/>
              <a:t>$line</a:t>
            </a:r>
            <a:r>
              <a:rPr lang="zh-CN" altLang="en-US" sz="1800" dirty="0"/>
              <a:t>中并把文件指针向后移动</a:t>
            </a:r>
            <a:r>
              <a:rPr lang="zh-CN" altLang="en-US" sz="1800" dirty="0" smtClean="0"/>
              <a:t>一行。</a:t>
            </a:r>
            <a:endParaRPr lang="en-US" altLang="zh-CN" sz="1800" dirty="0" smtClean="0"/>
          </a:p>
          <a:p>
            <a:pPr marL="0" indent="0">
              <a:buNone/>
            </a:pPr>
            <a:r>
              <a:rPr lang="zh-CN" altLang="en-US" sz="1800" dirty="0"/>
              <a:t>语句</a:t>
            </a:r>
            <a:r>
              <a:rPr lang="en-US" altLang="zh-CN" sz="1800" dirty="0"/>
              <a:t>@array = &lt;MYFILE&gt;;</a:t>
            </a:r>
            <a:r>
              <a:rPr lang="zh-CN" altLang="en-US" sz="1800" dirty="0"/>
              <a:t>把文件的全部内容读入数组</a:t>
            </a:r>
            <a:r>
              <a:rPr lang="en-US" altLang="zh-CN" sz="1800" dirty="0"/>
              <a:t>@</a:t>
            </a:r>
            <a:r>
              <a:rPr lang="en-US" altLang="zh-CN" sz="1800" dirty="0" smtClean="0"/>
              <a:t>array</a:t>
            </a:r>
            <a:r>
              <a:rPr lang="zh-CN" altLang="en-US" sz="1800" dirty="0" smtClean="0"/>
              <a:t>。</a:t>
            </a:r>
            <a:endParaRPr lang="en-US" altLang="zh-CN" sz="1800" dirty="0" smtClean="0"/>
          </a:p>
          <a:p>
            <a:r>
              <a:rPr lang="zh-CN" altLang="en-US" sz="1800" b="1" dirty="0"/>
              <a:t>写</a:t>
            </a:r>
            <a:r>
              <a:rPr lang="zh-CN" altLang="en-US" sz="1800" b="1" dirty="0" smtClean="0"/>
              <a:t>文件</a:t>
            </a:r>
            <a:endParaRPr lang="en-US" altLang="zh-CN" sz="1800" b="1" dirty="0" smtClean="0"/>
          </a:p>
          <a:p>
            <a:pPr marL="0" indent="0">
              <a:buNone/>
            </a:pPr>
            <a:r>
              <a:rPr lang="en-US" altLang="zh-CN" sz="1800" dirty="0"/>
              <a:t>print </a:t>
            </a:r>
            <a:r>
              <a:rPr lang="en-US" altLang="zh-CN" sz="1800"/>
              <a:t>OUTFILE </a:t>
            </a:r>
            <a:r>
              <a:rPr lang="en-US" altLang="zh-CN" sz="1800" smtClean="0"/>
              <a:t>"</a:t>
            </a:r>
            <a:r>
              <a:rPr lang="en-US" altLang="zh-CN" sz="1800" dirty="0"/>
              <a:t>Here is an output line.\</a:t>
            </a:r>
            <a:r>
              <a:rPr lang="en-US" altLang="zh-CN" sz="1800"/>
              <a:t>n</a:t>
            </a:r>
            <a:r>
              <a:rPr lang="en-US" altLang="zh-CN" sz="1800" smtClean="0"/>
              <a:t>";</a:t>
            </a:r>
            <a:r>
              <a:rPr lang="en-US" altLang="zh-CN" sz="1800" dirty="0"/>
              <a:t/>
            </a:r>
            <a:br>
              <a:rPr lang="en-US" altLang="zh-CN" sz="1800" dirty="0"/>
            </a:br>
            <a:r>
              <a:rPr lang="en-US" altLang="zh-CN" sz="1800" dirty="0" smtClean="0"/>
              <a:t>STDOUT</a:t>
            </a:r>
            <a:r>
              <a:rPr lang="zh-CN" altLang="en-US" sz="1800" dirty="0"/>
              <a:t>、</a:t>
            </a:r>
            <a:r>
              <a:rPr lang="en-US" altLang="zh-CN" sz="1800" dirty="0"/>
              <a:t>STDERR</a:t>
            </a:r>
            <a:r>
              <a:rPr lang="zh-CN" altLang="en-US" sz="1800" dirty="0"/>
              <a:t>为标准输出和标准错误文件，通常为屏幕</a:t>
            </a:r>
            <a:r>
              <a:rPr lang="zh-CN" altLang="en-US" sz="1800" dirty="0" smtClean="0"/>
              <a:t>，不</a:t>
            </a:r>
            <a:r>
              <a:rPr lang="zh-CN" altLang="en-US" sz="1800" dirty="0"/>
              <a:t>需要打开</a:t>
            </a:r>
            <a:r>
              <a:rPr lang="zh-CN" altLang="en-US" sz="1800" dirty="0" smtClean="0"/>
              <a:t>。</a:t>
            </a:r>
            <a:endParaRPr lang="en-US" altLang="zh-CN" sz="1800" dirty="0" smtClean="0"/>
          </a:p>
        </p:txBody>
      </p:sp>
      <p:pic>
        <p:nvPicPr>
          <p:cNvPr id="4" name="图片 3"/>
          <p:cNvPicPr>
            <a:picLocks noChangeAspect="1"/>
          </p:cNvPicPr>
          <p:nvPr/>
        </p:nvPicPr>
        <p:blipFill>
          <a:blip r:embed="rId2"/>
          <a:stretch>
            <a:fillRect/>
          </a:stretch>
        </p:blipFill>
        <p:spPr>
          <a:xfrm>
            <a:off x="915215" y="2814729"/>
            <a:ext cx="3569698" cy="1568746"/>
          </a:xfrm>
          <a:prstGeom prst="rect">
            <a:avLst/>
          </a:prstGeom>
        </p:spPr>
      </p:pic>
    </p:spTree>
    <p:extLst>
      <p:ext uri="{BB962C8B-B14F-4D97-AF65-F5344CB8AC3E}">
        <p14:creationId xmlns:p14="http://schemas.microsoft.com/office/powerpoint/2010/main" val="1153405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2712"/>
            <a:ext cx="10515600" cy="1325563"/>
          </a:xfrm>
        </p:spPr>
        <p:txBody>
          <a:bodyPr>
            <a:normAutofit/>
          </a:bodyPr>
          <a:lstStyle/>
          <a:p>
            <a:pPr algn="ctr"/>
            <a:r>
              <a:rPr lang="zh-CN" altLang="en-US" sz="6000" dirty="0" smtClean="0"/>
              <a:t>文件读写二</a:t>
            </a:r>
            <a:endParaRPr lang="zh-CN" altLang="en-US" sz="6000" dirty="0"/>
          </a:p>
        </p:txBody>
      </p:sp>
      <p:sp>
        <p:nvSpPr>
          <p:cNvPr id="3" name="内容占位符 2"/>
          <p:cNvSpPr>
            <a:spLocks noGrp="1"/>
          </p:cNvSpPr>
          <p:nvPr>
            <p:ph idx="1"/>
          </p:nvPr>
        </p:nvSpPr>
        <p:spPr>
          <a:xfrm>
            <a:off x="838200" y="1071155"/>
            <a:ext cx="10515600" cy="5455920"/>
          </a:xfrm>
        </p:spPr>
        <p:txBody>
          <a:bodyPr>
            <a:normAutofit/>
          </a:bodyPr>
          <a:lstStyle/>
          <a:p>
            <a:r>
              <a:rPr lang="zh-CN" altLang="en-US" sz="1800" b="1" dirty="0" smtClean="0"/>
              <a:t>判断文件状态</a:t>
            </a:r>
            <a:endParaRPr lang="en-US" altLang="zh-CN" sz="1800" b="1" dirty="0" smtClean="0"/>
          </a:p>
          <a:p>
            <a:pPr marL="0" indent="0">
              <a:buNone/>
            </a:pPr>
            <a:r>
              <a:rPr lang="zh-CN" altLang="en-US" sz="1800" dirty="0" smtClean="0"/>
              <a:t>语法</a:t>
            </a:r>
            <a:r>
              <a:rPr lang="zh-CN" altLang="en-US" sz="1800" dirty="0"/>
              <a:t>为：</a:t>
            </a:r>
            <a:r>
              <a:rPr lang="en-US" altLang="zh-CN" sz="1800" dirty="0"/>
              <a:t>-op expr</a:t>
            </a:r>
            <a:r>
              <a:rPr lang="zh-CN" altLang="en-US" sz="1800" dirty="0"/>
              <a:t>，如：</a:t>
            </a:r>
            <a:br>
              <a:rPr lang="zh-CN" altLang="en-US" sz="1800" dirty="0"/>
            </a:br>
            <a:r>
              <a:rPr lang="en-US" altLang="zh-CN" sz="1800" dirty="0" smtClean="0"/>
              <a:t>if </a:t>
            </a:r>
            <a:r>
              <a:rPr lang="en-US" altLang="zh-CN" sz="1800" dirty="0"/>
              <a:t>(-e "/path/file1") </a:t>
            </a:r>
            <a:r>
              <a:rPr lang="en-US" altLang="zh-CN" sz="1800" dirty="0" smtClean="0"/>
              <a:t>{print </a:t>
            </a:r>
            <a:r>
              <a:rPr lang="en-US" altLang="zh-CN" sz="1800" dirty="0"/>
              <a:t>STDERR ("File file1 exists.\n</a:t>
            </a:r>
            <a:r>
              <a:rPr lang="en-US" altLang="zh-CN" sz="1800" dirty="0" smtClean="0"/>
              <a:t>");}</a:t>
            </a:r>
            <a:endParaRPr lang="en-US" altLang="zh-CN" sz="1800" b="1" dirty="0" smtClean="0"/>
          </a:p>
        </p:txBody>
      </p:sp>
      <p:pic>
        <p:nvPicPr>
          <p:cNvPr id="5" name="图片 4"/>
          <p:cNvPicPr>
            <a:picLocks noChangeAspect="1"/>
          </p:cNvPicPr>
          <p:nvPr/>
        </p:nvPicPr>
        <p:blipFill>
          <a:blip r:embed="rId2"/>
          <a:stretch>
            <a:fillRect/>
          </a:stretch>
        </p:blipFill>
        <p:spPr>
          <a:xfrm>
            <a:off x="949235" y="2018841"/>
            <a:ext cx="4650376" cy="4900119"/>
          </a:xfrm>
          <a:prstGeom prst="rect">
            <a:avLst/>
          </a:prstGeom>
        </p:spPr>
      </p:pic>
    </p:spTree>
    <p:extLst>
      <p:ext uri="{BB962C8B-B14F-4D97-AF65-F5344CB8AC3E}">
        <p14:creationId xmlns:p14="http://schemas.microsoft.com/office/powerpoint/2010/main" val="4138482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normAutofit/>
          </a:bodyPr>
          <a:lstStyle/>
          <a:p>
            <a:pPr algn="ctr"/>
            <a:r>
              <a:rPr lang="zh-CN" altLang="en-US" sz="6000" dirty="0"/>
              <a:t>包和</a:t>
            </a:r>
            <a:r>
              <a:rPr lang="zh-CN" altLang="en-US" sz="6000" dirty="0" smtClean="0"/>
              <a:t>模块一</a:t>
            </a:r>
            <a:endParaRPr lang="zh-CN" altLang="en-US" sz="6000" dirty="0"/>
          </a:p>
        </p:txBody>
      </p:sp>
      <p:sp>
        <p:nvSpPr>
          <p:cNvPr id="3" name="内容占位符 2"/>
          <p:cNvSpPr>
            <a:spLocks noGrp="1"/>
          </p:cNvSpPr>
          <p:nvPr>
            <p:ph idx="1"/>
          </p:nvPr>
        </p:nvSpPr>
        <p:spPr>
          <a:xfrm>
            <a:off x="838200" y="946057"/>
            <a:ext cx="10515600" cy="5994673"/>
          </a:xfrm>
        </p:spPr>
        <p:txBody>
          <a:bodyPr>
            <a:normAutofit lnSpcReduction="10000"/>
          </a:bodyPr>
          <a:lstStyle/>
          <a:p>
            <a:r>
              <a:rPr lang="zh-CN" altLang="en-US" sz="1800" b="1" dirty="0" smtClean="0"/>
              <a:t>包的定义</a:t>
            </a:r>
            <a:endParaRPr lang="en-US" altLang="zh-CN" sz="1800" b="1" dirty="0" smtClean="0"/>
          </a:p>
          <a:p>
            <a:pPr marL="0" indent="0">
              <a:buNone/>
            </a:pPr>
            <a:r>
              <a:rPr lang="en-US" altLang="zh-CN" sz="1800" dirty="0" smtClean="0"/>
              <a:t>Perl</a:t>
            </a:r>
            <a:r>
              <a:rPr lang="zh-CN" altLang="en-US" sz="1800" dirty="0"/>
              <a:t>程序把变量和子程序的名称存贮到符号表中，</a:t>
            </a:r>
            <a:r>
              <a:rPr lang="en-US" altLang="zh-CN" sz="1800" dirty="0" err="1"/>
              <a:t>perl</a:t>
            </a:r>
            <a:r>
              <a:rPr lang="zh-CN" altLang="en-US" sz="1800" dirty="0"/>
              <a:t>的符号表中名字的集合就称为包</a:t>
            </a:r>
            <a:r>
              <a:rPr lang="en-US" altLang="zh-CN" sz="1800" dirty="0"/>
              <a:t>(package)</a:t>
            </a:r>
            <a:r>
              <a:rPr lang="zh-CN" altLang="en-US" sz="1800" dirty="0" smtClean="0"/>
              <a:t>。</a:t>
            </a:r>
            <a:endParaRPr lang="en-US" altLang="zh-CN" sz="1800" dirty="0" smtClean="0"/>
          </a:p>
          <a:p>
            <a:pPr marL="0" indent="0">
              <a:buNone/>
            </a:pPr>
            <a:r>
              <a:rPr lang="zh-CN" altLang="en-US" sz="1800" dirty="0" smtClean="0"/>
              <a:t>定义</a:t>
            </a:r>
            <a:r>
              <a:rPr lang="zh-CN" altLang="en-US" sz="1800" dirty="0"/>
              <a:t>语法为</a:t>
            </a:r>
            <a:r>
              <a:rPr lang="zh-CN" altLang="en-US" sz="1800" dirty="0" smtClean="0"/>
              <a:t>：</a:t>
            </a:r>
            <a:r>
              <a:rPr lang="en-US" altLang="zh-CN" sz="1800" dirty="0" smtClean="0"/>
              <a:t>package </a:t>
            </a:r>
            <a:r>
              <a:rPr lang="en-US" altLang="zh-CN" sz="1800" dirty="0" err="1"/>
              <a:t>mypack</a:t>
            </a:r>
            <a:r>
              <a:rPr lang="en-US" altLang="zh-CN" sz="1800" dirty="0" smtClean="0"/>
              <a:t>;</a:t>
            </a:r>
            <a:r>
              <a:rPr lang="en-US" altLang="zh-CN" sz="1800" dirty="0"/>
              <a:t> </a:t>
            </a:r>
            <a:r>
              <a:rPr lang="zh-CN" altLang="en-US" sz="1800" dirty="0"/>
              <a:t>此语句定义一个名为</a:t>
            </a:r>
            <a:r>
              <a:rPr lang="en-US" altLang="zh-CN" sz="1800" dirty="0" err="1"/>
              <a:t>mypack</a:t>
            </a:r>
            <a:r>
              <a:rPr lang="zh-CN" altLang="en-US" sz="1800" dirty="0"/>
              <a:t>的包，从此以后定义的所有变量和子程序的名字都存贮在该包关联的符号表中，直到遇到另一个</a:t>
            </a:r>
            <a:r>
              <a:rPr lang="en-US" altLang="zh-CN" sz="1800" dirty="0"/>
              <a:t>package</a:t>
            </a:r>
            <a:r>
              <a:rPr lang="zh-CN" altLang="en-US" sz="1800" dirty="0"/>
              <a:t>语句为止</a:t>
            </a:r>
            <a:r>
              <a:rPr lang="zh-CN" altLang="en-US" sz="1800" dirty="0" smtClean="0"/>
              <a:t>。</a:t>
            </a:r>
            <a:endParaRPr lang="en-US" altLang="zh-CN" sz="1800" dirty="0"/>
          </a:p>
          <a:p>
            <a:r>
              <a:rPr lang="zh-CN" altLang="en-US" sz="1800" b="1" dirty="0"/>
              <a:t>包的</a:t>
            </a:r>
            <a:r>
              <a:rPr lang="zh-CN" altLang="en-US" sz="1800" b="1" dirty="0" smtClean="0"/>
              <a:t>引用</a:t>
            </a:r>
            <a:endParaRPr lang="en-US" altLang="zh-CN" sz="1800" b="1" dirty="0" smtClean="0"/>
          </a:p>
          <a:p>
            <a:pPr marL="0" indent="0">
              <a:buNone/>
            </a:pPr>
            <a:r>
              <a:rPr lang="zh-CN" altLang="en-US" sz="1800" dirty="0"/>
              <a:t>在一个包中可以引用其它包中的变量或子程序</a:t>
            </a:r>
            <a:r>
              <a:rPr lang="zh-CN" altLang="en-US" sz="1800" dirty="0" smtClean="0"/>
              <a:t>，用</a:t>
            </a:r>
            <a:r>
              <a:rPr lang="zh-CN" altLang="en-US" sz="1800" dirty="0"/>
              <a:t>双冒号隔开，即</a:t>
            </a:r>
            <a:r>
              <a:rPr lang="en-US" altLang="zh-CN" sz="1800" dirty="0"/>
              <a:t>$</a:t>
            </a:r>
            <a:r>
              <a:rPr lang="en-US" altLang="zh-CN" sz="1800" dirty="0" err="1"/>
              <a:t>mypack</a:t>
            </a:r>
            <a:r>
              <a:rPr lang="en-US" altLang="zh-CN" sz="1800" dirty="0"/>
              <a:t>::</a:t>
            </a:r>
            <a:r>
              <a:rPr lang="en-US" altLang="zh-CN" sz="1800" dirty="0" err="1"/>
              <a:t>var</a:t>
            </a:r>
            <a:r>
              <a:rPr lang="zh-CN" altLang="en-US" sz="1800" dirty="0"/>
              <a:t>。单引号引用的方式仍然支持，但将来的版本中未必支持</a:t>
            </a:r>
            <a:r>
              <a:rPr lang="zh-CN" altLang="en-US" sz="1800" dirty="0" smtClean="0"/>
              <a:t>。</a:t>
            </a:r>
            <a:endParaRPr lang="en-US" altLang="zh-CN" sz="1800" dirty="0" smtClean="0"/>
          </a:p>
          <a:p>
            <a:r>
              <a:rPr lang="zh-CN" altLang="en-US" sz="1800" b="1" dirty="0" smtClean="0"/>
              <a:t>模块</a:t>
            </a:r>
            <a:endParaRPr lang="en-US" altLang="zh-CN" sz="1800" b="1" dirty="0" smtClean="0"/>
          </a:p>
          <a:p>
            <a:pPr marL="0" indent="0">
              <a:buNone/>
            </a:pPr>
            <a:r>
              <a:rPr lang="en-US" altLang="zh-CN" sz="1800" dirty="0"/>
              <a:t>Perl 5</a:t>
            </a:r>
            <a:r>
              <a:rPr lang="zh-CN" altLang="en-US" sz="1800" dirty="0"/>
              <a:t>中用包来创建模块，方法是创建包并将之存在同名的文件中</a:t>
            </a:r>
            <a:r>
              <a:rPr lang="zh-CN" altLang="en-US" sz="1800" dirty="0" smtClean="0"/>
              <a:t>。</a:t>
            </a:r>
            <a:r>
              <a:rPr lang="zh-CN" altLang="en-US" sz="1800" dirty="0"/>
              <a:t>一个</a:t>
            </a:r>
            <a:r>
              <a:rPr lang="en-US" altLang="zh-CN" sz="1800" dirty="0" err="1"/>
              <a:t>perl</a:t>
            </a:r>
            <a:r>
              <a:rPr lang="zh-CN" altLang="en-US" sz="1800" dirty="0"/>
              <a:t>文件（一般以</a:t>
            </a:r>
            <a:r>
              <a:rPr lang="en-US" altLang="zh-CN" sz="1800" dirty="0"/>
              <a:t>.pm</a:t>
            </a:r>
            <a:r>
              <a:rPr lang="zh-CN" altLang="en-US" sz="1800" dirty="0"/>
              <a:t>结尾）就可以称为一个模块了</a:t>
            </a:r>
            <a:r>
              <a:rPr lang="zh-CN" altLang="en-US" sz="1800" dirty="0" smtClean="0"/>
              <a:t>。一</a:t>
            </a:r>
            <a:r>
              <a:rPr lang="zh-CN" altLang="en-US" sz="1800" dirty="0"/>
              <a:t>个包的定义可以跨多个模块，一个模块中也可以有多个包</a:t>
            </a:r>
            <a:r>
              <a:rPr lang="zh-CN" altLang="en-US" sz="1800" dirty="0" smtClean="0"/>
              <a:t>定义。</a:t>
            </a:r>
            <a:endParaRPr lang="en-US" altLang="zh-CN" sz="1800" dirty="0" smtClean="0"/>
          </a:p>
          <a:p>
            <a:pPr marL="0" indent="0">
              <a:buNone/>
            </a:pPr>
            <a:r>
              <a:rPr lang="zh-CN" altLang="en-US" sz="1800" dirty="0" smtClean="0"/>
              <a:t>例如</a:t>
            </a:r>
            <a:r>
              <a:rPr lang="zh-CN" altLang="en-US" sz="1800" dirty="0"/>
              <a:t>，名为</a:t>
            </a:r>
            <a:r>
              <a:rPr lang="en-US" altLang="zh-CN" sz="1800" dirty="0" err="1"/>
              <a:t>Mymodult</a:t>
            </a:r>
            <a:r>
              <a:rPr lang="zh-CN" altLang="en-US" sz="1800" dirty="0"/>
              <a:t>的包存贮在文件</a:t>
            </a:r>
            <a:r>
              <a:rPr lang="en-US" altLang="zh-CN" sz="1800" dirty="0"/>
              <a:t>Mymodult.pm</a:t>
            </a:r>
            <a:r>
              <a:rPr lang="zh-CN" altLang="en-US" sz="1800" dirty="0" smtClean="0"/>
              <a:t>中。</a:t>
            </a:r>
            <a:r>
              <a:rPr lang="zh-CN" altLang="en-US" sz="1800" dirty="0"/>
              <a:t>下例的模块</a:t>
            </a:r>
            <a:r>
              <a:rPr lang="en-US" altLang="zh-CN" sz="1800" dirty="0" err="1"/>
              <a:t>Mymodult</a:t>
            </a:r>
            <a:r>
              <a:rPr lang="zh-CN" altLang="en-US" sz="1800" dirty="0"/>
              <a:t>含有子程序</a:t>
            </a:r>
            <a:r>
              <a:rPr lang="en-US" altLang="zh-CN" sz="1800" dirty="0"/>
              <a:t>myfunc1</a:t>
            </a:r>
            <a:r>
              <a:rPr lang="zh-CN" altLang="en-US" sz="1800" dirty="0"/>
              <a:t>和</a:t>
            </a:r>
            <a:r>
              <a:rPr lang="en-US" altLang="zh-CN" sz="1800" dirty="0"/>
              <a:t>myfunc2</a:t>
            </a:r>
            <a:r>
              <a:rPr lang="zh-CN" altLang="en-US" sz="1800" dirty="0"/>
              <a:t>及变量</a:t>
            </a:r>
            <a:r>
              <a:rPr lang="en-US" altLang="zh-CN" sz="1800" dirty="0"/>
              <a:t>$myvar1</a:t>
            </a:r>
            <a:r>
              <a:rPr lang="zh-CN" altLang="en-US" sz="1800" dirty="0"/>
              <a:t>和</a:t>
            </a:r>
            <a:r>
              <a:rPr lang="en-US" altLang="zh-CN" sz="1800" dirty="0"/>
              <a:t>$myvar2</a:t>
            </a:r>
            <a:r>
              <a:rPr lang="zh-CN" altLang="en-US" sz="1800" dirty="0"/>
              <a:t>。</a:t>
            </a:r>
            <a:endParaRPr lang="en-US" altLang="zh-CN" sz="1800" dirty="0"/>
          </a:p>
          <a:p>
            <a:pPr marL="0" indent="0">
              <a:buNone/>
            </a:pPr>
            <a:r>
              <a:rPr lang="en-US" altLang="zh-CN" sz="1800" dirty="0"/>
              <a:t>package </a:t>
            </a:r>
            <a:r>
              <a:rPr lang="en-US" altLang="zh-CN" sz="1800" dirty="0" err="1"/>
              <a:t>Mymodule</a:t>
            </a:r>
            <a:r>
              <a:rPr lang="en-US" altLang="zh-CN" sz="1800" dirty="0" smtClean="0"/>
              <a:t>;</a:t>
            </a:r>
            <a:r>
              <a:rPr lang="en-US" altLang="zh-CN" sz="1800" dirty="0"/>
              <a:t/>
            </a:r>
            <a:br>
              <a:rPr lang="en-US" altLang="zh-CN" sz="1800" dirty="0"/>
            </a:br>
            <a:r>
              <a:rPr lang="en-US" altLang="zh-CN" sz="1800" dirty="0"/>
              <a:t>@EXPORT = </a:t>
            </a:r>
            <a:r>
              <a:rPr lang="en-US" altLang="zh-CN" sz="1800" dirty="0" err="1"/>
              <a:t>qw</a:t>
            </a:r>
            <a:r>
              <a:rPr lang="en-US" altLang="zh-CN" sz="1800" dirty="0"/>
              <a:t>(myfunc1 myfunc2);</a:t>
            </a:r>
            <a:br>
              <a:rPr lang="en-US" altLang="zh-CN" sz="1800" dirty="0"/>
            </a:br>
            <a:r>
              <a:rPr lang="en-US" altLang="zh-CN" sz="1800" dirty="0"/>
              <a:t>@EXPORT_OK = </a:t>
            </a:r>
            <a:r>
              <a:rPr lang="en-US" altLang="zh-CN" sz="1800" dirty="0" err="1"/>
              <a:t>qw</a:t>
            </a:r>
            <a:r>
              <a:rPr lang="en-US" altLang="zh-CN" sz="1800" dirty="0"/>
              <a:t>($myvar1 $myvar2);</a:t>
            </a:r>
            <a:br>
              <a:rPr lang="en-US" altLang="zh-CN" sz="1800" dirty="0"/>
            </a:br>
            <a:r>
              <a:rPr lang="en-US" altLang="zh-CN" sz="1800" dirty="0"/>
              <a:t>sub myfunc1 {$myvar1 += 1;}</a:t>
            </a:r>
            <a:br>
              <a:rPr lang="en-US" altLang="zh-CN" sz="1800" dirty="0"/>
            </a:br>
            <a:r>
              <a:rPr lang="en-US" altLang="zh-CN" sz="1800" dirty="0"/>
              <a:t>sub myfunc2 {$myvar2 += 2; </a:t>
            </a:r>
            <a:r>
              <a:rPr lang="en-US" altLang="zh-CN" sz="1800" dirty="0" smtClean="0"/>
              <a:t>}</a:t>
            </a:r>
          </a:p>
          <a:p>
            <a:pPr marL="0" indent="0">
              <a:buNone/>
            </a:pPr>
            <a:r>
              <a:rPr lang="zh-CN" altLang="en-US" sz="1800" dirty="0" smtClean="0"/>
              <a:t>第</a:t>
            </a:r>
            <a:r>
              <a:rPr lang="en-US" altLang="zh-CN" sz="1800" dirty="0" smtClean="0"/>
              <a:t>1~5</a:t>
            </a:r>
            <a:r>
              <a:rPr lang="zh-CN" altLang="en-US" sz="1800" dirty="0" smtClean="0"/>
              <a:t>行</a:t>
            </a:r>
            <a:r>
              <a:rPr lang="zh-CN" altLang="en-US" sz="1800" dirty="0"/>
              <a:t>是标准的</a:t>
            </a:r>
            <a:r>
              <a:rPr lang="en-US" altLang="zh-CN" sz="1800" dirty="0"/>
              <a:t>Perl</a:t>
            </a:r>
            <a:r>
              <a:rPr lang="zh-CN" altLang="en-US" sz="1800" dirty="0"/>
              <a:t>模块定义方式。</a:t>
            </a:r>
            <a:r>
              <a:rPr lang="zh-CN" altLang="en-US" sz="1800" dirty="0" smtClean="0"/>
              <a:t>第</a:t>
            </a:r>
            <a:r>
              <a:rPr lang="en-US" altLang="zh-CN" sz="1800" dirty="0"/>
              <a:t>1</a:t>
            </a:r>
            <a:r>
              <a:rPr lang="zh-CN" altLang="en-US" sz="1800" dirty="0" smtClean="0"/>
              <a:t>行</a:t>
            </a:r>
            <a:r>
              <a:rPr lang="zh-CN" altLang="en-US" sz="1800" dirty="0"/>
              <a:t>定义</a:t>
            </a:r>
            <a:r>
              <a:rPr lang="zh-CN" altLang="en-US" sz="1800" dirty="0" smtClean="0"/>
              <a:t>包，第</a:t>
            </a:r>
            <a:r>
              <a:rPr lang="en-US" altLang="zh-CN" sz="1800" dirty="0" smtClean="0"/>
              <a:t>2</a:t>
            </a:r>
            <a:r>
              <a:rPr lang="zh-CN" altLang="en-US" sz="1800" dirty="0" smtClean="0"/>
              <a:t>行</a:t>
            </a:r>
            <a:r>
              <a:rPr lang="zh-CN" altLang="en-US" sz="1800" dirty="0"/>
              <a:t>创建名为</a:t>
            </a:r>
            <a:r>
              <a:rPr lang="en-US" altLang="zh-CN" sz="1800" dirty="0"/>
              <a:t>@EXPORT</a:t>
            </a:r>
            <a:r>
              <a:rPr lang="zh-CN" altLang="en-US" sz="1800" dirty="0"/>
              <a:t>的特殊数组，该数组中的子程序可以被其它程序调用。</a:t>
            </a:r>
            <a:r>
              <a:rPr lang="zh-CN" altLang="en-US" sz="1800" dirty="0" smtClean="0"/>
              <a:t>第</a:t>
            </a:r>
            <a:r>
              <a:rPr lang="en-US" altLang="zh-CN" sz="1800" dirty="0" smtClean="0"/>
              <a:t>3</a:t>
            </a:r>
            <a:r>
              <a:rPr lang="zh-CN" altLang="en-US" sz="1800" dirty="0" smtClean="0"/>
              <a:t>行</a:t>
            </a:r>
            <a:r>
              <a:rPr lang="zh-CN" altLang="en-US" sz="1800" dirty="0"/>
              <a:t>创建另一个名为</a:t>
            </a:r>
            <a:r>
              <a:rPr lang="en-US" altLang="zh-CN" sz="1800" dirty="0"/>
              <a:t>@EXPORT_OK</a:t>
            </a:r>
            <a:r>
              <a:rPr lang="zh-CN" altLang="en-US" sz="1800" dirty="0"/>
              <a:t>的特殊数组，其中含有可被外部程序访问的</a:t>
            </a:r>
            <a:r>
              <a:rPr lang="zh-CN" altLang="en-US" sz="1800" dirty="0" smtClean="0"/>
              <a:t>变量</a:t>
            </a:r>
            <a:r>
              <a:rPr lang="en-US" altLang="zh-CN" sz="1800" dirty="0" smtClean="0"/>
              <a:t>.</a:t>
            </a:r>
            <a:endParaRPr lang="en-US" altLang="zh-CN" sz="1800" dirty="0"/>
          </a:p>
        </p:txBody>
      </p:sp>
    </p:spTree>
    <p:extLst>
      <p:ext uri="{BB962C8B-B14F-4D97-AF65-F5344CB8AC3E}">
        <p14:creationId xmlns:p14="http://schemas.microsoft.com/office/powerpoint/2010/main" val="1998596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normAutofit/>
          </a:bodyPr>
          <a:lstStyle/>
          <a:p>
            <a:pPr algn="ctr"/>
            <a:r>
              <a:rPr lang="zh-CN" altLang="en-US" sz="6000" dirty="0"/>
              <a:t>包和</a:t>
            </a:r>
            <a:r>
              <a:rPr lang="zh-CN" altLang="en-US" sz="6000" dirty="0" smtClean="0"/>
              <a:t>模块二</a:t>
            </a:r>
            <a:endParaRPr lang="zh-CN" altLang="en-US" sz="6000" dirty="0"/>
          </a:p>
        </p:txBody>
      </p:sp>
      <p:sp>
        <p:nvSpPr>
          <p:cNvPr id="3" name="内容占位符 2"/>
          <p:cNvSpPr>
            <a:spLocks noGrp="1"/>
          </p:cNvSpPr>
          <p:nvPr>
            <p:ph idx="1"/>
          </p:nvPr>
        </p:nvSpPr>
        <p:spPr>
          <a:xfrm>
            <a:off x="838200" y="1111520"/>
            <a:ext cx="10515600" cy="5036732"/>
          </a:xfrm>
        </p:spPr>
        <p:txBody>
          <a:bodyPr>
            <a:normAutofit/>
          </a:bodyPr>
          <a:lstStyle/>
          <a:p>
            <a:r>
              <a:rPr lang="zh-CN" altLang="en-US" sz="1800" b="1" dirty="0"/>
              <a:t>导入</a:t>
            </a:r>
            <a:r>
              <a:rPr lang="zh-CN" altLang="en-US" sz="1800" b="1" dirty="0" smtClean="0"/>
              <a:t>模块</a:t>
            </a:r>
            <a:endParaRPr lang="en-US" altLang="zh-CN" sz="1800" b="1" dirty="0" smtClean="0"/>
          </a:p>
          <a:p>
            <a:pPr marL="0" indent="0">
              <a:buNone/>
            </a:pPr>
            <a:r>
              <a:rPr lang="zh-CN" altLang="en-US" sz="1800" dirty="0"/>
              <a:t>模块导入你的</a:t>
            </a:r>
            <a:r>
              <a:rPr lang="en-US" altLang="zh-CN" sz="1800" dirty="0"/>
              <a:t>Perl</a:t>
            </a:r>
            <a:r>
              <a:rPr lang="zh-CN" altLang="en-US" sz="1800" dirty="0"/>
              <a:t>程序中使用</a:t>
            </a:r>
            <a:r>
              <a:rPr lang="en-US" altLang="zh-CN" sz="1800" dirty="0"/>
              <a:t>use</a:t>
            </a:r>
            <a:r>
              <a:rPr lang="zh-CN" altLang="en-US" sz="1800" dirty="0"/>
              <a:t>语句，如下句导入了</a:t>
            </a:r>
            <a:r>
              <a:rPr lang="en-US" altLang="zh-CN" sz="1800" dirty="0" err="1"/>
              <a:t>Mymodule</a:t>
            </a:r>
            <a:r>
              <a:rPr lang="zh-CN" altLang="en-US" sz="1800" dirty="0"/>
              <a:t>模块：</a:t>
            </a:r>
            <a:br>
              <a:rPr lang="zh-CN" altLang="en-US" sz="1800" dirty="0"/>
            </a:br>
            <a:r>
              <a:rPr lang="en-US" altLang="zh-CN" sz="1800" dirty="0" smtClean="0"/>
              <a:t>use </a:t>
            </a:r>
            <a:r>
              <a:rPr lang="en-US" altLang="zh-CN" sz="1800" dirty="0" err="1"/>
              <a:t>Mymodule</a:t>
            </a:r>
            <a:r>
              <a:rPr lang="en-US" altLang="zh-CN" sz="1800" dirty="0" smtClean="0"/>
              <a:t>;</a:t>
            </a:r>
            <a:r>
              <a:rPr lang="zh-CN" altLang="en-US" sz="1800" dirty="0"/>
              <a:t/>
            </a:r>
            <a:br>
              <a:rPr lang="zh-CN" altLang="en-US" sz="1800" dirty="0"/>
            </a:br>
            <a:r>
              <a:rPr lang="zh-CN" altLang="en-US" sz="1800" dirty="0" smtClean="0"/>
              <a:t>取消</a:t>
            </a:r>
            <a:r>
              <a:rPr lang="zh-CN" altLang="en-US" sz="1800" dirty="0"/>
              <a:t>导入模块使用</a:t>
            </a:r>
            <a:r>
              <a:rPr lang="en-US" altLang="zh-CN" sz="1800" dirty="0"/>
              <a:t>no</a:t>
            </a:r>
            <a:r>
              <a:rPr lang="zh-CN" altLang="en-US" sz="1800" dirty="0"/>
              <a:t>语句，如下句取消了</a:t>
            </a:r>
            <a:r>
              <a:rPr lang="en-US" altLang="zh-CN" sz="1800" dirty="0" err="1"/>
              <a:t>Mymodule</a:t>
            </a:r>
            <a:r>
              <a:rPr lang="zh-CN" altLang="en-US" sz="1800" dirty="0"/>
              <a:t>模块的导</a:t>
            </a:r>
            <a:r>
              <a:rPr lang="zh-CN" altLang="en-US" sz="1800" dirty="0" smtClean="0"/>
              <a:t>入：     </a:t>
            </a:r>
            <a:endParaRPr lang="en-US" altLang="zh-CN" sz="1800" dirty="0" smtClean="0"/>
          </a:p>
          <a:p>
            <a:pPr marL="0" indent="0">
              <a:buNone/>
            </a:pPr>
            <a:r>
              <a:rPr lang="en-US" altLang="zh-CN" sz="1800" dirty="0" smtClean="0"/>
              <a:t>no </a:t>
            </a:r>
            <a:r>
              <a:rPr lang="en-US" altLang="zh-CN" sz="1800" dirty="0" err="1"/>
              <a:t>Mymodule</a:t>
            </a:r>
            <a:r>
              <a:rPr lang="en-US" altLang="zh-CN" sz="1800" dirty="0" smtClean="0"/>
              <a:t>;</a:t>
            </a:r>
          </a:p>
          <a:p>
            <a:r>
              <a:rPr lang="en-US" altLang="zh-CN" sz="1800" b="1" dirty="0"/>
              <a:t>require</a:t>
            </a:r>
            <a:r>
              <a:rPr lang="zh-CN" altLang="en-US" sz="1800" b="1" dirty="0" smtClean="0"/>
              <a:t>函数</a:t>
            </a:r>
            <a:endParaRPr lang="en-US" altLang="zh-CN" sz="1800" b="1" dirty="0" smtClean="0"/>
          </a:p>
          <a:p>
            <a:pPr marL="0" indent="0">
              <a:buNone/>
            </a:pPr>
            <a:r>
              <a:rPr lang="zh-CN" altLang="en-US" sz="1800" dirty="0"/>
              <a:t>用</a:t>
            </a:r>
            <a:r>
              <a:rPr lang="en-US" altLang="zh-CN" sz="1800" dirty="0"/>
              <a:t>require</a:t>
            </a:r>
            <a:r>
              <a:rPr lang="zh-CN" altLang="en-US" sz="1800" dirty="0"/>
              <a:t>函数可以把程序分割成多个文件并创建函数库。例如，在</a:t>
            </a:r>
            <a:r>
              <a:rPr lang="en-US" altLang="zh-CN" sz="1800" dirty="0"/>
              <a:t>myfile.pl</a:t>
            </a:r>
            <a:r>
              <a:rPr lang="zh-CN" altLang="en-US" sz="1800" dirty="0"/>
              <a:t>中有定义好的</a:t>
            </a:r>
            <a:r>
              <a:rPr lang="en-US" altLang="zh-CN" sz="1800" dirty="0"/>
              <a:t>Perl</a:t>
            </a:r>
            <a:r>
              <a:rPr lang="zh-CN" altLang="en-US" sz="1800" dirty="0"/>
              <a:t>函数，可用语句</a:t>
            </a:r>
            <a:r>
              <a:rPr lang="en-US" altLang="zh-CN" sz="1800" dirty="0"/>
              <a:t>require </a:t>
            </a:r>
            <a:r>
              <a:rPr lang="en-US" altLang="zh-CN" sz="1800" dirty="0" smtClean="0"/>
              <a:t>(“myfile.pl”); </a:t>
            </a:r>
            <a:r>
              <a:rPr lang="zh-CN" altLang="en-US" sz="1800" dirty="0"/>
              <a:t>在程序中包含</a:t>
            </a:r>
            <a:r>
              <a:rPr lang="zh-CN" altLang="en-US" sz="1800" dirty="0" smtClean="0"/>
              <a:t>进来。</a:t>
            </a:r>
            <a:endParaRPr lang="en-US" altLang="zh-CN" sz="1800" dirty="0" smtClean="0"/>
          </a:p>
          <a:p>
            <a:pPr marL="0" indent="0">
              <a:buNone/>
            </a:pPr>
            <a:r>
              <a:rPr lang="zh-CN" altLang="en-US" sz="1800" dirty="0"/>
              <a:t>用</a:t>
            </a:r>
            <a:r>
              <a:rPr lang="en-US" altLang="zh-CN" sz="1800" dirty="0" smtClean="0"/>
              <a:t>require</a:t>
            </a:r>
            <a:r>
              <a:rPr lang="zh-CN" altLang="en-US" sz="1800" dirty="0" smtClean="0"/>
              <a:t>函数</a:t>
            </a:r>
            <a:r>
              <a:rPr lang="zh-CN" altLang="en-US" sz="1800" dirty="0"/>
              <a:t>可以创建可用于所有</a:t>
            </a:r>
            <a:r>
              <a:rPr lang="en-US" altLang="zh-CN" sz="1800" dirty="0"/>
              <a:t>Perl</a:t>
            </a:r>
            <a:r>
              <a:rPr lang="zh-CN" altLang="en-US" sz="1800" dirty="0"/>
              <a:t>程序的子程序库，步骤如下</a:t>
            </a:r>
            <a:r>
              <a:rPr lang="zh-CN" altLang="en-US" sz="1800" dirty="0" smtClean="0"/>
              <a:t>：</a:t>
            </a:r>
            <a:endParaRPr lang="en-US" altLang="zh-CN" sz="1800" dirty="0" smtClean="0"/>
          </a:p>
          <a:p>
            <a:pPr marL="0" indent="0">
              <a:buNone/>
            </a:pPr>
            <a:r>
              <a:rPr lang="en-US" altLang="zh-CN" sz="1800" dirty="0" smtClean="0"/>
              <a:t>1)</a:t>
            </a:r>
            <a:r>
              <a:rPr lang="zh-CN" altLang="en-US" sz="1800" dirty="0" smtClean="0"/>
              <a:t>、</a:t>
            </a:r>
            <a:r>
              <a:rPr lang="zh-CN" altLang="en-US" sz="1800" dirty="0"/>
              <a:t>确定存贮子程序库的目录</a:t>
            </a:r>
            <a:br>
              <a:rPr lang="zh-CN" altLang="en-US" sz="1800" dirty="0"/>
            </a:br>
            <a:r>
              <a:rPr lang="en-US" altLang="zh-CN" sz="1800" dirty="0" smtClean="0"/>
              <a:t>2)</a:t>
            </a:r>
            <a:r>
              <a:rPr lang="zh-CN" altLang="en-US" sz="1800" dirty="0" smtClean="0"/>
              <a:t>、</a:t>
            </a:r>
            <a:r>
              <a:rPr lang="zh-CN" altLang="en-US" sz="1800" dirty="0"/>
              <a:t>将子程序抽取放到单独的文件中，将文件放到子程序库目录</a:t>
            </a:r>
            <a:br>
              <a:rPr lang="zh-CN" altLang="en-US" sz="1800" dirty="0"/>
            </a:br>
            <a:r>
              <a:rPr lang="en-US" altLang="zh-CN" sz="1800" dirty="0" smtClean="0"/>
              <a:t>3)</a:t>
            </a:r>
            <a:r>
              <a:rPr lang="zh-CN" altLang="en-US" sz="1800" dirty="0" smtClean="0"/>
              <a:t>、</a:t>
            </a:r>
            <a:r>
              <a:rPr lang="zh-CN" altLang="en-US" sz="1800" dirty="0"/>
              <a:t>每个文件末尾加一句非零值的语句，最简单的办法是语句 </a:t>
            </a:r>
            <a:r>
              <a:rPr lang="en-US" altLang="zh-CN" sz="1800" dirty="0"/>
              <a:t>1;</a:t>
            </a:r>
            <a:br>
              <a:rPr lang="en-US" altLang="zh-CN" sz="1800" dirty="0"/>
            </a:br>
            <a:r>
              <a:rPr lang="en-US" altLang="zh-CN" sz="1800" dirty="0" smtClean="0"/>
              <a:t>4)</a:t>
            </a:r>
            <a:r>
              <a:rPr lang="zh-CN" altLang="en-US" sz="1800" dirty="0" smtClean="0"/>
              <a:t>、</a:t>
            </a:r>
            <a:r>
              <a:rPr lang="zh-CN" altLang="en-US" sz="1800" dirty="0"/>
              <a:t>在主程序中用</a:t>
            </a:r>
            <a:r>
              <a:rPr lang="en-US" altLang="zh-CN" sz="1800" dirty="0"/>
              <a:t>require</a:t>
            </a:r>
            <a:r>
              <a:rPr lang="zh-CN" altLang="en-US" sz="1800" dirty="0"/>
              <a:t>包含一个或多个所需的文件。</a:t>
            </a:r>
            <a:br>
              <a:rPr lang="zh-CN" altLang="en-US" sz="1800" dirty="0"/>
            </a:br>
            <a:r>
              <a:rPr lang="en-US" altLang="zh-CN" sz="1800" dirty="0" smtClean="0"/>
              <a:t>5)</a:t>
            </a:r>
            <a:r>
              <a:rPr lang="zh-CN" altLang="en-US" sz="1800" dirty="0" smtClean="0"/>
              <a:t>、</a:t>
            </a:r>
            <a:r>
              <a:rPr lang="zh-CN" altLang="en-US" sz="1800" dirty="0"/>
              <a:t>运行主程序时，用 </a:t>
            </a:r>
            <a:r>
              <a:rPr lang="en-US" altLang="zh-CN" sz="1800" dirty="0"/>
              <a:t>-I </a:t>
            </a:r>
            <a:r>
              <a:rPr lang="zh-CN" altLang="en-US" sz="1800" dirty="0"/>
              <a:t>选项指定子程序库目录，或者在调用</a:t>
            </a:r>
            <a:r>
              <a:rPr lang="en-US" altLang="zh-CN" sz="1800" dirty="0"/>
              <a:t>require</a:t>
            </a:r>
            <a:r>
              <a:rPr lang="zh-CN" altLang="en-US" sz="1800" dirty="0"/>
              <a:t>前将该目录添加到</a:t>
            </a:r>
            <a:r>
              <a:rPr lang="en-US" altLang="zh-CN" sz="1800" dirty="0"/>
              <a:t>@INC</a:t>
            </a:r>
            <a:r>
              <a:rPr lang="zh-CN" altLang="en-US" sz="1800" dirty="0"/>
              <a:t>数组中</a:t>
            </a:r>
            <a:endParaRPr lang="en-US" altLang="zh-CN" sz="1800" b="1" dirty="0" smtClean="0"/>
          </a:p>
        </p:txBody>
      </p:sp>
    </p:spTree>
    <p:extLst>
      <p:ext uri="{BB962C8B-B14F-4D97-AF65-F5344CB8AC3E}">
        <p14:creationId xmlns:p14="http://schemas.microsoft.com/office/powerpoint/2010/main" val="779507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normAutofit/>
          </a:bodyPr>
          <a:lstStyle/>
          <a:p>
            <a:pPr algn="ctr"/>
            <a:r>
              <a:rPr lang="zh-CN" altLang="en-US" sz="6000" dirty="0" smtClean="0"/>
              <a:t>外部程序调用</a:t>
            </a:r>
            <a:r>
              <a:rPr lang="zh-CN" altLang="en-US" sz="6000" dirty="0" smtClean="0"/>
              <a:t>（</a:t>
            </a:r>
            <a:r>
              <a:rPr lang="en-US" altLang="zh-CN" sz="6000" dirty="0" smtClean="0"/>
              <a:t>system</a:t>
            </a:r>
            <a:r>
              <a:rPr lang="zh-CN" altLang="en-US" sz="6000" dirty="0" smtClean="0"/>
              <a:t>）</a:t>
            </a:r>
            <a:endParaRPr lang="zh-CN" altLang="en-US" sz="6000" dirty="0"/>
          </a:p>
        </p:txBody>
      </p:sp>
      <p:sp>
        <p:nvSpPr>
          <p:cNvPr id="3" name="内容占位符 2"/>
          <p:cNvSpPr>
            <a:spLocks noGrp="1"/>
          </p:cNvSpPr>
          <p:nvPr>
            <p:ph idx="1"/>
          </p:nvPr>
        </p:nvSpPr>
        <p:spPr>
          <a:xfrm>
            <a:off x="838200" y="1111520"/>
            <a:ext cx="10515600" cy="5036732"/>
          </a:xfrm>
        </p:spPr>
        <p:txBody>
          <a:bodyPr>
            <a:normAutofit/>
          </a:bodyPr>
          <a:lstStyle/>
          <a:p>
            <a:r>
              <a:rPr lang="zh-CN" altLang="en-US" sz="1800" b="1" dirty="0" smtClean="0"/>
              <a:t>主程序入参 </a:t>
            </a:r>
            <a:r>
              <a:rPr lang="zh-CN" altLang="en-US" sz="1800" dirty="0" smtClean="0"/>
              <a:t> </a:t>
            </a:r>
            <a:endParaRPr lang="en-US" altLang="zh-CN" sz="1800" dirty="0" smtClean="0"/>
          </a:p>
          <a:p>
            <a:pPr marL="0" indent="0">
              <a:buNone/>
            </a:pPr>
            <a:r>
              <a:rPr lang="zh-CN" altLang="en-US" sz="1800" dirty="0" smtClean="0"/>
              <a:t>使用环境变量</a:t>
            </a:r>
            <a:r>
              <a:rPr lang="en-US" altLang="zh-CN" sz="1800" dirty="0" smtClean="0"/>
              <a:t>ARGV</a:t>
            </a:r>
            <a:r>
              <a:rPr lang="zh-CN" altLang="en-US" sz="1800" dirty="0" smtClean="0"/>
              <a:t>。</a:t>
            </a:r>
            <a:r>
              <a:rPr lang="en-US" altLang="zh-CN" sz="1800" dirty="0"/>
              <a:t> $#</a:t>
            </a:r>
            <a:r>
              <a:rPr lang="en-US" altLang="zh-CN" sz="1800" dirty="0" smtClean="0"/>
              <a:t>ARGV</a:t>
            </a:r>
            <a:r>
              <a:rPr lang="zh-CN" altLang="en-US" sz="1800" dirty="0" smtClean="0"/>
              <a:t>：参数个数，</a:t>
            </a:r>
            <a:r>
              <a:rPr lang="en-US" altLang="zh-CN" sz="1800" dirty="0"/>
              <a:t> $ARGV[0</a:t>
            </a:r>
            <a:r>
              <a:rPr lang="en-US" altLang="zh-CN" sz="1800" dirty="0" smtClean="0"/>
              <a:t>]</a:t>
            </a:r>
            <a:r>
              <a:rPr lang="zh-CN" altLang="en-US" sz="1800" dirty="0" smtClean="0"/>
              <a:t>：第一个参数。</a:t>
            </a:r>
            <a:endParaRPr lang="en-US" altLang="zh-CN" sz="1800" dirty="0"/>
          </a:p>
          <a:p>
            <a:r>
              <a:rPr lang="zh-CN" altLang="en-US" sz="1800" b="1" dirty="0" smtClean="0"/>
              <a:t>主程序返回值</a:t>
            </a:r>
            <a:endParaRPr lang="en-US" altLang="zh-CN" sz="1800" b="1" dirty="0" smtClean="0"/>
          </a:p>
          <a:p>
            <a:pPr marL="0" indent="0">
              <a:buNone/>
            </a:pPr>
            <a:r>
              <a:rPr lang="en-US" altLang="zh-CN" sz="1800" dirty="0" smtClean="0"/>
              <a:t>exit($ret); </a:t>
            </a:r>
          </a:p>
          <a:p>
            <a:pPr marL="0" indent="0">
              <a:buNone/>
            </a:pPr>
            <a:r>
              <a:rPr lang="en-US" altLang="zh-CN" sz="1800" dirty="0" smtClean="0"/>
              <a:t>#</a:t>
            </a:r>
            <a:r>
              <a:rPr lang="zh-CN" altLang="en-US" sz="1800" dirty="0" smtClean="0"/>
              <a:t>以</a:t>
            </a:r>
            <a:r>
              <a:rPr lang="en-US" altLang="zh-CN" sz="1800" dirty="0" smtClean="0"/>
              <a:t>$</a:t>
            </a:r>
            <a:r>
              <a:rPr lang="en-US" altLang="zh-CN" sz="1800" dirty="0"/>
              <a:t>ret</a:t>
            </a:r>
            <a:r>
              <a:rPr lang="zh-CN" altLang="en-US" sz="1800" dirty="0" smtClean="0"/>
              <a:t>为</a:t>
            </a:r>
            <a:r>
              <a:rPr lang="zh-CN" altLang="en-US" sz="1800" dirty="0"/>
              <a:t>最终的程序错误状态退出。如果省略了 </a:t>
            </a:r>
            <a:r>
              <a:rPr lang="en-US" altLang="zh-CN" sz="1800" dirty="0" smtClean="0"/>
              <a:t>$</a:t>
            </a:r>
            <a:r>
              <a:rPr lang="en-US" altLang="zh-CN" sz="1800" dirty="0"/>
              <a:t>ret </a:t>
            </a:r>
            <a:r>
              <a:rPr lang="zh-CN" altLang="en-US" sz="1800" dirty="0" smtClean="0"/>
              <a:t>，</a:t>
            </a:r>
            <a:r>
              <a:rPr lang="zh-CN" altLang="en-US" sz="1800" dirty="0"/>
              <a:t>那么该函数以 </a:t>
            </a:r>
            <a:r>
              <a:rPr lang="en-US" altLang="zh-CN" sz="1800" dirty="0"/>
              <a:t>0 </a:t>
            </a:r>
            <a:r>
              <a:rPr lang="zh-CN" altLang="en-US" sz="1800" dirty="0"/>
              <a:t>状态退出（意思是“没有错误”）</a:t>
            </a:r>
            <a:r>
              <a:rPr lang="zh-CN" altLang="en-US" sz="1800" dirty="0" smtClean="0"/>
              <a:t>。</a:t>
            </a:r>
            <a:endParaRPr lang="en-US" altLang="zh-CN" sz="1800" dirty="0" smtClean="0"/>
          </a:p>
          <a:p>
            <a:r>
              <a:rPr lang="en-US" altLang="zh-CN" sz="1800" b="1" dirty="0" smtClean="0"/>
              <a:t>system</a:t>
            </a:r>
            <a:r>
              <a:rPr lang="zh-CN" altLang="en-US" sz="1800" b="1" dirty="0" smtClean="0"/>
              <a:t>调用返回值</a:t>
            </a:r>
            <a:endParaRPr lang="en-US" altLang="zh-CN" sz="1800" b="1" dirty="0" smtClean="0"/>
          </a:p>
          <a:p>
            <a:pPr marL="0" indent="0">
              <a:buNone/>
            </a:pPr>
            <a:r>
              <a:rPr lang="zh-CN" altLang="en-US" sz="1800" b="1" dirty="0" smtClean="0"/>
              <a:t>方法一：</a:t>
            </a:r>
            <a:endParaRPr lang="en-US" altLang="zh-CN" sz="1800" b="1" dirty="0" smtClean="0"/>
          </a:p>
          <a:p>
            <a:pPr marL="0" indent="0">
              <a:buNone/>
            </a:pPr>
            <a:r>
              <a:rPr lang="en-US" altLang="zh-CN" sz="1800" dirty="0"/>
              <a:t>@</a:t>
            </a:r>
            <a:r>
              <a:rPr lang="en-US" altLang="zh-CN" sz="1800" dirty="0" err="1"/>
              <a:t>args</a:t>
            </a:r>
            <a:r>
              <a:rPr lang="en-US" altLang="zh-CN" sz="1800" dirty="0"/>
              <a:t> = ("command", "arg1", "arg2"); system(@</a:t>
            </a:r>
            <a:r>
              <a:rPr lang="en-US" altLang="zh-CN" sz="1800" dirty="0" err="1"/>
              <a:t>args</a:t>
            </a:r>
            <a:r>
              <a:rPr lang="en-US" altLang="zh-CN" sz="1800" dirty="0"/>
              <a:t>) == 0 or die "system @</a:t>
            </a:r>
            <a:r>
              <a:rPr lang="en-US" altLang="zh-CN" sz="1800" dirty="0" err="1"/>
              <a:t>args</a:t>
            </a:r>
            <a:r>
              <a:rPr lang="en-US" altLang="zh-CN" sz="1800" dirty="0"/>
              <a:t> failed: </a:t>
            </a:r>
            <a:r>
              <a:rPr lang="en-US" altLang="zh-CN" sz="1800" dirty="0" smtClean="0"/>
              <a:t>$?“</a:t>
            </a:r>
          </a:p>
          <a:p>
            <a:pPr marL="0" indent="0">
              <a:buNone/>
            </a:pPr>
            <a:r>
              <a:rPr lang="zh-CN" altLang="en-US" sz="1800" b="1" dirty="0" smtClean="0"/>
              <a:t>方法二：</a:t>
            </a:r>
            <a:endParaRPr lang="en-US" altLang="zh-CN" sz="1800" b="1" dirty="0" smtClean="0"/>
          </a:p>
          <a:p>
            <a:pPr marL="0" indent="0">
              <a:buNone/>
            </a:pPr>
            <a:r>
              <a:rPr lang="en-US" altLang="zh-CN" sz="1800" dirty="0"/>
              <a:t>my $</a:t>
            </a:r>
            <a:r>
              <a:rPr lang="en-US" altLang="zh-CN" sz="1800" dirty="0" err="1"/>
              <a:t>ret_val</a:t>
            </a:r>
            <a:r>
              <a:rPr lang="en-US" altLang="zh-CN" sz="1800" dirty="0"/>
              <a:t> = </a:t>
            </a:r>
            <a:r>
              <a:rPr lang="en-US" altLang="zh-CN" sz="1800" dirty="0" smtClean="0"/>
              <a:t>system(“command arg1 </a:t>
            </a:r>
            <a:r>
              <a:rPr lang="en-US" altLang="zh-CN" sz="1800" dirty="0"/>
              <a:t>arg2</a:t>
            </a:r>
            <a:r>
              <a:rPr lang="en-US" altLang="zh-CN" sz="1800" dirty="0" smtClean="0"/>
              <a:t>”);</a:t>
            </a:r>
          </a:p>
          <a:p>
            <a:pPr marL="0" indent="0">
              <a:buNone/>
            </a:pPr>
            <a:r>
              <a:rPr lang="en-US" altLang="zh-CN" sz="1800" dirty="0" smtClean="0"/>
              <a:t>if </a:t>
            </a:r>
            <a:r>
              <a:rPr lang="en-US" altLang="zh-CN" sz="1800" dirty="0"/>
              <a:t>($</a:t>
            </a:r>
            <a:r>
              <a:rPr lang="en-US" altLang="zh-CN" sz="1800" dirty="0" err="1"/>
              <a:t>ret_val</a:t>
            </a:r>
            <a:r>
              <a:rPr lang="en-US" altLang="zh-CN" sz="1800" dirty="0"/>
              <a:t> &gt;&gt; 8){</a:t>
            </a:r>
            <a:r>
              <a:rPr lang="en-US" altLang="zh-CN" sz="1800" dirty="0" err="1"/>
              <a:t>print_warning</a:t>
            </a:r>
            <a:r>
              <a:rPr lang="en-US" altLang="zh-CN" sz="1800" dirty="0"/>
              <a:t>("Fail to make </a:t>
            </a:r>
            <a:r>
              <a:rPr lang="en-US" altLang="zh-CN" sz="1800" dirty="0" err="1"/>
              <a:t>cmcc</a:t>
            </a:r>
            <a:r>
              <a:rPr lang="en-US" altLang="zh-CN" sz="1800" dirty="0"/>
              <a:t> </a:t>
            </a:r>
            <a:r>
              <a:rPr lang="en-US" altLang="zh-CN" sz="1800" dirty="0" err="1"/>
              <a:t>software_mapping</a:t>
            </a:r>
            <a:r>
              <a:rPr lang="en-US" altLang="zh-CN" sz="1800" dirty="0"/>
              <a:t>");}</a:t>
            </a:r>
            <a:endParaRPr lang="en-US" altLang="zh-CN" sz="1800" dirty="0" smtClean="0"/>
          </a:p>
        </p:txBody>
      </p:sp>
    </p:spTree>
    <p:extLst>
      <p:ext uri="{BB962C8B-B14F-4D97-AF65-F5344CB8AC3E}">
        <p14:creationId xmlns:p14="http://schemas.microsoft.com/office/powerpoint/2010/main" val="3382909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normAutofit/>
          </a:bodyPr>
          <a:lstStyle/>
          <a:p>
            <a:pPr algn="ctr"/>
            <a:r>
              <a:rPr lang="zh-CN" altLang="en-US" sz="6000" dirty="0" smtClean="0"/>
              <a:t>常用环境变量</a:t>
            </a:r>
            <a:endParaRPr lang="zh-CN" altLang="en-US" sz="6000" dirty="0"/>
          </a:p>
        </p:txBody>
      </p:sp>
      <p:sp>
        <p:nvSpPr>
          <p:cNvPr id="3" name="内容占位符 2"/>
          <p:cNvSpPr>
            <a:spLocks noGrp="1"/>
          </p:cNvSpPr>
          <p:nvPr>
            <p:ph idx="1"/>
          </p:nvPr>
        </p:nvSpPr>
        <p:spPr>
          <a:xfrm>
            <a:off x="838200" y="923109"/>
            <a:ext cx="10515600" cy="6008913"/>
          </a:xfrm>
        </p:spPr>
        <p:txBody>
          <a:bodyPr>
            <a:normAutofit fontScale="70000" lnSpcReduction="20000"/>
          </a:bodyPr>
          <a:lstStyle/>
          <a:p>
            <a:pPr marL="0" indent="0">
              <a:buNone/>
            </a:pPr>
            <a:r>
              <a:rPr lang="en-US" altLang="zh-CN" sz="1800" dirty="0"/>
              <a:t>$&amp; </a:t>
            </a:r>
            <a:r>
              <a:rPr lang="zh-CN" altLang="en-US" sz="1800" dirty="0"/>
              <a:t>与上个格式匹配的字符串</a:t>
            </a:r>
          </a:p>
          <a:p>
            <a:pPr marL="0" indent="0">
              <a:buNone/>
            </a:pPr>
            <a:r>
              <a:rPr lang="en-US" altLang="zh-CN" sz="1800" dirty="0"/>
              <a:t>$? </a:t>
            </a:r>
            <a:r>
              <a:rPr lang="zh-CN" altLang="en-US" sz="1800" dirty="0"/>
              <a:t>返回上一个外部命令的状态</a:t>
            </a:r>
          </a:p>
          <a:p>
            <a:pPr marL="0" indent="0">
              <a:buNone/>
            </a:pPr>
            <a:r>
              <a:rPr lang="en-US" altLang="zh-CN" sz="1800" dirty="0"/>
              <a:t>$@ Perl</a:t>
            </a:r>
            <a:r>
              <a:rPr lang="zh-CN" altLang="en-US" sz="1800" dirty="0"/>
              <a:t>解释器从</a:t>
            </a:r>
            <a:r>
              <a:rPr lang="en-US" altLang="zh-CN" sz="1800" dirty="0" err="1"/>
              <a:t>eval</a:t>
            </a:r>
            <a:r>
              <a:rPr lang="zh-CN" altLang="en-US" sz="1800" dirty="0"/>
              <a:t>语句返回的错误消息</a:t>
            </a:r>
          </a:p>
          <a:p>
            <a:pPr marL="0" indent="0">
              <a:buNone/>
            </a:pPr>
            <a:r>
              <a:rPr lang="en-US" altLang="zh-CN" sz="1800" dirty="0"/>
              <a:t>$[ </a:t>
            </a:r>
            <a:r>
              <a:rPr lang="zh-CN" altLang="en-US" sz="1800" dirty="0"/>
              <a:t>数组中第一个元素的索引号</a:t>
            </a:r>
          </a:p>
          <a:p>
            <a:pPr marL="0" indent="0">
              <a:buNone/>
            </a:pPr>
            <a:r>
              <a:rPr lang="en-US" altLang="zh-CN" sz="1800" dirty="0"/>
              <a:t>$^O </a:t>
            </a:r>
            <a:r>
              <a:rPr lang="zh-CN" altLang="en-US" sz="1800" dirty="0"/>
              <a:t>操作系统名</a:t>
            </a:r>
          </a:p>
          <a:p>
            <a:pPr marL="0" indent="0">
              <a:buNone/>
            </a:pPr>
            <a:r>
              <a:rPr lang="en-US" altLang="zh-CN" sz="1800" dirty="0"/>
              <a:t>$^R </a:t>
            </a:r>
            <a:r>
              <a:rPr lang="zh-CN" altLang="en-US" sz="1800" dirty="0"/>
              <a:t>正则表达式块的上次求值结果</a:t>
            </a:r>
          </a:p>
          <a:p>
            <a:pPr marL="0" indent="0">
              <a:buNone/>
            </a:pPr>
            <a:r>
              <a:rPr lang="en-US" altLang="zh-CN" sz="1800" dirty="0"/>
              <a:t>$^T </a:t>
            </a:r>
            <a:r>
              <a:rPr lang="zh-CN" altLang="en-US" sz="1800" dirty="0"/>
              <a:t>从新世纪开始算起</a:t>
            </a:r>
            <a:r>
              <a:rPr lang="en-US" altLang="zh-CN" sz="1800" dirty="0"/>
              <a:t>,</a:t>
            </a:r>
            <a:r>
              <a:rPr lang="zh-CN" altLang="en-US" sz="1800" dirty="0"/>
              <a:t>脚步本以秒计算的开始运行的时间</a:t>
            </a:r>
          </a:p>
          <a:p>
            <a:pPr marL="0" indent="0">
              <a:buNone/>
            </a:pPr>
            <a:r>
              <a:rPr lang="en-US" altLang="zh-CN" sz="1800" dirty="0" smtClean="0"/>
              <a:t>$^</a:t>
            </a:r>
            <a:r>
              <a:rPr lang="en-US" altLang="zh-CN" sz="1800" dirty="0"/>
              <a:t>X Perl</a:t>
            </a:r>
            <a:r>
              <a:rPr lang="zh-CN" altLang="en-US" sz="1800" dirty="0"/>
              <a:t>二进制可执行代码的名字</a:t>
            </a:r>
          </a:p>
          <a:p>
            <a:pPr marL="0" indent="0">
              <a:buNone/>
            </a:pPr>
            <a:r>
              <a:rPr lang="en-US" altLang="zh-CN" sz="1800" dirty="0"/>
              <a:t>$_ </a:t>
            </a:r>
            <a:r>
              <a:rPr lang="zh-CN" altLang="en-US" sz="1800" dirty="0"/>
              <a:t>默认的输入</a:t>
            </a:r>
            <a:r>
              <a:rPr lang="en-US" altLang="zh-CN" sz="1800" dirty="0"/>
              <a:t>/</a:t>
            </a:r>
            <a:r>
              <a:rPr lang="zh-CN" altLang="en-US" sz="1800" dirty="0"/>
              <a:t>输出和格式匹配空间</a:t>
            </a:r>
          </a:p>
          <a:p>
            <a:pPr marL="0" indent="0">
              <a:buNone/>
            </a:pPr>
            <a:r>
              <a:rPr lang="en-US" altLang="zh-CN" sz="1800" dirty="0"/>
              <a:t>$| </a:t>
            </a:r>
            <a:r>
              <a:rPr lang="zh-CN" altLang="en-US" sz="1800" dirty="0"/>
              <a:t>控制对当前选择的输出文件句柄的缓冲</a:t>
            </a:r>
          </a:p>
          <a:p>
            <a:pPr marL="0" indent="0">
              <a:buNone/>
            </a:pPr>
            <a:r>
              <a:rPr lang="en-US" altLang="zh-CN" sz="1800" dirty="0"/>
              <a:t>$` </a:t>
            </a:r>
            <a:r>
              <a:rPr lang="zh-CN" altLang="en-US" sz="1800" dirty="0"/>
              <a:t>在上个格式匹配信息前的字符串</a:t>
            </a:r>
          </a:p>
          <a:p>
            <a:pPr marL="0" indent="0">
              <a:buNone/>
            </a:pPr>
            <a:r>
              <a:rPr lang="en-US" altLang="zh-CN" sz="1800" dirty="0"/>
              <a:t>$’ </a:t>
            </a:r>
            <a:r>
              <a:rPr lang="zh-CN" altLang="en-US" sz="1800" dirty="0"/>
              <a:t>在上个格式匹配信息后的字符串</a:t>
            </a:r>
          </a:p>
          <a:p>
            <a:pPr marL="0" indent="0">
              <a:buNone/>
            </a:pPr>
            <a:r>
              <a:rPr lang="en-US" altLang="zh-CN" sz="1800" dirty="0"/>
              <a:t>$+ </a:t>
            </a:r>
            <a:r>
              <a:rPr lang="zh-CN" altLang="en-US" sz="1800" dirty="0"/>
              <a:t>与上个正则表达式搜索格式匹配的最后一个括号</a:t>
            </a:r>
          </a:p>
          <a:p>
            <a:pPr marL="0" indent="0">
              <a:buNone/>
            </a:pPr>
            <a:r>
              <a:rPr lang="en-US" altLang="zh-CN" sz="1800" dirty="0"/>
              <a:t>$ </a:t>
            </a:r>
            <a:r>
              <a:rPr lang="zh-CN" altLang="en-US" sz="1800" dirty="0"/>
              <a:t>含有与上个匹配正则表达式对应括号结果</a:t>
            </a:r>
          </a:p>
          <a:p>
            <a:pPr marL="0" indent="0">
              <a:buNone/>
            </a:pPr>
            <a:r>
              <a:rPr lang="en-US" altLang="zh-CN" sz="1800" dirty="0"/>
              <a:t>$0 </a:t>
            </a:r>
            <a:r>
              <a:rPr lang="zh-CN" altLang="en-US" sz="1800" dirty="0"/>
              <a:t>包含正在执行的脚本的文件名</a:t>
            </a:r>
          </a:p>
          <a:p>
            <a:pPr marL="0" indent="0">
              <a:buNone/>
            </a:pPr>
            <a:r>
              <a:rPr lang="en-US" altLang="zh-CN" sz="1800" dirty="0"/>
              <a:t>$ARGV </a:t>
            </a:r>
            <a:r>
              <a:rPr lang="zh-CN" altLang="en-US" sz="1800" dirty="0"/>
              <a:t>从默认的文件句柄中读取时的当前文件名</a:t>
            </a:r>
          </a:p>
          <a:p>
            <a:pPr marL="0" indent="0">
              <a:buNone/>
            </a:pPr>
            <a:r>
              <a:rPr lang="en-US" altLang="zh-CN" sz="1800" dirty="0"/>
              <a:t>%ENV </a:t>
            </a:r>
            <a:r>
              <a:rPr lang="zh-CN" altLang="en-US" sz="1800" dirty="0"/>
              <a:t>环境变量列表</a:t>
            </a:r>
          </a:p>
          <a:p>
            <a:pPr marL="0" indent="0">
              <a:buNone/>
            </a:pPr>
            <a:r>
              <a:rPr lang="en-US" altLang="zh-CN" sz="1800" dirty="0"/>
              <a:t>%INC </a:t>
            </a:r>
            <a:r>
              <a:rPr lang="zh-CN" altLang="en-US" sz="1800" dirty="0"/>
              <a:t>通过</a:t>
            </a:r>
            <a:r>
              <a:rPr lang="en-US" altLang="zh-CN" sz="1800" dirty="0"/>
              <a:t>do</a:t>
            </a:r>
            <a:r>
              <a:rPr lang="zh-CN" altLang="en-US" sz="1800" dirty="0"/>
              <a:t>或</a:t>
            </a:r>
            <a:r>
              <a:rPr lang="en-US" altLang="zh-CN" sz="1800" dirty="0"/>
              <a:t>require</a:t>
            </a:r>
            <a:r>
              <a:rPr lang="zh-CN" altLang="en-US" sz="1800" dirty="0"/>
              <a:t>包含的文件列表</a:t>
            </a:r>
          </a:p>
          <a:p>
            <a:pPr marL="0" indent="0">
              <a:buNone/>
            </a:pPr>
            <a:r>
              <a:rPr lang="en-US" altLang="zh-CN" sz="1800" dirty="0"/>
              <a:t>@_ </a:t>
            </a:r>
            <a:r>
              <a:rPr lang="zh-CN" altLang="en-US" sz="1800" dirty="0"/>
              <a:t>传给子程序的参数列表</a:t>
            </a:r>
          </a:p>
          <a:p>
            <a:pPr marL="0" indent="0">
              <a:buNone/>
            </a:pPr>
            <a:r>
              <a:rPr lang="en-US" altLang="zh-CN" sz="1800" dirty="0"/>
              <a:t>@ARGV </a:t>
            </a:r>
            <a:r>
              <a:rPr lang="zh-CN" altLang="en-US" sz="1800" dirty="0"/>
              <a:t>传给脚本的命令行参数列表</a:t>
            </a:r>
          </a:p>
          <a:p>
            <a:pPr marL="0" indent="0">
              <a:buNone/>
            </a:pPr>
            <a:r>
              <a:rPr lang="en-US" altLang="zh-CN" sz="1800" dirty="0"/>
              <a:t>@INC </a:t>
            </a:r>
            <a:r>
              <a:rPr lang="zh-CN" altLang="en-US" sz="1800" dirty="0"/>
              <a:t>在导入模块时需要搜索的目录列表</a:t>
            </a:r>
          </a:p>
          <a:p>
            <a:pPr marL="0" indent="0">
              <a:buNone/>
            </a:pPr>
            <a:r>
              <a:rPr lang="en-US" altLang="zh-CN" sz="1800" dirty="0"/>
              <a:t>$-[0]</a:t>
            </a:r>
            <a:r>
              <a:rPr lang="zh-CN" altLang="en-US" sz="1800" dirty="0"/>
              <a:t>和</a:t>
            </a:r>
            <a:r>
              <a:rPr lang="en-US" altLang="zh-CN" sz="1800" dirty="0"/>
              <a:t>$+[0] </a:t>
            </a:r>
            <a:r>
              <a:rPr lang="zh-CN" altLang="en-US" sz="1800" dirty="0"/>
              <a:t>代表当前匹配的正则表达式在被匹配的字符串中的起始和终止的位置</a:t>
            </a:r>
            <a:endParaRPr lang="en-US" altLang="zh-CN" sz="1800" dirty="0" smtClean="0"/>
          </a:p>
        </p:txBody>
      </p:sp>
    </p:spTree>
    <p:extLst>
      <p:ext uri="{BB962C8B-B14F-4D97-AF65-F5344CB8AC3E}">
        <p14:creationId xmlns:p14="http://schemas.microsoft.com/office/powerpoint/2010/main" val="2516062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normAutofit/>
          </a:bodyPr>
          <a:lstStyle/>
          <a:p>
            <a:pPr algn="ctr"/>
            <a:r>
              <a:rPr lang="zh-CN" altLang="en-US" sz="6000" dirty="0" smtClean="0"/>
              <a:t>相关资料</a:t>
            </a:r>
            <a:endParaRPr lang="zh-CN" altLang="en-US" sz="6000" dirty="0"/>
          </a:p>
        </p:txBody>
      </p:sp>
      <p:sp>
        <p:nvSpPr>
          <p:cNvPr id="3" name="内容占位符 2"/>
          <p:cNvSpPr>
            <a:spLocks noGrp="1"/>
          </p:cNvSpPr>
          <p:nvPr>
            <p:ph idx="1"/>
          </p:nvPr>
        </p:nvSpPr>
        <p:spPr>
          <a:xfrm>
            <a:off x="838200" y="1111520"/>
            <a:ext cx="10515600" cy="5036732"/>
          </a:xfrm>
        </p:spPr>
        <p:txBody>
          <a:bodyPr>
            <a:normAutofit/>
          </a:bodyPr>
          <a:lstStyle/>
          <a:p>
            <a:r>
              <a:rPr lang="zh-CN" altLang="en-US" sz="1800" b="1" dirty="0" smtClean="0"/>
              <a:t>中文手册</a:t>
            </a:r>
            <a:endParaRPr lang="en-US" altLang="zh-CN" sz="1800" b="1" dirty="0" smtClean="0"/>
          </a:p>
          <a:p>
            <a:pPr marL="0" indent="0">
              <a:buNone/>
            </a:pPr>
            <a:r>
              <a:rPr lang="en-US" altLang="zh-CN" sz="1800" dirty="0">
                <a:hlinkClick r:id="rId2"/>
              </a:rPr>
              <a:t>http://</a:t>
            </a:r>
            <a:r>
              <a:rPr lang="en-US" altLang="zh-CN" sz="1800" dirty="0" smtClean="0">
                <a:hlinkClick r:id="rId2"/>
              </a:rPr>
              <a:t>shouce.jb51.net/perl/index.html</a:t>
            </a:r>
            <a:endParaRPr lang="en-US" altLang="zh-CN" sz="1800" dirty="0" smtClean="0"/>
          </a:p>
          <a:p>
            <a:pPr marL="0" indent="0">
              <a:buNone/>
            </a:pPr>
            <a:r>
              <a:rPr lang="en-US" altLang="zh-CN" sz="1800" dirty="0">
                <a:hlinkClick r:id="rId3"/>
              </a:rPr>
              <a:t>http://</a:t>
            </a:r>
            <a:r>
              <a:rPr lang="en-US" altLang="zh-CN" sz="1800" dirty="0" smtClean="0">
                <a:hlinkClick r:id="rId3"/>
              </a:rPr>
              <a:t>man.ddvip.com/web/perl/perl1.htm</a:t>
            </a:r>
            <a:endParaRPr lang="en-US" altLang="zh-CN" sz="1800" dirty="0" smtClean="0"/>
          </a:p>
          <a:p>
            <a:pPr marL="0" indent="0">
              <a:buNone/>
            </a:pPr>
            <a:endParaRPr lang="en-US" altLang="zh-CN" sz="1800" dirty="0" smtClean="0"/>
          </a:p>
          <a:p>
            <a:r>
              <a:rPr lang="zh-CN" altLang="en-US" sz="1800" b="1" dirty="0"/>
              <a:t>开</a:t>
            </a:r>
            <a:r>
              <a:rPr lang="zh-CN" altLang="en-US" sz="1800" b="1" dirty="0" smtClean="0"/>
              <a:t>源模块</a:t>
            </a:r>
            <a:endParaRPr lang="en-US" altLang="zh-CN" sz="1800" b="1" dirty="0" smtClean="0"/>
          </a:p>
          <a:p>
            <a:pPr marL="0" indent="0">
              <a:buNone/>
            </a:pPr>
            <a:r>
              <a:rPr lang="en-US" altLang="zh-CN" sz="1800" dirty="0">
                <a:hlinkClick r:id="rId4"/>
              </a:rPr>
              <a:t>http://</a:t>
            </a:r>
            <a:r>
              <a:rPr lang="en-US" altLang="zh-CN" sz="1800" dirty="0" smtClean="0">
                <a:hlinkClick r:id="rId4"/>
              </a:rPr>
              <a:t>search.cpan.org</a:t>
            </a:r>
            <a:endParaRPr lang="en-US" altLang="zh-CN" sz="1800" dirty="0" smtClean="0"/>
          </a:p>
          <a:p>
            <a:pPr marL="0" indent="0">
              <a:buNone/>
            </a:pPr>
            <a:endParaRPr lang="en-US" altLang="zh-CN" sz="1800" dirty="0" smtClean="0"/>
          </a:p>
        </p:txBody>
      </p:sp>
    </p:spTree>
    <p:extLst>
      <p:ext uri="{BB962C8B-B14F-4D97-AF65-F5344CB8AC3E}">
        <p14:creationId xmlns:p14="http://schemas.microsoft.com/office/powerpoint/2010/main" val="28177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5" name="内容占位符 4"/>
          <p:cNvSpPr>
            <a:spLocks noGrp="1"/>
          </p:cNvSpPr>
          <p:nvPr>
            <p:ph idx="1"/>
          </p:nvPr>
        </p:nvSpPr>
        <p:spPr>
          <a:xfrm>
            <a:off x="838200" y="1825625"/>
            <a:ext cx="10515600" cy="2123805"/>
          </a:xfrm>
        </p:spPr>
        <p:txBody>
          <a:bodyPr>
            <a:normAutofit/>
          </a:bodyPr>
          <a:lstStyle/>
          <a:p>
            <a:pPr algn="ctr">
              <a:buNone/>
            </a:pPr>
            <a:r>
              <a:rPr lang="zh-CN" altLang="en-US" sz="9600" dirty="0" smtClean="0">
                <a:solidFill>
                  <a:srgbClr val="FF0000"/>
                </a:solidFill>
              </a:rPr>
              <a:t>谢谢</a:t>
            </a:r>
            <a:endParaRPr lang="zh-CN" altLang="en-US" sz="9600" dirty="0">
              <a:solidFill>
                <a:srgbClr val="FF0000"/>
              </a:solidFill>
            </a:endParaRPr>
          </a:p>
        </p:txBody>
      </p:sp>
    </p:spTree>
    <p:extLst>
      <p:ext uri="{BB962C8B-B14F-4D97-AF65-F5344CB8AC3E}">
        <p14:creationId xmlns:p14="http://schemas.microsoft.com/office/powerpoint/2010/main" val="304787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8585915" cy="976893"/>
          </a:xfrm>
        </p:spPr>
        <p:txBody>
          <a:bodyPr/>
          <a:lstStyle/>
          <a:p>
            <a:r>
              <a:rPr lang="en-US" altLang="zh-CN" dirty="0" smtClean="0"/>
              <a:t>Perl</a:t>
            </a:r>
            <a:r>
              <a:rPr lang="zh-CN" altLang="en-US" dirty="0" smtClean="0"/>
              <a:t>的魅力</a:t>
            </a:r>
            <a:endParaRPr lang="zh-CN" altLang="en-US" dirty="0"/>
          </a:p>
        </p:txBody>
      </p:sp>
      <p:sp>
        <p:nvSpPr>
          <p:cNvPr id="3" name="副标题 2"/>
          <p:cNvSpPr>
            <a:spLocks noGrp="1"/>
          </p:cNvSpPr>
          <p:nvPr>
            <p:ph type="subTitle" idx="1"/>
          </p:nvPr>
        </p:nvSpPr>
        <p:spPr>
          <a:xfrm>
            <a:off x="944450" y="2550017"/>
            <a:ext cx="9165465" cy="669701"/>
          </a:xfrm>
        </p:spPr>
        <p:txBody>
          <a:bodyPr/>
          <a:lstStyle/>
          <a:p>
            <a:pPr marL="342900" indent="-342900">
              <a:buFont typeface="Arial" panose="020B0604020202020204" pitchFamily="34" charset="0"/>
              <a:buChar char="•"/>
            </a:pPr>
            <a:r>
              <a:rPr lang="zh-CN" altLang="en-US" dirty="0" smtClean="0"/>
              <a:t>介于低级语言和高级语言之间，执行速度快</a:t>
            </a:r>
            <a:endParaRPr lang="en-US" altLang="zh-CN" dirty="0" smtClean="0"/>
          </a:p>
          <a:p>
            <a:endParaRPr lang="zh-CN" altLang="en-US" dirty="0"/>
          </a:p>
        </p:txBody>
      </p:sp>
      <p:sp>
        <p:nvSpPr>
          <p:cNvPr id="4" name="副标题 2"/>
          <p:cNvSpPr txBox="1">
            <a:spLocks/>
          </p:cNvSpPr>
          <p:nvPr/>
        </p:nvSpPr>
        <p:spPr>
          <a:xfrm>
            <a:off x="1523999" y="3219718"/>
            <a:ext cx="9165465" cy="6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zh-CN" altLang="en-US" dirty="0" smtClean="0"/>
              <a:t>像</a:t>
            </a:r>
            <a:r>
              <a:rPr lang="en-US" altLang="zh-CN" dirty="0" smtClean="0"/>
              <a:t>C</a:t>
            </a:r>
            <a:r>
              <a:rPr lang="zh-CN" altLang="en-US" dirty="0" smtClean="0"/>
              <a:t>一样强大，像</a:t>
            </a:r>
            <a:r>
              <a:rPr lang="en-US" altLang="zh-CN" dirty="0" err="1" smtClean="0"/>
              <a:t>awk</a:t>
            </a:r>
            <a:r>
              <a:rPr lang="zh-CN" altLang="en-US" dirty="0" smtClean="0"/>
              <a:t>、</a:t>
            </a:r>
            <a:r>
              <a:rPr lang="en-US" altLang="zh-CN" dirty="0" err="1" smtClean="0"/>
              <a:t>sed</a:t>
            </a:r>
            <a:r>
              <a:rPr lang="zh-CN" altLang="en-US" dirty="0" smtClean="0"/>
              <a:t>等脚本描述语言</a:t>
            </a:r>
            <a:r>
              <a:rPr lang="zh-CN" altLang="en-US" dirty="0"/>
              <a:t>一样</a:t>
            </a:r>
            <a:r>
              <a:rPr lang="zh-CN" altLang="en-US" dirty="0" smtClean="0"/>
              <a:t>方便</a:t>
            </a:r>
            <a:endParaRPr lang="zh-CN" altLang="en-US" dirty="0"/>
          </a:p>
        </p:txBody>
      </p:sp>
      <p:sp>
        <p:nvSpPr>
          <p:cNvPr id="5" name="矩形 4"/>
          <p:cNvSpPr/>
          <p:nvPr/>
        </p:nvSpPr>
        <p:spPr>
          <a:xfrm>
            <a:off x="2416657" y="3867708"/>
            <a:ext cx="7853175" cy="461665"/>
          </a:xfrm>
          <a:prstGeom prst="rect">
            <a:avLst/>
          </a:prstGeom>
        </p:spPr>
        <p:txBody>
          <a:bodyPr wrap="square">
            <a:spAutoFit/>
          </a:bodyPr>
          <a:lstStyle/>
          <a:p>
            <a:pPr marL="342900" indent="-342900">
              <a:buFont typeface="Arial" panose="020B0604020202020204" pitchFamily="34" charset="0"/>
              <a:buChar char="•"/>
            </a:pPr>
            <a:r>
              <a:rPr lang="zh-CN" altLang="en-US" sz="2400" dirty="0" smtClean="0"/>
              <a:t>无需编译，源码即可运行</a:t>
            </a:r>
            <a:endParaRPr lang="zh-CN" altLang="en-US" sz="2400" dirty="0"/>
          </a:p>
        </p:txBody>
      </p:sp>
      <p:sp>
        <p:nvSpPr>
          <p:cNvPr id="6" name="矩形 5"/>
          <p:cNvSpPr/>
          <p:nvPr/>
        </p:nvSpPr>
        <p:spPr>
          <a:xfrm>
            <a:off x="2416656" y="4618838"/>
            <a:ext cx="6637191" cy="461665"/>
          </a:xfrm>
          <a:prstGeom prst="rect">
            <a:avLst/>
          </a:prstGeom>
        </p:spPr>
        <p:txBody>
          <a:bodyPr wrap="square">
            <a:spAutoFit/>
          </a:bodyPr>
          <a:lstStyle/>
          <a:p>
            <a:pPr marL="342900" indent="-342900">
              <a:buFont typeface="Arial" panose="020B0604020202020204" pitchFamily="34" charset="0"/>
              <a:buChar char="•"/>
            </a:pPr>
            <a:r>
              <a:rPr lang="zh-CN" altLang="en-US" sz="2400" dirty="0" smtClean="0"/>
              <a:t>开源，</a:t>
            </a:r>
            <a:r>
              <a:rPr lang="en-US" altLang="zh-CN" sz="2400" dirty="0" smtClean="0"/>
              <a:t>CPAN</a:t>
            </a:r>
            <a:r>
              <a:rPr lang="zh-CN" altLang="en-US" sz="2400" dirty="0" smtClean="0"/>
              <a:t>上面有无数的开源模块</a:t>
            </a:r>
            <a:endParaRPr lang="zh-CN" altLang="en-US" sz="2400" dirty="0"/>
          </a:p>
        </p:txBody>
      </p:sp>
    </p:spTree>
    <p:extLst>
      <p:ext uri="{BB962C8B-B14F-4D97-AF65-F5344CB8AC3E}">
        <p14:creationId xmlns:p14="http://schemas.microsoft.com/office/powerpoint/2010/main" val="366917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6000" dirty="0" smtClean="0"/>
              <a:t>Perl</a:t>
            </a:r>
            <a:r>
              <a:rPr lang="zh-CN" altLang="en-US" sz="6000" dirty="0" smtClean="0"/>
              <a:t>程序的基本结构一</a:t>
            </a:r>
            <a:endParaRPr lang="zh-CN" altLang="en-US" sz="6000" dirty="0"/>
          </a:p>
        </p:txBody>
      </p:sp>
      <p:sp>
        <p:nvSpPr>
          <p:cNvPr id="5" name="内容占位符 2"/>
          <p:cNvSpPr>
            <a:spLocks noGrp="1"/>
          </p:cNvSpPr>
          <p:nvPr/>
        </p:nvSpPr>
        <p:spPr>
          <a:xfrm>
            <a:off x="1083308" y="1994809"/>
            <a:ext cx="9377772" cy="921853"/>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SzPct val="60000"/>
              <a:buFont typeface="Wingdings" pitchFamily="2" charset="2"/>
              <a:buChar char="l"/>
              <a:defRPr sz="2800" b="1" i="0" kern="1200" baseline="0">
                <a:solidFill>
                  <a:schemeClr val="tx1"/>
                </a:solidFill>
                <a:latin typeface="+mn-ea"/>
                <a:ea typeface="+mn-ea"/>
                <a:cs typeface="+mn-cs"/>
              </a:defRPr>
            </a:lvl1pPr>
            <a:lvl2pPr marL="742950" indent="-285750" algn="l" defTabSz="914400" rtl="0" eaLnBrk="1" latinLnBrk="0" hangingPunct="1">
              <a:spcBef>
                <a:spcPct val="20000"/>
              </a:spcBef>
              <a:buSzPct val="60000"/>
              <a:buFont typeface="Wingdings" pitchFamily="2" charset="2"/>
              <a:buChar char="l"/>
              <a:defRPr sz="2400" b="1" i="0" kern="1200" baseline="0">
                <a:solidFill>
                  <a:schemeClr val="tx1"/>
                </a:solidFill>
                <a:latin typeface="+mn-ea"/>
                <a:ea typeface="+mn-ea"/>
                <a:cs typeface="+mn-cs"/>
              </a:defRPr>
            </a:lvl2pPr>
            <a:lvl3pPr marL="1143000" indent="-228600" algn="l" defTabSz="914400" rtl="0" eaLnBrk="1" latinLnBrk="0" hangingPunct="1">
              <a:spcBef>
                <a:spcPct val="20000"/>
              </a:spcBef>
              <a:buSzPct val="60000"/>
              <a:buFont typeface="Wingdings" pitchFamily="2" charset="2"/>
              <a:buChar char="l"/>
              <a:defRPr sz="2000" b="1" i="0" kern="1200" baseline="0">
                <a:solidFill>
                  <a:schemeClr val="tx1"/>
                </a:solidFill>
                <a:latin typeface="+mn-ea"/>
                <a:ea typeface="+mn-ea"/>
                <a:cs typeface="+mn-cs"/>
              </a:defRPr>
            </a:lvl3pPr>
            <a:lvl4pPr marL="1600200" indent="-228600" algn="l" defTabSz="914400" rtl="0" eaLnBrk="1" latinLnBrk="0" hangingPunct="1">
              <a:spcBef>
                <a:spcPct val="20000"/>
              </a:spcBef>
              <a:buSzPct val="60000"/>
              <a:buFont typeface="Wingdings" pitchFamily="2" charset="2"/>
              <a:buChar char="l"/>
              <a:defRPr sz="1800" b="1" i="0" kern="1200" baseline="0">
                <a:solidFill>
                  <a:schemeClr val="tx1"/>
                </a:solidFill>
                <a:latin typeface="+mn-ea"/>
                <a:ea typeface="+mn-ea"/>
                <a:cs typeface="+mn-cs"/>
              </a:defRPr>
            </a:lvl4pPr>
            <a:lvl5pPr marL="2057400" indent="-228600" algn="l" defTabSz="914400" rtl="0" eaLnBrk="1" latinLnBrk="0" hangingPunct="1">
              <a:spcBef>
                <a:spcPct val="20000"/>
              </a:spcBef>
              <a:buSzPct val="60000"/>
              <a:buFont typeface="Wingdings" pitchFamily="2" charset="2"/>
              <a:buChar char="l"/>
              <a:defRPr sz="1600" b="1" i="0" kern="1200" baseline="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buFont typeface="Arial" panose="020B0604020202020204" pitchFamily="34" charset="0"/>
              <a:buChar char="•"/>
            </a:pPr>
            <a:r>
              <a:rPr lang="zh-CN" altLang="en-US" b="0" dirty="0" smtClean="0">
                <a:latin typeface="Arial" pitchFamily="34" charset="0"/>
                <a:cs typeface="Arial" pitchFamily="34" charset="0"/>
              </a:rPr>
              <a:t>程序开头：</a:t>
            </a:r>
            <a:r>
              <a:rPr lang="en-US" altLang="zh-CN" b="0" dirty="0" smtClean="0">
                <a:latin typeface="Arial" pitchFamily="34" charset="0"/>
                <a:cs typeface="Arial" pitchFamily="34" charset="0"/>
              </a:rPr>
              <a:t>#!/</a:t>
            </a:r>
            <a:r>
              <a:rPr lang="en-US" altLang="zh-CN" b="0" dirty="0" err="1" smtClean="0">
                <a:latin typeface="Arial" pitchFamily="34" charset="0"/>
                <a:cs typeface="Arial" pitchFamily="34" charset="0"/>
              </a:rPr>
              <a:t>usr</a:t>
            </a:r>
            <a:r>
              <a:rPr lang="en-US" altLang="zh-CN" b="0" dirty="0" smtClean="0">
                <a:latin typeface="Arial" pitchFamily="34" charset="0"/>
                <a:cs typeface="Arial" pitchFamily="34" charset="0"/>
              </a:rPr>
              <a:t>/bin/</a:t>
            </a:r>
            <a:r>
              <a:rPr lang="en-US" altLang="zh-CN" b="0" dirty="0" err="1" smtClean="0">
                <a:latin typeface="Arial" pitchFamily="34" charset="0"/>
                <a:cs typeface="Arial" pitchFamily="34" charset="0"/>
              </a:rPr>
              <a:t>perl</a:t>
            </a:r>
            <a:r>
              <a:rPr lang="en-US" altLang="zh-CN" b="0" dirty="0" smtClean="0">
                <a:latin typeface="Arial" pitchFamily="34" charset="0"/>
                <a:cs typeface="Arial" pitchFamily="34" charset="0"/>
              </a:rPr>
              <a:t>   </a:t>
            </a:r>
            <a:r>
              <a:rPr lang="zh-CN" altLang="en-US" b="0" dirty="0" smtClean="0">
                <a:latin typeface="Arial" pitchFamily="34" charset="0"/>
                <a:cs typeface="Arial" pitchFamily="34" charset="0"/>
              </a:rPr>
              <a:t>用来执行这个文件的程序路径</a:t>
            </a:r>
            <a:endParaRPr lang="en-US" altLang="zh-CN" b="0" dirty="0" smtClean="0">
              <a:latin typeface="Arial" pitchFamily="34" charset="0"/>
              <a:cs typeface="Arial" pitchFamily="34" charset="0"/>
            </a:endParaRPr>
          </a:p>
        </p:txBody>
      </p:sp>
      <p:sp>
        <p:nvSpPr>
          <p:cNvPr id="6" name="灯片编号占位符 3"/>
          <p:cNvSpPr>
            <a:spLocks noGrp="1"/>
          </p:cNvSpPr>
          <p:nvPr/>
        </p:nvSpPr>
        <p:spPr>
          <a:xfrm>
            <a:off x="8072028" y="5969062"/>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baseline="0">
                <a:solidFill>
                  <a:srgbClr val="002060"/>
                </a:solidFill>
                <a:latin typeface="Times New Roman" pitchFamily="18" charset="0"/>
                <a:ea typeface="宋体"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b="0" smtClean="0"/>
              <a:pPr/>
              <a:t>4</a:t>
            </a:fld>
            <a:endParaRPr lang="zh-CN" altLang="en-US" b="0"/>
          </a:p>
        </p:txBody>
      </p:sp>
      <p:sp>
        <p:nvSpPr>
          <p:cNvPr id="7" name="内容占位符 2"/>
          <p:cNvSpPr txBox="1">
            <a:spLocks/>
          </p:cNvSpPr>
          <p:nvPr/>
        </p:nvSpPr>
        <p:spPr>
          <a:xfrm>
            <a:off x="1083308" y="2950698"/>
            <a:ext cx="8229600" cy="576064"/>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ct val="20000"/>
              </a:spcBef>
              <a:spcAft>
                <a:spcPts val="0"/>
              </a:spcAft>
              <a:buClrTx/>
              <a:buSzPct val="100000"/>
              <a:buFont typeface="Arial" panose="020B0604020202020204" pitchFamily="34" charset="0"/>
              <a:buChar char="•"/>
              <a:tabLst/>
              <a:defRPr/>
            </a:pPr>
            <a:r>
              <a:rPr kumimoji="0" lang="en-US" altLang="zh-CN" sz="280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use strict;  #</a:t>
            </a:r>
            <a:r>
              <a:rPr kumimoji="0" lang="zh-CN" altLang="en-US" sz="280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若开头使用，一定要用</a:t>
            </a:r>
            <a:r>
              <a:rPr kumimoji="0" lang="en-US" altLang="zh-CN" sz="280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my</a:t>
            </a:r>
            <a:r>
              <a:rPr kumimoji="0" lang="zh-CN" altLang="en-US" sz="280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声明变量。</a:t>
            </a:r>
            <a:endParaRPr kumimoji="0" lang="en-US" altLang="zh-CN" sz="280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8" name="内容占位符 2"/>
          <p:cNvSpPr txBox="1">
            <a:spLocks/>
          </p:cNvSpPr>
          <p:nvPr/>
        </p:nvSpPr>
        <p:spPr>
          <a:xfrm>
            <a:off x="1102810" y="3636008"/>
            <a:ext cx="8229600" cy="608931"/>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ct val="20000"/>
              </a:spcBef>
              <a:spcAft>
                <a:spcPts val="0"/>
              </a:spcAft>
              <a:buClrTx/>
              <a:buSzPct val="100000"/>
              <a:buFont typeface="Arial" panose="020B0604020202020204" pitchFamily="34" charset="0"/>
              <a:buChar char="•"/>
              <a:tabLst/>
              <a:defRPr/>
            </a:pPr>
            <a:r>
              <a:rPr kumimoji="0" lang="zh-CN" altLang="en-US" sz="280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代码要以 </a:t>
            </a:r>
            <a:r>
              <a:rPr kumimoji="0" lang="en-US" altLang="zh-CN" sz="280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r>
              <a:rPr kumimoji="0" lang="zh-CN" altLang="en-US" sz="280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结尾</a:t>
            </a:r>
            <a:endParaRPr kumimoji="0" lang="en-US" altLang="zh-CN" sz="280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9" name="内容占位符 2"/>
          <p:cNvSpPr txBox="1">
            <a:spLocks/>
          </p:cNvSpPr>
          <p:nvPr/>
        </p:nvSpPr>
        <p:spPr>
          <a:xfrm>
            <a:off x="1083308" y="4359007"/>
            <a:ext cx="8229600" cy="720080"/>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ct val="20000"/>
              </a:spcBef>
              <a:spcAft>
                <a:spcPts val="0"/>
              </a:spcAft>
              <a:buClrTx/>
              <a:buSzPct val="100000"/>
              <a:buFont typeface="Arial" panose="020B0604020202020204" pitchFamily="34" charset="0"/>
              <a:buChar char="•"/>
              <a:tabLst/>
              <a:defRPr/>
            </a:pPr>
            <a:r>
              <a:rPr kumimoji="0" lang="zh-CN" altLang="en-US" sz="280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变量：</a:t>
            </a:r>
            <a:r>
              <a:rPr kumimoji="0" lang="en-US" altLang="zh-CN" sz="280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$a=2;    my $b;</a:t>
            </a:r>
          </a:p>
        </p:txBody>
      </p:sp>
      <p:sp>
        <p:nvSpPr>
          <p:cNvPr id="10" name="内容占位符 2"/>
          <p:cNvSpPr txBox="1">
            <a:spLocks/>
          </p:cNvSpPr>
          <p:nvPr/>
        </p:nvSpPr>
        <p:spPr>
          <a:xfrm>
            <a:off x="1094521" y="5164985"/>
            <a:ext cx="8229600" cy="608931"/>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ct val="20000"/>
              </a:spcBef>
              <a:spcAft>
                <a:spcPts val="0"/>
              </a:spcAft>
              <a:buClrTx/>
              <a:buSzPct val="100000"/>
              <a:buFont typeface="Arial" panose="020B0604020202020204" pitchFamily="34" charset="0"/>
              <a:buChar char="•"/>
              <a:tabLst/>
              <a:defRPr/>
            </a:pPr>
            <a:r>
              <a:rPr kumimoji="0" lang="zh-CN" altLang="en-US" sz="280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数组：</a:t>
            </a:r>
            <a:r>
              <a:rPr kumimoji="0" lang="en-US" altLang="zh-CN" sz="280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@a=(1,2,3);</a:t>
            </a:r>
          </a:p>
        </p:txBody>
      </p:sp>
      <p:sp>
        <p:nvSpPr>
          <p:cNvPr id="11" name="内容占位符 2"/>
          <p:cNvSpPr txBox="1">
            <a:spLocks/>
          </p:cNvSpPr>
          <p:nvPr/>
        </p:nvSpPr>
        <p:spPr>
          <a:xfrm>
            <a:off x="1102810" y="5883162"/>
            <a:ext cx="8229600" cy="536923"/>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ct val="20000"/>
              </a:spcBef>
              <a:spcAft>
                <a:spcPts val="0"/>
              </a:spcAft>
              <a:buClrTx/>
              <a:buSzPct val="100000"/>
              <a:buFont typeface="Arial" panose="020B0604020202020204" pitchFamily="34" charset="0"/>
              <a:buChar char="•"/>
              <a:tabLst/>
              <a:defRPr/>
            </a:pPr>
            <a:r>
              <a:rPr kumimoji="0" lang="zh-CN" altLang="en-US" sz="280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哈希：</a:t>
            </a:r>
            <a:r>
              <a:rPr kumimoji="0" lang="en-US" altLang="zh-CN" sz="280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%name=('gene1'=&gt;2838,'gene2'=&gt;2344);</a:t>
            </a:r>
          </a:p>
        </p:txBody>
      </p:sp>
    </p:spTree>
    <p:extLst>
      <p:ext uri="{BB962C8B-B14F-4D97-AF65-F5344CB8AC3E}">
        <p14:creationId xmlns:p14="http://schemas.microsoft.com/office/powerpoint/2010/main" val="3928174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6000" dirty="0" smtClean="0"/>
              <a:t>Perl</a:t>
            </a:r>
            <a:r>
              <a:rPr lang="zh-CN" altLang="en-US" sz="6000" dirty="0" smtClean="0"/>
              <a:t>程序的基本结构二</a:t>
            </a:r>
            <a:endParaRPr lang="zh-CN" altLang="en-US" sz="6000" dirty="0"/>
          </a:p>
        </p:txBody>
      </p:sp>
      <p:sp>
        <p:nvSpPr>
          <p:cNvPr id="3" name="内容占位符 2"/>
          <p:cNvSpPr>
            <a:spLocks noGrp="1"/>
          </p:cNvSpPr>
          <p:nvPr>
            <p:ph idx="1"/>
          </p:nvPr>
        </p:nvSpPr>
        <p:spPr/>
        <p:txBody>
          <a:bodyPr/>
          <a:lstStyle/>
          <a:p>
            <a:r>
              <a:rPr lang="zh-CN" altLang="en-US" dirty="0" smtClean="0"/>
              <a:t> 单行注释的方法为在语句的开头用字符</a:t>
            </a:r>
            <a:r>
              <a:rPr lang="en-US" altLang="zh-CN" dirty="0" smtClean="0"/>
              <a:t>#</a:t>
            </a:r>
            <a:r>
              <a:rPr lang="zh-CN" altLang="en-US" dirty="0" smtClean="0"/>
              <a:t>，如：</a:t>
            </a:r>
            <a:br>
              <a:rPr lang="zh-CN" altLang="en-US" dirty="0" smtClean="0"/>
            </a:br>
            <a:r>
              <a:rPr lang="zh-CN" altLang="en-US" dirty="0" smtClean="0"/>
              <a:t>  </a:t>
            </a:r>
            <a:r>
              <a:rPr lang="en-US" altLang="zh-CN" dirty="0" smtClean="0"/>
              <a:t># this line is a comment</a:t>
            </a:r>
            <a:br>
              <a:rPr lang="en-US" altLang="zh-CN" dirty="0" smtClean="0"/>
            </a:br>
            <a:r>
              <a:rPr lang="en-US" altLang="zh-CN" dirty="0" smtClean="0"/>
              <a:t> </a:t>
            </a:r>
            <a:r>
              <a:rPr lang="zh-CN" altLang="en-US" dirty="0" smtClean="0"/>
              <a:t>注：建议经常使用注释使你的程序易读，这是好的编程习惯。</a:t>
            </a:r>
            <a:endParaRPr lang="en-US" altLang="zh-CN" dirty="0" smtClean="0"/>
          </a:p>
          <a:p>
            <a:r>
              <a:rPr lang="zh-CN" altLang="en-US" dirty="0" smtClean="0"/>
              <a:t> 多行注释最常用的方法是使用 </a:t>
            </a:r>
            <a:r>
              <a:rPr lang="en-US" altLang="zh-CN" dirty="0" smtClean="0"/>
              <a:t>POD(Plain Old Documentations)</a:t>
            </a:r>
            <a:r>
              <a:rPr lang="zh-CN" altLang="en-US" dirty="0" smtClean="0"/>
              <a:t>：</a:t>
            </a:r>
            <a:endParaRPr lang="en-US" altLang="zh-CN" dirty="0" smtClean="0"/>
          </a:p>
          <a:p>
            <a:pPr marL="0" indent="0">
              <a:buNone/>
            </a:pPr>
            <a:r>
              <a:rPr lang="en-US" altLang="zh-CN" dirty="0" smtClean="0"/>
              <a:t>    =pod</a:t>
            </a:r>
          </a:p>
          <a:p>
            <a:pPr marL="0" indent="0">
              <a:buNone/>
            </a:pPr>
            <a:r>
              <a:rPr lang="en-US" altLang="zh-CN" dirty="0" smtClean="0"/>
              <a:t>    codes to comment</a:t>
            </a:r>
          </a:p>
          <a:p>
            <a:pPr marL="0" indent="0">
              <a:buNone/>
            </a:pPr>
            <a:r>
              <a:rPr lang="en-US" altLang="zh-CN" dirty="0" smtClean="0"/>
              <a:t>    =cut</a:t>
            </a:r>
          </a:p>
          <a:p>
            <a:pPr marL="0" indent="0">
              <a:buNone/>
            </a:pPr>
            <a:r>
              <a:rPr lang="en-US" altLang="zh-CN" dirty="0"/>
              <a:t> </a:t>
            </a:r>
            <a:r>
              <a:rPr lang="en-US" altLang="zh-CN" dirty="0" smtClean="0"/>
              <a:t>   </a:t>
            </a:r>
            <a:r>
              <a:rPr lang="zh-CN" altLang="en-US" dirty="0" smtClean="0"/>
              <a:t>以</a:t>
            </a:r>
            <a:r>
              <a:rPr lang="en-US" altLang="zh-CN" dirty="0" smtClean="0"/>
              <a:t>=</a:t>
            </a:r>
            <a:r>
              <a:rPr lang="zh-CN" altLang="en-US" dirty="0" smtClean="0"/>
              <a:t>开头，以</a:t>
            </a:r>
            <a:r>
              <a:rPr lang="en-US" altLang="zh-CN" dirty="0" smtClean="0"/>
              <a:t>=cut</a:t>
            </a:r>
            <a:r>
              <a:rPr lang="zh-CN" altLang="en-US" dirty="0" smtClean="0"/>
              <a:t>结尾。</a:t>
            </a:r>
            <a:endParaRPr lang="zh-CN" altLang="en-US" dirty="0"/>
          </a:p>
        </p:txBody>
      </p:sp>
    </p:spTree>
    <p:extLst>
      <p:ext uri="{BB962C8B-B14F-4D97-AF65-F5344CB8AC3E}">
        <p14:creationId xmlns:p14="http://schemas.microsoft.com/office/powerpoint/2010/main" val="1139647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6000" dirty="0" smtClean="0"/>
              <a:t>Perl</a:t>
            </a:r>
            <a:r>
              <a:rPr lang="zh-CN" altLang="en-US" sz="6000" dirty="0" smtClean="0"/>
              <a:t>简单变量</a:t>
            </a:r>
            <a:endParaRPr lang="zh-CN" altLang="en-US" sz="6000" dirty="0"/>
          </a:p>
        </p:txBody>
      </p:sp>
      <p:sp>
        <p:nvSpPr>
          <p:cNvPr id="3" name="内容占位符 2"/>
          <p:cNvSpPr>
            <a:spLocks noGrp="1"/>
          </p:cNvSpPr>
          <p:nvPr>
            <p:ph idx="1"/>
          </p:nvPr>
        </p:nvSpPr>
        <p:spPr>
          <a:xfrm>
            <a:off x="838200" y="1690688"/>
            <a:ext cx="10515600" cy="5101997"/>
          </a:xfrm>
        </p:spPr>
        <p:txBody>
          <a:bodyPr>
            <a:normAutofit/>
          </a:bodyPr>
          <a:lstStyle/>
          <a:p>
            <a:r>
              <a:rPr lang="zh-CN" altLang="en-US" sz="1800" dirty="0" smtClean="0"/>
              <a:t>整型与</a:t>
            </a:r>
            <a:r>
              <a:rPr lang="en-US" altLang="zh-CN" sz="1800" dirty="0" smtClean="0"/>
              <a:t>C</a:t>
            </a:r>
            <a:r>
              <a:rPr lang="zh-CN" altLang="en-US" sz="1800" dirty="0" smtClean="0"/>
              <a:t>语言基本相同</a:t>
            </a:r>
            <a:endParaRPr lang="en-US" altLang="zh-CN" sz="1800" dirty="0" smtClean="0"/>
          </a:p>
          <a:p>
            <a:r>
              <a:rPr lang="zh-CN" altLang="en-US" sz="1800" b="1" dirty="0" smtClean="0">
                <a:solidFill>
                  <a:srgbClr val="FF0000"/>
                </a:solidFill>
              </a:rPr>
              <a:t>字符串的末尾并不含有隐含的</a:t>
            </a:r>
            <a:r>
              <a:rPr lang="en-US" altLang="zh-CN" sz="1800" b="1" dirty="0" smtClean="0">
                <a:solidFill>
                  <a:srgbClr val="FF0000"/>
                </a:solidFill>
              </a:rPr>
              <a:t>NULL</a:t>
            </a:r>
            <a:r>
              <a:rPr lang="zh-CN" altLang="en-US" sz="1800" b="1" dirty="0" smtClean="0">
                <a:solidFill>
                  <a:srgbClr val="FF0000"/>
                </a:solidFill>
              </a:rPr>
              <a:t>字符，</a:t>
            </a:r>
            <a:r>
              <a:rPr lang="en-US" altLang="zh-CN" sz="1800" b="1" dirty="0" smtClean="0">
                <a:solidFill>
                  <a:srgbClr val="FF0000"/>
                </a:solidFill>
              </a:rPr>
              <a:t>NULL</a:t>
            </a:r>
            <a:r>
              <a:rPr lang="zh-CN" altLang="en-US" sz="1800" b="1" dirty="0" smtClean="0">
                <a:solidFill>
                  <a:srgbClr val="FF0000"/>
                </a:solidFill>
              </a:rPr>
              <a:t>字符可以出现在串的任何位置</a:t>
            </a:r>
            <a:endParaRPr lang="en-US" altLang="zh-CN" sz="1800" b="1" dirty="0" smtClean="0">
              <a:solidFill>
                <a:srgbClr val="FF0000"/>
              </a:solidFill>
            </a:endParaRPr>
          </a:p>
          <a:p>
            <a:r>
              <a:rPr lang="zh-CN" altLang="en-US" sz="1800" dirty="0" smtClean="0"/>
              <a:t>双引号内的字符串支持简单变量替换</a:t>
            </a:r>
            <a:endParaRPr lang="en-US" altLang="zh-CN" sz="1800" dirty="0" smtClean="0"/>
          </a:p>
          <a:p>
            <a:r>
              <a:rPr lang="zh-CN" altLang="en-US" sz="1800" dirty="0" smtClean="0"/>
              <a:t>单引号不支持变量替换，单引号可以跨多行</a:t>
            </a:r>
            <a:endParaRPr lang="en-US" altLang="zh-CN" sz="1800" dirty="0" smtClean="0"/>
          </a:p>
          <a:p>
            <a:r>
              <a:rPr lang="zh-CN" altLang="en-US" sz="1800" dirty="0" smtClean="0"/>
              <a:t>字符串和数值的互相转换，如字符串中含有非数字的字符，则从左起至第一个非数字的字符，如：</a:t>
            </a:r>
            <a:endParaRPr lang="en-US" altLang="zh-CN" sz="1800" dirty="0" smtClean="0"/>
          </a:p>
          <a:p>
            <a:pPr marL="0" indent="0">
              <a:buNone/>
            </a:pPr>
            <a:r>
              <a:rPr lang="en-US" altLang="zh-CN" sz="1800" dirty="0" smtClean="0"/>
              <a:t>    $result = "12a34" +1; # $result = 13</a:t>
            </a:r>
          </a:p>
          <a:p>
            <a:r>
              <a:rPr lang="zh-CN" altLang="en-US" sz="1800" dirty="0" smtClean="0"/>
              <a:t>所有简单变量都有缺省的初始值</a:t>
            </a:r>
            <a:r>
              <a:rPr lang="en-US" altLang="zh-CN" sz="1800" dirty="0" smtClean="0"/>
              <a:t>””</a:t>
            </a:r>
          </a:p>
          <a:p>
            <a:r>
              <a:rPr lang="zh-CN" altLang="en-US" sz="1800" dirty="0" smtClean="0">
                <a:latin typeface="+mn-ea"/>
              </a:rPr>
              <a:t>变量名的第一个字符必须为字母后续字符可以为字母、数字或下划线</a:t>
            </a:r>
            <a:endParaRPr lang="en-US" altLang="zh-CN" sz="1800" dirty="0" smtClean="0">
              <a:latin typeface="+mn-ea"/>
            </a:endParaRPr>
          </a:p>
          <a:p>
            <a:r>
              <a:rPr lang="zh-CN" altLang="en-US" sz="1800" b="1" dirty="0" smtClean="0">
                <a:solidFill>
                  <a:srgbClr val="FF0000"/>
                </a:solidFill>
                <a:latin typeface="+mn-ea"/>
              </a:rPr>
              <a:t>变量范围</a:t>
            </a:r>
            <a:endParaRPr lang="en-US" altLang="zh-CN" sz="1800" b="1" dirty="0" smtClean="0">
              <a:solidFill>
                <a:srgbClr val="FF0000"/>
              </a:solidFill>
              <a:latin typeface="+mn-ea"/>
            </a:endParaRPr>
          </a:p>
          <a:p>
            <a:pPr marL="0" indent="0">
              <a:buNone/>
            </a:pPr>
            <a:r>
              <a:rPr lang="zh-CN" altLang="en-US" sz="1800" dirty="0" smtClean="0"/>
              <a:t>语法：</a:t>
            </a:r>
            <a:r>
              <a:rPr lang="en-US" altLang="zh-CN" sz="1800" dirty="0"/>
              <a:t>my</a:t>
            </a:r>
            <a:r>
              <a:rPr lang="zh-CN" altLang="en-US" sz="1800" dirty="0"/>
              <a:t>，</a:t>
            </a:r>
            <a:r>
              <a:rPr lang="en-US" altLang="zh-CN" sz="1800" dirty="0"/>
              <a:t>our </a:t>
            </a:r>
            <a:r>
              <a:rPr lang="zh-CN" altLang="en-US" sz="1800" dirty="0"/>
              <a:t>和 </a:t>
            </a:r>
            <a:r>
              <a:rPr lang="en-US" altLang="zh-CN" sz="1800" dirty="0"/>
              <a:t>local </a:t>
            </a:r>
            <a:r>
              <a:rPr lang="zh-CN" altLang="en-US" sz="1800" dirty="0" smtClean="0"/>
              <a:t>。</a:t>
            </a:r>
            <a:endParaRPr lang="en-US" altLang="zh-CN" sz="1800" dirty="0" smtClean="0"/>
          </a:p>
          <a:p>
            <a:pPr marL="0" indent="0">
              <a:buNone/>
            </a:pPr>
            <a:r>
              <a:rPr lang="en-US" altLang="zh-CN" sz="1800" dirty="0" smtClean="0"/>
              <a:t>my</a:t>
            </a:r>
            <a:r>
              <a:rPr lang="zh-CN" altLang="en-US" sz="1800" dirty="0"/>
              <a:t>只能本层模块或者函数可以看到这个变量，高一层的或者低一层的都看不到</a:t>
            </a:r>
            <a:r>
              <a:rPr lang="zh-CN" altLang="en-US" sz="1800" dirty="0" smtClean="0"/>
              <a:t>的。</a:t>
            </a:r>
            <a:endParaRPr lang="en-US" altLang="zh-CN" sz="1800" dirty="0" smtClean="0"/>
          </a:p>
          <a:p>
            <a:pPr marL="0" indent="0">
              <a:buNone/>
            </a:pPr>
            <a:r>
              <a:rPr lang="en-US" altLang="zh-CN" sz="1800" dirty="0" smtClean="0"/>
              <a:t>local</a:t>
            </a:r>
            <a:r>
              <a:rPr lang="zh-CN" altLang="en-US" sz="1800" dirty="0"/>
              <a:t>也有</a:t>
            </a:r>
            <a:r>
              <a:rPr lang="zh-CN" altLang="en-US" sz="1800" dirty="0" smtClean="0"/>
              <a:t>叫动态</a:t>
            </a:r>
            <a:r>
              <a:rPr lang="zh-CN" altLang="en-US" sz="1800" dirty="0"/>
              <a:t>词法范围，本层和本层下层的函数可以看到本层的变量，但是本层上一层的不</a:t>
            </a:r>
            <a:r>
              <a:rPr lang="zh-CN" altLang="en-US" sz="1800" dirty="0" smtClean="0"/>
              <a:t>可以。</a:t>
            </a:r>
            <a:endParaRPr lang="en-US" altLang="zh-CN" sz="1800" dirty="0" smtClean="0"/>
          </a:p>
          <a:p>
            <a:pPr marL="0" indent="0">
              <a:buNone/>
            </a:pPr>
            <a:r>
              <a:rPr lang="en-US" altLang="zh-CN" sz="1800" dirty="0"/>
              <a:t>our</a:t>
            </a:r>
            <a:r>
              <a:rPr lang="zh-CN" altLang="en-US" sz="1800" dirty="0"/>
              <a:t>明确声明一个全局变量，虽然是在某个模块或者函数里面定义的，外面的也可以访问，如果已经声明过了，再次用</a:t>
            </a:r>
            <a:r>
              <a:rPr lang="en-US" altLang="zh-CN" sz="1800" dirty="0"/>
              <a:t>“our”,</a:t>
            </a:r>
            <a:r>
              <a:rPr lang="zh-CN" altLang="en-US" sz="1800" dirty="0"/>
              <a:t>表示此处用的是全局的那个，不是同名的私有或者局部变量。</a:t>
            </a:r>
            <a:endParaRPr lang="en-US" altLang="zh-CN" sz="1800" dirty="0"/>
          </a:p>
          <a:p>
            <a:pPr marL="0" indent="0">
              <a:buNone/>
            </a:pPr>
            <a:endParaRPr lang="zh-CN" altLang="en-US" sz="1800" dirty="0"/>
          </a:p>
        </p:txBody>
      </p:sp>
    </p:spTree>
    <p:extLst>
      <p:ext uri="{BB962C8B-B14F-4D97-AF65-F5344CB8AC3E}">
        <p14:creationId xmlns:p14="http://schemas.microsoft.com/office/powerpoint/2010/main" val="1665219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6000" dirty="0" smtClean="0"/>
              <a:t>Perl</a:t>
            </a:r>
            <a:r>
              <a:rPr lang="zh-CN" altLang="en-US" sz="6000" dirty="0" smtClean="0"/>
              <a:t>操作符</a:t>
            </a:r>
            <a:endParaRPr lang="zh-CN" altLang="en-US" sz="6000" dirty="0"/>
          </a:p>
        </p:txBody>
      </p:sp>
      <p:sp>
        <p:nvSpPr>
          <p:cNvPr id="3" name="内容占位符 2"/>
          <p:cNvSpPr>
            <a:spLocks noGrp="1"/>
          </p:cNvSpPr>
          <p:nvPr>
            <p:ph idx="1"/>
          </p:nvPr>
        </p:nvSpPr>
        <p:spPr>
          <a:xfrm>
            <a:off x="838200" y="1825625"/>
            <a:ext cx="10515600" cy="4884268"/>
          </a:xfrm>
        </p:spPr>
        <p:txBody>
          <a:bodyPr>
            <a:normAutofit fontScale="92500" lnSpcReduction="10000"/>
          </a:bodyPr>
          <a:lstStyle/>
          <a:p>
            <a:r>
              <a:rPr lang="zh-CN" altLang="en-US" dirty="0" smtClean="0"/>
              <a:t>算术操作符、整数比较操作符与</a:t>
            </a:r>
            <a:r>
              <a:rPr lang="en-US" altLang="zh-CN" dirty="0" smtClean="0"/>
              <a:t>C</a:t>
            </a:r>
            <a:r>
              <a:rPr lang="zh-CN" altLang="en-US" dirty="0" smtClean="0"/>
              <a:t>语言基本相同</a:t>
            </a:r>
            <a:endParaRPr lang="en-US" altLang="zh-CN" dirty="0" smtClean="0"/>
          </a:p>
          <a:p>
            <a:r>
              <a:rPr lang="zh-CN" altLang="en-US" dirty="0" smtClean="0"/>
              <a:t>字符串比较操作符</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r>
              <a:rPr lang="zh-CN" altLang="en-US" dirty="0" smtClean="0"/>
              <a:t>字符串联接和重复操作符</a:t>
            </a:r>
            <a:endParaRPr lang="en-US" altLang="zh-CN" dirty="0" smtClean="0"/>
          </a:p>
          <a:p>
            <a:pPr marL="0" indent="0">
              <a:buNone/>
            </a:pPr>
            <a:r>
              <a:rPr lang="zh-CN" altLang="en-US" dirty="0" smtClean="0"/>
              <a:t>联接：</a:t>
            </a:r>
            <a:r>
              <a:rPr lang="en-US" altLang="zh-CN" dirty="0" smtClean="0"/>
              <a:t>.     </a:t>
            </a:r>
            <a:r>
              <a:rPr lang="zh-CN" altLang="en-US" dirty="0" smtClean="0"/>
              <a:t>如：</a:t>
            </a:r>
            <a:r>
              <a:rPr lang="en-US" altLang="zh-CN" dirty="0" smtClean="0"/>
              <a:t>$a = “123”; $a .= “</a:t>
            </a:r>
            <a:r>
              <a:rPr lang="en-US" altLang="zh-CN" dirty="0" err="1" smtClean="0"/>
              <a:t>abc</a:t>
            </a:r>
            <a:r>
              <a:rPr lang="en-US" altLang="zh-CN" dirty="0" smtClean="0"/>
              <a:t>”;  # $a = 123abc</a:t>
            </a:r>
          </a:p>
          <a:p>
            <a:pPr marL="0" indent="0">
              <a:buNone/>
            </a:pPr>
            <a:r>
              <a:rPr lang="zh-CN" altLang="en-US" dirty="0" smtClean="0"/>
              <a:t>重复：</a:t>
            </a:r>
            <a:r>
              <a:rPr lang="en-US" altLang="zh-CN" dirty="0" smtClean="0"/>
              <a:t>x    </a:t>
            </a:r>
            <a:r>
              <a:rPr lang="zh-CN" altLang="en-US" dirty="0" smtClean="0"/>
              <a:t>如：</a:t>
            </a:r>
            <a:r>
              <a:rPr lang="en-US" altLang="zh-CN" dirty="0" smtClean="0"/>
              <a:t> $a = “t” x 5;                      # $a = “</a:t>
            </a:r>
            <a:r>
              <a:rPr lang="en-US" altLang="zh-CN" dirty="0" err="1" smtClean="0"/>
              <a:t>ttttt</a:t>
            </a:r>
            <a:r>
              <a:rPr lang="en-US" altLang="zh-CN" dirty="0" smtClean="0"/>
              <a:t>” </a:t>
            </a:r>
          </a:p>
          <a:p>
            <a:r>
              <a:rPr lang="zh-CN" altLang="en-US" dirty="0" smtClean="0"/>
              <a:t>逻辑操作符、位操作符、赋值操作符与</a:t>
            </a:r>
            <a:r>
              <a:rPr lang="en-US" altLang="zh-CN" dirty="0" smtClean="0"/>
              <a:t>C</a:t>
            </a:r>
            <a:r>
              <a:rPr lang="zh-CN" altLang="en-US" dirty="0" smtClean="0"/>
              <a:t>语言基本相同</a:t>
            </a:r>
            <a:endParaRPr lang="en-US" altLang="zh-CN" dirty="0" smtClean="0"/>
          </a:p>
          <a:p>
            <a:pPr marL="0" indent="0">
              <a:buNone/>
            </a:pPr>
            <a:endParaRPr lang="en-US" altLang="zh-CN" dirty="0" smtClean="0"/>
          </a:p>
          <a:p>
            <a:pPr marL="0" indent="0">
              <a:buNone/>
            </a:pPr>
            <a:endParaRPr lang="zh-CN" altLang="en-US" dirty="0"/>
          </a:p>
        </p:txBody>
      </p:sp>
      <p:pic>
        <p:nvPicPr>
          <p:cNvPr id="5" name="图片 4"/>
          <p:cNvPicPr>
            <a:picLocks noChangeAspect="1"/>
          </p:cNvPicPr>
          <p:nvPr/>
        </p:nvPicPr>
        <p:blipFill>
          <a:blip r:embed="rId2"/>
          <a:stretch>
            <a:fillRect/>
          </a:stretch>
        </p:blipFill>
        <p:spPr>
          <a:xfrm>
            <a:off x="1296742" y="2713753"/>
            <a:ext cx="4897996" cy="2215105"/>
          </a:xfrm>
          <a:prstGeom prst="rect">
            <a:avLst/>
          </a:prstGeom>
        </p:spPr>
      </p:pic>
    </p:spTree>
    <p:extLst>
      <p:ext uri="{BB962C8B-B14F-4D97-AF65-F5344CB8AC3E}">
        <p14:creationId xmlns:p14="http://schemas.microsoft.com/office/powerpoint/2010/main" val="3985665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dirty="0" smtClean="0"/>
              <a:t>数组</a:t>
            </a:r>
            <a:endParaRPr lang="zh-CN" altLang="en-US" sz="6000" dirty="0"/>
          </a:p>
        </p:txBody>
      </p:sp>
      <p:sp>
        <p:nvSpPr>
          <p:cNvPr id="3" name="内容占位符 2"/>
          <p:cNvSpPr>
            <a:spLocks noGrp="1"/>
          </p:cNvSpPr>
          <p:nvPr>
            <p:ph idx="1"/>
          </p:nvPr>
        </p:nvSpPr>
        <p:spPr>
          <a:xfrm>
            <a:off x="838200" y="1323703"/>
            <a:ext cx="10611118" cy="5849829"/>
          </a:xfrm>
        </p:spPr>
        <p:txBody>
          <a:bodyPr>
            <a:normAutofit lnSpcReduction="10000"/>
          </a:bodyPr>
          <a:lstStyle/>
          <a:p>
            <a:r>
              <a:rPr lang="zh-CN" altLang="en-US" b="1" dirty="0" smtClean="0">
                <a:latin typeface="+mn-ea"/>
              </a:rPr>
              <a:t>数组存取</a:t>
            </a:r>
            <a:endParaRPr lang="en-US" altLang="zh-CN" b="1" dirty="0" smtClean="0">
              <a:latin typeface="+mn-ea"/>
            </a:endParaRPr>
          </a:p>
          <a:p>
            <a:pPr marL="0" indent="0">
              <a:buNone/>
            </a:pPr>
            <a:r>
              <a:rPr lang="zh-CN" altLang="en-US" dirty="0" smtClean="0"/>
              <a:t>对数组中的值通过下标存取，第一个元素下标为</a:t>
            </a:r>
            <a:r>
              <a:rPr lang="en-US" altLang="zh-CN" dirty="0" smtClean="0"/>
              <a:t>0</a:t>
            </a:r>
            <a:r>
              <a:rPr lang="zh-CN" altLang="en-US" dirty="0" smtClean="0"/>
              <a:t>。试图访问不存在的数组元素，则结果为</a:t>
            </a:r>
            <a:r>
              <a:rPr lang="en-US" altLang="zh-CN" dirty="0" smtClean="0"/>
              <a:t>NULL</a:t>
            </a:r>
            <a:r>
              <a:rPr lang="zh-CN" altLang="en-US" dirty="0" smtClean="0"/>
              <a:t>，但如果给超出数组大小的元素赋值，则数组自动增长，原来没有的元素值为</a:t>
            </a:r>
            <a:r>
              <a:rPr lang="en-US" altLang="zh-CN" dirty="0" smtClean="0"/>
              <a:t>NULL</a:t>
            </a:r>
            <a:r>
              <a:rPr lang="zh-CN" altLang="en-US" dirty="0" smtClean="0"/>
              <a:t>。</a:t>
            </a:r>
            <a:endParaRPr lang="en-US" altLang="zh-CN" dirty="0" smtClean="0"/>
          </a:p>
          <a:p>
            <a:pPr marL="0" indent="0">
              <a:buNone/>
            </a:pPr>
            <a:r>
              <a:rPr lang="zh-CN" altLang="en-US" dirty="0" smtClean="0"/>
              <a:t>如： </a:t>
            </a:r>
            <a:r>
              <a:rPr lang="en-US" altLang="zh-CN" dirty="0" smtClean="0"/>
              <a:t>@array = (1, 2, 3, 4);</a:t>
            </a:r>
          </a:p>
          <a:p>
            <a:r>
              <a:rPr lang="zh-CN" altLang="en-US" b="1" dirty="0" smtClean="0"/>
              <a:t>数组的长度</a:t>
            </a:r>
            <a:endParaRPr lang="en-US" altLang="zh-CN" b="1" dirty="0" smtClean="0"/>
          </a:p>
          <a:p>
            <a:pPr marL="0" indent="0">
              <a:buNone/>
            </a:pPr>
            <a:r>
              <a:rPr lang="zh-CN" altLang="en-US" dirty="0" smtClean="0"/>
              <a:t>当数组变量出现在预期简单变量出现的地方，则</a:t>
            </a:r>
            <a:r>
              <a:rPr lang="en-US" altLang="zh-CN" dirty="0" smtClean="0"/>
              <a:t>PERL</a:t>
            </a:r>
            <a:r>
              <a:rPr lang="zh-CN" altLang="en-US" dirty="0" smtClean="0"/>
              <a:t>解释器取其长度。</a:t>
            </a:r>
            <a:endParaRPr lang="en-US" altLang="zh-CN" dirty="0" smtClean="0"/>
          </a:p>
          <a:p>
            <a:pPr marL="0" indent="0">
              <a:buNone/>
            </a:pPr>
            <a:r>
              <a:rPr lang="it-IT" altLang="zh-CN" dirty="0" smtClean="0"/>
              <a:t>@array = (1, 2, 3);</a:t>
            </a:r>
            <a:br>
              <a:rPr lang="it-IT" altLang="zh-CN" dirty="0" smtClean="0"/>
            </a:br>
            <a:r>
              <a:rPr lang="it-IT" altLang="zh-CN" dirty="0" smtClean="0"/>
              <a:t>$scalar = @array; # $scalar = 3,</a:t>
            </a:r>
            <a:r>
              <a:rPr lang="zh-CN" altLang="it-IT" dirty="0" smtClean="0"/>
              <a:t>即</a:t>
            </a:r>
            <a:r>
              <a:rPr lang="it-IT" altLang="zh-CN" dirty="0" smtClean="0"/>
              <a:t>@array</a:t>
            </a:r>
            <a:r>
              <a:rPr lang="zh-CN" altLang="it-IT" dirty="0" smtClean="0"/>
              <a:t>的长度</a:t>
            </a:r>
            <a:br>
              <a:rPr lang="zh-CN" altLang="it-IT" dirty="0" smtClean="0"/>
            </a:br>
            <a:r>
              <a:rPr lang="it-IT" altLang="zh-CN" dirty="0" smtClean="0"/>
              <a:t>($scalar) = @array; # $scalar = 1,</a:t>
            </a:r>
            <a:r>
              <a:rPr lang="zh-CN" altLang="it-IT" dirty="0" smtClean="0"/>
              <a:t>即</a:t>
            </a:r>
            <a:r>
              <a:rPr lang="it-IT" altLang="zh-CN" dirty="0" smtClean="0"/>
              <a:t>@array</a:t>
            </a:r>
            <a:r>
              <a:rPr lang="zh-CN" altLang="it-IT" dirty="0" smtClean="0"/>
              <a:t>第一个元素的值</a:t>
            </a:r>
            <a:endParaRPr lang="en-US" altLang="zh-CN" dirty="0" smtClean="0"/>
          </a:p>
          <a:p>
            <a:r>
              <a:rPr lang="zh-CN" altLang="en-US" b="1" dirty="0" smtClean="0"/>
              <a:t>子数组</a:t>
            </a:r>
            <a:r>
              <a:rPr lang="en-US" altLang="zh-CN" dirty="0" smtClean="0"/>
              <a:t>  </a:t>
            </a:r>
          </a:p>
          <a:p>
            <a:pPr marL="0" indent="0">
              <a:buNone/>
            </a:pPr>
            <a:r>
              <a:rPr lang="en-US" altLang="zh-CN" dirty="0" smtClean="0"/>
              <a:t>@array[0,1] = ("string", 46); @array[0..3] = (11, 22, 33, 44); </a:t>
            </a:r>
          </a:p>
          <a:p>
            <a:pPr marL="0" indent="0">
              <a:buNone/>
            </a:pPr>
            <a:endParaRPr lang="zh-CN" altLang="en-US" dirty="0">
              <a:latin typeface="+mn-ea"/>
            </a:endParaRPr>
          </a:p>
        </p:txBody>
      </p:sp>
    </p:spTree>
    <p:extLst>
      <p:ext uri="{BB962C8B-B14F-4D97-AF65-F5344CB8AC3E}">
        <p14:creationId xmlns:p14="http://schemas.microsoft.com/office/powerpoint/2010/main" val="2370600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dirty="0" smtClean="0"/>
              <a:t>数组常用库函数</a:t>
            </a:r>
            <a:endParaRPr lang="zh-CN" altLang="en-US" sz="6000" dirty="0"/>
          </a:p>
        </p:txBody>
      </p:sp>
      <p:sp>
        <p:nvSpPr>
          <p:cNvPr id="3" name="内容占位符 2"/>
          <p:cNvSpPr>
            <a:spLocks noGrp="1"/>
          </p:cNvSpPr>
          <p:nvPr>
            <p:ph idx="1"/>
          </p:nvPr>
        </p:nvSpPr>
        <p:spPr/>
        <p:txBody>
          <a:bodyPr>
            <a:normAutofit fontScale="62500" lnSpcReduction="20000"/>
          </a:bodyPr>
          <a:lstStyle/>
          <a:p>
            <a:r>
              <a:rPr lang="en-US" altLang="zh-CN" b="1" dirty="0" smtClean="0"/>
              <a:t>sort</a:t>
            </a:r>
            <a:r>
              <a:rPr lang="en-US" altLang="zh-CN" dirty="0" smtClean="0"/>
              <a:t>--</a:t>
            </a:r>
            <a:r>
              <a:rPr lang="zh-CN" altLang="en-US" dirty="0" smtClean="0"/>
              <a:t>按字符顺序排序</a:t>
            </a:r>
            <a:br>
              <a:rPr lang="zh-CN" altLang="en-US" dirty="0" smtClean="0"/>
            </a:br>
            <a:r>
              <a:rPr lang="en-US" altLang="zh-CN" dirty="0" smtClean="0"/>
              <a:t>@array = ("this", "is", "</a:t>
            </a:r>
            <a:r>
              <a:rPr lang="en-US" altLang="zh-CN" dirty="0" err="1" smtClean="0"/>
              <a:t>a","test</a:t>
            </a:r>
            <a:r>
              <a:rPr lang="en-US" altLang="zh-CN" dirty="0" smtClean="0"/>
              <a:t>");</a:t>
            </a:r>
            <a:br>
              <a:rPr lang="en-US" altLang="zh-CN" dirty="0" smtClean="0"/>
            </a:br>
            <a:r>
              <a:rPr lang="en-US" altLang="zh-CN" dirty="0" smtClean="0"/>
              <a:t>@array2 = sort(@array); # @array2 = ("</a:t>
            </a:r>
            <a:r>
              <a:rPr lang="en-US" altLang="zh-CN" dirty="0" err="1" smtClean="0"/>
              <a:t>a","is</a:t>
            </a:r>
            <a:r>
              <a:rPr lang="en-US" altLang="zh-CN" dirty="0" smtClean="0"/>
              <a:t>", "test", "this")</a:t>
            </a:r>
            <a:br>
              <a:rPr lang="en-US" altLang="zh-CN" dirty="0" smtClean="0"/>
            </a:br>
            <a:r>
              <a:rPr lang="en-US" altLang="zh-CN" dirty="0" smtClean="0"/>
              <a:t>@array = (70, 100, 8);</a:t>
            </a:r>
            <a:br>
              <a:rPr lang="en-US" altLang="zh-CN" dirty="0" smtClean="0"/>
            </a:br>
            <a:r>
              <a:rPr lang="en-US" altLang="zh-CN" dirty="0" smtClean="0"/>
              <a:t>@array = sort(@array); # @array = (100, 70, 8) now</a:t>
            </a:r>
            <a:endParaRPr lang="en-US" altLang="zh-CN" dirty="0"/>
          </a:p>
          <a:p>
            <a:r>
              <a:rPr lang="en-US" altLang="zh-CN" b="1" dirty="0" smtClean="0"/>
              <a:t>reverse</a:t>
            </a:r>
            <a:r>
              <a:rPr lang="en-US" altLang="zh-CN" dirty="0" smtClean="0"/>
              <a:t>--</a:t>
            </a:r>
            <a:r>
              <a:rPr lang="zh-CN" altLang="en-US" dirty="0" smtClean="0"/>
              <a:t>反转数组</a:t>
            </a:r>
            <a:br>
              <a:rPr lang="zh-CN" altLang="en-US" dirty="0" smtClean="0"/>
            </a:br>
            <a:r>
              <a:rPr lang="en-US" altLang="zh-CN" dirty="0" smtClean="0"/>
              <a:t>@array2 = reverse(@array);</a:t>
            </a:r>
            <a:br>
              <a:rPr lang="en-US" altLang="zh-CN" dirty="0" smtClean="0"/>
            </a:br>
            <a:r>
              <a:rPr lang="en-US" altLang="zh-CN" dirty="0" smtClean="0"/>
              <a:t>@array2 = reverse sort (@array);</a:t>
            </a:r>
            <a:endParaRPr lang="en-US" altLang="zh-CN" dirty="0"/>
          </a:p>
          <a:p>
            <a:r>
              <a:rPr lang="en-US" altLang="zh-CN" b="1" dirty="0" smtClean="0"/>
              <a:t>chop</a:t>
            </a:r>
            <a:r>
              <a:rPr lang="en-US" altLang="zh-CN" dirty="0" smtClean="0"/>
              <a:t>--</a:t>
            </a:r>
            <a:r>
              <a:rPr lang="zh-CN" altLang="en-US" dirty="0" smtClean="0"/>
              <a:t>数组去尾</a:t>
            </a:r>
            <a:br>
              <a:rPr lang="zh-CN" altLang="en-US" dirty="0" smtClean="0"/>
            </a:br>
            <a:r>
              <a:rPr lang="en-US" altLang="zh-CN" dirty="0" smtClean="0"/>
              <a:t>chop</a:t>
            </a:r>
            <a:r>
              <a:rPr lang="zh-CN" altLang="en-US" dirty="0" smtClean="0"/>
              <a:t>的意义是去掉</a:t>
            </a:r>
            <a:r>
              <a:rPr lang="en-US" altLang="zh-CN" dirty="0" smtClean="0"/>
              <a:t>STDIN</a:t>
            </a:r>
            <a:r>
              <a:rPr lang="zh-CN" altLang="en-US" dirty="0" smtClean="0"/>
              <a:t>（键盘）输入字符串时最后一个字符</a:t>
            </a:r>
            <a:r>
              <a:rPr lang="en-US" altLang="zh-CN" dirty="0" smtClean="0"/>
              <a:t>--</a:t>
            </a:r>
            <a:r>
              <a:rPr lang="zh-CN" altLang="en-US" dirty="0" smtClean="0"/>
              <a:t>换行符。而如果它作用到数组上，则将数组中每一个元素都做如此处理。</a:t>
            </a:r>
            <a:br>
              <a:rPr lang="zh-CN" altLang="en-US" dirty="0" smtClean="0"/>
            </a:br>
            <a:r>
              <a:rPr lang="en-US" altLang="zh-CN" dirty="0" smtClean="0"/>
              <a:t>@list = ("rabbit", "12345","quartz");</a:t>
            </a:r>
            <a:br>
              <a:rPr lang="en-US" altLang="zh-CN" dirty="0" smtClean="0"/>
            </a:br>
            <a:r>
              <a:rPr lang="en-US" altLang="zh-CN" dirty="0" smtClean="0"/>
              <a:t>chop (@list); # @list = ("rabbi", "1234","quart") now</a:t>
            </a:r>
            <a:endParaRPr lang="en-US" altLang="zh-CN" dirty="0"/>
          </a:p>
          <a:p>
            <a:r>
              <a:rPr lang="en-US" altLang="zh-CN" b="1" dirty="0" smtClean="0"/>
              <a:t>join/split</a:t>
            </a:r>
            <a:r>
              <a:rPr lang="en-US" altLang="zh-CN" dirty="0" smtClean="0"/>
              <a:t>--</a:t>
            </a:r>
            <a:r>
              <a:rPr lang="zh-CN" altLang="en-US" dirty="0" smtClean="0"/>
              <a:t>连接</a:t>
            </a:r>
            <a:r>
              <a:rPr lang="en-US" altLang="zh-CN" dirty="0" smtClean="0"/>
              <a:t>/</a:t>
            </a:r>
            <a:r>
              <a:rPr lang="zh-CN" altLang="en-US" dirty="0" smtClean="0"/>
              <a:t>拆分</a:t>
            </a:r>
            <a:br>
              <a:rPr lang="zh-CN" altLang="en-US" dirty="0" smtClean="0"/>
            </a:br>
            <a:r>
              <a:rPr lang="en-US" altLang="zh-CN" dirty="0" smtClean="0"/>
              <a:t>join</a:t>
            </a:r>
            <a:r>
              <a:rPr lang="zh-CN" altLang="en-US" dirty="0" smtClean="0"/>
              <a:t>的第一个参数是连接所用的中间字符，其余则为待连接的字符数组。</a:t>
            </a:r>
            <a:br>
              <a:rPr lang="zh-CN" altLang="en-US" dirty="0" smtClean="0"/>
            </a:br>
            <a:r>
              <a:rPr lang="en-US" altLang="zh-CN" dirty="0" smtClean="0"/>
              <a:t>$string = join(" ", "this", "</a:t>
            </a:r>
            <a:r>
              <a:rPr lang="en-US" altLang="zh-CN" dirty="0" err="1" smtClean="0"/>
              <a:t>is","a</a:t>
            </a:r>
            <a:r>
              <a:rPr lang="en-US" altLang="zh-CN" dirty="0" smtClean="0"/>
              <a:t>", "string"); # </a:t>
            </a:r>
            <a:r>
              <a:rPr lang="zh-CN" altLang="en-US" dirty="0" smtClean="0"/>
              <a:t>结果为</a:t>
            </a:r>
            <a:r>
              <a:rPr lang="en-US" altLang="zh-CN" dirty="0" smtClean="0"/>
              <a:t>"this is a string"</a:t>
            </a:r>
            <a:br>
              <a:rPr lang="en-US" altLang="zh-CN" dirty="0" smtClean="0"/>
            </a:br>
            <a:r>
              <a:rPr lang="en-US" altLang="zh-CN" dirty="0" smtClean="0"/>
              <a:t>@list = ("</a:t>
            </a:r>
            <a:r>
              <a:rPr lang="en-US" altLang="zh-CN" dirty="0" err="1" smtClean="0"/>
              <a:t>words","and</a:t>
            </a:r>
            <a:r>
              <a:rPr lang="en-US" altLang="zh-CN" dirty="0" smtClean="0"/>
              <a:t>");</a:t>
            </a:r>
            <a:br>
              <a:rPr lang="en-US" altLang="zh-CN" dirty="0" smtClean="0"/>
            </a:br>
            <a:r>
              <a:rPr lang="en-US" altLang="zh-CN" dirty="0" smtClean="0"/>
              <a:t>$string = join("::", @list, "colons"); #</a:t>
            </a:r>
            <a:r>
              <a:rPr lang="zh-CN" altLang="en-US" dirty="0" smtClean="0"/>
              <a:t>结果为</a:t>
            </a:r>
            <a:r>
              <a:rPr lang="en-US" altLang="zh-CN" dirty="0" smtClean="0"/>
              <a:t>"words::and::colons"</a:t>
            </a:r>
            <a:br>
              <a:rPr lang="en-US" altLang="zh-CN" dirty="0" smtClean="0"/>
            </a:br>
            <a:r>
              <a:rPr lang="en-US" altLang="zh-CN" dirty="0" smtClean="0"/>
              <a:t>@array = split(/::/,$string); # @array = ("</a:t>
            </a:r>
            <a:r>
              <a:rPr lang="en-US" altLang="zh-CN" dirty="0" err="1" smtClean="0"/>
              <a:t>words","and</a:t>
            </a:r>
            <a:r>
              <a:rPr lang="en-US" altLang="zh-CN" dirty="0" smtClean="0"/>
              <a:t>", "colons") now</a:t>
            </a:r>
            <a:endParaRPr lang="zh-CN" altLang="en-US" dirty="0"/>
          </a:p>
        </p:txBody>
      </p:sp>
    </p:spTree>
    <p:extLst>
      <p:ext uri="{BB962C8B-B14F-4D97-AF65-F5344CB8AC3E}">
        <p14:creationId xmlns:p14="http://schemas.microsoft.com/office/powerpoint/2010/main" val="39246900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877</TotalTime>
  <Words>2126</Words>
  <Application>Microsoft Office PowerPoint</Application>
  <PresentationFormat>宽屏</PresentationFormat>
  <Paragraphs>257</Paragraphs>
  <Slides>28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宋体</vt:lpstr>
      <vt:lpstr>Arial</vt:lpstr>
      <vt:lpstr>Calibri</vt:lpstr>
      <vt:lpstr>Calibri Light</vt:lpstr>
      <vt:lpstr>Times New Roman</vt:lpstr>
      <vt:lpstr>Office 主题</vt:lpstr>
      <vt:lpstr>通向perl的旅程</vt:lpstr>
      <vt:lpstr>Perl的历史</vt:lpstr>
      <vt:lpstr>Perl的魅力</vt:lpstr>
      <vt:lpstr>Perl程序的基本结构一</vt:lpstr>
      <vt:lpstr>Perl程序的基本结构二</vt:lpstr>
      <vt:lpstr>Perl简单变量</vt:lpstr>
      <vt:lpstr>Perl操作符</vt:lpstr>
      <vt:lpstr>数组</vt:lpstr>
      <vt:lpstr>数组常用库函数</vt:lpstr>
      <vt:lpstr>关联数组（哈希表）一</vt:lpstr>
      <vt:lpstr>关联数组（哈希表）二</vt:lpstr>
      <vt:lpstr>控制结构</vt:lpstr>
      <vt:lpstr>函数一</vt:lpstr>
      <vt:lpstr>函数二</vt:lpstr>
      <vt:lpstr>引用（指针）一</vt:lpstr>
      <vt:lpstr>引用（指针）二</vt:lpstr>
      <vt:lpstr>模式匹配一</vt:lpstr>
      <vt:lpstr>模式匹配二</vt:lpstr>
      <vt:lpstr>模式匹配三</vt:lpstr>
      <vt:lpstr>扩展模式匹配</vt:lpstr>
      <vt:lpstr>文件读写一</vt:lpstr>
      <vt:lpstr>文件读写二</vt:lpstr>
      <vt:lpstr>包和模块一</vt:lpstr>
      <vt:lpstr>包和模块二</vt:lpstr>
      <vt:lpstr>外部程序调用（system）</vt:lpstr>
      <vt:lpstr>常用环境变量</vt:lpstr>
      <vt:lpstr>相关资料</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Perl的魅力</dc:title>
  <dc:creator>wpz</dc:creator>
  <cp:lastModifiedBy>w</cp:lastModifiedBy>
  <cp:revision>506</cp:revision>
  <dcterms:created xsi:type="dcterms:W3CDTF">2014-09-03T09:18:39Z</dcterms:created>
  <dcterms:modified xsi:type="dcterms:W3CDTF">2014-09-08T02:53:17Z</dcterms:modified>
</cp:coreProperties>
</file>