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981" r:id="rId3"/>
    <p:sldId id="1111" r:id="rId4"/>
    <p:sldId id="1068" r:id="rId5"/>
    <p:sldId id="1049" r:id="rId6"/>
    <p:sldId id="1071" r:id="rId7"/>
    <p:sldId id="1072" r:id="rId8"/>
    <p:sldId id="1097" r:id="rId9"/>
    <p:sldId id="1098" r:id="rId10"/>
    <p:sldId id="1073" r:id="rId11"/>
    <p:sldId id="1076" r:id="rId12"/>
    <p:sldId id="1075" r:id="rId13"/>
    <p:sldId id="1094" r:id="rId14"/>
    <p:sldId id="1096" r:id="rId15"/>
    <p:sldId id="1095" r:id="rId16"/>
    <p:sldId id="913" r:id="rId17"/>
    <p:sldId id="1103" r:id="rId18"/>
    <p:sldId id="1102" r:id="rId19"/>
    <p:sldId id="1079" r:id="rId20"/>
    <p:sldId id="1099" r:id="rId21"/>
    <p:sldId id="1100" r:id="rId22"/>
    <p:sldId id="1101" r:id="rId23"/>
    <p:sldId id="1078" r:id="rId24"/>
    <p:sldId id="1112" r:id="rId25"/>
    <p:sldId id="1113" r:id="rId26"/>
    <p:sldId id="1057" r:id="rId27"/>
    <p:sldId id="1058" r:id="rId28"/>
    <p:sldId id="1059" r:id="rId29"/>
    <p:sldId id="1061" r:id="rId30"/>
    <p:sldId id="1062" r:id="rId31"/>
    <p:sldId id="1063" r:id="rId32"/>
    <p:sldId id="1064" r:id="rId33"/>
    <p:sldId id="1065" r:id="rId34"/>
    <p:sldId id="1066" r:id="rId35"/>
    <p:sldId id="1069" r:id="rId36"/>
    <p:sldId id="1037" r:id="rId37"/>
    <p:sldId id="1038" r:id="rId38"/>
    <p:sldId id="1039" r:id="rId39"/>
    <p:sldId id="1040" r:id="rId40"/>
    <p:sldId id="1041" r:id="rId41"/>
    <p:sldId id="1042" r:id="rId42"/>
    <p:sldId id="1035" r:id="rId43"/>
    <p:sldId id="1093" r:id="rId44"/>
    <p:sldId id="1044" r:id="rId45"/>
    <p:sldId id="1034" r:id="rId46"/>
    <p:sldId id="1043" r:id="rId47"/>
    <p:sldId id="1036" r:id="rId48"/>
    <p:sldId id="1045" r:id="rId49"/>
    <p:sldId id="1081" r:id="rId50"/>
    <p:sldId id="1086" r:id="rId51"/>
    <p:sldId id="1087" r:id="rId52"/>
    <p:sldId id="1088" r:id="rId53"/>
    <p:sldId id="1082" r:id="rId54"/>
    <p:sldId id="1091" r:id="rId55"/>
    <p:sldId id="1089" r:id="rId56"/>
    <p:sldId id="1090" r:id="rId57"/>
    <p:sldId id="1085" r:id="rId58"/>
    <p:sldId id="1092" r:id="rId59"/>
    <p:sldId id="1104" r:id="rId60"/>
    <p:sldId id="1106" r:id="rId61"/>
    <p:sldId id="1107" r:id="rId62"/>
    <p:sldId id="1105" r:id="rId63"/>
    <p:sldId id="1025" r:id="rId64"/>
    <p:sldId id="1108" r:id="rId65"/>
    <p:sldId id="1109" r:id="rId66"/>
    <p:sldId id="111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D2A6B3-8C83-5715-718E-768AAE3F14C9}" name="Shan Lu" initials="SL" userId="S::shanlu@uchicago.edu::30a9bf2c-ce7a-49c7-b044-187b3e57d625" providerId="AD"/>
  <p188:author id="{9DDC49F3-30A1-85EB-C37E-661C0DAE4E66}" name="Bogdan Stoica" initials="BS" userId="S::bastoica@UCHICAGO.EDU::f31b4e87-9850-455b-97f5-a3dc3606da7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FFFF"/>
    <a:srgbClr val="FFD1D1"/>
    <a:srgbClr val="FFF2CC"/>
    <a:srgbClr val="EAF2FA"/>
    <a:srgbClr val="000000"/>
    <a:srgbClr val="C00000"/>
    <a:srgbClr val="FF3333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DF1B5-FFE8-4645-8289-ED791AE323DE}" v="138" dt="2024-10-20T19:32:22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1" autoAdjust="0"/>
    <p:restoredTop sz="92035" autoAdjust="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8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19AF8-B688-7A32-A780-614E2A827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77E72-A639-15B2-E21D-FE2C1C11B3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E880-F752-4AAF-8584-BF8F790F0BE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27F2A-AB3E-0AB1-16A5-89D29710D9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203FB-9DF7-E75A-FB48-E9DA348E62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07808-67F1-45EE-A3B9-69A5E83E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1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4AA5-6C4E-4869-A431-5F29272C765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FA85-E117-406C-A0A3-15DE00BB2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7255-821E-B0D7-3736-15912B3D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848BA-41EE-0316-1DCE-3355A3846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BC9910-DF6E-DBB2-ED93-40510E902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31BA-9902-53FF-7E65-7FC7DEF59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2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0542C-049E-62CD-E158-239A4196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E8A4A-51A1-1D24-06DE-94BD2050D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A6310-74D2-EC8A-B6F2-ABB2BF1C9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6D296-24B5-508F-C9EB-670791CAA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0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4E8C4-447B-03D2-BDBA-03B7F18B0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074F5-CC83-84EF-4345-7A0CA551E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9CB48-325B-CCB8-96E0-6A1BF8C3B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EBC1-6D11-E0DB-4EA1-71C89DF4D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30060-3E72-D9E5-0C1B-5E48E592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3D3FF-7DC2-ED26-4BF9-B2EF8531C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54CEA-B060-5831-AA5C-155F30368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CD9D0-6447-195D-314D-5D509CD52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FE302-8CCD-D088-89A1-8BF0297F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AB9A34-895F-F169-CB26-C3C783001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BCEEA-CEEE-4C7A-B6F7-571A73D19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F4089-22BD-025B-E3E0-A3A301AC2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1430E-DEA1-2FFB-030A-2056096CB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E86DB-135A-C64B-1143-5D246BD61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908B8-8F7C-FECD-3ECD-5A9B39F2A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69373-5B5C-F8FE-0123-4AE446F9E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2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0F771-8413-9542-5D31-877BEBD96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BD104-758D-3CFC-46A1-8B0E449CB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0C93DC-9376-B616-C5EA-41FE1EB97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D8F05-4881-F2A1-4EA8-68A340EB6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2F16B-5691-3964-CF72-C4C37EFD9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0D1BB-9DBE-58B3-B43A-E0826ADEE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AEF49-84EF-0122-5B7A-4A44F4ABC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DD126-F192-737A-D3E6-64D80CC1A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B53A0-D067-BCAE-4A7D-ADEC58B28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BD2CEB-29D6-718F-56F4-AE97E7377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98C4C0-38F4-5237-1599-A4772F9C3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321F8-83AB-D1ED-136B-7DDA0FB17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5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E75C-0E48-4BF3-4091-C47211E9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D7BB9-5629-D2F7-5B16-A440AEC11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DEF09-7CB2-3EF4-5287-6A6CFC662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AA8C-B07E-177B-1BB2-1AB0133E4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2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B7DB9-A279-84FC-CC7F-7B8D4912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35444A-F1BE-6E40-6F92-43CC3E2B0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6B1E8-C9A3-3033-4BDD-3D7E8E661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B232F-1D23-E4E5-775D-9EC913E89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6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87C9-847C-1A16-DD3B-620527D0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B53C7-6517-504A-F95D-7E30DBCBF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312D2-C9CF-CC47-E9F5-8D2902647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CCAE9-CA79-EE94-80B8-2CD01163C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4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C8369-32E9-E0CF-34BF-BEF77F7DD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B7BA9-94C0-2CFD-10FE-CF4DCD646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AA038-9CA7-94A2-80A2-13665371E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2144E-99B7-343D-02DE-CFEA2A0D0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1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B2D66-19F2-2EEF-E6DF-55E2B5903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72E065-B537-9B92-F2E5-EB1715FFE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6EDB1-7FDD-C798-8D39-B99668D5D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D55E7-37D6-95D2-3C37-CCF225592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9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9C72-3771-3F79-7F66-4620479A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70F1B5-C3EE-2F96-AD1D-4CC84EF99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75C73F-FE17-1D96-706E-56ED1A40D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969E-0619-50F4-B989-C626B5B4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4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2824-6451-F632-562B-44C1ED9C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45060-0636-C68C-567A-A81AD1A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4EB26F-2D85-454E-F4AA-248FB10F7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A41A8-C00F-C76D-7D67-A940F668F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9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799E-8F66-CB46-A846-E74404F9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07335-DFC1-49DB-0E0D-73F58627A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49728-CF66-0951-DF66-6010333D4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8131-7C7F-DBEC-CDA2-CD5A590D4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4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5383-AD57-3AD5-7AD0-A654322E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1E04F-D8FF-3435-2A90-F84D4E698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138E1-6B64-3740-4804-078E13357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CB620-DE4C-0F3A-C96E-36E65AABA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B17BF-A8FE-228D-8864-1CEEE37B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D3D25-EC4F-962B-D167-5334A0681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BA18DB-F25D-BFB1-EA73-5C942670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440A-4AF9-EAC8-7DB4-193410FAE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3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6BD6-1C6C-C30F-92A7-D59F4DD5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09D6D6-E53C-2CBB-A7D4-A76ED482A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CED05-5D75-64B4-C128-E10525975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FBFA7-AC0F-7DC4-F247-6659E2634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3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7AF7F-4EE0-EB44-7263-977C485E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A7D0F-C05E-3BAD-7E59-5C86C9000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A808B-6BB1-8DEB-E3C8-6ADDFADFE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B16BE-475D-7AB5-002D-898AF1E0E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10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7B67-434B-54E5-9BD3-2A83B0619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18421-1535-5E81-C59E-03ABF33B3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3A1E3-85A1-CCB9-C0BD-1ADC75D3A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02D79-108D-98DB-BF52-031DA1629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3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87816-0366-0684-4D68-F28EF01C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4F75A-3DC2-E41A-EFDC-173C0D0B3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69FAD-DBBD-2022-9937-716C852A4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F810-6689-9886-BCDB-941DB1767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69203-B825-0713-834A-C6A8A1610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324B2-D905-5DAD-B2D5-83404BDE4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2A2D7-CDAA-53BF-5105-D27700D55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7DFC9-04E7-FC1F-FB28-77A87A797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07846-3CB0-4CB8-9BD8-C7598550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8C04A-4511-279E-A8D7-7866F72F6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C6762-31FC-096F-9119-68A55E439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484FB-C27D-286B-4E24-A25888FB4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8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B1C9A-81FC-97D8-DDD4-2A6A9AC41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84194-9352-7708-54FB-2E05312C9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1086D-7B95-BFA0-82C9-31B253E27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C9917-0740-6F2B-96EA-7930AB135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4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05C97-7F03-AB4C-C76E-653F1500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972164-9A53-0904-BFFB-422B9002E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54FCDC-6629-F444-2168-E10D9C588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19DD8-7AA0-F0A5-B05E-A4163C0B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3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551CD-97E3-71F0-D5AC-7D593E52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9EE613-3689-0359-7FD9-4474BAAD61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132F4-2D63-D156-39CF-70DE4B386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6005D-2989-47D2-5100-5264508B0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1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5C0C9-B318-1287-5FFB-4E8B9EB8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35EA-D705-D200-A23C-11C858D61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DCEAE-3344-C3AD-8EA1-7607579D5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3A54-736C-9DC1-F33F-B976E5FA5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0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C790F-CBF3-E72A-7FD9-98E23747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833852-4649-01D4-783C-5C03BE6FE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67199-8B64-C78A-D4AD-A5C00F98D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06313-09F2-AFA3-89A5-292690A27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40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802B6-DC51-37C8-D3DF-C670771A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D0D2F-5360-0DCC-5F47-9C190D8F4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C2B3C-5C16-FF8D-1D13-17359B608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CE605-09C8-14A2-7545-A7D434243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0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B2D79-AD83-E77B-9AA8-ACD6BE4E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A822B9-3087-F7EC-B320-F43DBDC7F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5AFB7-AC78-8955-8F0D-6CD0B81D6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C2DB9-940E-F281-CB06-094F67FA4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22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84740-E1A4-EA9C-88AA-B70935E1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C4450-E358-6FC7-60E7-727E6D00F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DD06B-EC1A-6AA9-2B4A-28C4C355B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45A4B-0A48-4041-4593-1BEFBF590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4F718-2078-4CDB-785A-A6B4614CA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25E5E-E251-9592-4461-6604D9AAC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E163E-EB4B-F295-A3D5-4228E7D7C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BC8D-8FCA-D73B-4EC9-0CEC77BA8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52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A8623-EAFC-2BB6-E2F1-02A91A500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295AB-9AEA-289D-2507-D00E80533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2468C-71D6-A804-7238-E6D27DCD4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08272-051C-B8DD-B90F-9274A5DC3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14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1532-D9D3-975E-0879-1955FA984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97653-5BD7-1CC6-324C-FC0A1DCE9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8EA193-DA61-B851-C1D6-63E760274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Identifying retry is challenging. Let’s take a look at to similar code snippets. You don’t have to read the entire code; but only observe that… (click)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52087-C22A-77E4-A6AE-8C0425625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5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6DEBE-05C6-B30F-75A1-C5DD0349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B2528-94BE-32E6-5EBA-FDF82285A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C4C96-6480-28F9-41BA-C11B1FEA5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Identifying retry is challenging. Let’s take a look at to similar code snippets. You don’t have to read the entire code; but only observe that… (click)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4A5A2-CA1B-2CB9-4D28-4D266343B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1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848E-B786-F9B7-15C0-320CE23F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65788-62DB-5BE0-9722-E9AC58CEA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80A96-1A64-D23B-7F1C-2734E536F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Identifying retry is challenging. Let’s take a look at to similar code snippets. You don’t have to read the entire code; but only observe that… (click)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239BB-BCD4-1A34-A2F0-62C64784C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0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86C47-AA83-23CE-36C0-22DAA80B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6F957-B9B5-6529-4D61-1105911EC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65C5D-C129-AA6F-AF3F-51B074C55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Identifying retry is challenging. Let’s take a look at to similar code snippets. You don’t have to read the entire code; but only observe that… (click)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ABEDF-E4B3-3AD4-B737-13A9F6DC4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5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17CA5-5916-C69D-2789-DF8AA025B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EC188-13BC-6EE9-17AD-14F2F5E51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BD5FD-A5C3-0412-38FC-4619ED859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Identifying retry is challenging. Let’s take a look at to similar code snippets. You don’t have to read the entire code; but only observe that… (click)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68FD-165B-AB7E-4791-ABF6C0B65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95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1679-79E5-7234-9AA4-CFC0281EC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08FD8D-D56A-9391-D2B0-361A74550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035B8-FA2A-C3CD-7485-836419B4F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3334-785D-AB7B-C395-A8B594FA9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9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7A40-397D-BD92-1EFF-672625FB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8273CD-D173-12F8-68C3-EBD7C774C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1D2A7-674D-68B8-18D5-378A92DF3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9F6B9-F98E-7EE7-0262-7D4077683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9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EA803-501E-DD6A-F28C-C9055E7C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E4E08-ECFA-DB3D-CF16-F0F4B4EDAF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E5A79-7ACD-1C84-7488-F9E907799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DE9B-A7BB-6A27-AB90-0DE652ACC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52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700F-DADD-F2ED-D473-FC5069BE2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945F5-38BA-4DB7-AA8E-4A62BFF81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31937-6C07-2D70-AD3D-A8FC2FE38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E973C-B82B-6B29-24F1-AFA81B30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5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81FFD-7502-C4E4-BF00-188242BF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3E261-B76F-0726-1503-9297A9093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E827DF-D26A-9753-96FE-647D44A9D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F2890-1798-2A50-EA23-921A417AD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8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038B2-4EDE-1BE9-0A71-2447D115F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7B28D-DF98-C33F-33E6-792EC05FC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DEAE4-872B-7AF1-A17C-56B00647A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13F6-0813-7FF8-1FBB-54AA94A49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894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AC63F-82DC-A12F-9D8F-10EFFD7AE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D55C3C-570C-30D8-ADFD-94A27525E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86BE3-21CE-9ABB-A5DA-117CDF353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87DF1-964D-E8A4-7612-27F27549E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37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9967-6E20-C5AB-20A3-4BC061526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4BFCE-287C-19AD-9759-DA612C02A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49444-EA61-8C60-7D0D-788D6A80D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EE254-D19F-0245-5B18-B6C3101A9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163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DCC1-5641-90BF-6CF8-0203EDC3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DAB4B-4134-A460-7CC6-A656DEE11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CE2F56-075F-CD51-55BD-63514FE08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1821B-CCD1-0C05-5061-64467AFBA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17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D458F-7A70-830C-C2C2-13E30071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5CC5C-EE2B-77D4-39B4-D4D92C1B4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E6107-81A7-BF94-3900-B37797A04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31A37-8956-8BBE-706F-363FC5970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49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7426D-71E5-E34A-2919-4A0B9A4D5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2A3F9-A64B-CBAE-29C3-69BC63E39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D933D6-4921-57EC-AA96-9173083A8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D5E1-AE48-4FB9-EFCF-130275746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11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53B7C-7162-226F-5F2B-409DAEAA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89757-BAB9-1150-D8DB-11C1D8319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0BA3F-61EA-91F3-4AF6-621167C09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5326-520C-43B2-366F-4251C9D16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F3E6-5A6D-4119-D962-6C32933D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0DA01B-01C6-D7CD-FFBE-FD6380ED5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E7459-9EF4-7794-C166-C482A1B61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308A-87CC-6E74-EB48-C4769DA86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83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A36C-1492-57E2-BAF9-C5A684F9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4FD5B-0CBB-3AB7-FD72-267FAB3B3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A8F3F-0085-BD07-761C-F9AF3B7A2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9C1AF-2D0A-F811-FB36-F9B2F0EC2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4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8F76-012C-50FB-E796-5A52CE123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E44A7-2E04-70BC-4C48-90E0099B5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3C8D4F-D11B-93EB-FD90-13BBC8F04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5701-B5F4-99F0-66B5-B090BA333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1F42E-A7C0-2354-01FA-3FE221C3E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17C912-1395-3C37-8870-21F3CE13C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CE6A3-DF69-ECB9-626E-E1FBA73A8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33B5-BD97-3008-99C7-BB3DAB602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7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EDA47-F345-975C-ED40-368BC6BD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84BE7-4D07-6399-412F-A9F3C44C78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C09D5-AC2C-5961-D996-6C3DCF665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0C81-A039-1A17-8F97-828891BE0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6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1CC92-BB1D-A798-E914-52E0FF0B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715D6-23B3-92C9-E643-3017E4928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FBDD6-3B08-2D7F-A52B-992167F05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Third -- retry implementations need to handle the side-effects of a failed task, like cleaning up the program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C5AB-4C7E-5652-61BE-9EFE9014E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3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7D005-95CD-4258-7587-BE82832D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7F804-B5D1-4D41-1DE9-8D00FB363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7DD57-1F5B-6D4B-F10D-992C46FB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B3FB5-8E53-E87B-2F5D-315BF6962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92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CB41-29FE-73B4-82AC-CC7B87C5F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01955-B55F-A7C4-9CE6-F01CA1490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6467F-BD97-89AF-9F2C-691415963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4D0D8-3B80-A19B-5119-1EC64FAF5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07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00BDB-911E-22FE-9E1A-749945491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F459C-62BC-C09E-2E77-804B6538B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22D27-3959-F9FF-1164-BE8DEA68C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20271-8960-B02D-6B2B-D11EC1B91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41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8FA11-DA81-7F91-992C-DA109C0E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2F38C-0861-6FF2-D228-6B9CA3D3E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72352-B7F1-2292-F7D5-92C83430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A220-096C-0A4B-9D6B-6F9B41D59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9949-E49B-39B3-BB77-A588FCF62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673EB-8120-F0A4-4B2F-B407815E1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1111B-A7F2-1B08-705A-3DFF82B5D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C3E39-24FA-8903-2296-6F60DE912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B53A2-EAEA-1D41-BE4C-109E1305E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9E1EB-7D7F-FF6E-DEE1-35F26FB52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867D6-8DAC-D51F-64E2-3A4ADE4DC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F00B8-C363-C3A6-D233-1BB7815D8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8BDD6-8AF3-0A01-5F6E-4F0A38FEC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A8BEA-F063-9C92-979F-1CFD68C16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50B76-0E82-9889-D1D3-F626AAABC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8099C-7A1C-B862-386C-5E0B1363E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07C72-0CC4-4171-9847-333190B19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7D50-7956-CB13-5752-18305EC58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B8A22-82E3-60EF-6234-B073D11D2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20">
            <a:extLst>
              <a:ext uri="{FF2B5EF4-FFF2-40B4-BE49-F238E27FC236}">
                <a16:creationId xmlns:a16="http://schemas.microsoft.com/office/drawing/2014/main" id="{D33C441C-40FD-0C4A-78A3-B6DCC9BE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322" y="6409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555906-DAD6-450C-ADE4-C30192AD11DB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17" name="Footer Placeholder 21">
            <a:extLst>
              <a:ext uri="{FF2B5EF4-FFF2-40B4-BE49-F238E27FC236}">
                <a16:creationId xmlns:a16="http://schemas.microsoft.com/office/drawing/2014/main" id="{CC716AC0-5733-F912-966A-50E7DA82A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9722" y="64096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22">
            <a:extLst>
              <a:ext uri="{FF2B5EF4-FFF2-40B4-BE49-F238E27FC236}">
                <a16:creationId xmlns:a16="http://schemas.microsoft.com/office/drawing/2014/main" id="{0FE385C1-FD8A-8C41-024B-75D1DE032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9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C4DCC24-F481-450D-8FEA-59948E83B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6766-4C31-3418-E18C-74FD02A8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E4271507-BB06-16B2-2B89-17BE2283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Date Placeholder 20">
            <a:extLst>
              <a:ext uri="{FF2B5EF4-FFF2-40B4-BE49-F238E27FC236}">
                <a16:creationId xmlns:a16="http://schemas.microsoft.com/office/drawing/2014/main" id="{31C5FC0F-632A-73E0-72AB-3E5ECC101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322" y="6409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555906-DAD6-450C-ADE4-C30192AD11DB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0" name="Footer Placeholder 21">
            <a:extLst>
              <a:ext uri="{FF2B5EF4-FFF2-40B4-BE49-F238E27FC236}">
                <a16:creationId xmlns:a16="http://schemas.microsoft.com/office/drawing/2014/main" id="{076F2B76-5792-1BCD-1D1A-CD1E308DF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9722" y="64096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22">
            <a:extLst>
              <a:ext uri="{FF2B5EF4-FFF2-40B4-BE49-F238E27FC236}">
                <a16:creationId xmlns:a16="http://schemas.microsoft.com/office/drawing/2014/main" id="{749BB85E-6EC6-9D83-7FD4-6AF7FC938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9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C4DCC24-F481-450D-8FEA-59948E83B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C87F-5F02-6AF6-0E9E-D3530BA1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20">
            <a:extLst>
              <a:ext uri="{FF2B5EF4-FFF2-40B4-BE49-F238E27FC236}">
                <a16:creationId xmlns:a16="http://schemas.microsoft.com/office/drawing/2014/main" id="{FE22EBDB-49D9-88C6-DCA5-6E64067A9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322" y="6409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555906-DAD6-450C-ADE4-C30192AD11DB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7" name="Footer Placeholder 21">
            <a:extLst>
              <a:ext uri="{FF2B5EF4-FFF2-40B4-BE49-F238E27FC236}">
                <a16:creationId xmlns:a16="http://schemas.microsoft.com/office/drawing/2014/main" id="{64C8EE88-3982-C164-2BC9-A1C74579E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9722" y="64096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052E641-54BF-DF42-D8D0-01519BB10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9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C4DCC24-F481-450D-8FEA-59948E83B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160A8-8FE9-4408-5332-FAE0A2F6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1A48-C7A9-C057-E2F6-CB82331A2336}"/>
              </a:ext>
            </a:extLst>
          </p:cNvPr>
          <p:cNvSpPr/>
          <p:nvPr userDrawn="1"/>
        </p:nvSpPr>
        <p:spPr>
          <a:xfrm>
            <a:off x="-28335" y="6512330"/>
            <a:ext cx="12266579" cy="36512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937913-DA42-002D-124E-512D59286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200"/>
          <a:stretch/>
        </p:blipFill>
        <p:spPr>
          <a:xfrm>
            <a:off x="290392" y="6478726"/>
            <a:ext cx="1273395" cy="451789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45FA5BB-3599-C448-9C48-1803476F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443BD179-56EF-A4B8-1885-0DC78C38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322" y="6409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555906-DAD6-450C-ADE4-C30192AD11DB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AA053CF-745F-504F-1199-B8C5EB5EE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9722" y="64096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72EBCD4-C3CE-CD3D-D5E2-154B86D8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9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C4DCC24-F481-450D-8FEA-59948E83B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F89BCC0-E4BF-AD9C-6909-CA6AFB821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695" y="3646594"/>
            <a:ext cx="11214608" cy="27564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Bogdan “Bo” </a:t>
            </a:r>
            <a:r>
              <a:rPr lang="en-US" sz="2800" b="1" dirty="0" err="1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Stoica</a:t>
            </a:r>
            <a:endParaRPr lang="en-US" sz="2800" b="1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  <a:p>
            <a:endParaRPr lang="en-US" sz="800" b="1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  <a:p>
            <a:endParaRPr lang="en-US" sz="2800" b="1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  <a:p>
            <a:endParaRPr lang="en-US" sz="2800" b="1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  <a:p>
            <a:endParaRPr lang="en-US" sz="2800" b="1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  <a:p>
            <a:r>
              <a:rPr lang="en-US" sz="28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18 November 2024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B115E-27B4-93B5-19BA-1CEDBE19AF01}"/>
              </a:ext>
            </a:extLst>
          </p:cNvPr>
          <p:cNvSpPr/>
          <p:nvPr/>
        </p:nvSpPr>
        <p:spPr>
          <a:xfrm>
            <a:off x="0" y="-9728"/>
            <a:ext cx="12192000" cy="3509963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chemeClr val="bg1">
                    <a:lumMod val="9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Understanding Scalability Bugs in Large-Scale Software Systems</a:t>
            </a:r>
          </a:p>
        </p:txBody>
      </p:sp>
      <p:pic>
        <p:nvPicPr>
          <p:cNvPr id="10" name="Picture 2" descr="Advertising on Quora - UChicago Case Study">
            <a:extLst>
              <a:ext uri="{FF2B5EF4-FFF2-40B4-BE49-F238E27FC236}">
                <a16:creationId xmlns:a16="http://schemas.microsoft.com/office/drawing/2014/main" id="{9ED695AC-716C-1EE7-F27F-12C23429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223" y="4421026"/>
            <a:ext cx="1207551" cy="12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B5E72-CD8D-6521-441F-109E8B8C4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17161"/>
            <a:ext cx="2743200" cy="365125"/>
          </a:xfrm>
        </p:spPr>
        <p:txBody>
          <a:bodyPr/>
          <a:lstStyle/>
          <a:p>
            <a:fld id="{18A4A93A-B76C-48EA-B8C9-85B3C42881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D9B75-40D6-BB33-C6E0-B4709421A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A796BA80-169E-0058-93BB-F9B54907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8176" y="5578299"/>
            <a:ext cx="1044384" cy="1044384"/>
          </a:xfrm>
          <a:prstGeom prst="rect">
            <a:avLst/>
          </a:prstGeom>
        </p:spPr>
      </p:pic>
      <p:pic>
        <p:nvPicPr>
          <p:cNvPr id="24" name="Graphic 23" descr="Computer with solid fill">
            <a:extLst>
              <a:ext uri="{FF2B5EF4-FFF2-40B4-BE49-F238E27FC236}">
                <a16:creationId xmlns:a16="http://schemas.microsoft.com/office/drawing/2014/main" id="{8749C89E-8597-2206-D647-16815B1FA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954" y="4690782"/>
            <a:ext cx="1044384" cy="1044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254590-3B5B-709F-E619-5D8FEDEA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An example: Cassandra-12281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F8BBCCB-459A-9481-8C89-71C243C3D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CF964EB1-374F-1472-8564-DB36038F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847" y="1778293"/>
            <a:ext cx="1044384" cy="104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7F08A-489B-E362-B19F-500427A22DEB}"/>
              </a:ext>
            </a:extLst>
          </p:cNvPr>
          <p:cNvSpPr txBox="1"/>
          <p:nvPr/>
        </p:nvSpPr>
        <p:spPr>
          <a:xfrm>
            <a:off x="2455568" y="2237902"/>
            <a:ext cx="656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1min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52A4F772-8448-F29E-53B6-A8F58D0A9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46398"/>
            <a:ext cx="1044384" cy="1044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97D66-D1AD-BD8F-24F6-BD6DC9D2288D}"/>
              </a:ext>
            </a:extLst>
          </p:cNvPr>
          <p:cNvSpPr txBox="1"/>
          <p:nvPr/>
        </p:nvSpPr>
        <p:spPr>
          <a:xfrm>
            <a:off x="2455567" y="3796074"/>
            <a:ext cx="6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30min</a:t>
            </a:r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0F163A19-61A7-0C9F-6FB0-6C6AB39F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160498"/>
            <a:ext cx="1044384" cy="1044384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B0B93F7A-884F-A7AF-EA28-94AAEAEA6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729" y="2581845"/>
            <a:ext cx="1044384" cy="1044384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593309BB-3E8A-7670-BB3A-D6C75587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35" y="4256195"/>
            <a:ext cx="1044384" cy="1044384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AB22AD9F-2D56-87A4-AE6C-4E3720D1D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" y="4638400"/>
            <a:ext cx="1044384" cy="1044384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B5059ED-14BB-5CDF-CEBA-84CC8C0E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417" y="5059747"/>
            <a:ext cx="1044384" cy="1044384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9C2A88C6-423A-0A4B-EB89-CBA21ED05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6350" y="4276364"/>
            <a:ext cx="1044384" cy="1044384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A6CC27E-6C56-27C6-0D0B-073DFC52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8103" y="4658569"/>
            <a:ext cx="1044384" cy="1044384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0ED881F6-04F5-21C1-E1DC-8611346D7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590" y="5451123"/>
            <a:ext cx="1044384" cy="1044384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51F82F0A-98FF-AB56-24CF-737B752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632" y="5232316"/>
            <a:ext cx="1044384" cy="10443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29CFAE3-CBA9-D8B1-32C5-064F0F63B723}"/>
              </a:ext>
            </a:extLst>
          </p:cNvPr>
          <p:cNvGrpSpPr/>
          <p:nvPr/>
        </p:nvGrpSpPr>
        <p:grpSpPr>
          <a:xfrm>
            <a:off x="8712937" y="2101517"/>
            <a:ext cx="3092842" cy="3130998"/>
            <a:chOff x="4935070" y="2270494"/>
            <a:chExt cx="3442485" cy="34352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2C9D425-2018-EBA7-8D45-E1BE95AB2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070" y="2270494"/>
              <a:ext cx="3442485" cy="343529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19632A-CA58-5CD5-AFB9-A1B5FEA84A6B}"/>
                </a:ext>
              </a:extLst>
            </p:cNvPr>
            <p:cNvSpPr/>
            <p:nvPr/>
          </p:nvSpPr>
          <p:spPr>
            <a:xfrm>
              <a:off x="5319072" y="2526432"/>
              <a:ext cx="1250577" cy="349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15F16E-CEE5-3095-2048-DB195AB6E4C4}"/>
              </a:ext>
            </a:extLst>
          </p:cNvPr>
          <p:cNvSpPr txBox="1"/>
          <p:nvPr/>
        </p:nvSpPr>
        <p:spPr>
          <a:xfrm rot="16200000">
            <a:off x="7980226" y="3251521"/>
            <a:ext cx="104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35585-13F3-95A0-AD1F-36D09A5D847F}"/>
              </a:ext>
            </a:extLst>
          </p:cNvPr>
          <p:cNvSpPr txBox="1"/>
          <p:nvPr/>
        </p:nvSpPr>
        <p:spPr>
          <a:xfrm>
            <a:off x="9689368" y="5038969"/>
            <a:ext cx="161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# nodes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42980-CBFE-0FB2-91D5-02CE0DC326BE}"/>
              </a:ext>
            </a:extLst>
          </p:cNvPr>
          <p:cNvSpPr/>
          <p:nvPr/>
        </p:nvSpPr>
        <p:spPr>
          <a:xfrm>
            <a:off x="196645" y="1778294"/>
            <a:ext cx="8102363" cy="4714582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992EB6-2A4F-7765-D091-FDF10739A448}"/>
              </a:ext>
            </a:extLst>
          </p:cNvPr>
          <p:cNvSpPr/>
          <p:nvPr/>
        </p:nvSpPr>
        <p:spPr>
          <a:xfrm>
            <a:off x="8292354" y="2038423"/>
            <a:ext cx="3760656" cy="3664529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C78D1F-C57F-833D-6868-C1FCCBF0FB5C}"/>
              </a:ext>
            </a:extLst>
          </p:cNvPr>
          <p:cNvSpPr/>
          <p:nvPr/>
        </p:nvSpPr>
        <p:spPr>
          <a:xfrm>
            <a:off x="-27709" y="2700407"/>
            <a:ext cx="12247417" cy="829255"/>
          </a:xfrm>
          <a:prstGeom prst="round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Root cause</a:t>
            </a:r>
            <a:r>
              <a:rPr lang="en-US" sz="31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: gossip protocol has </a:t>
            </a:r>
            <a:r>
              <a:rPr lang="en-US" sz="31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cubic</a:t>
            </a:r>
            <a:r>
              <a:rPr lang="en-US" sz="31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</a:t>
            </a:r>
            <a:r>
              <a:rPr lang="en-US" sz="31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!!</a:t>
            </a:r>
            <a:r>
              <a:rPr lang="en-US" sz="31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) complexity</a:t>
            </a:r>
          </a:p>
        </p:txBody>
      </p:sp>
    </p:spTree>
    <p:extLst>
      <p:ext uri="{BB962C8B-B14F-4D97-AF65-F5344CB8AC3E}">
        <p14:creationId xmlns:p14="http://schemas.microsoft.com/office/powerpoint/2010/main" val="298007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002E-3057-DC73-0A32-28DB2C21F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Computer with solid fill">
            <a:extLst>
              <a:ext uri="{FF2B5EF4-FFF2-40B4-BE49-F238E27FC236}">
                <a16:creationId xmlns:a16="http://schemas.microsoft.com/office/drawing/2014/main" id="{DF041640-D359-3C20-46B1-2C20AFCA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8176" y="5578299"/>
            <a:ext cx="1044384" cy="1044384"/>
          </a:xfrm>
          <a:prstGeom prst="rect">
            <a:avLst/>
          </a:prstGeom>
        </p:spPr>
      </p:pic>
      <p:pic>
        <p:nvPicPr>
          <p:cNvPr id="28" name="Graphic 27" descr="Computer with solid fill">
            <a:extLst>
              <a:ext uri="{FF2B5EF4-FFF2-40B4-BE49-F238E27FC236}">
                <a16:creationId xmlns:a16="http://schemas.microsoft.com/office/drawing/2014/main" id="{A9DDF633-77E8-960D-FF0F-997C1DF1A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954" y="4690782"/>
            <a:ext cx="1044384" cy="1044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4E282-2778-7048-87BD-984A502A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An example: Cassandra-12281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180B184-7C55-F7DA-1DCE-553DD4E3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495F805-E494-A5EE-6654-D2D6B86C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847" y="1778293"/>
            <a:ext cx="1044384" cy="104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36CD-8858-1B5B-2128-A5539BFE6249}"/>
              </a:ext>
            </a:extLst>
          </p:cNvPr>
          <p:cNvSpPr txBox="1"/>
          <p:nvPr/>
        </p:nvSpPr>
        <p:spPr>
          <a:xfrm>
            <a:off x="2455568" y="2237902"/>
            <a:ext cx="656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1min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707C7-B664-693B-999E-6B4A8AED8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46398"/>
            <a:ext cx="1044384" cy="1044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D32D2D-5C68-B86A-101D-81AFFB2AADC9}"/>
              </a:ext>
            </a:extLst>
          </p:cNvPr>
          <p:cNvSpPr txBox="1"/>
          <p:nvPr/>
        </p:nvSpPr>
        <p:spPr>
          <a:xfrm>
            <a:off x="2455567" y="3796074"/>
            <a:ext cx="6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30min</a:t>
            </a:r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8721233E-705D-9FFE-A7F4-BD1BCCE22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160498"/>
            <a:ext cx="1044384" cy="1044384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C049A956-CF83-AAC7-68A3-DBF1BBCD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729" y="2581845"/>
            <a:ext cx="1044384" cy="1044384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9CE8209D-7087-A746-E348-B74546806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35" y="4256195"/>
            <a:ext cx="1044384" cy="1044384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38452405-71B5-2010-5459-D60103AC6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" y="4638400"/>
            <a:ext cx="1044384" cy="1044384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EDF5ABB8-6FDF-6383-75CE-8018F68DD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417" y="5059747"/>
            <a:ext cx="1044384" cy="1044384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68F1E364-38A9-744B-5234-1FD1BEF6C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6350" y="4276364"/>
            <a:ext cx="1044384" cy="1044384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C3EC2904-77B8-79EA-9A2F-C6D61E0C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8103" y="4658569"/>
            <a:ext cx="1044384" cy="1044384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9CE0265B-2F45-2C9F-E77D-6C2E3AA74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590" y="5451123"/>
            <a:ext cx="1044384" cy="1044384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1FA61E5F-CDBC-DF63-A9CA-EE3CC366E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632" y="5232316"/>
            <a:ext cx="1044384" cy="10443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5FE4D3C-30E1-7BEC-9520-A02A8A0BC8C2}"/>
              </a:ext>
            </a:extLst>
          </p:cNvPr>
          <p:cNvGrpSpPr/>
          <p:nvPr/>
        </p:nvGrpSpPr>
        <p:grpSpPr>
          <a:xfrm>
            <a:off x="8712937" y="2101517"/>
            <a:ext cx="3092842" cy="3130998"/>
            <a:chOff x="4935070" y="2270494"/>
            <a:chExt cx="3442485" cy="34352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100447C-8C72-1E5C-0BCF-876E51F0B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070" y="2270494"/>
              <a:ext cx="3442485" cy="343529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6D41A4-4323-5324-9589-B43F2C9B4C20}"/>
                </a:ext>
              </a:extLst>
            </p:cNvPr>
            <p:cNvSpPr/>
            <p:nvPr/>
          </p:nvSpPr>
          <p:spPr>
            <a:xfrm>
              <a:off x="5319072" y="2526432"/>
              <a:ext cx="1250577" cy="349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816D733-C1AD-5815-9C65-A802C08CE101}"/>
              </a:ext>
            </a:extLst>
          </p:cNvPr>
          <p:cNvSpPr txBox="1"/>
          <p:nvPr/>
        </p:nvSpPr>
        <p:spPr>
          <a:xfrm rot="16200000">
            <a:off x="7980226" y="3251521"/>
            <a:ext cx="104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6216BE-648B-4EBA-DA91-A93967B2AE17}"/>
              </a:ext>
            </a:extLst>
          </p:cNvPr>
          <p:cNvSpPr txBox="1"/>
          <p:nvPr/>
        </p:nvSpPr>
        <p:spPr>
          <a:xfrm>
            <a:off x="9689368" y="5038969"/>
            <a:ext cx="161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# nodes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4EE86A-4ACD-589D-387F-AC684F4EEB73}"/>
              </a:ext>
            </a:extLst>
          </p:cNvPr>
          <p:cNvSpPr/>
          <p:nvPr/>
        </p:nvSpPr>
        <p:spPr>
          <a:xfrm>
            <a:off x="196645" y="1778294"/>
            <a:ext cx="8102363" cy="4714582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8960FA-5DAE-5CBF-2C36-082423A67D41}"/>
              </a:ext>
            </a:extLst>
          </p:cNvPr>
          <p:cNvSpPr/>
          <p:nvPr/>
        </p:nvSpPr>
        <p:spPr>
          <a:xfrm>
            <a:off x="8292354" y="2038423"/>
            <a:ext cx="3760656" cy="3664529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1898D-6C14-E5CD-CB67-F00AABE4B703}"/>
              </a:ext>
            </a:extLst>
          </p:cNvPr>
          <p:cNvSpPr/>
          <p:nvPr/>
        </p:nvSpPr>
        <p:spPr>
          <a:xfrm>
            <a:off x="-27709" y="2700407"/>
            <a:ext cx="12247417" cy="829255"/>
          </a:xfrm>
          <a:prstGeom prst="round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Root cause</a:t>
            </a:r>
            <a:r>
              <a:rPr lang="en-US" sz="31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: gossip protocol has </a:t>
            </a:r>
            <a:r>
              <a:rPr lang="en-US" sz="31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cubic</a:t>
            </a:r>
            <a:r>
              <a:rPr lang="en-US" sz="31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</a:t>
            </a:r>
            <a:r>
              <a:rPr lang="en-US" sz="31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!!</a:t>
            </a:r>
            <a:r>
              <a:rPr lang="en-US" sz="31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) complexity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2DA9AD-B858-550B-6C3C-6D3D884AA3E4}"/>
              </a:ext>
            </a:extLst>
          </p:cNvPr>
          <p:cNvSpPr/>
          <p:nvPr/>
        </p:nvSpPr>
        <p:spPr>
          <a:xfrm>
            <a:off x="-21800" y="4236026"/>
            <a:ext cx="12247417" cy="829255"/>
          </a:xfrm>
          <a:prstGeom prst="round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Observation</a:t>
            </a:r>
            <a:r>
              <a:rPr lang="en-US" sz="31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: happens only at a “large enough” scale</a:t>
            </a:r>
          </a:p>
        </p:txBody>
      </p:sp>
    </p:spTree>
    <p:extLst>
      <p:ext uri="{BB962C8B-B14F-4D97-AF65-F5344CB8AC3E}">
        <p14:creationId xmlns:p14="http://schemas.microsoft.com/office/powerpoint/2010/main" val="36208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830CE-F223-9C00-B415-9D4B40A9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E225-DAB2-CA3E-8205-329B0421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What are scalability bugs?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4566B52-A981-83B7-BDC4-DFF017E14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D8B77-9E92-09EA-0830-EE032EBACCFC}"/>
              </a:ext>
            </a:extLst>
          </p:cNvPr>
          <p:cNvSpPr txBox="1"/>
          <p:nvPr/>
        </p:nvSpPr>
        <p:spPr>
          <a:xfrm>
            <a:off x="376843" y="1758951"/>
            <a:ext cx="6360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Definition: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Latent faults that are scale dependent and whose symptoms surface in large-scale deployments (e.g., &gt;100 nodes) but not likely in small/medium-scale (e.g., &lt;100) deployments.</a:t>
            </a:r>
          </a:p>
        </p:txBody>
      </p:sp>
    </p:spTree>
    <p:extLst>
      <p:ext uri="{BB962C8B-B14F-4D97-AF65-F5344CB8AC3E}">
        <p14:creationId xmlns:p14="http://schemas.microsoft.com/office/powerpoint/2010/main" val="407823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2C6D5-565F-E241-7D70-7C1BBCE4E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9C6304-C678-46E7-ADEF-31C1CB530555}"/>
              </a:ext>
            </a:extLst>
          </p:cNvPr>
          <p:cNvSpPr/>
          <p:nvPr/>
        </p:nvSpPr>
        <p:spPr>
          <a:xfrm>
            <a:off x="426003" y="2765334"/>
            <a:ext cx="6360133" cy="59903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7BF2E3-2C96-B40E-B4D2-8664C0B62F64}"/>
              </a:ext>
            </a:extLst>
          </p:cNvPr>
          <p:cNvSpPr/>
          <p:nvPr/>
        </p:nvSpPr>
        <p:spPr>
          <a:xfrm>
            <a:off x="426004" y="3364366"/>
            <a:ext cx="2572836" cy="45055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20DC3-FB38-D4A0-4900-3FA22C4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What are scalability bugs?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B11448-70D5-636A-2856-55B5C67FF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F2687-40A4-0320-D82D-E7AE9DCC0B58}"/>
              </a:ext>
            </a:extLst>
          </p:cNvPr>
          <p:cNvSpPr txBox="1"/>
          <p:nvPr/>
        </p:nvSpPr>
        <p:spPr>
          <a:xfrm>
            <a:off x="376843" y="1758951"/>
            <a:ext cx="6360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Definition: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Latent faults that are scale dependent and whose symptoms surface in large-scale deployments (e.g., &gt;100 nodes) but not likely in small/medium-scale (e.g., &lt;100) deployments.</a:t>
            </a:r>
          </a:p>
        </p:txBody>
      </p:sp>
    </p:spTree>
    <p:extLst>
      <p:ext uri="{BB962C8B-B14F-4D97-AF65-F5344CB8AC3E}">
        <p14:creationId xmlns:p14="http://schemas.microsoft.com/office/powerpoint/2010/main" val="254033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BCFF0-3E0E-CA22-CAE5-F9423085E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5046B7-F4DE-9CCB-E5F0-B55A68C259C7}"/>
              </a:ext>
            </a:extLst>
          </p:cNvPr>
          <p:cNvSpPr/>
          <p:nvPr/>
        </p:nvSpPr>
        <p:spPr>
          <a:xfrm>
            <a:off x="426003" y="3814916"/>
            <a:ext cx="6360133" cy="59903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CEC1B-2FAA-7D83-FA25-777E530A64D3}"/>
              </a:ext>
            </a:extLst>
          </p:cNvPr>
          <p:cNvSpPr/>
          <p:nvPr/>
        </p:nvSpPr>
        <p:spPr>
          <a:xfrm>
            <a:off x="426004" y="4413948"/>
            <a:ext cx="937539" cy="45055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B89C33-4CD8-F1DB-6E37-A75928323C03}"/>
              </a:ext>
            </a:extLst>
          </p:cNvPr>
          <p:cNvSpPr/>
          <p:nvPr/>
        </p:nvSpPr>
        <p:spPr>
          <a:xfrm>
            <a:off x="426003" y="2765334"/>
            <a:ext cx="6360133" cy="59903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FC9FB1-05C1-4C14-46D3-953F913AC4AF}"/>
              </a:ext>
            </a:extLst>
          </p:cNvPr>
          <p:cNvSpPr/>
          <p:nvPr/>
        </p:nvSpPr>
        <p:spPr>
          <a:xfrm>
            <a:off x="426004" y="3364366"/>
            <a:ext cx="2572836" cy="45055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F6454-E80D-0E8B-37BD-942A9733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What are scalability bugs?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FC0C803-F777-79FF-DCE0-54A14AF8B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0229E-03F8-1962-9081-16B60DEE7BD6}"/>
              </a:ext>
            </a:extLst>
          </p:cNvPr>
          <p:cNvSpPr txBox="1"/>
          <p:nvPr/>
        </p:nvSpPr>
        <p:spPr>
          <a:xfrm>
            <a:off x="376843" y="1758951"/>
            <a:ext cx="6360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Definition: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Latent faults that are scale dependent and whose symptoms surface in large-scale deployments (e.g., &gt;100 nodes) but not likely in small/medium-scale (e.g., &lt;100) deployments.</a:t>
            </a:r>
          </a:p>
        </p:txBody>
      </p:sp>
    </p:spTree>
    <p:extLst>
      <p:ext uri="{BB962C8B-B14F-4D97-AF65-F5344CB8AC3E}">
        <p14:creationId xmlns:p14="http://schemas.microsoft.com/office/powerpoint/2010/main" val="143176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7C3D-86FA-20F2-D7C5-E64E7EE7E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B92A-4296-375C-48A7-C907478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What are scalability bugs?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22D8C92-C87C-2543-D338-E640ED99C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B8E50-6105-0F7B-E2C8-EE8383CE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036" y="1758951"/>
            <a:ext cx="2930260" cy="281805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4FA63A-A450-2683-7649-058D891E0319}"/>
              </a:ext>
            </a:extLst>
          </p:cNvPr>
          <p:cNvSpPr/>
          <p:nvPr/>
        </p:nvSpPr>
        <p:spPr>
          <a:xfrm>
            <a:off x="426003" y="3814916"/>
            <a:ext cx="6360133" cy="59903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E477BB-A994-319B-89E9-1614622EC823}"/>
              </a:ext>
            </a:extLst>
          </p:cNvPr>
          <p:cNvSpPr/>
          <p:nvPr/>
        </p:nvSpPr>
        <p:spPr>
          <a:xfrm>
            <a:off x="426004" y="4413948"/>
            <a:ext cx="937539" cy="45055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DD5F94-4BBF-56BE-6215-3D86612321B3}"/>
              </a:ext>
            </a:extLst>
          </p:cNvPr>
          <p:cNvSpPr/>
          <p:nvPr/>
        </p:nvSpPr>
        <p:spPr>
          <a:xfrm>
            <a:off x="426003" y="2765334"/>
            <a:ext cx="6360133" cy="59903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685CAF-D683-E387-FB58-47144D77988E}"/>
              </a:ext>
            </a:extLst>
          </p:cNvPr>
          <p:cNvSpPr/>
          <p:nvPr/>
        </p:nvSpPr>
        <p:spPr>
          <a:xfrm>
            <a:off x="426004" y="3364366"/>
            <a:ext cx="2572836" cy="45055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530FA-A3C5-DB23-9148-DE7CE5B2AC20}"/>
              </a:ext>
            </a:extLst>
          </p:cNvPr>
          <p:cNvSpPr txBox="1"/>
          <p:nvPr/>
        </p:nvSpPr>
        <p:spPr>
          <a:xfrm>
            <a:off x="376843" y="1758951"/>
            <a:ext cx="6360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Definition: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Latent faults that are scale dependent and whose symptoms surface in large-scale deployments (e.g., &gt;100 nodes) but not likely in small/medium-scale (e.g., &lt;100) deployments.</a:t>
            </a:r>
          </a:p>
        </p:txBody>
      </p:sp>
    </p:spTree>
    <p:extLst>
      <p:ext uri="{BB962C8B-B14F-4D97-AF65-F5344CB8AC3E}">
        <p14:creationId xmlns:p14="http://schemas.microsoft.com/office/powerpoint/2010/main" val="414436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D97D-1602-004A-5DB7-7E091AF59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F069-1A0A-8136-12E7-B02463E6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 data set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20FBE58-3D32-F2D6-2742-619E329E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F6EBB-CFE4-F89E-3C46-A504BC95D7EB}"/>
              </a:ext>
            </a:extLst>
          </p:cNvPr>
          <p:cNvSpPr txBox="1"/>
          <p:nvPr/>
        </p:nvSpPr>
        <p:spPr>
          <a:xfrm>
            <a:off x="6536224" y="2176922"/>
            <a:ext cx="486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10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open-source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BE30A-0C59-A941-5232-D8D17D6C3D4D}"/>
              </a:ext>
            </a:extLst>
          </p:cNvPr>
          <p:cNvSpPr txBox="1"/>
          <p:nvPr/>
        </p:nvSpPr>
        <p:spPr>
          <a:xfrm>
            <a:off x="490312" y="217692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350+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bug reports</a:t>
            </a:r>
          </a:p>
        </p:txBody>
      </p:sp>
    </p:spTree>
    <p:extLst>
      <p:ext uri="{BB962C8B-B14F-4D97-AF65-F5344CB8AC3E}">
        <p14:creationId xmlns:p14="http://schemas.microsoft.com/office/powerpoint/2010/main" val="198507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4DCBC-519F-27E7-3A86-6F799F670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C39-B5AD-A5D6-CE85-5F4C6287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 data set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2A311A8-9B81-2B14-A6A5-3A8A38A4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11D2B-E46C-9790-4249-2F5B9F942F5E}"/>
              </a:ext>
            </a:extLst>
          </p:cNvPr>
          <p:cNvSpPr txBox="1"/>
          <p:nvPr/>
        </p:nvSpPr>
        <p:spPr>
          <a:xfrm>
            <a:off x="6536224" y="2176922"/>
            <a:ext cx="486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10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open-source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8C1FE-FDCB-17F9-52B3-EC0C950E4E3D}"/>
              </a:ext>
            </a:extLst>
          </p:cNvPr>
          <p:cNvSpPr txBox="1"/>
          <p:nvPr/>
        </p:nvSpPr>
        <p:spPr>
          <a:xfrm>
            <a:off x="490312" y="217692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350+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bug reports</a:t>
            </a:r>
          </a:p>
        </p:txBody>
      </p:sp>
      <p:pic>
        <p:nvPicPr>
          <p:cNvPr id="3" name="Picture 28" descr="asf - Revision 1921444: /kafka/site/logos/originals/png">
            <a:extLst>
              <a:ext uri="{FF2B5EF4-FFF2-40B4-BE49-F238E27FC236}">
                <a16:creationId xmlns:a16="http://schemas.microsoft.com/office/drawing/2014/main" id="{082C9CB7-FDCC-CA90-68E9-700F78B7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53" y="4197921"/>
            <a:ext cx="1444985" cy="7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6" descr="Apache Spark - Wikipedia">
            <a:extLst>
              <a:ext uri="{FF2B5EF4-FFF2-40B4-BE49-F238E27FC236}">
                <a16:creationId xmlns:a16="http://schemas.microsoft.com/office/drawing/2014/main" id="{411B2F14-B542-DFB1-4CC4-6798D874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72" y="5071872"/>
            <a:ext cx="1168422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adoop Distributed File System (HDFS) - Architecture, Working and Benefits">
            <a:extLst>
              <a:ext uri="{FF2B5EF4-FFF2-40B4-BE49-F238E27FC236}">
                <a16:creationId xmlns:a16="http://schemas.microsoft.com/office/drawing/2014/main" id="{D58F1A6C-8017-2CCC-801E-7F9AD235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670" y="4137584"/>
            <a:ext cx="2308232" cy="108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45E842-C3D4-3361-5226-C77D2F96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62" y="2994660"/>
            <a:ext cx="1975213" cy="50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>
            <a:extLst>
              <a:ext uri="{FF2B5EF4-FFF2-40B4-BE49-F238E27FC236}">
                <a16:creationId xmlns:a16="http://schemas.microsoft.com/office/drawing/2014/main" id="{A812FB5D-0D17-24F3-5674-45510C90B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16" y="3691111"/>
            <a:ext cx="2267286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>
            <a:extLst>
              <a:ext uri="{FF2B5EF4-FFF2-40B4-BE49-F238E27FC236}">
                <a16:creationId xmlns:a16="http://schemas.microsoft.com/office/drawing/2014/main" id="{70956BD0-8F9E-3B05-B88A-D1B4B73B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920" y="3511532"/>
            <a:ext cx="888889" cy="7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ustom InputFormat in MapReduce.">
            <a:extLst>
              <a:ext uri="{FF2B5EF4-FFF2-40B4-BE49-F238E27FC236}">
                <a16:creationId xmlns:a16="http://schemas.microsoft.com/office/drawing/2014/main" id="{A7AD0196-DC81-8FBA-8C33-9F7CF195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86" y="5754907"/>
            <a:ext cx="2120732" cy="6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 descr="Dive into ElasticSearch. This article will help you to get 95%… | by Ihor  Kopanev | Towards Data Science">
            <a:extLst>
              <a:ext uri="{FF2B5EF4-FFF2-40B4-BE49-F238E27FC236}">
                <a16:creationId xmlns:a16="http://schemas.microsoft.com/office/drawing/2014/main" id="{276A4F72-D98D-EC2B-B1C6-0896805D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452" y="4794669"/>
            <a:ext cx="2229847" cy="11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ache Ignite - Wikipedia">
            <a:extLst>
              <a:ext uri="{FF2B5EF4-FFF2-40B4-BE49-F238E27FC236}">
                <a16:creationId xmlns:a16="http://schemas.microsoft.com/office/drawing/2014/main" id="{3463AFE5-D909-D122-CF84-F76035017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641" y="2816140"/>
            <a:ext cx="1311400" cy="5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Flink: An Overview with sample code | by Siladitya Ghosh | Medium">
            <a:extLst>
              <a:ext uri="{FF2B5EF4-FFF2-40B4-BE49-F238E27FC236}">
                <a16:creationId xmlns:a16="http://schemas.microsoft.com/office/drawing/2014/main" id="{45820763-4AC7-C235-C945-B44B9506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32" y="4619240"/>
            <a:ext cx="1392731" cy="68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4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CF776-1893-7EAD-C2D4-979E6E7E7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788A-334E-A9A8-0617-29AB965F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 data set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5E3A763-5507-E2AE-4F4C-5CB63AD74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7BC69-9B74-A495-01B3-2FA24795C014}"/>
              </a:ext>
            </a:extLst>
          </p:cNvPr>
          <p:cNvSpPr txBox="1"/>
          <p:nvPr/>
        </p:nvSpPr>
        <p:spPr>
          <a:xfrm>
            <a:off x="6536224" y="2176922"/>
            <a:ext cx="486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10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open-source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FFD37-2335-FD40-D826-B39C3D5941B5}"/>
              </a:ext>
            </a:extLst>
          </p:cNvPr>
          <p:cNvSpPr txBox="1"/>
          <p:nvPr/>
        </p:nvSpPr>
        <p:spPr>
          <a:xfrm>
            <a:off x="490312" y="217692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350+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bug 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A3056-248A-E0BB-F398-F2C9C8E8D62F}"/>
              </a:ext>
            </a:extLst>
          </p:cNvPr>
          <p:cNvSpPr txBox="1"/>
          <p:nvPr/>
        </p:nvSpPr>
        <p:spPr>
          <a:xfrm>
            <a:off x="1184821" y="3187907"/>
            <a:ext cx="504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Reported in last 10+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D8EB7-5CC7-2593-51F3-42F791F03C44}"/>
              </a:ext>
            </a:extLst>
          </p:cNvPr>
          <p:cNvSpPr txBox="1"/>
          <p:nvPr/>
        </p:nvSpPr>
        <p:spPr>
          <a:xfrm>
            <a:off x="1184819" y="4141849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Confirmed &amp; fix</a:t>
            </a:r>
          </a:p>
        </p:txBody>
      </p:sp>
      <p:pic>
        <p:nvPicPr>
          <p:cNvPr id="11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D345CA14-2D79-A001-3C5C-7F952B0AA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01816" y="3182008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53CF87A7-2616-8084-34D9-BC2F0B9F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00610" y="4156651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8" descr="asf - Revision 1921444: /kafka/site/logos/originals/png">
            <a:extLst>
              <a:ext uri="{FF2B5EF4-FFF2-40B4-BE49-F238E27FC236}">
                <a16:creationId xmlns:a16="http://schemas.microsoft.com/office/drawing/2014/main" id="{09A18EB1-F190-9310-767D-86A1D98E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53" y="4197921"/>
            <a:ext cx="1444985" cy="7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6" descr="Apache Spark - Wikipedia">
            <a:extLst>
              <a:ext uri="{FF2B5EF4-FFF2-40B4-BE49-F238E27FC236}">
                <a16:creationId xmlns:a16="http://schemas.microsoft.com/office/drawing/2014/main" id="{C136327E-F608-4BC9-C218-93255A83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72" y="5071872"/>
            <a:ext cx="1168422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adoop Distributed File System (HDFS) - Architecture, Working and Benefits">
            <a:extLst>
              <a:ext uri="{FF2B5EF4-FFF2-40B4-BE49-F238E27FC236}">
                <a16:creationId xmlns:a16="http://schemas.microsoft.com/office/drawing/2014/main" id="{B2A7BFF9-0FB3-12E1-3A6B-BB01EAC0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670" y="4137584"/>
            <a:ext cx="2308232" cy="108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989613-68CF-BE5A-502D-D53AD127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62" y="2994660"/>
            <a:ext cx="1975213" cy="50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>
            <a:extLst>
              <a:ext uri="{FF2B5EF4-FFF2-40B4-BE49-F238E27FC236}">
                <a16:creationId xmlns:a16="http://schemas.microsoft.com/office/drawing/2014/main" id="{9E528AA0-0F54-2BD7-DCD8-7D77D424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16" y="3691111"/>
            <a:ext cx="2267286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>
            <a:extLst>
              <a:ext uri="{FF2B5EF4-FFF2-40B4-BE49-F238E27FC236}">
                <a16:creationId xmlns:a16="http://schemas.microsoft.com/office/drawing/2014/main" id="{458E6E8C-9AE7-075A-9B45-70E8042C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920" y="3511532"/>
            <a:ext cx="888889" cy="7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ustom InputFormat in MapReduce.">
            <a:extLst>
              <a:ext uri="{FF2B5EF4-FFF2-40B4-BE49-F238E27FC236}">
                <a16:creationId xmlns:a16="http://schemas.microsoft.com/office/drawing/2014/main" id="{7E20BF2F-C366-9C9F-41C9-F64C64EC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86" y="5754907"/>
            <a:ext cx="2120732" cy="6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 descr="Dive into ElasticSearch. This article will help you to get 95%… | by Ihor  Kopanev | Towards Data Science">
            <a:extLst>
              <a:ext uri="{FF2B5EF4-FFF2-40B4-BE49-F238E27FC236}">
                <a16:creationId xmlns:a16="http://schemas.microsoft.com/office/drawing/2014/main" id="{8DB9276F-998F-9D07-0CE9-0FE6DE9B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452" y="4794669"/>
            <a:ext cx="2229847" cy="11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ache Ignite - Wikipedia">
            <a:extLst>
              <a:ext uri="{FF2B5EF4-FFF2-40B4-BE49-F238E27FC236}">
                <a16:creationId xmlns:a16="http://schemas.microsoft.com/office/drawing/2014/main" id="{C835A059-0695-DE13-0315-0540AAFF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641" y="2816140"/>
            <a:ext cx="1311400" cy="5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Flink: An Overview with sample code | by Siladitya Ghosh | Medium">
            <a:extLst>
              <a:ext uri="{FF2B5EF4-FFF2-40B4-BE49-F238E27FC236}">
                <a16:creationId xmlns:a16="http://schemas.microsoft.com/office/drawing/2014/main" id="{61C93EE7-CB6C-4C0C-D3E0-7FFBDCBF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32" y="4619240"/>
            <a:ext cx="1392731" cy="68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5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60CB6-61C5-F8C5-CF77-5493634E4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BA10-A894-308C-74ED-03B144E1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How scalability bugs happen?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BEB83EB-FF9B-9190-7684-338DD7EC5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3FF44-C76B-C590-FFA8-DD93DD3EB273}"/>
              </a:ext>
            </a:extLst>
          </p:cNvPr>
          <p:cNvSpPr txBox="1"/>
          <p:nvPr/>
        </p:nvSpPr>
        <p:spPr>
          <a:xfrm>
            <a:off x="490312" y="217692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Load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requests</a:t>
            </a:r>
          </a:p>
        </p:txBody>
      </p:sp>
    </p:spTree>
    <p:extLst>
      <p:ext uri="{BB962C8B-B14F-4D97-AF65-F5344CB8AC3E}">
        <p14:creationId xmlns:p14="http://schemas.microsoft.com/office/powerpoint/2010/main" val="27645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572C6-4933-B347-D16F-7401288F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7DB7-46EE-C92A-F3AD-542687B4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Joint work with …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5A7422F-2321-DF21-6353-EACC03BA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D5186-FA04-6176-FE98-4BD0E9326928}"/>
              </a:ext>
            </a:extLst>
          </p:cNvPr>
          <p:cNvSpPr txBox="1"/>
          <p:nvPr/>
        </p:nvSpPr>
        <p:spPr>
          <a:xfrm>
            <a:off x="838199" y="2319053"/>
            <a:ext cx="47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Haryadi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Gunawi</a:t>
            </a:r>
            <a:endParaRPr lang="en-US" sz="3200" b="1" dirty="0">
              <a:solidFill>
                <a:srgbClr val="C00000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FA4FD-6B97-451B-45E4-A9EA082DF695}"/>
              </a:ext>
            </a:extLst>
          </p:cNvPr>
          <p:cNvSpPr txBox="1"/>
          <p:nvPr/>
        </p:nvSpPr>
        <p:spPr>
          <a:xfrm>
            <a:off x="8361106" y="2319052"/>
            <a:ext cx="2992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Kexin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Pei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FB247-BAA4-D469-1725-C2C5FBB353F9}"/>
              </a:ext>
            </a:extLst>
          </p:cNvPr>
          <p:cNvSpPr txBox="1"/>
          <p:nvPr/>
        </p:nvSpPr>
        <p:spPr>
          <a:xfrm>
            <a:off x="5385617" y="2319051"/>
            <a:ext cx="272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Shan Lu</a:t>
            </a:r>
          </a:p>
        </p:txBody>
      </p:sp>
    </p:spTree>
    <p:extLst>
      <p:ext uri="{BB962C8B-B14F-4D97-AF65-F5344CB8AC3E}">
        <p14:creationId xmlns:p14="http://schemas.microsoft.com/office/powerpoint/2010/main" val="427455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D2054-36C0-D71E-9B02-72A9642B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DF21-91BA-1C84-F379-A9367107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How scalability bugs happen?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AD746DF-4673-E20C-5612-0EA1FB0BB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5F83-6531-DC67-5B54-73032B0D19AF}"/>
              </a:ext>
            </a:extLst>
          </p:cNvPr>
          <p:cNvSpPr txBox="1"/>
          <p:nvPr/>
        </p:nvSpPr>
        <p:spPr>
          <a:xfrm>
            <a:off x="490312" y="217692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Load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8B34F-3CCE-E634-6EC9-C0E1E8B51828}"/>
              </a:ext>
            </a:extLst>
          </p:cNvPr>
          <p:cNvSpPr txBox="1"/>
          <p:nvPr/>
        </p:nvSpPr>
        <p:spPr>
          <a:xfrm>
            <a:off x="490311" y="3136612"/>
            <a:ext cx="486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Data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large workload</a:t>
            </a:r>
          </a:p>
        </p:txBody>
      </p:sp>
    </p:spTree>
    <p:extLst>
      <p:ext uri="{BB962C8B-B14F-4D97-AF65-F5344CB8AC3E}">
        <p14:creationId xmlns:p14="http://schemas.microsoft.com/office/powerpoint/2010/main" val="80099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F5793-B085-B6D5-1F0C-50327E39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9930-69A6-16F6-0943-B3D29C9E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How scalability bugs happen?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AFCDD1A-0BD3-1CA0-6EF5-511F94EA8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63339-C05E-F36D-6C0B-6363C6F9559F}"/>
              </a:ext>
            </a:extLst>
          </p:cNvPr>
          <p:cNvSpPr txBox="1"/>
          <p:nvPr/>
        </p:nvSpPr>
        <p:spPr>
          <a:xfrm>
            <a:off x="490312" y="217692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Load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74BA2-3538-42C4-8DDD-E126A8B402F3}"/>
              </a:ext>
            </a:extLst>
          </p:cNvPr>
          <p:cNvSpPr txBox="1"/>
          <p:nvPr/>
        </p:nvSpPr>
        <p:spPr>
          <a:xfrm>
            <a:off x="490311" y="3136612"/>
            <a:ext cx="486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Data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large workload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85745-649C-AEA6-8FB7-0A4291229AF7}"/>
              </a:ext>
            </a:extLst>
          </p:cNvPr>
          <p:cNvSpPr txBox="1"/>
          <p:nvPr/>
        </p:nvSpPr>
        <p:spPr>
          <a:xfrm>
            <a:off x="490312" y="409630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Cluster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nodes</a:t>
            </a:r>
          </a:p>
        </p:txBody>
      </p:sp>
    </p:spTree>
    <p:extLst>
      <p:ext uri="{BB962C8B-B14F-4D97-AF65-F5344CB8AC3E}">
        <p14:creationId xmlns:p14="http://schemas.microsoft.com/office/powerpoint/2010/main" val="197498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4A5F1-23F7-4C73-41D4-282F8014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459A-A24B-7136-4594-3B86A075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How scalability bugs happen?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325837E-EEDA-D2CC-CBFA-701D800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D9C9-F6FA-B04F-F8AC-4B482CB8C42D}"/>
              </a:ext>
            </a:extLst>
          </p:cNvPr>
          <p:cNvSpPr txBox="1"/>
          <p:nvPr/>
        </p:nvSpPr>
        <p:spPr>
          <a:xfrm>
            <a:off x="490312" y="217692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Load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249AE-1ADA-B4F5-FEC5-8BC9E26A1C69}"/>
              </a:ext>
            </a:extLst>
          </p:cNvPr>
          <p:cNvSpPr txBox="1"/>
          <p:nvPr/>
        </p:nvSpPr>
        <p:spPr>
          <a:xfrm>
            <a:off x="490311" y="3136612"/>
            <a:ext cx="486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Data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large workload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07FF5-1718-6C02-AEDF-F9D2BFFB1E12}"/>
              </a:ext>
            </a:extLst>
          </p:cNvPr>
          <p:cNvSpPr txBox="1"/>
          <p:nvPr/>
        </p:nvSpPr>
        <p:spPr>
          <a:xfrm>
            <a:off x="490312" y="409630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Cluster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DBC5E-E7AA-5170-E45A-711E1AF23686}"/>
              </a:ext>
            </a:extLst>
          </p:cNvPr>
          <p:cNvSpPr txBox="1"/>
          <p:nvPr/>
        </p:nvSpPr>
        <p:spPr>
          <a:xfrm>
            <a:off x="490312" y="5055992"/>
            <a:ext cx="599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Fail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internal failures</a:t>
            </a:r>
          </a:p>
        </p:txBody>
      </p:sp>
    </p:spTree>
    <p:extLst>
      <p:ext uri="{BB962C8B-B14F-4D97-AF65-F5344CB8AC3E}">
        <p14:creationId xmlns:p14="http://schemas.microsoft.com/office/powerpoint/2010/main" val="325097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DEFE6-00E4-5AAF-0D52-F23AB78C8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9547-0A77-8C76-7370-7B84FAC8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How scalability bugs happen?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A965AAB-1A3B-7275-481D-B0456F57B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5FC62-FCAB-5E0B-86B0-8AE89CE2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31" y="2230671"/>
            <a:ext cx="6438137" cy="3585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2DC996-B54F-7991-A8D2-B6B36F2871CF}"/>
              </a:ext>
            </a:extLst>
          </p:cNvPr>
          <p:cNvSpPr txBox="1"/>
          <p:nvPr/>
        </p:nvSpPr>
        <p:spPr>
          <a:xfrm>
            <a:off x="490312" y="217692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Load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0CF7F-6886-F6CB-5C7B-B10414B48D57}"/>
              </a:ext>
            </a:extLst>
          </p:cNvPr>
          <p:cNvSpPr txBox="1"/>
          <p:nvPr/>
        </p:nvSpPr>
        <p:spPr>
          <a:xfrm>
            <a:off x="490311" y="3136612"/>
            <a:ext cx="486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Data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large workload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05221-A315-5AD4-3B05-3D6BBA3A41D7}"/>
              </a:ext>
            </a:extLst>
          </p:cNvPr>
          <p:cNvSpPr txBox="1"/>
          <p:nvPr/>
        </p:nvSpPr>
        <p:spPr>
          <a:xfrm>
            <a:off x="490312" y="409630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Cluster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5331C-02D8-EF2C-B5CA-9A0FFDDAAD39}"/>
              </a:ext>
            </a:extLst>
          </p:cNvPr>
          <p:cNvSpPr txBox="1"/>
          <p:nvPr/>
        </p:nvSpPr>
        <p:spPr>
          <a:xfrm>
            <a:off x="490312" y="5055992"/>
            <a:ext cx="599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Fail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internal failures</a:t>
            </a:r>
          </a:p>
        </p:txBody>
      </p:sp>
    </p:spTree>
    <p:extLst>
      <p:ext uri="{BB962C8B-B14F-4D97-AF65-F5344CB8AC3E}">
        <p14:creationId xmlns:p14="http://schemas.microsoft.com/office/powerpoint/2010/main" val="212072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1FBF-FC63-FDF5-3969-A2FF39CE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27EF-6AD0-1509-A394-6BB2356F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How scalability bugs happen?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D3E3B6B-F729-4EA2-F367-9268B115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A3FFB-C0D5-DB69-36E9-1A846F05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31" y="2230671"/>
            <a:ext cx="6438137" cy="3585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49B063-D1B3-2521-C544-9C5655787578}"/>
              </a:ext>
            </a:extLst>
          </p:cNvPr>
          <p:cNvSpPr txBox="1"/>
          <p:nvPr/>
        </p:nvSpPr>
        <p:spPr>
          <a:xfrm>
            <a:off x="490312" y="217692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Load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7FF87-3A65-CDF5-7911-149CEF9E76E2}"/>
              </a:ext>
            </a:extLst>
          </p:cNvPr>
          <p:cNvSpPr txBox="1"/>
          <p:nvPr/>
        </p:nvSpPr>
        <p:spPr>
          <a:xfrm>
            <a:off x="490311" y="3136612"/>
            <a:ext cx="486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Data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large workload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05235-5FEB-21AA-002B-0D30E39D90A3}"/>
              </a:ext>
            </a:extLst>
          </p:cNvPr>
          <p:cNvSpPr txBox="1"/>
          <p:nvPr/>
        </p:nvSpPr>
        <p:spPr>
          <a:xfrm>
            <a:off x="490312" y="409630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Cluster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07472-818B-B00F-6298-DB339DA957D8}"/>
              </a:ext>
            </a:extLst>
          </p:cNvPr>
          <p:cNvSpPr txBox="1"/>
          <p:nvPr/>
        </p:nvSpPr>
        <p:spPr>
          <a:xfrm>
            <a:off x="490312" y="5055992"/>
            <a:ext cx="599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Fail e.g., # internal failures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440260-6F88-3894-AD24-A4250B360B67}"/>
              </a:ext>
            </a:extLst>
          </p:cNvPr>
          <p:cNvSpPr/>
          <p:nvPr/>
        </p:nvSpPr>
        <p:spPr>
          <a:xfrm>
            <a:off x="196645" y="2065603"/>
            <a:ext cx="5299587" cy="2742371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2BEC7-D408-BFB9-98C7-CD487120D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183E-ECA4-A63F-8993-F07119B5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How scalability bugs happen?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BD6A364-D222-D6FE-4ABC-89432634C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EB142-15FB-A62F-0781-4B65DA79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31" y="2230671"/>
            <a:ext cx="6438137" cy="3585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6D7B0-4026-E9CF-7A1E-36D2B88E7EB1}"/>
              </a:ext>
            </a:extLst>
          </p:cNvPr>
          <p:cNvSpPr txBox="1"/>
          <p:nvPr/>
        </p:nvSpPr>
        <p:spPr>
          <a:xfrm>
            <a:off x="490312" y="217692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Load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79557-96AE-80AA-FFB0-37C004A8B218}"/>
              </a:ext>
            </a:extLst>
          </p:cNvPr>
          <p:cNvSpPr txBox="1"/>
          <p:nvPr/>
        </p:nvSpPr>
        <p:spPr>
          <a:xfrm>
            <a:off x="490311" y="3136612"/>
            <a:ext cx="486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Data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large workload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09261-55A5-A278-1FEB-1663C57D5B63}"/>
              </a:ext>
            </a:extLst>
          </p:cNvPr>
          <p:cNvSpPr txBox="1"/>
          <p:nvPr/>
        </p:nvSpPr>
        <p:spPr>
          <a:xfrm>
            <a:off x="490312" y="4096302"/>
            <a:ext cx="456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Cluster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e.g., #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2237-4B1A-45DB-494B-E0D13E87F7D3}"/>
              </a:ext>
            </a:extLst>
          </p:cNvPr>
          <p:cNvSpPr txBox="1"/>
          <p:nvPr/>
        </p:nvSpPr>
        <p:spPr>
          <a:xfrm>
            <a:off x="490312" y="5055992"/>
            <a:ext cx="599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Fail e.g., # internal failures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7B8EF-E5AA-61F4-A5C2-C201C2C525C0}"/>
              </a:ext>
            </a:extLst>
          </p:cNvPr>
          <p:cNvSpPr/>
          <p:nvPr/>
        </p:nvSpPr>
        <p:spPr>
          <a:xfrm>
            <a:off x="196645" y="2065603"/>
            <a:ext cx="5299587" cy="2742371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A7952-B631-D35D-C9D4-92D1478D37D7}"/>
              </a:ext>
            </a:extLst>
          </p:cNvPr>
          <p:cNvSpPr txBox="1"/>
          <p:nvPr/>
        </p:nvSpPr>
        <p:spPr>
          <a:xfrm>
            <a:off x="83571" y="2366721"/>
            <a:ext cx="5412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Cancellation bugs 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[OSDI22]</a:t>
            </a:r>
            <a:endParaRPr lang="en-US" sz="3200" b="1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2ABFE-7DDD-B30C-F392-94CDA37B9767}"/>
              </a:ext>
            </a:extLst>
          </p:cNvPr>
          <p:cNvSpPr txBox="1"/>
          <p:nvPr/>
        </p:nvSpPr>
        <p:spPr>
          <a:xfrm>
            <a:off x="1391261" y="3384630"/>
            <a:ext cx="410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Retry bugs 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[SOSP24]</a:t>
            </a:r>
            <a:endParaRPr lang="en-US" sz="3200" b="1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6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58B07-B53F-8247-6B51-285D66EC6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28EB-5BE1-20BB-0B69-C84BF3B5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Challenges detecting scalability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1FE8C6E-91D9-914A-6183-8F33591F4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525B9EA7-CCB1-5763-EFAB-AA71E3B2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957485" y="2256105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4BFCC-B32B-8CBF-64FD-43DA81251C95}"/>
              </a:ext>
            </a:extLst>
          </p:cNvPr>
          <p:cNvSpPr txBox="1"/>
          <p:nvPr/>
        </p:nvSpPr>
        <p:spPr>
          <a:xfrm>
            <a:off x="1862370" y="2307457"/>
            <a:ext cx="1027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 are difficult to test in-house</a:t>
            </a:r>
          </a:p>
        </p:txBody>
      </p:sp>
    </p:spTree>
    <p:extLst>
      <p:ext uri="{BB962C8B-B14F-4D97-AF65-F5344CB8AC3E}">
        <p14:creationId xmlns:p14="http://schemas.microsoft.com/office/powerpoint/2010/main" val="4198621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0CD09-134F-A5E3-8B5B-B120A757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88E0-F3CE-4DB7-3168-95D4A86E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Challenges detecting scalability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F1BF6EB-A2B4-627B-438C-F8AD9C8C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A2F31961-8375-B388-546E-5032FF0D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957485" y="2256105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5A16C621-089C-A65F-B772-C47190D0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957485" y="3695774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BFAC4-C9B6-3BE7-413F-51A10431DC73}"/>
              </a:ext>
            </a:extLst>
          </p:cNvPr>
          <p:cNvSpPr txBox="1"/>
          <p:nvPr/>
        </p:nvSpPr>
        <p:spPr>
          <a:xfrm>
            <a:off x="1862370" y="3747128"/>
            <a:ext cx="989032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Linux Biolinum O"/>
                <a:ea typeface="Linux Biolinum O" panose="02000503000000000000" pitchFamily="50" charset="0"/>
                <a:cs typeface="Linux Biolinum O" panose="02000503000000000000" pitchFamily="50" charset="0"/>
              </a:rPr>
              <a:t>Require workloads, not just “unit”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2AB8D-B80C-BB9B-423D-E853E0A3DA31}"/>
              </a:ext>
            </a:extLst>
          </p:cNvPr>
          <p:cNvSpPr txBox="1"/>
          <p:nvPr/>
        </p:nvSpPr>
        <p:spPr>
          <a:xfrm>
            <a:off x="1862370" y="2307457"/>
            <a:ext cx="1027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 are difficult to test in-house</a:t>
            </a:r>
          </a:p>
        </p:txBody>
      </p:sp>
    </p:spTree>
    <p:extLst>
      <p:ext uri="{BB962C8B-B14F-4D97-AF65-F5344CB8AC3E}">
        <p14:creationId xmlns:p14="http://schemas.microsoft.com/office/powerpoint/2010/main" val="196493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5AF1F-63AF-9852-E7BB-ABAAE98EF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0E1-18D7-261D-4E7D-33B0555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Challenges detecting scalability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0F3A089-82F8-DDD0-E5B8-4DB569CD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BEA1C960-D91D-9FE6-9052-08600C2A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957485" y="2256105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E2F87272-19E8-202C-5333-31DB07C0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957485" y="3695774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F95B2-09A9-CF43-730D-FD3EF8D54BA5}"/>
              </a:ext>
            </a:extLst>
          </p:cNvPr>
          <p:cNvSpPr txBox="1"/>
          <p:nvPr/>
        </p:nvSpPr>
        <p:spPr>
          <a:xfrm>
            <a:off x="1862370" y="3747128"/>
            <a:ext cx="989032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Linux Biolinum O"/>
                <a:ea typeface="Linux Biolinum O" panose="02000503000000000000" pitchFamily="50" charset="0"/>
                <a:cs typeface="Linux Biolinum O" panose="02000503000000000000" pitchFamily="50" charset="0"/>
              </a:rPr>
              <a:t>Require workloads, not just “unit”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57375-C1C2-17FE-0EA4-866A89FD57CE}"/>
              </a:ext>
            </a:extLst>
          </p:cNvPr>
          <p:cNvSpPr txBox="1"/>
          <p:nvPr/>
        </p:nvSpPr>
        <p:spPr>
          <a:xfrm>
            <a:off x="1862370" y="2307457"/>
            <a:ext cx="10273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 are difficult to test in-house</a:t>
            </a:r>
          </a:p>
        </p:txBody>
      </p:sp>
      <p:pic>
        <p:nvPicPr>
          <p:cNvPr id="9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A73DCB3B-9E06-90D6-27C4-FE872479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957485" y="5135445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A684A1-B318-B7B7-1831-50D27DD4FE77}"/>
              </a:ext>
            </a:extLst>
          </p:cNvPr>
          <p:cNvSpPr txBox="1"/>
          <p:nvPr/>
        </p:nvSpPr>
        <p:spPr>
          <a:xfrm>
            <a:off x="1862370" y="5186799"/>
            <a:ext cx="989032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Linux Biolinum O"/>
                <a:ea typeface="Linux Biolinum O" panose="02000503000000000000" pitchFamily="50" charset="0"/>
                <a:cs typeface="Linux Biolinum O" panose="02000503000000000000" pitchFamily="50" charset="0"/>
              </a:rPr>
              <a:t>How to judge a scalability bug happened?</a:t>
            </a:r>
          </a:p>
        </p:txBody>
      </p:sp>
    </p:spTree>
    <p:extLst>
      <p:ext uri="{BB962C8B-B14F-4D97-AF65-F5344CB8AC3E}">
        <p14:creationId xmlns:p14="http://schemas.microsoft.com/office/powerpoint/2010/main" val="419870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B27A-D481-2A47-C8C0-0023099E1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4D35-DCC4-7E9B-CF58-3B9CD3A5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 reproducibility efforts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85EE04D-06EA-5E75-D099-3C13DA4B2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BD5B5-B7F7-1D22-DE4F-63D4134C1FDA}"/>
              </a:ext>
            </a:extLst>
          </p:cNvPr>
          <p:cNvSpPr txBox="1"/>
          <p:nvPr/>
        </p:nvSpPr>
        <p:spPr>
          <a:xfrm>
            <a:off x="490312" y="2176922"/>
            <a:ext cx="1086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75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most recent reports,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48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reproduced,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27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unsuccessful</a:t>
            </a:r>
          </a:p>
        </p:txBody>
      </p:sp>
      <p:pic>
        <p:nvPicPr>
          <p:cNvPr id="1030" name="Picture 6" descr="Chameleon Cloud Computing Testbed Goes into Full Production | Computation  Institute">
            <a:extLst>
              <a:ext uri="{FF2B5EF4-FFF2-40B4-BE49-F238E27FC236}">
                <a16:creationId xmlns:a16="http://schemas.microsoft.com/office/drawing/2014/main" id="{CCBC34F3-F555-BD0E-89F8-CBD5ED73D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56" y="3631799"/>
            <a:ext cx="5377899" cy="18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5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F72B9-6888-F33D-5C02-76FBFAA48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50F3-154C-69B5-2405-8D99EB1D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Joint work with …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E04654D-DD25-3ED1-1CFF-08016C40C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263CE-7DD6-62E3-20FE-7EE0D219CBF4}"/>
              </a:ext>
            </a:extLst>
          </p:cNvPr>
          <p:cNvSpPr txBox="1"/>
          <p:nvPr/>
        </p:nvSpPr>
        <p:spPr>
          <a:xfrm>
            <a:off x="838199" y="2319053"/>
            <a:ext cx="47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Haryadi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Gunawi</a:t>
            </a:r>
            <a:endParaRPr lang="en-US" sz="3200" b="1" dirty="0">
              <a:solidFill>
                <a:srgbClr val="C00000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7A2D4-636F-8B4A-0494-2078AFDBF407}"/>
              </a:ext>
            </a:extLst>
          </p:cNvPr>
          <p:cNvSpPr txBox="1"/>
          <p:nvPr/>
        </p:nvSpPr>
        <p:spPr>
          <a:xfrm>
            <a:off x="8361106" y="2319052"/>
            <a:ext cx="2992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Kexin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Pei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5EFBB-AE75-5E6B-D0D8-F111ED555158}"/>
              </a:ext>
            </a:extLst>
          </p:cNvPr>
          <p:cNvSpPr txBox="1"/>
          <p:nvPr/>
        </p:nvSpPr>
        <p:spPr>
          <a:xfrm>
            <a:off x="5385617" y="2319051"/>
            <a:ext cx="272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Shan 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F1E9-2898-C475-A6DD-1DC79532A2FE}"/>
              </a:ext>
            </a:extLst>
          </p:cNvPr>
          <p:cNvSpPr txBox="1"/>
          <p:nvPr/>
        </p:nvSpPr>
        <p:spPr>
          <a:xfrm>
            <a:off x="838200" y="3684639"/>
            <a:ext cx="362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Jun Yang</a:t>
            </a:r>
          </a:p>
        </p:txBody>
      </p:sp>
    </p:spTree>
    <p:extLst>
      <p:ext uri="{BB962C8B-B14F-4D97-AF65-F5344CB8AC3E}">
        <p14:creationId xmlns:p14="http://schemas.microsoft.com/office/powerpoint/2010/main" val="2100325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8A437-12A1-D095-A000-E4E90D44D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83ED-22B7-4BF2-425B-8C88F9B3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 reproducibility efforts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6F7DCF4-C9E4-B5BE-32A1-AE4E844C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7807C-A7B2-E786-5705-9DFAB986ABA2}"/>
              </a:ext>
            </a:extLst>
          </p:cNvPr>
          <p:cNvSpPr txBox="1"/>
          <p:nvPr/>
        </p:nvSpPr>
        <p:spPr>
          <a:xfrm>
            <a:off x="490312" y="2176922"/>
            <a:ext cx="1086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75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most recent reports,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48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reproduced,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27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unsuccessful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D3C6B-D491-2555-451E-D7B3CCE44231}"/>
              </a:ext>
            </a:extLst>
          </p:cNvPr>
          <p:cNvSpPr txBox="1"/>
          <p:nvPr/>
        </p:nvSpPr>
        <p:spPr>
          <a:xfrm>
            <a:off x="1180337" y="301871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Incomplete reports</a:t>
            </a:r>
          </a:p>
        </p:txBody>
      </p:sp>
      <p:pic>
        <p:nvPicPr>
          <p:cNvPr id="13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D6681DD1-A3FA-F96D-C393-93B0745B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6128" y="3033514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hameleon Cloud Computing Testbed Goes into Full Production | Computation  Institute">
            <a:extLst>
              <a:ext uri="{FF2B5EF4-FFF2-40B4-BE49-F238E27FC236}">
                <a16:creationId xmlns:a16="http://schemas.microsoft.com/office/drawing/2014/main" id="{FD8B96FF-4DFE-4B41-471D-28663C52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56" y="3631799"/>
            <a:ext cx="5377899" cy="18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19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4C8C3-2B3E-75FF-53AF-32A8C78F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B7BB-63AC-09AA-1937-22E69F6A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 reproducibility efforts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9F1511A-BBE3-2C1C-F423-A28C12430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2501B-4BD6-822E-5DEB-D5304A42AC25}"/>
              </a:ext>
            </a:extLst>
          </p:cNvPr>
          <p:cNvSpPr txBox="1"/>
          <p:nvPr/>
        </p:nvSpPr>
        <p:spPr>
          <a:xfrm>
            <a:off x="490312" y="2176922"/>
            <a:ext cx="1086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75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most recent reports,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48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reproduced,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27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unsuccessful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7933A-EA70-53C2-9844-A42028D50AE5}"/>
              </a:ext>
            </a:extLst>
          </p:cNvPr>
          <p:cNvSpPr txBox="1"/>
          <p:nvPr/>
        </p:nvSpPr>
        <p:spPr>
          <a:xfrm>
            <a:off x="1180337" y="3941237"/>
            <a:ext cx="504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Resource mismatch</a:t>
            </a:r>
          </a:p>
        </p:txBody>
      </p:sp>
      <p:pic>
        <p:nvPicPr>
          <p:cNvPr id="11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15B8D796-2444-4F07-E584-A8C41A1E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7332" y="3935338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4025D5-F3C2-E1CB-5339-97B4C5B9584D}"/>
              </a:ext>
            </a:extLst>
          </p:cNvPr>
          <p:cNvSpPr txBox="1"/>
          <p:nvPr/>
        </p:nvSpPr>
        <p:spPr>
          <a:xfrm>
            <a:off x="1180337" y="301871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Incomplete reports</a:t>
            </a:r>
          </a:p>
        </p:txBody>
      </p:sp>
      <p:pic>
        <p:nvPicPr>
          <p:cNvPr id="13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ABC30AE3-BD86-EBBA-F673-AB4C2CF3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6128" y="3033514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hameleon Cloud Computing Testbed Goes into Full Production | Computation  Institute">
            <a:extLst>
              <a:ext uri="{FF2B5EF4-FFF2-40B4-BE49-F238E27FC236}">
                <a16:creationId xmlns:a16="http://schemas.microsoft.com/office/drawing/2014/main" id="{D1B61E5C-574C-D717-6162-D2FEA4757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56" y="3631799"/>
            <a:ext cx="5377899" cy="18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50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5909A-D99E-2486-B010-64D2FE87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13FD-C2D1-8C6B-3D8D-CB8FE786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 reproducibility efforts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2FF7C01-009E-5F2A-518A-E4A097A5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E1687-D0CF-EFA3-844E-F1D1D13DC9A1}"/>
              </a:ext>
            </a:extLst>
          </p:cNvPr>
          <p:cNvSpPr txBox="1"/>
          <p:nvPr/>
        </p:nvSpPr>
        <p:spPr>
          <a:xfrm>
            <a:off x="490312" y="2176922"/>
            <a:ext cx="1086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75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most recent reports,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48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reproduced,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27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unsuccessful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CC1CF-0F49-F797-8F29-C386295B7616}"/>
              </a:ext>
            </a:extLst>
          </p:cNvPr>
          <p:cNvSpPr txBox="1"/>
          <p:nvPr/>
        </p:nvSpPr>
        <p:spPr>
          <a:xfrm>
            <a:off x="1180337" y="3941237"/>
            <a:ext cx="504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Resource mismatch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16DA8-69BB-C1A0-D378-92E68EEDED52}"/>
              </a:ext>
            </a:extLst>
          </p:cNvPr>
          <p:cNvSpPr txBox="1"/>
          <p:nvPr/>
        </p:nvSpPr>
        <p:spPr>
          <a:xfrm>
            <a:off x="1180337" y="4818799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Missing dependencies</a:t>
            </a:r>
          </a:p>
        </p:txBody>
      </p:sp>
      <p:pic>
        <p:nvPicPr>
          <p:cNvPr id="11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97C0FAAD-B6EB-E1EF-D115-83DE7202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7332" y="3935338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C977E16E-CDBF-38F1-CC2D-C930DD48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43193" y="4833601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5958D-920A-B66C-BA2B-5F2DDFFF158E}"/>
              </a:ext>
            </a:extLst>
          </p:cNvPr>
          <p:cNvSpPr txBox="1"/>
          <p:nvPr/>
        </p:nvSpPr>
        <p:spPr>
          <a:xfrm>
            <a:off x="1180337" y="301871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Incomplete reports</a:t>
            </a:r>
          </a:p>
        </p:txBody>
      </p:sp>
      <p:pic>
        <p:nvPicPr>
          <p:cNvPr id="13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0BF327DE-5491-5A05-F9C0-E59ABC43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6128" y="3033514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hameleon Cloud Computing Testbed Goes into Full Production | Computation  Institute">
            <a:extLst>
              <a:ext uri="{FF2B5EF4-FFF2-40B4-BE49-F238E27FC236}">
                <a16:creationId xmlns:a16="http://schemas.microsoft.com/office/drawing/2014/main" id="{1410784E-C0E2-8669-C561-B8426292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56" y="3631799"/>
            <a:ext cx="5377899" cy="18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01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B7D90-9C4F-CDFE-B62B-79C558E8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1CD4-CC40-A057-DEAD-6BE7DEC4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 reproducibility efforts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733D89D-49EB-B9B7-2B32-C07E90064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D0BDD-90DA-244F-5922-986E08222528}"/>
              </a:ext>
            </a:extLst>
          </p:cNvPr>
          <p:cNvSpPr txBox="1"/>
          <p:nvPr/>
        </p:nvSpPr>
        <p:spPr>
          <a:xfrm>
            <a:off x="490312" y="2176922"/>
            <a:ext cx="1086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75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most recent reports,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48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reproduced,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27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unsuccessful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A2FDC-4599-D2F9-A3BA-037447E0C7F2}"/>
              </a:ext>
            </a:extLst>
          </p:cNvPr>
          <p:cNvSpPr txBox="1"/>
          <p:nvPr/>
        </p:nvSpPr>
        <p:spPr>
          <a:xfrm>
            <a:off x="1180337" y="3941237"/>
            <a:ext cx="504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Resource mismatch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C7F34-371E-7E2A-A0AC-3C62AB3BA055}"/>
              </a:ext>
            </a:extLst>
          </p:cNvPr>
          <p:cNvSpPr txBox="1"/>
          <p:nvPr/>
        </p:nvSpPr>
        <p:spPr>
          <a:xfrm>
            <a:off x="1180337" y="4818799"/>
            <a:ext cx="4240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Missing dependencies</a:t>
            </a:r>
          </a:p>
          <a:p>
            <a:endParaRPr lang="en-US" sz="3200" b="1" dirty="0"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pic>
        <p:nvPicPr>
          <p:cNvPr id="11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3121BBA0-5451-285B-3FB6-2970FFD7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7332" y="3935338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E6FED02D-7FC9-5E82-C84D-1D6241AC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43193" y="4833601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1E76D-AF8B-AFB2-A283-DCD87A92F37F}"/>
              </a:ext>
            </a:extLst>
          </p:cNvPr>
          <p:cNvSpPr txBox="1"/>
          <p:nvPr/>
        </p:nvSpPr>
        <p:spPr>
          <a:xfrm>
            <a:off x="1180337" y="301871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Incomplete reports</a:t>
            </a:r>
          </a:p>
        </p:txBody>
      </p:sp>
      <p:pic>
        <p:nvPicPr>
          <p:cNvPr id="13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161752E5-9F62-9147-581E-D9AFBA45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6128" y="3033514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1A3538-1408-D0CE-E6C6-2F16BBA6E18E}"/>
              </a:ext>
            </a:extLst>
          </p:cNvPr>
          <p:cNvSpPr txBox="1"/>
          <p:nvPr/>
        </p:nvSpPr>
        <p:spPr>
          <a:xfrm>
            <a:off x="1227402" y="5692835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Poor test coverage</a:t>
            </a:r>
          </a:p>
        </p:txBody>
      </p:sp>
      <p:pic>
        <p:nvPicPr>
          <p:cNvPr id="20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DEF24639-3C86-3CD4-26D9-60063E6F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43193" y="5707637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hameleon Cloud Computing Testbed Goes into Full Production | Computation  Institute">
            <a:extLst>
              <a:ext uri="{FF2B5EF4-FFF2-40B4-BE49-F238E27FC236}">
                <a16:creationId xmlns:a16="http://schemas.microsoft.com/office/drawing/2014/main" id="{0892EC0E-9DE9-A72E-C8CE-CB0864E5D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56" y="3631799"/>
            <a:ext cx="5377899" cy="18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54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C79E2-0B24-84CD-A6D3-9D2B2D2E2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89FE-E4DA-B5ED-D392-7A1B6B74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 reproducibility efforts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2E41494-1F38-80D8-15A0-02F433C2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B1F48-28EA-8540-F4A9-DD84C621E771}"/>
              </a:ext>
            </a:extLst>
          </p:cNvPr>
          <p:cNvSpPr txBox="1"/>
          <p:nvPr/>
        </p:nvSpPr>
        <p:spPr>
          <a:xfrm>
            <a:off x="490312" y="2176922"/>
            <a:ext cx="1086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75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most recent reports,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48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reproduced,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27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unsuccessful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3E5A6-B738-7F17-7B78-252542A8FEDE}"/>
              </a:ext>
            </a:extLst>
          </p:cNvPr>
          <p:cNvSpPr txBox="1"/>
          <p:nvPr/>
        </p:nvSpPr>
        <p:spPr>
          <a:xfrm>
            <a:off x="1180337" y="3941237"/>
            <a:ext cx="504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Resource mismatch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EE7FC-EEE5-764D-44A8-782715F933BD}"/>
              </a:ext>
            </a:extLst>
          </p:cNvPr>
          <p:cNvSpPr txBox="1"/>
          <p:nvPr/>
        </p:nvSpPr>
        <p:spPr>
          <a:xfrm>
            <a:off x="1180337" y="4818799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Missing dependencies</a:t>
            </a:r>
          </a:p>
        </p:txBody>
      </p:sp>
      <p:pic>
        <p:nvPicPr>
          <p:cNvPr id="11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2C7ACB09-E3AA-E3CE-3976-B15109DF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7332" y="3935338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73331E23-6201-366E-1DBE-63668828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43193" y="4833601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47DAFC-1584-666B-7982-E81EA63D5343}"/>
              </a:ext>
            </a:extLst>
          </p:cNvPr>
          <p:cNvSpPr txBox="1"/>
          <p:nvPr/>
        </p:nvSpPr>
        <p:spPr>
          <a:xfrm>
            <a:off x="1180337" y="301871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Incomplete reports</a:t>
            </a:r>
          </a:p>
        </p:txBody>
      </p:sp>
      <p:pic>
        <p:nvPicPr>
          <p:cNvPr id="13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E1DBE246-A767-018C-0BCF-3634ADA8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6128" y="3033514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8A2D46-E69B-783B-0FDB-F1105C6339C0}"/>
              </a:ext>
            </a:extLst>
          </p:cNvPr>
          <p:cNvSpPr txBox="1"/>
          <p:nvPr/>
        </p:nvSpPr>
        <p:spPr>
          <a:xfrm>
            <a:off x="1227402" y="5692835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Poor test coverage</a:t>
            </a:r>
          </a:p>
        </p:txBody>
      </p:sp>
      <p:pic>
        <p:nvPicPr>
          <p:cNvPr id="20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1DE70CF7-E9EC-1037-B39E-B54223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43193" y="5707637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9252C9DF-7D4F-F45E-4701-67DA652BBF1F}"/>
              </a:ext>
            </a:extLst>
          </p:cNvPr>
          <p:cNvSpPr/>
          <p:nvPr/>
        </p:nvSpPr>
        <p:spPr>
          <a:xfrm rot="10800000">
            <a:off x="6177643" y="4069395"/>
            <a:ext cx="509452" cy="2215892"/>
          </a:xfrm>
          <a:prstGeom prst="leftBrace">
            <a:avLst>
              <a:gd name="adj1" fmla="val 173718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Robot - Free industry icons">
            <a:extLst>
              <a:ext uri="{FF2B5EF4-FFF2-40B4-BE49-F238E27FC236}">
                <a16:creationId xmlns:a16="http://schemas.microsoft.com/office/drawing/2014/main" id="{01B72C15-0981-BFDE-3F01-DAA9A8B5D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62" y="5545765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4130DEE4-85C7-5823-D23C-334AAE00CE62}"/>
              </a:ext>
            </a:extLst>
          </p:cNvPr>
          <p:cNvSpPr/>
          <p:nvPr/>
        </p:nvSpPr>
        <p:spPr>
          <a:xfrm>
            <a:off x="9875856" y="4984789"/>
            <a:ext cx="2177484" cy="926051"/>
          </a:xfrm>
          <a:prstGeom prst="cloudCallout">
            <a:avLst>
              <a:gd name="adj1" fmla="val -48299"/>
              <a:gd name="adj2" fmla="val 552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LLMs</a:t>
            </a:r>
            <a:endParaRPr lang="en-US" sz="3200" b="1" dirty="0">
              <a:solidFill>
                <a:srgbClr val="C00000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666A4-2123-27E6-D8B9-5C1182C64E77}"/>
              </a:ext>
            </a:extLst>
          </p:cNvPr>
          <p:cNvSpPr txBox="1"/>
          <p:nvPr/>
        </p:nvSpPr>
        <p:spPr>
          <a:xfrm>
            <a:off x="6687095" y="4111901"/>
            <a:ext cx="550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traditional program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52939-4681-0EE7-B92E-7B5138C85336}"/>
              </a:ext>
            </a:extLst>
          </p:cNvPr>
          <p:cNvSpPr txBox="1"/>
          <p:nvPr/>
        </p:nvSpPr>
        <p:spPr>
          <a:xfrm>
            <a:off x="8813352" y="4243456"/>
            <a:ext cx="881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81744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6FF8B-8F7D-BEFC-7D33-18EA387C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9F58D9-B2A8-27FD-A726-3F38DA8F505A}"/>
              </a:ext>
            </a:extLst>
          </p:cNvPr>
          <p:cNvSpPr/>
          <p:nvPr/>
        </p:nvSpPr>
        <p:spPr>
          <a:xfrm>
            <a:off x="508497" y="5748818"/>
            <a:ext cx="5669145" cy="59903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14B7B-E681-AEE0-7B89-E4409285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3" y="433388"/>
            <a:ext cx="11514513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 reproducibility efforts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261C0C4-A9AF-1DBE-9FCD-7E30DA06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872D4-D79D-876D-F178-DF701B12D6A5}"/>
              </a:ext>
            </a:extLst>
          </p:cNvPr>
          <p:cNvSpPr txBox="1"/>
          <p:nvPr/>
        </p:nvSpPr>
        <p:spPr>
          <a:xfrm>
            <a:off x="490312" y="2176922"/>
            <a:ext cx="1086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75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most recent reports,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48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reproduced,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27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unsuccessful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69060-2AA9-1156-C541-CA9B254E1577}"/>
              </a:ext>
            </a:extLst>
          </p:cNvPr>
          <p:cNvSpPr txBox="1"/>
          <p:nvPr/>
        </p:nvSpPr>
        <p:spPr>
          <a:xfrm>
            <a:off x="1180337" y="3941237"/>
            <a:ext cx="504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Resource mismatch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777EA-9AF7-4092-0BC0-69E816DEDC3C}"/>
              </a:ext>
            </a:extLst>
          </p:cNvPr>
          <p:cNvSpPr txBox="1"/>
          <p:nvPr/>
        </p:nvSpPr>
        <p:spPr>
          <a:xfrm>
            <a:off x="1180337" y="4818799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Missing dependencies</a:t>
            </a:r>
          </a:p>
        </p:txBody>
      </p:sp>
      <p:pic>
        <p:nvPicPr>
          <p:cNvPr id="11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3A874F08-3CC1-2F94-0120-A52DE9DE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7332" y="3935338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69A58C7B-3431-8CA1-1958-179A87B8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43193" y="4833601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F0855F-E76F-8971-372E-7DC780FA6034}"/>
              </a:ext>
            </a:extLst>
          </p:cNvPr>
          <p:cNvSpPr txBox="1"/>
          <p:nvPr/>
        </p:nvSpPr>
        <p:spPr>
          <a:xfrm>
            <a:off x="1180337" y="3018712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Incomplete reports</a:t>
            </a:r>
          </a:p>
        </p:txBody>
      </p:sp>
      <p:pic>
        <p:nvPicPr>
          <p:cNvPr id="13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5EAA25AD-B8FD-C4B7-B0A8-BE607F15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496128" y="3033514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081E27-D0A7-1FE6-4492-51E1901E1B36}"/>
              </a:ext>
            </a:extLst>
          </p:cNvPr>
          <p:cNvSpPr txBox="1"/>
          <p:nvPr/>
        </p:nvSpPr>
        <p:spPr>
          <a:xfrm>
            <a:off x="1227402" y="5692835"/>
            <a:ext cx="424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Poor test coverage</a:t>
            </a:r>
          </a:p>
        </p:txBody>
      </p:sp>
      <p:pic>
        <p:nvPicPr>
          <p:cNvPr id="20" name="Picture 10" descr="Cartoon Hand Point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C07DDAE5-5217-C4B1-3360-C26F5253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032" flipH="1">
            <a:off x="543193" y="5707637"/>
            <a:ext cx="687481" cy="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1733BAC0-7B62-40E6-2152-5DF3BBBC79C9}"/>
              </a:ext>
            </a:extLst>
          </p:cNvPr>
          <p:cNvSpPr/>
          <p:nvPr/>
        </p:nvSpPr>
        <p:spPr>
          <a:xfrm rot="10800000">
            <a:off x="6177643" y="4069395"/>
            <a:ext cx="509452" cy="2215892"/>
          </a:xfrm>
          <a:prstGeom prst="leftBrace">
            <a:avLst>
              <a:gd name="adj1" fmla="val 173718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Robot - Free industry icons">
            <a:extLst>
              <a:ext uri="{FF2B5EF4-FFF2-40B4-BE49-F238E27FC236}">
                <a16:creationId xmlns:a16="http://schemas.microsoft.com/office/drawing/2014/main" id="{67E88495-C387-9CB9-9242-95760E53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62" y="5545765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B280D70C-C148-D7BF-E967-DC2486693960}"/>
              </a:ext>
            </a:extLst>
          </p:cNvPr>
          <p:cNvSpPr/>
          <p:nvPr/>
        </p:nvSpPr>
        <p:spPr>
          <a:xfrm>
            <a:off x="9875856" y="4984789"/>
            <a:ext cx="2177484" cy="926051"/>
          </a:xfrm>
          <a:prstGeom prst="cloudCallout">
            <a:avLst>
              <a:gd name="adj1" fmla="val -48299"/>
              <a:gd name="adj2" fmla="val 552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LLMs</a:t>
            </a:r>
            <a:endParaRPr lang="en-US" sz="3200" b="1" dirty="0">
              <a:solidFill>
                <a:srgbClr val="C00000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A5A7C-7257-ECF4-E057-64004FF95F58}"/>
              </a:ext>
            </a:extLst>
          </p:cNvPr>
          <p:cNvSpPr txBox="1"/>
          <p:nvPr/>
        </p:nvSpPr>
        <p:spPr>
          <a:xfrm>
            <a:off x="6687095" y="4111901"/>
            <a:ext cx="5504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traditional program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0366A-F04A-3602-55A5-43D10FA9CFEB}"/>
              </a:ext>
            </a:extLst>
          </p:cNvPr>
          <p:cNvSpPr txBox="1"/>
          <p:nvPr/>
        </p:nvSpPr>
        <p:spPr>
          <a:xfrm>
            <a:off x="8813352" y="4243456"/>
            <a:ext cx="881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92533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AFECB-8D35-28DB-4FF4-680080144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32FD-14DC-6A81-0B4C-B77018D4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SOTA: test generation for correctness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A86DE9F-8F7E-FDF7-D60E-229EF8D5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BD423-05B5-E9E4-0655-755ACD9A296E}"/>
              </a:ext>
            </a:extLst>
          </p:cNvPr>
          <p:cNvSpPr txBox="1"/>
          <p:nvPr/>
        </p:nvSpPr>
        <p:spPr>
          <a:xfrm>
            <a:off x="1760904" y="2462144"/>
            <a:ext cx="933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Iterative prompting with “feedback metrics”</a:t>
            </a:r>
          </a:p>
        </p:txBody>
      </p:sp>
      <p:pic>
        <p:nvPicPr>
          <p:cNvPr id="4" name="Picture 24" descr="Lightbulb Generic Blue icon | Freepik">
            <a:extLst>
              <a:ext uri="{FF2B5EF4-FFF2-40B4-BE49-F238E27FC236}">
                <a16:creationId xmlns:a16="http://schemas.microsoft.com/office/drawing/2014/main" id="{750583FA-7797-42CE-E160-F2E0353F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9481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65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63E0E-E742-3F6F-0325-196FA1B1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0738-C935-AE2A-1727-97F72BE5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SOTA: test generation for correctness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E6BA116-2BB0-E9D1-F94A-9FEBFFC8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3E309-7FCA-536E-F8A1-DEDC43438DF9}"/>
              </a:ext>
            </a:extLst>
          </p:cNvPr>
          <p:cNvSpPr txBox="1"/>
          <p:nvPr/>
        </p:nvSpPr>
        <p:spPr>
          <a:xfrm>
            <a:off x="1760904" y="2462144"/>
            <a:ext cx="933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Iterative prompting with “feedback metrics”</a:t>
            </a:r>
          </a:p>
        </p:txBody>
      </p:sp>
      <p:pic>
        <p:nvPicPr>
          <p:cNvPr id="4" name="Picture 24" descr="Lightbulb Generic Blue icon | Freepik">
            <a:extLst>
              <a:ext uri="{FF2B5EF4-FFF2-40B4-BE49-F238E27FC236}">
                <a16:creationId xmlns:a16="http://schemas.microsoft.com/office/drawing/2014/main" id="{B6A91136-752D-1F14-F820-72D3C435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9481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7ACE11-4D07-ADCF-6316-B31E786ECA25}"/>
              </a:ext>
            </a:extLst>
          </p:cNvPr>
          <p:cNvCxnSpPr/>
          <p:nvPr/>
        </p:nvCxnSpPr>
        <p:spPr>
          <a:xfrm>
            <a:off x="239382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FD477BD-4BEF-A5D4-7B00-3A34FD9297F6}"/>
              </a:ext>
            </a:extLst>
          </p:cNvPr>
          <p:cNvSpPr/>
          <p:nvPr/>
        </p:nvSpPr>
        <p:spPr>
          <a:xfrm>
            <a:off x="1478892" y="4121846"/>
            <a:ext cx="564023" cy="517439"/>
          </a:xfrm>
          <a:prstGeom prst="roundRect">
            <a:avLst>
              <a:gd name="adj" fmla="val 303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05C6E8-E1BD-9E47-8D9A-650DD35857FC}"/>
              </a:ext>
            </a:extLst>
          </p:cNvPr>
          <p:cNvCxnSpPr>
            <a:cxnSpLocks/>
          </p:cNvCxnSpPr>
          <p:nvPr/>
        </p:nvCxnSpPr>
        <p:spPr>
          <a:xfrm>
            <a:off x="1608300" y="4284700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265D90-336A-5755-23BD-8AA828B52035}"/>
              </a:ext>
            </a:extLst>
          </p:cNvPr>
          <p:cNvCxnSpPr>
            <a:cxnSpLocks/>
          </p:cNvCxnSpPr>
          <p:nvPr/>
        </p:nvCxnSpPr>
        <p:spPr>
          <a:xfrm>
            <a:off x="1662374" y="4417435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1B8899-F82B-AE64-03C0-3C2F8C0F8D7E}"/>
              </a:ext>
            </a:extLst>
          </p:cNvPr>
          <p:cNvCxnSpPr>
            <a:cxnSpLocks/>
          </p:cNvCxnSpPr>
          <p:nvPr/>
        </p:nvCxnSpPr>
        <p:spPr>
          <a:xfrm>
            <a:off x="1613216" y="4545256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8" descr="Robot - Free industry icons">
            <a:extLst>
              <a:ext uri="{FF2B5EF4-FFF2-40B4-BE49-F238E27FC236}">
                <a16:creationId xmlns:a16="http://schemas.microsoft.com/office/drawing/2014/main" id="{D44812F6-3B0D-F482-9A38-2249CEB0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3" y="3844977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329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2061-D1FD-A337-41AD-3DCD4F1F7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BF39-D324-1A48-8A55-91BD2BE5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SOTA: test generation for correctness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8DFDB0D-8CF7-0C8E-DF9D-BF722F065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91E81-8D6E-AE3D-1F70-03E6140ECECE}"/>
              </a:ext>
            </a:extLst>
          </p:cNvPr>
          <p:cNvSpPr txBox="1"/>
          <p:nvPr/>
        </p:nvSpPr>
        <p:spPr>
          <a:xfrm>
            <a:off x="1760904" y="2462144"/>
            <a:ext cx="933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Iterative prompting with “feedback metrics”</a:t>
            </a:r>
          </a:p>
        </p:txBody>
      </p:sp>
      <p:pic>
        <p:nvPicPr>
          <p:cNvPr id="4" name="Picture 24" descr="Lightbulb Generic Blue icon | Freepik">
            <a:extLst>
              <a:ext uri="{FF2B5EF4-FFF2-40B4-BE49-F238E27FC236}">
                <a16:creationId xmlns:a16="http://schemas.microsoft.com/office/drawing/2014/main" id="{C3E20BAC-C5BF-AAB2-7AB6-190F52D2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9481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obot - Free industry icons">
            <a:extLst>
              <a:ext uri="{FF2B5EF4-FFF2-40B4-BE49-F238E27FC236}">
                <a16:creationId xmlns:a16="http://schemas.microsoft.com/office/drawing/2014/main" id="{7983C431-049E-CB7F-0AAF-D2D19C07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3" y="3844977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7EBA3-6DEC-2AA6-274E-3A1D8026860C}"/>
              </a:ext>
            </a:extLst>
          </p:cNvPr>
          <p:cNvCxnSpPr/>
          <p:nvPr/>
        </p:nvCxnSpPr>
        <p:spPr>
          <a:xfrm>
            <a:off x="239382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1990B7-2A04-7AB0-F231-2058EFCB26D6}"/>
              </a:ext>
            </a:extLst>
          </p:cNvPr>
          <p:cNvCxnSpPr/>
          <p:nvPr/>
        </p:nvCxnSpPr>
        <p:spPr>
          <a:xfrm>
            <a:off x="459133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8" descr="Code - Free computer icons">
            <a:extLst>
              <a:ext uri="{FF2B5EF4-FFF2-40B4-BE49-F238E27FC236}">
                <a16:creationId xmlns:a16="http://schemas.microsoft.com/office/drawing/2014/main" id="{B32E5025-BBDB-EA3B-AF3A-949A95C8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94" y="4038204"/>
            <a:ext cx="688516" cy="6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16F8E6-981C-4D5C-A72C-8337A800643D}"/>
              </a:ext>
            </a:extLst>
          </p:cNvPr>
          <p:cNvSpPr/>
          <p:nvPr/>
        </p:nvSpPr>
        <p:spPr>
          <a:xfrm>
            <a:off x="1478892" y="4121846"/>
            <a:ext cx="564023" cy="517439"/>
          </a:xfrm>
          <a:prstGeom prst="roundRect">
            <a:avLst>
              <a:gd name="adj" fmla="val 303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4E67DF-85C4-395E-8F69-D3EE4FADE471}"/>
              </a:ext>
            </a:extLst>
          </p:cNvPr>
          <p:cNvCxnSpPr>
            <a:cxnSpLocks/>
          </p:cNvCxnSpPr>
          <p:nvPr/>
        </p:nvCxnSpPr>
        <p:spPr>
          <a:xfrm>
            <a:off x="1608300" y="4284700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4E7051-E14E-22C2-9B98-28EA601FEC1C}"/>
              </a:ext>
            </a:extLst>
          </p:cNvPr>
          <p:cNvCxnSpPr>
            <a:cxnSpLocks/>
          </p:cNvCxnSpPr>
          <p:nvPr/>
        </p:nvCxnSpPr>
        <p:spPr>
          <a:xfrm>
            <a:off x="1662374" y="4417435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23E89F-73B4-14D4-A16D-878317E21B36}"/>
              </a:ext>
            </a:extLst>
          </p:cNvPr>
          <p:cNvCxnSpPr>
            <a:cxnSpLocks/>
          </p:cNvCxnSpPr>
          <p:nvPr/>
        </p:nvCxnSpPr>
        <p:spPr>
          <a:xfrm>
            <a:off x="1613216" y="4545256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10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CAB3F-3E92-60B2-AD1E-BE2C6759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90DF-EA16-6A83-4E27-7168A9DF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SOTA: test generation for correctness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411B705-FCC3-FC4D-5214-9AE878CF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A46E2-3547-1BCC-1A08-0BEB557261C5}"/>
              </a:ext>
            </a:extLst>
          </p:cNvPr>
          <p:cNvSpPr txBox="1"/>
          <p:nvPr/>
        </p:nvSpPr>
        <p:spPr>
          <a:xfrm>
            <a:off x="1760904" y="2462144"/>
            <a:ext cx="933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Iterative prompting with “feedback metrics”</a:t>
            </a:r>
          </a:p>
        </p:txBody>
      </p:sp>
      <p:pic>
        <p:nvPicPr>
          <p:cNvPr id="4" name="Picture 24" descr="Lightbulb Generic Blue icon | Freepik">
            <a:extLst>
              <a:ext uri="{FF2B5EF4-FFF2-40B4-BE49-F238E27FC236}">
                <a16:creationId xmlns:a16="http://schemas.microsoft.com/office/drawing/2014/main" id="{542AD305-3D2E-9DEF-E846-CF36E106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9481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obot - Free industry icons">
            <a:extLst>
              <a:ext uri="{FF2B5EF4-FFF2-40B4-BE49-F238E27FC236}">
                <a16:creationId xmlns:a16="http://schemas.microsoft.com/office/drawing/2014/main" id="{EB5351F6-A4E1-01A8-D88E-C00BFFB2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3" y="3844977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C4C15F-BA48-457F-5843-44E285B41192}"/>
              </a:ext>
            </a:extLst>
          </p:cNvPr>
          <p:cNvCxnSpPr/>
          <p:nvPr/>
        </p:nvCxnSpPr>
        <p:spPr>
          <a:xfrm>
            <a:off x="239382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1EE0DF-2A6D-49E4-7586-05C99DCF994E}"/>
              </a:ext>
            </a:extLst>
          </p:cNvPr>
          <p:cNvCxnSpPr/>
          <p:nvPr/>
        </p:nvCxnSpPr>
        <p:spPr>
          <a:xfrm>
            <a:off x="459133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8" descr="Code - Free computer icons">
            <a:extLst>
              <a:ext uri="{FF2B5EF4-FFF2-40B4-BE49-F238E27FC236}">
                <a16:creationId xmlns:a16="http://schemas.microsoft.com/office/drawing/2014/main" id="{0318227C-FDD3-6524-DA61-785C6BE8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94" y="4038204"/>
            <a:ext cx="688516" cy="6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3A66D3-D34B-2863-C7CA-5E65121FDA3B}"/>
              </a:ext>
            </a:extLst>
          </p:cNvPr>
          <p:cNvCxnSpPr/>
          <p:nvPr/>
        </p:nvCxnSpPr>
        <p:spPr>
          <a:xfrm>
            <a:off x="6595617" y="4429743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09AE56-345C-B858-B96E-0C4D8CEC9050}"/>
              </a:ext>
            </a:extLst>
          </p:cNvPr>
          <p:cNvSpPr/>
          <p:nvPr/>
        </p:nvSpPr>
        <p:spPr>
          <a:xfrm>
            <a:off x="1478892" y="4121846"/>
            <a:ext cx="564023" cy="517439"/>
          </a:xfrm>
          <a:prstGeom prst="roundRect">
            <a:avLst>
              <a:gd name="adj" fmla="val 303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pic>
        <p:nvPicPr>
          <p:cNvPr id="1026" name="Picture 2" descr="Software - Free computer icons">
            <a:extLst>
              <a:ext uri="{FF2B5EF4-FFF2-40B4-BE49-F238E27FC236}">
                <a16:creationId xmlns:a16="http://schemas.microsoft.com/office/drawing/2014/main" id="{F975900B-786B-DE54-2CCD-FC04BE19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71" y="3997457"/>
            <a:ext cx="781129" cy="7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003ED7-C1E3-30CB-BE73-22380FEEF72D}"/>
              </a:ext>
            </a:extLst>
          </p:cNvPr>
          <p:cNvCxnSpPr>
            <a:cxnSpLocks/>
          </p:cNvCxnSpPr>
          <p:nvPr/>
        </p:nvCxnSpPr>
        <p:spPr>
          <a:xfrm>
            <a:off x="1608300" y="4284700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997C27-8119-7BCA-F6A4-BF0E452D16CE}"/>
              </a:ext>
            </a:extLst>
          </p:cNvPr>
          <p:cNvCxnSpPr>
            <a:cxnSpLocks/>
          </p:cNvCxnSpPr>
          <p:nvPr/>
        </p:nvCxnSpPr>
        <p:spPr>
          <a:xfrm>
            <a:off x="1662374" y="4417435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B5AFDB-2AE1-5ECE-8AE3-2C99C79986EE}"/>
              </a:ext>
            </a:extLst>
          </p:cNvPr>
          <p:cNvCxnSpPr>
            <a:cxnSpLocks/>
          </p:cNvCxnSpPr>
          <p:nvPr/>
        </p:nvCxnSpPr>
        <p:spPr>
          <a:xfrm>
            <a:off x="1613216" y="4545256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D041F-73D2-BAB9-ACF4-65C4FED2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F07-93DD-655C-957D-A721A864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Joint work with …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52A9BB3-3D45-8AB8-25D7-FC094E653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D196-7CAB-E417-CA38-C012C36B95BC}"/>
              </a:ext>
            </a:extLst>
          </p:cNvPr>
          <p:cNvSpPr txBox="1"/>
          <p:nvPr/>
        </p:nvSpPr>
        <p:spPr>
          <a:xfrm>
            <a:off x="8169377" y="3684640"/>
            <a:ext cx="362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Zahra Maharani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B3719-A939-D87E-07B3-927053FE36B2}"/>
              </a:ext>
            </a:extLst>
          </p:cNvPr>
          <p:cNvSpPr txBox="1"/>
          <p:nvPr/>
        </p:nvSpPr>
        <p:spPr>
          <a:xfrm>
            <a:off x="838200" y="5014107"/>
            <a:ext cx="362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Marcellino </a:t>
            </a:r>
            <a:r>
              <a:rPr lang="en-US" sz="3200" b="1" dirty="0" err="1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Gaol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67E1C-E9EC-EE01-999A-0A896E5D6138}"/>
              </a:ext>
            </a:extLst>
          </p:cNvPr>
          <p:cNvSpPr txBox="1"/>
          <p:nvPr/>
        </p:nvSpPr>
        <p:spPr>
          <a:xfrm>
            <a:off x="3354028" y="3684639"/>
            <a:ext cx="428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Wordyka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Nainggolan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CE294-E8A1-D97C-44E7-F6286F2C3571}"/>
              </a:ext>
            </a:extLst>
          </p:cNvPr>
          <p:cNvSpPr txBox="1"/>
          <p:nvPr/>
        </p:nvSpPr>
        <p:spPr>
          <a:xfrm>
            <a:off x="7992883" y="5014106"/>
            <a:ext cx="336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Natanael </a:t>
            </a:r>
            <a:r>
              <a:rPr lang="en-US" sz="3200" b="1" dirty="0" err="1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Siregar</a:t>
            </a:r>
            <a:endParaRPr lang="en-US" sz="3200" b="1" dirty="0">
              <a:solidFill>
                <a:srgbClr val="2F5597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D24C2-CD01-9815-6667-50A4D9FF3D1F}"/>
              </a:ext>
            </a:extLst>
          </p:cNvPr>
          <p:cNvSpPr txBox="1"/>
          <p:nvPr/>
        </p:nvSpPr>
        <p:spPr>
          <a:xfrm>
            <a:off x="838199" y="2319053"/>
            <a:ext cx="47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Haryadi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Gunawi</a:t>
            </a:r>
            <a:endParaRPr lang="en-US" sz="3200" b="1" dirty="0">
              <a:solidFill>
                <a:srgbClr val="C00000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FC43E-2DD3-6497-792A-2EB50CB8FCB5}"/>
              </a:ext>
            </a:extLst>
          </p:cNvPr>
          <p:cNvSpPr txBox="1"/>
          <p:nvPr/>
        </p:nvSpPr>
        <p:spPr>
          <a:xfrm>
            <a:off x="8361106" y="2319052"/>
            <a:ext cx="2992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</a:t>
            </a:r>
            <a:r>
              <a:rPr lang="en-US" sz="3200" b="1" dirty="0" err="1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Kexin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Pei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45619-19DF-B709-30A5-32EE82B028F6}"/>
              </a:ext>
            </a:extLst>
          </p:cNvPr>
          <p:cNvSpPr txBox="1"/>
          <p:nvPr/>
        </p:nvSpPr>
        <p:spPr>
          <a:xfrm>
            <a:off x="5385617" y="2319051"/>
            <a:ext cx="272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Prof. Shan 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5A7F0-561E-1518-FF40-3AEFA8C35360}"/>
              </a:ext>
            </a:extLst>
          </p:cNvPr>
          <p:cNvSpPr txBox="1"/>
          <p:nvPr/>
        </p:nvSpPr>
        <p:spPr>
          <a:xfrm>
            <a:off x="838200" y="3684639"/>
            <a:ext cx="362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Jun Yang</a:t>
            </a:r>
          </a:p>
        </p:txBody>
      </p:sp>
    </p:spTree>
    <p:extLst>
      <p:ext uri="{BB962C8B-B14F-4D97-AF65-F5344CB8AC3E}">
        <p14:creationId xmlns:p14="http://schemas.microsoft.com/office/powerpoint/2010/main" val="297488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BAE6-4CB4-D1CE-F40E-5683D3030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818-19CE-8DD5-8227-8E44BE03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SOTA: test generation for correctness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59A7E8C-1479-EC21-9290-94C2AEB33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31B7A-20F5-02DD-EC96-D43896EC1C1D}"/>
              </a:ext>
            </a:extLst>
          </p:cNvPr>
          <p:cNvSpPr txBox="1"/>
          <p:nvPr/>
        </p:nvSpPr>
        <p:spPr>
          <a:xfrm>
            <a:off x="1760904" y="2462144"/>
            <a:ext cx="933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Iterative prompting with “feedback metrics”</a:t>
            </a:r>
          </a:p>
        </p:txBody>
      </p:sp>
      <p:pic>
        <p:nvPicPr>
          <p:cNvPr id="4" name="Picture 24" descr="Lightbulb Generic Blue icon | Freepik">
            <a:extLst>
              <a:ext uri="{FF2B5EF4-FFF2-40B4-BE49-F238E27FC236}">
                <a16:creationId xmlns:a16="http://schemas.microsoft.com/office/drawing/2014/main" id="{2CF2378A-9890-100E-73FD-5A2E2588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9481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obot - Free industry icons">
            <a:extLst>
              <a:ext uri="{FF2B5EF4-FFF2-40B4-BE49-F238E27FC236}">
                <a16:creationId xmlns:a16="http://schemas.microsoft.com/office/drawing/2014/main" id="{13044212-577C-5F15-C2AE-FD87ED81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3" y="3844977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BD7C4B-424B-064E-B5EB-5E55492A5978}"/>
              </a:ext>
            </a:extLst>
          </p:cNvPr>
          <p:cNvCxnSpPr/>
          <p:nvPr/>
        </p:nvCxnSpPr>
        <p:spPr>
          <a:xfrm>
            <a:off x="239382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B6D542-6803-3A8D-D0EE-A7AF032360B1}"/>
              </a:ext>
            </a:extLst>
          </p:cNvPr>
          <p:cNvCxnSpPr/>
          <p:nvPr/>
        </p:nvCxnSpPr>
        <p:spPr>
          <a:xfrm>
            <a:off x="459133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8" descr="Code - Free computer icons">
            <a:extLst>
              <a:ext uri="{FF2B5EF4-FFF2-40B4-BE49-F238E27FC236}">
                <a16:creationId xmlns:a16="http://schemas.microsoft.com/office/drawing/2014/main" id="{BBD48A53-A35F-0266-4018-62486E5E5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94" y="4038204"/>
            <a:ext cx="688516" cy="6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59820-FC7B-08D1-F956-5A15633166B6}"/>
              </a:ext>
            </a:extLst>
          </p:cNvPr>
          <p:cNvCxnSpPr/>
          <p:nvPr/>
        </p:nvCxnSpPr>
        <p:spPr>
          <a:xfrm>
            <a:off x="6595617" y="4429743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4C7CC7-B062-0036-C6F5-1A24E7FD780B}"/>
              </a:ext>
            </a:extLst>
          </p:cNvPr>
          <p:cNvCxnSpPr/>
          <p:nvPr/>
        </p:nvCxnSpPr>
        <p:spPr>
          <a:xfrm>
            <a:off x="8599901" y="4429743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E5AB008-4D87-555B-1E6C-BF417AA010C1}"/>
              </a:ext>
            </a:extLst>
          </p:cNvPr>
          <p:cNvSpPr/>
          <p:nvPr/>
        </p:nvSpPr>
        <p:spPr>
          <a:xfrm>
            <a:off x="1478892" y="4121846"/>
            <a:ext cx="564023" cy="517439"/>
          </a:xfrm>
          <a:prstGeom prst="roundRect">
            <a:avLst>
              <a:gd name="adj" fmla="val 303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pic>
        <p:nvPicPr>
          <p:cNvPr id="29" name="Picture 28" descr="Testing - Free marketing icons">
            <a:extLst>
              <a:ext uri="{FF2B5EF4-FFF2-40B4-BE49-F238E27FC236}">
                <a16:creationId xmlns:a16="http://schemas.microsoft.com/office/drawing/2014/main" id="{D6EC937A-6DFE-B7DB-7E54-E41480FD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96" y="4102189"/>
            <a:ext cx="655108" cy="6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- Free computer icons">
            <a:extLst>
              <a:ext uri="{FF2B5EF4-FFF2-40B4-BE49-F238E27FC236}">
                <a16:creationId xmlns:a16="http://schemas.microsoft.com/office/drawing/2014/main" id="{43933E95-F399-B7CB-D767-68429C08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71" y="3997457"/>
            <a:ext cx="781129" cy="7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9CA32F-F759-C29B-FFAB-6966B951153A}"/>
              </a:ext>
            </a:extLst>
          </p:cNvPr>
          <p:cNvCxnSpPr>
            <a:cxnSpLocks/>
          </p:cNvCxnSpPr>
          <p:nvPr/>
        </p:nvCxnSpPr>
        <p:spPr>
          <a:xfrm>
            <a:off x="1608300" y="4284700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FABF1A-2BD9-5AFE-C07A-8E6A1E6BE9C2}"/>
              </a:ext>
            </a:extLst>
          </p:cNvPr>
          <p:cNvCxnSpPr>
            <a:cxnSpLocks/>
          </p:cNvCxnSpPr>
          <p:nvPr/>
        </p:nvCxnSpPr>
        <p:spPr>
          <a:xfrm>
            <a:off x="1662374" y="4417435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E9560-C8BB-4B86-F77C-402AF9A23DCB}"/>
              </a:ext>
            </a:extLst>
          </p:cNvPr>
          <p:cNvCxnSpPr>
            <a:cxnSpLocks/>
          </p:cNvCxnSpPr>
          <p:nvPr/>
        </p:nvCxnSpPr>
        <p:spPr>
          <a:xfrm>
            <a:off x="1613216" y="4545256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1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AA36F-3B91-A7AC-2F27-CF5CEB7BF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E4F6-EEEE-8F8B-71F9-45E273BC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SOTA: test generation for correctness bugs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AFF0C84-514B-71ED-1211-A9E778708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A5AA1-4B60-3010-0FB6-FFBECB6717DF}"/>
              </a:ext>
            </a:extLst>
          </p:cNvPr>
          <p:cNvSpPr txBox="1"/>
          <p:nvPr/>
        </p:nvSpPr>
        <p:spPr>
          <a:xfrm>
            <a:off x="1760904" y="2462144"/>
            <a:ext cx="933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Iterative prompting with “feedback metrics”</a:t>
            </a:r>
          </a:p>
        </p:txBody>
      </p:sp>
      <p:pic>
        <p:nvPicPr>
          <p:cNvPr id="4" name="Picture 24" descr="Lightbulb Generic Blue icon | Freepik">
            <a:extLst>
              <a:ext uri="{FF2B5EF4-FFF2-40B4-BE49-F238E27FC236}">
                <a16:creationId xmlns:a16="http://schemas.microsoft.com/office/drawing/2014/main" id="{2F794828-728E-9072-A2F3-044C0ACF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9481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obot - Free industry icons">
            <a:extLst>
              <a:ext uri="{FF2B5EF4-FFF2-40B4-BE49-F238E27FC236}">
                <a16:creationId xmlns:a16="http://schemas.microsoft.com/office/drawing/2014/main" id="{8C799111-0816-0C79-94C8-6F4E6287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3" y="3844977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8EC719-C29A-4AC0-1A0E-1DE4F0F8AAC6}"/>
              </a:ext>
            </a:extLst>
          </p:cNvPr>
          <p:cNvCxnSpPr/>
          <p:nvPr/>
        </p:nvCxnSpPr>
        <p:spPr>
          <a:xfrm>
            <a:off x="239382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07503-78AB-61CE-FB9A-5E3F085FD235}"/>
              </a:ext>
            </a:extLst>
          </p:cNvPr>
          <p:cNvCxnSpPr/>
          <p:nvPr/>
        </p:nvCxnSpPr>
        <p:spPr>
          <a:xfrm>
            <a:off x="4591333" y="4431639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8" descr="Code - Free computer icons">
            <a:extLst>
              <a:ext uri="{FF2B5EF4-FFF2-40B4-BE49-F238E27FC236}">
                <a16:creationId xmlns:a16="http://schemas.microsoft.com/office/drawing/2014/main" id="{3161CF82-CF1F-1A76-40F7-6E82D79D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94" y="4038204"/>
            <a:ext cx="688516" cy="6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36A5A8-D386-94A8-D3A6-530B25871087}"/>
              </a:ext>
            </a:extLst>
          </p:cNvPr>
          <p:cNvCxnSpPr/>
          <p:nvPr/>
        </p:nvCxnSpPr>
        <p:spPr>
          <a:xfrm>
            <a:off x="6595617" y="4429743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B1D8B9-1E77-B0BB-2EA4-1D3897D8FC8A}"/>
              </a:ext>
            </a:extLst>
          </p:cNvPr>
          <p:cNvCxnSpPr/>
          <p:nvPr/>
        </p:nvCxnSpPr>
        <p:spPr>
          <a:xfrm>
            <a:off x="8599901" y="4429743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A632EF-FF25-63AE-8346-BBA4C778C226}"/>
              </a:ext>
            </a:extLst>
          </p:cNvPr>
          <p:cNvCxnSpPr>
            <a:cxnSpLocks/>
          </p:cNvCxnSpPr>
          <p:nvPr/>
        </p:nvCxnSpPr>
        <p:spPr>
          <a:xfrm flipV="1">
            <a:off x="1761704" y="4844707"/>
            <a:ext cx="0" cy="44779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7BD2F-9F60-141A-B381-911F989DD91B}"/>
              </a:ext>
            </a:extLst>
          </p:cNvPr>
          <p:cNvCxnSpPr>
            <a:cxnSpLocks/>
          </p:cNvCxnSpPr>
          <p:nvPr/>
        </p:nvCxnSpPr>
        <p:spPr>
          <a:xfrm flipV="1">
            <a:off x="9934106" y="4844707"/>
            <a:ext cx="0" cy="44779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BFA885-6BBD-AE3A-9DDB-DD06D22558EC}"/>
              </a:ext>
            </a:extLst>
          </p:cNvPr>
          <p:cNvCxnSpPr>
            <a:cxnSpLocks/>
          </p:cNvCxnSpPr>
          <p:nvPr/>
        </p:nvCxnSpPr>
        <p:spPr>
          <a:xfrm>
            <a:off x="1760903" y="5292506"/>
            <a:ext cx="8173203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A14DE5-DCD9-4EE8-DC01-98C0BC0FD52E}"/>
              </a:ext>
            </a:extLst>
          </p:cNvPr>
          <p:cNvSpPr/>
          <p:nvPr/>
        </p:nvSpPr>
        <p:spPr>
          <a:xfrm>
            <a:off x="1478892" y="4121846"/>
            <a:ext cx="564023" cy="517439"/>
          </a:xfrm>
          <a:prstGeom prst="roundRect">
            <a:avLst>
              <a:gd name="adj" fmla="val 303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pic>
        <p:nvPicPr>
          <p:cNvPr id="1026" name="Picture 2" descr="Software - Free computer icons">
            <a:extLst>
              <a:ext uri="{FF2B5EF4-FFF2-40B4-BE49-F238E27FC236}">
                <a16:creationId xmlns:a16="http://schemas.microsoft.com/office/drawing/2014/main" id="{34FB9AF8-CEA7-0152-24D8-F7D7331A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71" y="3997457"/>
            <a:ext cx="781129" cy="7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C20D4D-13D6-385E-3102-0D81DB58776B}"/>
              </a:ext>
            </a:extLst>
          </p:cNvPr>
          <p:cNvCxnSpPr>
            <a:cxnSpLocks/>
          </p:cNvCxnSpPr>
          <p:nvPr/>
        </p:nvCxnSpPr>
        <p:spPr>
          <a:xfrm>
            <a:off x="1608300" y="4284700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EAD2A9-1CCA-F439-E250-C3354DCE7ABF}"/>
              </a:ext>
            </a:extLst>
          </p:cNvPr>
          <p:cNvCxnSpPr>
            <a:cxnSpLocks/>
          </p:cNvCxnSpPr>
          <p:nvPr/>
        </p:nvCxnSpPr>
        <p:spPr>
          <a:xfrm>
            <a:off x="1662374" y="4417435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6007A8-165B-A5B6-252B-CA177F5E1724}"/>
              </a:ext>
            </a:extLst>
          </p:cNvPr>
          <p:cNvCxnSpPr>
            <a:cxnSpLocks/>
          </p:cNvCxnSpPr>
          <p:nvPr/>
        </p:nvCxnSpPr>
        <p:spPr>
          <a:xfrm>
            <a:off x="1613216" y="4545256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FD50B8-1FCD-F36F-3ED9-30402072FE90}"/>
              </a:ext>
            </a:extLst>
          </p:cNvPr>
          <p:cNvSpPr txBox="1"/>
          <p:nvPr/>
        </p:nvSpPr>
        <p:spPr>
          <a:xfrm>
            <a:off x="2056770" y="5550041"/>
            <a:ext cx="717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feedback metrics (typically, coverage)</a:t>
            </a:r>
          </a:p>
        </p:txBody>
      </p:sp>
      <p:pic>
        <p:nvPicPr>
          <p:cNvPr id="6" name="Picture 5" descr="Testing - Free marketing icons">
            <a:extLst>
              <a:ext uri="{FF2B5EF4-FFF2-40B4-BE49-F238E27FC236}">
                <a16:creationId xmlns:a16="http://schemas.microsoft.com/office/drawing/2014/main" id="{B0972DED-2356-73F5-10A8-12538CF4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96" y="4102189"/>
            <a:ext cx="655108" cy="6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93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78BC3-EFEC-35C3-2D5D-537F9C50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BB4D-F0C7-ABE0-FA8F-5C33B20A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Metric for correctness bugs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8DED02-507B-B891-D66B-EAD89357F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CD2787-9E0F-5269-F8AE-5523EFADEF50}"/>
              </a:ext>
            </a:extLst>
          </p:cNvPr>
          <p:cNvSpPr/>
          <p:nvPr/>
        </p:nvSpPr>
        <p:spPr>
          <a:xfrm>
            <a:off x="2291949" y="1688104"/>
            <a:ext cx="7441985" cy="4822733"/>
          </a:xfrm>
          <a:prstGeom prst="roundRect">
            <a:avLst>
              <a:gd name="adj" fmla="val 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43C6D-F8F2-1B89-5F2B-555137D65DC6}"/>
              </a:ext>
            </a:extLst>
          </p:cNvPr>
          <p:cNvSpPr txBox="1"/>
          <p:nvPr/>
        </p:nvSpPr>
        <p:spPr>
          <a:xfrm>
            <a:off x="2291950" y="1864717"/>
            <a:ext cx="779594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bool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 err="1">
                <a:latin typeface="Lucida Console" panose="020B0609040504020204" pitchFamily="49" charset="0"/>
              </a:rPr>
              <a:t>createBlockReader</a:t>
            </a:r>
            <a:r>
              <a:rPr lang="en-US" sz="1900" b="1" dirty="0">
                <a:latin typeface="Lucida Console" panose="020B0609040504020204" pitchFamily="49" charset="0"/>
              </a:rPr>
              <a:t>():</a:t>
            </a:r>
          </a:p>
          <a:p>
            <a:endParaRPr lang="en-US" sz="1000" b="1" dirty="0">
              <a:latin typeface="Lucida Console" panose="020B0609040504020204" pitchFamily="49" charset="0"/>
            </a:endParaRP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1. </a:t>
            </a:r>
            <a:r>
              <a:rPr lang="en-US" sz="19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while</a:t>
            </a:r>
            <a:r>
              <a:rPr lang="en-US" sz="1900" b="1" dirty="0">
                <a:latin typeface="Lucida Console" panose="020B0609040504020204" pitchFamily="49" charset="0"/>
              </a:rPr>
              <a:t> (</a:t>
            </a:r>
            <a:r>
              <a:rPr lang="en-US" sz="19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true</a:t>
            </a:r>
            <a:r>
              <a:rPr lang="en-US" sz="1900" b="1" dirty="0">
                <a:latin typeface="Lucida Console" panose="020B0609040504020204" pitchFamily="49" charset="0"/>
              </a:rPr>
              <a:t>) {                 </a:t>
            </a:r>
            <a:endParaRPr lang="en-US" sz="19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2. 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try</a:t>
            </a:r>
            <a:r>
              <a:rPr lang="en-US" sz="1900" b="1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3. </a:t>
            </a:r>
            <a:r>
              <a:rPr lang="en-US" sz="1900" b="1" dirty="0">
                <a:latin typeface="Lucida Console" panose="020B0609040504020204" pitchFamily="49" charset="0"/>
              </a:rPr>
              <a:t>  block = </a:t>
            </a:r>
            <a:r>
              <a:rPr lang="en-US" sz="1900" b="1" dirty="0" err="1">
                <a:latin typeface="Lucida Console" panose="020B0609040504020204" pitchFamily="49" charset="0"/>
              </a:rPr>
              <a:t>refreshBlock</a:t>
            </a:r>
            <a:r>
              <a:rPr lang="en-US" sz="1900" b="1" dirty="0">
                <a:latin typeface="Lucida Console" panose="020B0609040504020204" pitchFamily="49" charset="0"/>
              </a:rPr>
              <a:t>(block); </a:t>
            </a:r>
            <a:endParaRPr lang="en-US" sz="19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4. </a:t>
            </a:r>
            <a:r>
              <a:rPr lang="en-US" sz="1900" b="1" dirty="0">
                <a:latin typeface="Lucida Console" panose="020B0609040504020204" pitchFamily="49" charset="0"/>
              </a:rPr>
              <a:t>  </a:t>
            </a:r>
            <a:r>
              <a:rPr lang="en-US" sz="1900" b="1" dirty="0" err="1"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latin typeface="Lucida Console" panose="020B0609040504020204" pitchFamily="49" charset="0"/>
              </a:rPr>
              <a:t> = </a:t>
            </a:r>
            <a:r>
              <a:rPr lang="en-US" sz="1900" b="1" dirty="0" err="1">
                <a:latin typeface="Lucida Console" panose="020B0609040504020204" pitchFamily="49" charset="0"/>
              </a:rPr>
              <a:t>getDNInfFor</a:t>
            </a:r>
            <a:r>
              <a:rPr lang="en-US" sz="1900" b="1" dirty="0">
                <a:latin typeface="Lucida Console" panose="020B0609040504020204" pitchFamily="49" charset="0"/>
              </a:rPr>
              <a:t>(block); </a:t>
            </a:r>
            <a:endParaRPr lang="en-US" sz="19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5. </a:t>
            </a:r>
            <a:r>
              <a:rPr lang="en-US" sz="1900" b="1" dirty="0">
                <a:latin typeface="Lucida Console" panose="020B0609040504020204" pitchFamily="49" charset="0"/>
              </a:rPr>
              <a:t>  </a:t>
            </a:r>
            <a:r>
              <a:rPr lang="en-US" sz="19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if</a:t>
            </a:r>
            <a:r>
              <a:rPr lang="en-US" sz="1900" b="1" dirty="0">
                <a:latin typeface="Lucida Console" panose="020B0609040504020204" pitchFamily="49" charset="0"/>
              </a:rPr>
              <a:t> (</a:t>
            </a:r>
            <a:r>
              <a:rPr lang="en-US" sz="1900" b="1" dirty="0" err="1"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latin typeface="Lucida Console" panose="020B0609040504020204" pitchFamily="49" charset="0"/>
              </a:rPr>
              <a:t> == </a:t>
            </a:r>
            <a:r>
              <a:rPr lang="en-US" sz="19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null</a:t>
            </a:r>
            <a:r>
              <a:rPr lang="en-US" sz="1900" b="1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6. </a:t>
            </a:r>
            <a:r>
              <a:rPr lang="en-US" sz="1900" b="1" dirty="0">
                <a:latin typeface="Lucida Console" panose="020B0609040504020204" pitchFamily="49" charset="0"/>
              </a:rPr>
              <a:t>   </a:t>
            </a:r>
            <a:r>
              <a:rPr lang="en-US" sz="19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break</a:t>
            </a:r>
            <a:r>
              <a:rPr lang="en-US" sz="1900" b="1" dirty="0">
                <a:latin typeface="Lucida Console" panose="020B0609040504020204" pitchFamily="49" charset="0"/>
              </a:rPr>
              <a:t>;                      </a:t>
            </a:r>
            <a:endParaRPr lang="en-US" sz="19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7. </a:t>
            </a:r>
            <a:r>
              <a:rPr lang="en-US" sz="1900" b="1" dirty="0">
                <a:latin typeface="Lucida Console" panose="020B0609040504020204" pitchFamily="49" charset="0"/>
              </a:rPr>
              <a:t> } 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8. 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catch</a:t>
            </a:r>
            <a:r>
              <a:rPr lang="en-US" sz="1900" b="1" dirty="0">
                <a:latin typeface="Lucida Console" panose="020B0609040504020204" pitchFamily="49" charset="0"/>
              </a:rPr>
              <a:t> (</a:t>
            </a:r>
            <a:r>
              <a:rPr lang="en-US" sz="19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IOException</a:t>
            </a:r>
            <a:r>
              <a:rPr lang="en-US" sz="1900" b="1" dirty="0">
                <a:latin typeface="Lucida Console" panose="020B0609040504020204" pitchFamily="49" charset="0"/>
              </a:rPr>
              <a:t> e) {   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9. </a:t>
            </a:r>
            <a:r>
              <a:rPr lang="en-US" sz="1900" b="1" dirty="0">
                <a:latin typeface="Lucida Console" panose="020B0609040504020204" pitchFamily="49" charset="0"/>
              </a:rPr>
              <a:t>  LOG(“Failed to connect to “+ 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     </a:t>
            </a:r>
            <a:r>
              <a:rPr lang="en-US" sz="1900" b="1" dirty="0" err="1">
                <a:latin typeface="Lucida Console" panose="020B0609040504020204" pitchFamily="49" charset="0"/>
              </a:rPr>
              <a:t>dnInfo.addr</a:t>
            </a:r>
            <a:r>
              <a:rPr lang="en-US" sz="1900" b="1" dirty="0">
                <a:latin typeface="Lucida Console" panose="020B0609040504020204" pitchFamily="49" charset="0"/>
              </a:rPr>
              <a:t> + “Retried ” +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       ++</a:t>
            </a:r>
            <a:r>
              <a:rPr lang="en-US" sz="1900" b="1" dirty="0" err="1">
                <a:latin typeface="Lucida Console" panose="020B0609040504020204" pitchFamily="49" charset="0"/>
              </a:rPr>
              <a:t>retryCount</a:t>
            </a:r>
            <a:r>
              <a:rPr lang="en-US" sz="1900" b="1" dirty="0">
                <a:latin typeface="Lucida Console" panose="020B0609040504020204" pitchFamily="49" charset="0"/>
              </a:rPr>
              <a:t> + “ times”); </a:t>
            </a:r>
            <a:endParaRPr lang="en-US" sz="19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/>
              <a:t>10.</a:t>
            </a:r>
            <a:r>
              <a:rPr lang="en-US" sz="1900" b="1" dirty="0">
                <a:latin typeface="Lucida Console" panose="020B0609040504020204" pitchFamily="49" charset="0"/>
              </a:rPr>
              <a:t>   </a:t>
            </a:r>
            <a:r>
              <a:rPr lang="en-US" sz="1900" b="1" dirty="0" err="1">
                <a:latin typeface="Lucida Console" panose="020B0609040504020204" pitchFamily="49" charset="0"/>
              </a:rPr>
              <a:t>addToDeadNodes</a:t>
            </a:r>
            <a:r>
              <a:rPr lang="en-US" sz="1900" b="1" dirty="0">
                <a:latin typeface="Lucida Console" panose="020B0609040504020204" pitchFamily="49" charset="0"/>
              </a:rPr>
              <a:t>(dnInfo.info); </a:t>
            </a:r>
            <a:endParaRPr lang="en-US" sz="19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/>
              <a:t>11. </a:t>
            </a:r>
            <a:r>
              <a:rPr lang="en-US" sz="1900" b="1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1900" b="1" dirty="0"/>
              <a:t>12. </a:t>
            </a:r>
            <a:r>
              <a:rPr lang="en-US" sz="1900" b="1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C9AFEE-DB3F-902A-6EB2-9D9CEEF346F2}"/>
              </a:ext>
            </a:extLst>
          </p:cNvPr>
          <p:cNvSpPr/>
          <p:nvPr/>
        </p:nvSpPr>
        <p:spPr>
          <a:xfrm>
            <a:off x="2514134" y="1436957"/>
            <a:ext cx="3613866" cy="365126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HDFS</a:t>
            </a:r>
            <a:r>
              <a:rPr lang="en-US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/DFSInputStream.java</a:t>
            </a:r>
          </a:p>
        </p:txBody>
      </p:sp>
    </p:spTree>
    <p:extLst>
      <p:ext uri="{BB962C8B-B14F-4D97-AF65-F5344CB8AC3E}">
        <p14:creationId xmlns:p14="http://schemas.microsoft.com/office/powerpoint/2010/main" val="2200566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36BFB-B0A7-8FC4-77DD-CCFD1C735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CE7B-53FE-C98A-68CF-29D43347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7088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Metric for correctness bugs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C68806A-6045-3033-2752-515CFF8CA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8EC8D7-7CE4-0CC2-4139-4F31F9284A11}"/>
              </a:ext>
            </a:extLst>
          </p:cNvPr>
          <p:cNvSpPr/>
          <p:nvPr/>
        </p:nvSpPr>
        <p:spPr>
          <a:xfrm>
            <a:off x="2291949" y="1688104"/>
            <a:ext cx="7441985" cy="4822733"/>
          </a:xfrm>
          <a:prstGeom prst="roundRect">
            <a:avLst>
              <a:gd name="adj" fmla="val 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6E219-94D7-AD02-BBC6-4D20DE515D26}"/>
              </a:ext>
            </a:extLst>
          </p:cNvPr>
          <p:cNvSpPr txBox="1"/>
          <p:nvPr/>
        </p:nvSpPr>
        <p:spPr>
          <a:xfrm>
            <a:off x="2291950" y="1864717"/>
            <a:ext cx="779594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bool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 err="1">
                <a:latin typeface="Lucida Console" panose="020B0609040504020204" pitchFamily="49" charset="0"/>
              </a:rPr>
              <a:t>createBlockReader</a:t>
            </a:r>
            <a:r>
              <a:rPr lang="en-US" sz="1900" b="1" dirty="0">
                <a:latin typeface="Lucida Console" panose="020B0609040504020204" pitchFamily="49" charset="0"/>
              </a:rPr>
              <a:t>():</a:t>
            </a:r>
          </a:p>
          <a:p>
            <a:endParaRPr lang="en-US" sz="1000" b="1" dirty="0">
              <a:solidFill>
                <a:schemeClr val="bg2">
                  <a:lumMod val="9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while (true) {               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try {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block =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refreshBlock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getDNInfFor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if (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== null)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6.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break;                    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7.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8.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catch (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IOException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e) {  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9.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LOG(“Failed to connect to “+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dnInfo.addr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“Retried ” +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  ++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retryCount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 times”);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10.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addToDeadNodes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(dnInfo.info);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11.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12.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62731C-ACCE-24F3-5F0D-225F848DD397}"/>
              </a:ext>
            </a:extLst>
          </p:cNvPr>
          <p:cNvSpPr/>
          <p:nvPr/>
        </p:nvSpPr>
        <p:spPr>
          <a:xfrm>
            <a:off x="2514134" y="1436957"/>
            <a:ext cx="3613866" cy="365126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HDFS</a:t>
            </a:r>
            <a:r>
              <a:rPr lang="en-US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/DFSInputStream.java</a:t>
            </a:r>
          </a:p>
        </p:txBody>
      </p:sp>
    </p:spTree>
    <p:extLst>
      <p:ext uri="{BB962C8B-B14F-4D97-AF65-F5344CB8AC3E}">
        <p14:creationId xmlns:p14="http://schemas.microsoft.com/office/powerpoint/2010/main" val="2242546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96EB-0C27-46E0-73D9-D38425715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2FD6-CEE6-B2A1-3F75-7369D3E1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7088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Metric for </a:t>
            </a:r>
            <a:r>
              <a:rPr lang="en-US" b="1" strike="sngStrike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correctness</a:t>
            </a:r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</a:t>
            </a:r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bugs?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CB4746A-14BF-0296-1A2F-08BAEB05A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E0FF5D-BC4A-645F-B5E7-D0CC82736BFF}"/>
              </a:ext>
            </a:extLst>
          </p:cNvPr>
          <p:cNvSpPr/>
          <p:nvPr/>
        </p:nvSpPr>
        <p:spPr>
          <a:xfrm>
            <a:off x="2291949" y="1688104"/>
            <a:ext cx="7441985" cy="4822733"/>
          </a:xfrm>
          <a:prstGeom prst="roundRect">
            <a:avLst>
              <a:gd name="adj" fmla="val 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E30DE-3258-2E49-8FC9-C7EF82D9A88A}"/>
              </a:ext>
            </a:extLst>
          </p:cNvPr>
          <p:cNvSpPr txBox="1"/>
          <p:nvPr/>
        </p:nvSpPr>
        <p:spPr>
          <a:xfrm>
            <a:off x="2291950" y="1864717"/>
            <a:ext cx="779594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bool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 err="1">
                <a:latin typeface="Lucida Console" panose="020B0609040504020204" pitchFamily="49" charset="0"/>
              </a:rPr>
              <a:t>createBlockReader</a:t>
            </a:r>
            <a:r>
              <a:rPr lang="en-US" sz="1900" b="1" dirty="0">
                <a:latin typeface="Lucida Console" panose="020B0609040504020204" pitchFamily="49" charset="0"/>
              </a:rPr>
              <a:t>():</a:t>
            </a:r>
          </a:p>
          <a:p>
            <a:endParaRPr lang="en-US" sz="1000" b="1" dirty="0">
              <a:solidFill>
                <a:schemeClr val="bg2">
                  <a:lumMod val="9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while (true) {               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try {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block =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refreshBlock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getDNInfFor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if (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== null)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6.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break;                    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7.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8.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catch (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IOException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e) {  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9.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LOG(“Failed to connect to “+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dnInfo.addr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“Retried ” +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  ++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retryCount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 times”);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10.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addToDeadNodes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(dnInfo.info);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covered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11.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12.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3A4C1E-6D3B-4780-FBE2-1A9CE126EF14}"/>
              </a:ext>
            </a:extLst>
          </p:cNvPr>
          <p:cNvSpPr/>
          <p:nvPr/>
        </p:nvSpPr>
        <p:spPr>
          <a:xfrm>
            <a:off x="2514134" y="1436957"/>
            <a:ext cx="3613866" cy="365126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HDFS</a:t>
            </a:r>
            <a:r>
              <a:rPr lang="en-US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/DFSInputStream.java</a:t>
            </a:r>
          </a:p>
        </p:txBody>
      </p:sp>
      <p:pic>
        <p:nvPicPr>
          <p:cNvPr id="6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2DD43F27-0F24-2318-3C00-72E67468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944" flipH="1">
            <a:off x="463716" y="3051685"/>
            <a:ext cx="1760439" cy="17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humb Down PNG Transparent Images Free Download | Vector Files | Pngtree">
            <a:extLst>
              <a:ext uri="{FF2B5EF4-FFF2-40B4-BE49-F238E27FC236}">
                <a16:creationId xmlns:a16="http://schemas.microsoft.com/office/drawing/2014/main" id="{5BF3F3A5-952A-565C-1654-AC3B76F46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944" flipH="1">
            <a:off x="9801728" y="3051686"/>
            <a:ext cx="1760439" cy="17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2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31518-2337-A447-4DFA-C57B5F7C1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702A-7B4A-172A-49C3-97AA95C0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Metric for </a:t>
            </a:r>
            <a:r>
              <a:rPr lang="en-US" b="1" strike="sngStrike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correctness</a:t>
            </a:r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</a:t>
            </a:r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bugs?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F841B5-5309-5BF1-10D5-3FE0490A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87F1BB-CE95-F0FB-DF0A-3E91EB6DF505}"/>
              </a:ext>
            </a:extLst>
          </p:cNvPr>
          <p:cNvSpPr/>
          <p:nvPr/>
        </p:nvSpPr>
        <p:spPr>
          <a:xfrm>
            <a:off x="2291952" y="1688104"/>
            <a:ext cx="7441985" cy="4822733"/>
          </a:xfrm>
          <a:prstGeom prst="roundRect">
            <a:avLst>
              <a:gd name="adj" fmla="val 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D9902-D18A-3CD1-2034-E692F1F055AB}"/>
              </a:ext>
            </a:extLst>
          </p:cNvPr>
          <p:cNvSpPr txBox="1"/>
          <p:nvPr/>
        </p:nvSpPr>
        <p:spPr>
          <a:xfrm>
            <a:off x="2291953" y="1864717"/>
            <a:ext cx="779594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bool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 err="1">
                <a:latin typeface="Lucida Console" panose="020B0609040504020204" pitchFamily="49" charset="0"/>
              </a:rPr>
              <a:t>createBlockReader</a:t>
            </a:r>
            <a:r>
              <a:rPr lang="en-US" sz="1900" b="1" dirty="0">
                <a:latin typeface="Lucida Console" panose="020B0609040504020204" pitchFamily="49" charset="0"/>
              </a:rPr>
              <a:t>():</a:t>
            </a:r>
          </a:p>
          <a:p>
            <a:endParaRPr lang="en-US" sz="1000" b="1" dirty="0">
              <a:solidFill>
                <a:schemeClr val="bg2">
                  <a:lumMod val="9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while (true) {               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100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try {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block =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refreshBlock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100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getDNInfFor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100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if (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== null)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6.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break;                    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15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7.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8.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catch (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IOException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e) {  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9.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LOG(“Failed to connect to “+ 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dnInfo.addr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“Retried ” +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  ++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retryCount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 times”);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3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10.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addToDeadNodes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(dnInfo.info); </a:t>
            </a:r>
            <a:r>
              <a:rPr lang="en-US" sz="19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3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11.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12.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B861DE-C23D-8417-64F1-C2CFD9394E1E}"/>
              </a:ext>
            </a:extLst>
          </p:cNvPr>
          <p:cNvSpPr/>
          <p:nvPr/>
        </p:nvSpPr>
        <p:spPr>
          <a:xfrm>
            <a:off x="2514137" y="1436957"/>
            <a:ext cx="3613866" cy="365126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HDFS</a:t>
            </a:r>
            <a:r>
              <a:rPr lang="en-US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/DFSInputStream.java</a:t>
            </a:r>
          </a:p>
        </p:txBody>
      </p:sp>
    </p:spTree>
    <p:extLst>
      <p:ext uri="{BB962C8B-B14F-4D97-AF65-F5344CB8AC3E}">
        <p14:creationId xmlns:p14="http://schemas.microsoft.com/office/powerpoint/2010/main" val="4068325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95078-4E7B-9F29-D842-79494F02B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869F-4D19-7C35-A585-2C4930C8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21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Metric for </a:t>
            </a:r>
            <a:r>
              <a:rPr lang="en-US" b="1" strike="sngStrike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correctness</a:t>
            </a:r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</a:t>
            </a:r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bugs?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9E54362-3309-05CF-8720-59A94A6A0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6D04F0-5B26-4532-E551-421AA310876A}"/>
              </a:ext>
            </a:extLst>
          </p:cNvPr>
          <p:cNvSpPr/>
          <p:nvPr/>
        </p:nvSpPr>
        <p:spPr>
          <a:xfrm>
            <a:off x="2291952" y="1688104"/>
            <a:ext cx="7441985" cy="4822733"/>
          </a:xfrm>
          <a:prstGeom prst="roundRect">
            <a:avLst>
              <a:gd name="adj" fmla="val 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56CFF-7F6B-A1D7-62A2-6E3BCAAC2F5D}"/>
              </a:ext>
            </a:extLst>
          </p:cNvPr>
          <p:cNvSpPr txBox="1"/>
          <p:nvPr/>
        </p:nvSpPr>
        <p:spPr>
          <a:xfrm>
            <a:off x="2291953" y="1864717"/>
            <a:ext cx="779594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bool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 err="1">
                <a:latin typeface="Lucida Console" panose="020B0609040504020204" pitchFamily="49" charset="0"/>
              </a:rPr>
              <a:t>createBlockReader</a:t>
            </a:r>
            <a:r>
              <a:rPr lang="en-US" sz="1900" b="1" dirty="0">
                <a:latin typeface="Lucida Console" panose="020B0609040504020204" pitchFamily="49" charset="0"/>
              </a:rPr>
              <a:t>():</a:t>
            </a:r>
          </a:p>
          <a:p>
            <a:endParaRPr lang="en-US" sz="1000" b="1" dirty="0">
              <a:solidFill>
                <a:schemeClr val="bg2">
                  <a:lumMod val="9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while (true) {               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100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try {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block =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refreshBlock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100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getDNInfFor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100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if (</a:t>
            </a:r>
            <a:r>
              <a:rPr lang="en-US" sz="19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== null)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6.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break;                     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15 times */</a:t>
            </a:r>
          </a:p>
          <a:p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</a:rPr>
              <a:t>7. </a:t>
            </a:r>
            <a:r>
              <a:rPr lang="en-US" sz="19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 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8. </a:t>
            </a:r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catch</a:t>
            </a:r>
            <a:r>
              <a:rPr lang="en-US" sz="1900" b="1" dirty="0">
                <a:latin typeface="Lucida Console" panose="020B0609040504020204" pitchFamily="49" charset="0"/>
              </a:rPr>
              <a:t> (</a:t>
            </a:r>
            <a:r>
              <a:rPr lang="en-US" sz="19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IOException</a:t>
            </a:r>
            <a:r>
              <a:rPr lang="en-US" sz="1900" b="1" dirty="0">
                <a:latin typeface="Lucida Console" panose="020B0609040504020204" pitchFamily="49" charset="0"/>
              </a:rPr>
              <a:t> e) {   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</a:t>
            </a:r>
            <a:r>
              <a:rPr lang="en-US" sz="1900" b="1" dirty="0"/>
              <a:t>9. </a:t>
            </a:r>
            <a:r>
              <a:rPr lang="en-US" sz="1900" b="1" dirty="0">
                <a:latin typeface="Lucida Console" panose="020B0609040504020204" pitchFamily="49" charset="0"/>
              </a:rPr>
              <a:t>  LOG(“Failed to connect to “+ 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     </a:t>
            </a:r>
            <a:r>
              <a:rPr lang="en-US" sz="1900" b="1" dirty="0" err="1">
                <a:latin typeface="Lucida Console" panose="020B0609040504020204" pitchFamily="49" charset="0"/>
              </a:rPr>
              <a:t>dnInfo.addr</a:t>
            </a:r>
            <a:r>
              <a:rPr lang="en-US" sz="1900" b="1" dirty="0">
                <a:latin typeface="Lucida Console" panose="020B0609040504020204" pitchFamily="49" charset="0"/>
              </a:rPr>
              <a:t> + “Retried ” +</a:t>
            </a:r>
          </a:p>
          <a:p>
            <a:r>
              <a:rPr lang="en-US" sz="1900" b="1" dirty="0">
                <a:latin typeface="Lucida Console" panose="020B0609040504020204" pitchFamily="49" charset="0"/>
              </a:rPr>
              <a:t>        ++</a:t>
            </a:r>
            <a:r>
              <a:rPr lang="en-US" sz="1900" b="1" dirty="0" err="1">
                <a:latin typeface="Lucida Console" panose="020B0609040504020204" pitchFamily="49" charset="0"/>
              </a:rPr>
              <a:t>retryCount</a:t>
            </a:r>
            <a:r>
              <a:rPr lang="en-US" sz="1900" b="1" dirty="0">
                <a:latin typeface="Lucida Console" panose="020B0609040504020204" pitchFamily="49" charset="0"/>
              </a:rPr>
              <a:t> + “ times”); </a:t>
            </a:r>
            <a:r>
              <a:rPr lang="en-US" sz="19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3 times */</a:t>
            </a:r>
          </a:p>
          <a:p>
            <a:r>
              <a:rPr lang="en-US" sz="1900" b="1" dirty="0"/>
              <a:t>10.</a:t>
            </a:r>
            <a:r>
              <a:rPr lang="en-US" sz="1900" b="1" dirty="0">
                <a:latin typeface="Lucida Console" panose="020B0609040504020204" pitchFamily="49" charset="0"/>
              </a:rPr>
              <a:t>   </a:t>
            </a:r>
            <a:r>
              <a:rPr lang="en-US" sz="1900" b="1" dirty="0" err="1">
                <a:latin typeface="Lucida Console" panose="020B0609040504020204" pitchFamily="49" charset="0"/>
              </a:rPr>
              <a:t>addToDeadNodes</a:t>
            </a:r>
            <a:r>
              <a:rPr lang="en-US" sz="1900" b="1" dirty="0">
                <a:latin typeface="Lucida Console" panose="020B0609040504020204" pitchFamily="49" charset="0"/>
              </a:rPr>
              <a:t>(dnInfo.info); </a:t>
            </a:r>
            <a:r>
              <a:rPr lang="en-US" sz="19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3 times */</a:t>
            </a:r>
          </a:p>
          <a:p>
            <a:r>
              <a:rPr lang="en-US" sz="1900" b="1" dirty="0"/>
              <a:t>11. </a:t>
            </a:r>
            <a:r>
              <a:rPr lang="en-US" sz="1900" b="1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1900" b="1" dirty="0"/>
              <a:t>12. </a:t>
            </a:r>
            <a:r>
              <a:rPr lang="en-US" sz="1900" b="1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10D7BF-5B47-2A16-16E0-CFDED3A8A813}"/>
              </a:ext>
            </a:extLst>
          </p:cNvPr>
          <p:cNvSpPr/>
          <p:nvPr/>
        </p:nvSpPr>
        <p:spPr>
          <a:xfrm>
            <a:off x="2514137" y="1436957"/>
            <a:ext cx="3613866" cy="365126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HDFS</a:t>
            </a:r>
            <a:r>
              <a:rPr lang="en-US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/DFSInputStream.java</a:t>
            </a:r>
          </a:p>
        </p:txBody>
      </p:sp>
      <p:pic>
        <p:nvPicPr>
          <p:cNvPr id="6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0993185B-292B-64AA-B5F8-C3D61CEB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223" flipH="1" flipV="1">
            <a:off x="463716" y="3051685"/>
            <a:ext cx="1760439" cy="17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humb Down PNG Transparent Images Free Download | Vector Files | Pngtree">
            <a:extLst>
              <a:ext uri="{FF2B5EF4-FFF2-40B4-BE49-F238E27FC236}">
                <a16:creationId xmlns:a16="http://schemas.microsoft.com/office/drawing/2014/main" id="{D48F1E06-630D-4251-52F3-5B564344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223" flipH="1" flipV="1">
            <a:off x="9801728" y="3051686"/>
            <a:ext cx="1760439" cy="17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86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CCB1E-C924-FE96-4639-F24FC60F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EE3-A021-8349-A51E-507342BF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LLM-backed stress test generation pipeline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E83C5F-6051-32EF-4C24-8752A4595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pic>
        <p:nvPicPr>
          <p:cNvPr id="3" name="Picture 8" descr="Robot - Free industry icons">
            <a:extLst>
              <a:ext uri="{FF2B5EF4-FFF2-40B4-BE49-F238E27FC236}">
                <a16:creationId xmlns:a16="http://schemas.microsoft.com/office/drawing/2014/main" id="{2D7746C9-9467-70C8-1514-D2D54417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80" y="2343010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20B04E-4EB5-F4B4-3587-CC621819A951}"/>
              </a:ext>
            </a:extLst>
          </p:cNvPr>
          <p:cNvCxnSpPr/>
          <p:nvPr/>
        </p:nvCxnSpPr>
        <p:spPr>
          <a:xfrm>
            <a:off x="2423320" y="2929672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68A59-485C-D14A-6427-B5634489F678}"/>
              </a:ext>
            </a:extLst>
          </p:cNvPr>
          <p:cNvCxnSpPr/>
          <p:nvPr/>
        </p:nvCxnSpPr>
        <p:spPr>
          <a:xfrm>
            <a:off x="4620830" y="2929672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8" descr="Code - Free computer icons">
            <a:extLst>
              <a:ext uri="{FF2B5EF4-FFF2-40B4-BE49-F238E27FC236}">
                <a16:creationId xmlns:a16="http://schemas.microsoft.com/office/drawing/2014/main" id="{84EBAB7F-C6F1-7CC5-A7D6-7A018364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91" y="2536237"/>
            <a:ext cx="688516" cy="6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0517A-5840-41C2-9D82-1C42F3177247}"/>
              </a:ext>
            </a:extLst>
          </p:cNvPr>
          <p:cNvCxnSpPr/>
          <p:nvPr/>
        </p:nvCxnSpPr>
        <p:spPr>
          <a:xfrm>
            <a:off x="6625114" y="2927776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AC220-4CAC-AC4F-ACDC-24B2E2F0A830}"/>
              </a:ext>
            </a:extLst>
          </p:cNvPr>
          <p:cNvCxnSpPr/>
          <p:nvPr/>
        </p:nvCxnSpPr>
        <p:spPr>
          <a:xfrm>
            <a:off x="8629398" y="2927776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E15EDA-2E92-8D28-62FE-0DC17C81EEC5}"/>
              </a:ext>
            </a:extLst>
          </p:cNvPr>
          <p:cNvSpPr/>
          <p:nvPr/>
        </p:nvSpPr>
        <p:spPr>
          <a:xfrm>
            <a:off x="1508389" y="2619879"/>
            <a:ext cx="564023" cy="517439"/>
          </a:xfrm>
          <a:prstGeom prst="roundRect">
            <a:avLst>
              <a:gd name="adj" fmla="val 303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pic>
        <p:nvPicPr>
          <p:cNvPr id="19" name="Picture 2" descr="Software - Free computer icons">
            <a:extLst>
              <a:ext uri="{FF2B5EF4-FFF2-40B4-BE49-F238E27FC236}">
                <a16:creationId xmlns:a16="http://schemas.microsoft.com/office/drawing/2014/main" id="{7BF72E9A-6C40-987F-896D-3DE9F4C85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68" y="2495490"/>
            <a:ext cx="781129" cy="7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0E4872-C0B4-9333-A86C-F7E5B0714AFD}"/>
              </a:ext>
            </a:extLst>
          </p:cNvPr>
          <p:cNvCxnSpPr>
            <a:cxnSpLocks/>
          </p:cNvCxnSpPr>
          <p:nvPr/>
        </p:nvCxnSpPr>
        <p:spPr>
          <a:xfrm>
            <a:off x="1637797" y="2782733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4C77C-105E-218C-AD5A-D9FED66AFF34}"/>
              </a:ext>
            </a:extLst>
          </p:cNvPr>
          <p:cNvCxnSpPr>
            <a:cxnSpLocks/>
          </p:cNvCxnSpPr>
          <p:nvPr/>
        </p:nvCxnSpPr>
        <p:spPr>
          <a:xfrm>
            <a:off x="1691871" y="2915468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507698-A4D9-48B2-04B3-064556B4A3F4}"/>
              </a:ext>
            </a:extLst>
          </p:cNvPr>
          <p:cNvCxnSpPr>
            <a:cxnSpLocks/>
          </p:cNvCxnSpPr>
          <p:nvPr/>
        </p:nvCxnSpPr>
        <p:spPr>
          <a:xfrm>
            <a:off x="1642713" y="3043289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Testing - Free marketing icons">
            <a:extLst>
              <a:ext uri="{FF2B5EF4-FFF2-40B4-BE49-F238E27FC236}">
                <a16:creationId xmlns:a16="http://schemas.microsoft.com/office/drawing/2014/main" id="{4C080292-3D08-F797-E056-DC3858B26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93" y="2600222"/>
            <a:ext cx="655108" cy="6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632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4382D-F1D6-1C7D-57CE-E3E72BF3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0C8C-ECB6-D352-44D8-DF65BB9C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LLM-backed stress test generation pipeline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DAD6C78-52A7-4F2D-CD5B-2D8FD12EA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pic>
        <p:nvPicPr>
          <p:cNvPr id="3" name="Picture 8" descr="Robot - Free industry icons">
            <a:extLst>
              <a:ext uri="{FF2B5EF4-FFF2-40B4-BE49-F238E27FC236}">
                <a16:creationId xmlns:a16="http://schemas.microsoft.com/office/drawing/2014/main" id="{04B7BB33-C9D4-1D47-FAB7-CAD1D9F1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80" y="2343010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6AB480-EDB4-E67B-0C82-98FE12124C0D}"/>
              </a:ext>
            </a:extLst>
          </p:cNvPr>
          <p:cNvCxnSpPr/>
          <p:nvPr/>
        </p:nvCxnSpPr>
        <p:spPr>
          <a:xfrm>
            <a:off x="2423320" y="2929672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366C09-5879-8014-13D4-A9FCDECDF824}"/>
              </a:ext>
            </a:extLst>
          </p:cNvPr>
          <p:cNvCxnSpPr/>
          <p:nvPr/>
        </p:nvCxnSpPr>
        <p:spPr>
          <a:xfrm>
            <a:off x="4620830" y="2929672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8" descr="Code - Free computer icons">
            <a:extLst>
              <a:ext uri="{FF2B5EF4-FFF2-40B4-BE49-F238E27FC236}">
                <a16:creationId xmlns:a16="http://schemas.microsoft.com/office/drawing/2014/main" id="{48535408-A0D4-AACF-B020-B6F06DEF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91" y="2536237"/>
            <a:ext cx="688516" cy="6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A80546-5891-04F9-CF8E-3295D8FCCC80}"/>
              </a:ext>
            </a:extLst>
          </p:cNvPr>
          <p:cNvCxnSpPr/>
          <p:nvPr/>
        </p:nvCxnSpPr>
        <p:spPr>
          <a:xfrm>
            <a:off x="6625114" y="2927776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2D884-29F5-6EE7-85E5-28BA647AB59F}"/>
              </a:ext>
            </a:extLst>
          </p:cNvPr>
          <p:cNvCxnSpPr/>
          <p:nvPr/>
        </p:nvCxnSpPr>
        <p:spPr>
          <a:xfrm>
            <a:off x="8629398" y="2927776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920AF2-B76D-29FA-58FA-7FC326A5E5E3}"/>
              </a:ext>
            </a:extLst>
          </p:cNvPr>
          <p:cNvCxnSpPr>
            <a:cxnSpLocks/>
          </p:cNvCxnSpPr>
          <p:nvPr/>
        </p:nvCxnSpPr>
        <p:spPr>
          <a:xfrm flipV="1">
            <a:off x="1791201" y="3342740"/>
            <a:ext cx="0" cy="44779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1522B-7557-0B95-4535-DE0EA113B6D1}"/>
              </a:ext>
            </a:extLst>
          </p:cNvPr>
          <p:cNvCxnSpPr>
            <a:cxnSpLocks/>
          </p:cNvCxnSpPr>
          <p:nvPr/>
        </p:nvCxnSpPr>
        <p:spPr>
          <a:xfrm flipV="1">
            <a:off x="9963603" y="3342740"/>
            <a:ext cx="0" cy="44779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9A4052-80A3-5E06-ED31-3E218596E2A1}"/>
              </a:ext>
            </a:extLst>
          </p:cNvPr>
          <p:cNvCxnSpPr>
            <a:cxnSpLocks/>
          </p:cNvCxnSpPr>
          <p:nvPr/>
        </p:nvCxnSpPr>
        <p:spPr>
          <a:xfrm>
            <a:off x="1790400" y="3790539"/>
            <a:ext cx="8173203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058E0E-5F4F-5729-CFAA-F93CBFB4F764}"/>
              </a:ext>
            </a:extLst>
          </p:cNvPr>
          <p:cNvSpPr/>
          <p:nvPr/>
        </p:nvSpPr>
        <p:spPr>
          <a:xfrm>
            <a:off x="1508389" y="2619879"/>
            <a:ext cx="564023" cy="517439"/>
          </a:xfrm>
          <a:prstGeom prst="roundRect">
            <a:avLst>
              <a:gd name="adj" fmla="val 303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pic>
        <p:nvPicPr>
          <p:cNvPr id="19" name="Picture 2" descr="Software - Free computer icons">
            <a:extLst>
              <a:ext uri="{FF2B5EF4-FFF2-40B4-BE49-F238E27FC236}">
                <a16:creationId xmlns:a16="http://schemas.microsoft.com/office/drawing/2014/main" id="{D5A7D104-8431-6245-01F6-FA4C2481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68" y="2495490"/>
            <a:ext cx="781129" cy="7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A56ACC-1623-2571-39A6-057FF08298C2}"/>
              </a:ext>
            </a:extLst>
          </p:cNvPr>
          <p:cNvCxnSpPr>
            <a:cxnSpLocks/>
          </p:cNvCxnSpPr>
          <p:nvPr/>
        </p:nvCxnSpPr>
        <p:spPr>
          <a:xfrm>
            <a:off x="1637797" y="2782733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6B9D95-826F-BE7C-4E65-935D086D6704}"/>
              </a:ext>
            </a:extLst>
          </p:cNvPr>
          <p:cNvCxnSpPr>
            <a:cxnSpLocks/>
          </p:cNvCxnSpPr>
          <p:nvPr/>
        </p:nvCxnSpPr>
        <p:spPr>
          <a:xfrm>
            <a:off x="1691871" y="2915468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A19FE-B817-FA3E-8F66-1F371893A013}"/>
              </a:ext>
            </a:extLst>
          </p:cNvPr>
          <p:cNvCxnSpPr>
            <a:cxnSpLocks/>
          </p:cNvCxnSpPr>
          <p:nvPr/>
        </p:nvCxnSpPr>
        <p:spPr>
          <a:xfrm>
            <a:off x="1642713" y="3043289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8D797F-1856-AA3A-A787-F96C226057C9}"/>
              </a:ext>
            </a:extLst>
          </p:cNvPr>
          <p:cNvSpPr txBox="1"/>
          <p:nvPr/>
        </p:nvSpPr>
        <p:spPr>
          <a:xfrm>
            <a:off x="4020096" y="3927189"/>
            <a:ext cx="430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Execution frequency</a:t>
            </a:r>
          </a:p>
        </p:txBody>
      </p:sp>
      <p:pic>
        <p:nvPicPr>
          <p:cNvPr id="25" name="Picture 24" descr="Testing - Free marketing icons">
            <a:extLst>
              <a:ext uri="{FF2B5EF4-FFF2-40B4-BE49-F238E27FC236}">
                <a16:creationId xmlns:a16="http://schemas.microsoft.com/office/drawing/2014/main" id="{34213D86-C919-ECCA-432D-AB7BEAE0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93" y="2600222"/>
            <a:ext cx="655108" cy="6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0B27C4-188B-172B-4A6F-693435319B81}"/>
              </a:ext>
            </a:extLst>
          </p:cNvPr>
          <p:cNvSpPr txBox="1"/>
          <p:nvPr/>
        </p:nvSpPr>
        <p:spPr>
          <a:xfrm>
            <a:off x="4006241" y="4618944"/>
            <a:ext cx="430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Instruction count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A1831-F94A-9A8D-0FCA-9FA1A2579E86}"/>
              </a:ext>
            </a:extLst>
          </p:cNvPr>
          <p:cNvSpPr txBox="1"/>
          <p:nvPr/>
        </p:nvSpPr>
        <p:spPr>
          <a:xfrm>
            <a:off x="4020096" y="5310699"/>
            <a:ext cx="543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Object allocation frequency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FE376-FBAE-616A-D48A-27687FF39527}"/>
              </a:ext>
            </a:extLst>
          </p:cNvPr>
          <p:cNvSpPr txBox="1"/>
          <p:nvPr/>
        </p:nvSpPr>
        <p:spPr>
          <a:xfrm>
            <a:off x="4028700" y="6002454"/>
            <a:ext cx="543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Queue contention</a:t>
            </a:r>
          </a:p>
        </p:txBody>
      </p:sp>
    </p:spTree>
    <p:extLst>
      <p:ext uri="{BB962C8B-B14F-4D97-AF65-F5344CB8AC3E}">
        <p14:creationId xmlns:p14="http://schemas.microsoft.com/office/powerpoint/2010/main" val="1201514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6D5F-3BBD-9958-4C28-0B09E428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5F2879-3EFA-71C5-7791-DC8C39FEB260}"/>
              </a:ext>
            </a:extLst>
          </p:cNvPr>
          <p:cNvSpPr/>
          <p:nvPr/>
        </p:nvSpPr>
        <p:spPr>
          <a:xfrm>
            <a:off x="3011907" y="2168479"/>
            <a:ext cx="1618609" cy="1439938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Linux Biolinum O" panose="02000503000000000000" pitchFamily="50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6B24E-2AF6-9568-FF54-4FAEC2C2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LLM-backed stress test generation pipeline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2B16B5C-A350-05A5-A3FE-BC85F6748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pic>
        <p:nvPicPr>
          <p:cNvPr id="3" name="Picture 8" descr="Robot - Free industry icons">
            <a:extLst>
              <a:ext uri="{FF2B5EF4-FFF2-40B4-BE49-F238E27FC236}">
                <a16:creationId xmlns:a16="http://schemas.microsoft.com/office/drawing/2014/main" id="{76113B57-B84C-B40F-F53C-876A35AB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80" y="2343010"/>
            <a:ext cx="881743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4B12D3-8F52-7799-5396-138764C13306}"/>
              </a:ext>
            </a:extLst>
          </p:cNvPr>
          <p:cNvCxnSpPr/>
          <p:nvPr/>
        </p:nvCxnSpPr>
        <p:spPr>
          <a:xfrm>
            <a:off x="2423320" y="2929672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2786B-CE21-FE99-AA49-8ACAC8B4F83C}"/>
              </a:ext>
            </a:extLst>
          </p:cNvPr>
          <p:cNvCxnSpPr/>
          <p:nvPr/>
        </p:nvCxnSpPr>
        <p:spPr>
          <a:xfrm>
            <a:off x="4620830" y="2929672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8" descr="Code - Free computer icons">
            <a:extLst>
              <a:ext uri="{FF2B5EF4-FFF2-40B4-BE49-F238E27FC236}">
                <a16:creationId xmlns:a16="http://schemas.microsoft.com/office/drawing/2014/main" id="{55A3ACCB-4B50-FBA1-D0B8-6924D7A2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91" y="2536237"/>
            <a:ext cx="688516" cy="6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38557F-BDAE-F417-02FF-6683B43961B5}"/>
              </a:ext>
            </a:extLst>
          </p:cNvPr>
          <p:cNvCxnSpPr/>
          <p:nvPr/>
        </p:nvCxnSpPr>
        <p:spPr>
          <a:xfrm>
            <a:off x="6625114" y="2927776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A764BE-50EE-D87D-11E3-BBACD74ABEE4}"/>
              </a:ext>
            </a:extLst>
          </p:cNvPr>
          <p:cNvCxnSpPr/>
          <p:nvPr/>
        </p:nvCxnSpPr>
        <p:spPr>
          <a:xfrm>
            <a:off x="8629398" y="2927776"/>
            <a:ext cx="6139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C49B5-6FAD-0BA9-6E94-806E1B7C8A7C}"/>
              </a:ext>
            </a:extLst>
          </p:cNvPr>
          <p:cNvCxnSpPr>
            <a:cxnSpLocks/>
          </p:cNvCxnSpPr>
          <p:nvPr/>
        </p:nvCxnSpPr>
        <p:spPr>
          <a:xfrm flipV="1">
            <a:off x="1791201" y="3342740"/>
            <a:ext cx="0" cy="44779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AB330-CD86-5AB0-4911-C02B8929BC83}"/>
              </a:ext>
            </a:extLst>
          </p:cNvPr>
          <p:cNvCxnSpPr>
            <a:cxnSpLocks/>
          </p:cNvCxnSpPr>
          <p:nvPr/>
        </p:nvCxnSpPr>
        <p:spPr>
          <a:xfrm flipV="1">
            <a:off x="9963603" y="3342740"/>
            <a:ext cx="0" cy="44779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9AEE37-149A-9595-820A-A218B04C1FD1}"/>
              </a:ext>
            </a:extLst>
          </p:cNvPr>
          <p:cNvCxnSpPr>
            <a:cxnSpLocks/>
          </p:cNvCxnSpPr>
          <p:nvPr/>
        </p:nvCxnSpPr>
        <p:spPr>
          <a:xfrm>
            <a:off x="1790400" y="3790539"/>
            <a:ext cx="8173203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93A2F1-4F56-62C7-E783-5B2573FF7C0C}"/>
              </a:ext>
            </a:extLst>
          </p:cNvPr>
          <p:cNvSpPr/>
          <p:nvPr/>
        </p:nvSpPr>
        <p:spPr>
          <a:xfrm>
            <a:off x="1508389" y="2619879"/>
            <a:ext cx="564023" cy="517439"/>
          </a:xfrm>
          <a:prstGeom prst="roundRect">
            <a:avLst>
              <a:gd name="adj" fmla="val 303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pic>
        <p:nvPicPr>
          <p:cNvPr id="19" name="Picture 2" descr="Software - Free computer icons">
            <a:extLst>
              <a:ext uri="{FF2B5EF4-FFF2-40B4-BE49-F238E27FC236}">
                <a16:creationId xmlns:a16="http://schemas.microsoft.com/office/drawing/2014/main" id="{CC909684-24B7-F97B-347C-2F94C38E0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68" y="2495490"/>
            <a:ext cx="781129" cy="7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43F345-BBC0-A25D-C7B9-68C94CE341F4}"/>
              </a:ext>
            </a:extLst>
          </p:cNvPr>
          <p:cNvCxnSpPr>
            <a:cxnSpLocks/>
          </p:cNvCxnSpPr>
          <p:nvPr/>
        </p:nvCxnSpPr>
        <p:spPr>
          <a:xfrm>
            <a:off x="1637797" y="2782733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2330D8-05A8-A122-2729-DD60FD0D7819}"/>
              </a:ext>
            </a:extLst>
          </p:cNvPr>
          <p:cNvCxnSpPr>
            <a:cxnSpLocks/>
          </p:cNvCxnSpPr>
          <p:nvPr/>
        </p:nvCxnSpPr>
        <p:spPr>
          <a:xfrm>
            <a:off x="1691871" y="2915468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076636-9B04-18A8-F3E5-D9A5ACFBF606}"/>
              </a:ext>
            </a:extLst>
          </p:cNvPr>
          <p:cNvCxnSpPr>
            <a:cxnSpLocks/>
          </p:cNvCxnSpPr>
          <p:nvPr/>
        </p:nvCxnSpPr>
        <p:spPr>
          <a:xfrm>
            <a:off x="1642713" y="3043289"/>
            <a:ext cx="308990" cy="0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Testing - Free marketing icons">
            <a:extLst>
              <a:ext uri="{FF2B5EF4-FFF2-40B4-BE49-F238E27FC236}">
                <a16:creationId xmlns:a16="http://schemas.microsoft.com/office/drawing/2014/main" id="{8F769390-6D57-175F-1216-22E8AAF6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93" y="2600222"/>
            <a:ext cx="655108" cy="6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8CB67-9269-4D70-CEFD-521DBB6744B4}"/>
              </a:ext>
            </a:extLst>
          </p:cNvPr>
          <p:cNvSpPr txBox="1"/>
          <p:nvPr/>
        </p:nvSpPr>
        <p:spPr>
          <a:xfrm>
            <a:off x="4020096" y="3927189"/>
            <a:ext cx="430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Execution 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512B1-03B3-2B10-5D97-EFFA42F2175B}"/>
              </a:ext>
            </a:extLst>
          </p:cNvPr>
          <p:cNvSpPr txBox="1"/>
          <p:nvPr/>
        </p:nvSpPr>
        <p:spPr>
          <a:xfrm>
            <a:off x="4006241" y="4618944"/>
            <a:ext cx="430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Instruction 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D6239-9640-F1B5-E52C-89A28CA20842}"/>
              </a:ext>
            </a:extLst>
          </p:cNvPr>
          <p:cNvSpPr txBox="1"/>
          <p:nvPr/>
        </p:nvSpPr>
        <p:spPr>
          <a:xfrm>
            <a:off x="4020096" y="5310699"/>
            <a:ext cx="543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Object allocation frequency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35673-0A76-D420-94A7-A60936D1154E}"/>
              </a:ext>
            </a:extLst>
          </p:cNvPr>
          <p:cNvSpPr txBox="1"/>
          <p:nvPr/>
        </p:nvSpPr>
        <p:spPr>
          <a:xfrm>
            <a:off x="4028700" y="6002454"/>
            <a:ext cx="543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Queue contention</a:t>
            </a:r>
          </a:p>
        </p:txBody>
      </p:sp>
    </p:spTree>
    <p:extLst>
      <p:ext uri="{BB962C8B-B14F-4D97-AF65-F5344CB8AC3E}">
        <p14:creationId xmlns:p14="http://schemas.microsoft.com/office/powerpoint/2010/main" val="249723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ED861-6F67-5191-4EC8-7C175ACF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4247-9F44-0E9C-4559-A0F9E787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An example: Cassandra-12281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5A801AF-B47C-47F3-04B8-3E58DA22B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260EAF7-E291-098A-E303-FFF3D5FA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847" y="1778293"/>
            <a:ext cx="1044384" cy="104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5A6AC-0303-CA72-D5A3-FEA0CE9A27C5}"/>
              </a:ext>
            </a:extLst>
          </p:cNvPr>
          <p:cNvSpPr txBox="1"/>
          <p:nvPr/>
        </p:nvSpPr>
        <p:spPr>
          <a:xfrm>
            <a:off x="2455568" y="2237902"/>
            <a:ext cx="656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1min</a:t>
            </a:r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7D92749-8796-1240-82DE-C446D2A1B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160498"/>
            <a:ext cx="1044384" cy="1044384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2324C77F-90DF-FBA3-236F-1F6E22BA8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729" y="2581845"/>
            <a:ext cx="1044384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BB1DC-DC79-D26D-E670-D6F72BE7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50C3-4AD7-C229-2B40-7359EF27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“Naïve”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0A6B624-3D90-71AB-DE79-285ABDBC8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13113-15CD-0B05-0B77-AE01714EEA44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synthesize a stress test</a:t>
            </a:r>
          </a:p>
        </p:txBody>
      </p:sp>
      <p:pic>
        <p:nvPicPr>
          <p:cNvPr id="39" name="Picture 24" descr="Lightbulb Generic Blue icon | Freepik">
            <a:extLst>
              <a:ext uri="{FF2B5EF4-FFF2-40B4-BE49-F238E27FC236}">
                <a16:creationId xmlns:a16="http://schemas.microsoft.com/office/drawing/2014/main" id="{1016E548-02CB-B77C-5D0D-B0A800E9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88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69687-8272-6AFB-549C-E07784C4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FD0-4CF8-D72A-9023-9CB5913E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“Naïve”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98613C0-1C5B-4D7E-1CEB-C2A14C187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CBCFAC-5EC8-4682-9134-BFA019C5F9CE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trike="sngStrike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synthesize a stress test</a:t>
            </a:r>
          </a:p>
        </p:txBody>
      </p:sp>
      <p:pic>
        <p:nvPicPr>
          <p:cNvPr id="39" name="Picture 24" descr="Lightbulb Generic Blue icon | Freepik">
            <a:extLst>
              <a:ext uri="{FF2B5EF4-FFF2-40B4-BE49-F238E27FC236}">
                <a16:creationId xmlns:a16="http://schemas.microsoft.com/office/drawing/2014/main" id="{09F4AA5C-D284-D7F2-771F-4FB52B5E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76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8DD77-EA9C-A536-3AE5-AFE9F4E23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3B92-FE7C-6C6A-054B-256FCA48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“Naïve”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65E1C3-AA8A-D48D-CAAB-AB2D0EFF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985D5-00CC-63BA-F0DE-979A2E1CF996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trike="sngStrike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synthesize a stress test</a:t>
            </a:r>
          </a:p>
        </p:txBody>
      </p:sp>
      <p:pic>
        <p:nvPicPr>
          <p:cNvPr id="39" name="Picture 24" descr="Lightbulb Generic Blue icon | Freepik">
            <a:extLst>
              <a:ext uri="{FF2B5EF4-FFF2-40B4-BE49-F238E27FC236}">
                <a16:creationId xmlns:a16="http://schemas.microsoft.com/office/drawing/2014/main" id="{BBCF5B12-FDB0-743D-0DA8-CC66B4513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A92AB0-52BB-2737-DC5B-6CB453CEAA1C}"/>
              </a:ext>
            </a:extLst>
          </p:cNvPr>
          <p:cNvSpPr/>
          <p:nvPr/>
        </p:nvSpPr>
        <p:spPr>
          <a:xfrm>
            <a:off x="-27709" y="3217275"/>
            <a:ext cx="12247417" cy="829255"/>
          </a:xfrm>
          <a:prstGeom prst="roundRect">
            <a:avLst/>
          </a:prstGeom>
          <a:solidFill>
            <a:srgbClr val="FFD1D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Often, large execution path between input and manifestation</a:t>
            </a:r>
          </a:p>
        </p:txBody>
      </p:sp>
    </p:spTree>
    <p:extLst>
      <p:ext uri="{BB962C8B-B14F-4D97-AF65-F5344CB8AC3E}">
        <p14:creationId xmlns:p14="http://schemas.microsoft.com/office/powerpoint/2010/main" val="498073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D496-F7AE-4A20-B692-482175738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3E1E-565C-EB20-6E53-6F989D68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Contrasting objectives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0A45BC3-EC5B-9656-37FE-F1B003A59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6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06B23-E574-4289-2401-8BAA343F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7D0F-9E0F-1BA0-32C7-BF97EB45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Contrasting objectives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8D63DAF-9B83-631B-0BAB-E3F237279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C48D12-78F5-B4D5-F69B-761ED13E3E8A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Provide the LLM with two complementary examples</a:t>
            </a:r>
          </a:p>
        </p:txBody>
      </p:sp>
      <p:pic>
        <p:nvPicPr>
          <p:cNvPr id="39" name="Picture 24" descr="Lightbulb Generic Blue icon | Freepik">
            <a:extLst>
              <a:ext uri="{FF2B5EF4-FFF2-40B4-BE49-F238E27FC236}">
                <a16:creationId xmlns:a16="http://schemas.microsoft.com/office/drawing/2014/main" id="{A08611C0-E91D-618C-2164-2BC1AA39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03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2E635-8D5C-3062-3795-346F3704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FA71-9A92-946A-01D7-F563A328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Contrasting objectives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420C072-03BF-65F4-0DFB-173A5E52C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089E0-4100-34B4-0A0C-A92AF39A6C99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Provide the LLM with two complementary examples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B0771-61E8-6C67-85D2-D1EFB916C099}"/>
              </a:ext>
            </a:extLst>
          </p:cNvPr>
          <p:cNvSpPr txBox="1"/>
          <p:nvPr/>
        </p:nvSpPr>
        <p:spPr>
          <a:xfrm>
            <a:off x="1760904" y="3569727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reason about the differences</a:t>
            </a:r>
          </a:p>
        </p:txBody>
      </p:sp>
      <p:pic>
        <p:nvPicPr>
          <p:cNvPr id="39" name="Picture 24" descr="Lightbulb Generic Blue icon | Freepik">
            <a:extLst>
              <a:ext uri="{FF2B5EF4-FFF2-40B4-BE49-F238E27FC236}">
                <a16:creationId xmlns:a16="http://schemas.microsoft.com/office/drawing/2014/main" id="{9E89295F-3FC3-C7D0-9D46-979FF87E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" descr="Lightbulb Generic Blue icon | Freepik">
            <a:extLst>
              <a:ext uri="{FF2B5EF4-FFF2-40B4-BE49-F238E27FC236}">
                <a16:creationId xmlns:a16="http://schemas.microsoft.com/office/drawing/2014/main" id="{FD6D0035-CBC6-E371-1E91-AFC10367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065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26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4CFE9-902A-6FEF-BD32-5A9945E85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EA8D-8EB4-17DA-1AC8-261CF8EC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Contrasting objectives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3879499-E920-E7F6-0558-A37C437E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93035-2315-4962-8325-49A063B94F7B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Provide the LLM with two complementary examples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A3B77-B1F7-3D53-796D-6EDB0ABC5477}"/>
              </a:ext>
            </a:extLst>
          </p:cNvPr>
          <p:cNvSpPr txBox="1"/>
          <p:nvPr/>
        </p:nvSpPr>
        <p:spPr>
          <a:xfrm>
            <a:off x="1760904" y="3569727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reason about the differences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FBF8E-AEC6-9BAF-B9B9-83C02EBAED1B}"/>
              </a:ext>
            </a:extLst>
          </p:cNvPr>
          <p:cNvSpPr txBox="1"/>
          <p:nvPr/>
        </p:nvSpPr>
        <p:spPr>
          <a:xfrm>
            <a:off x="1760904" y="5088603"/>
            <a:ext cx="9294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synthesize a stress test</a:t>
            </a:r>
          </a:p>
        </p:txBody>
      </p:sp>
      <p:pic>
        <p:nvPicPr>
          <p:cNvPr id="39" name="Picture 24" descr="Lightbulb Generic Blue icon | Freepik">
            <a:extLst>
              <a:ext uri="{FF2B5EF4-FFF2-40B4-BE49-F238E27FC236}">
                <a16:creationId xmlns:a16="http://schemas.microsoft.com/office/drawing/2014/main" id="{45F3A8F5-1B67-F5D8-288A-3B723423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" descr="Lightbulb Generic Blue icon | Freepik">
            <a:extLst>
              <a:ext uri="{FF2B5EF4-FFF2-40B4-BE49-F238E27FC236}">
                <a16:creationId xmlns:a16="http://schemas.microsoft.com/office/drawing/2014/main" id="{3DD40184-E677-6FDB-D348-4894241F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065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4" descr="Lightbulb Generic Blue icon | Freepik">
            <a:extLst>
              <a:ext uri="{FF2B5EF4-FFF2-40B4-BE49-F238E27FC236}">
                <a16:creationId xmlns:a16="http://schemas.microsoft.com/office/drawing/2014/main" id="{81C75FDA-0FA7-047A-CE97-81CC68A4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95942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38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725A-815A-1729-D08D-97910A3B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220D-B5AC-3369-9063-B3A4A516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Contrasting objectives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D6DC898-D156-20E1-FBDD-08B0C5529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A81299-2BB1-20A5-5082-721649F55E36}"/>
              </a:ext>
            </a:extLst>
          </p:cNvPr>
          <p:cNvSpPr/>
          <p:nvPr/>
        </p:nvSpPr>
        <p:spPr>
          <a:xfrm>
            <a:off x="120444" y="2085875"/>
            <a:ext cx="5877232" cy="4116153"/>
          </a:xfrm>
          <a:prstGeom prst="roundRect">
            <a:avLst>
              <a:gd name="adj" fmla="val 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7C39F5-42E5-222B-9559-23E31ED8B203}"/>
              </a:ext>
            </a:extLst>
          </p:cNvPr>
          <p:cNvSpPr/>
          <p:nvPr/>
        </p:nvSpPr>
        <p:spPr>
          <a:xfrm>
            <a:off x="342629" y="1834729"/>
            <a:ext cx="3025900" cy="311632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HDFS</a:t>
            </a:r>
            <a:r>
              <a:rPr lang="en-US" sz="16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/DFSInputStream.java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A5B5E7-FEA2-3370-9C67-C2281D8E75BA}"/>
              </a:ext>
            </a:extLst>
          </p:cNvPr>
          <p:cNvSpPr txBox="1"/>
          <p:nvPr/>
        </p:nvSpPr>
        <p:spPr>
          <a:xfrm>
            <a:off x="137638" y="2262487"/>
            <a:ext cx="57100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bool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 err="1">
                <a:latin typeface="Lucida Console" panose="020B0609040504020204" pitchFamily="49" charset="0"/>
              </a:rPr>
              <a:t>createBlockReader</a:t>
            </a:r>
            <a:r>
              <a:rPr lang="en-US" sz="1600" b="1" dirty="0">
                <a:latin typeface="Lucida Console" panose="020B0609040504020204" pitchFamily="49" charset="0"/>
              </a:rPr>
              <a:t>():</a:t>
            </a:r>
          </a:p>
          <a:p>
            <a:endParaRPr lang="en-US" sz="8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while (true) {                 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try {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block =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refreshBlock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100 */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getDNInfFor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100 */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if (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== null)         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100 */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6.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break;                     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 15 */</a:t>
            </a:r>
            <a:r>
              <a:rPr lang="en-US" sz="1600" b="1" dirty="0">
                <a:latin typeface="Lucida Console" panose="020B0609040504020204" pitchFamily="49" charset="0"/>
              </a:rPr>
              <a:t>        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7.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 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8.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catch (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IOException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e) {   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9.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LOG(“Failed to connect to “+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dnInfo.addr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“Retried ” +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  ++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retryCount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 times”);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 3 */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10.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addToDeadNodes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(dnInfo.info);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 3 */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11.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12.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3" name="Picture 18" descr="Code - Free computer icons">
            <a:extLst>
              <a:ext uri="{FF2B5EF4-FFF2-40B4-BE49-F238E27FC236}">
                <a16:creationId xmlns:a16="http://schemas.microsoft.com/office/drawing/2014/main" id="{B05327C9-335E-D111-2CE1-6482E8014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16" y="1297858"/>
            <a:ext cx="788017" cy="7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8AF867-C4E1-5A87-674F-0B56E6D3B91F}"/>
              </a:ext>
            </a:extLst>
          </p:cNvPr>
          <p:cNvSpPr txBox="1"/>
          <p:nvPr/>
        </p:nvSpPr>
        <p:spPr>
          <a:xfrm>
            <a:off x="4428395" y="1418614"/>
            <a:ext cx="141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Test #1</a:t>
            </a:r>
          </a:p>
        </p:txBody>
      </p:sp>
    </p:spTree>
    <p:extLst>
      <p:ext uri="{BB962C8B-B14F-4D97-AF65-F5344CB8AC3E}">
        <p14:creationId xmlns:p14="http://schemas.microsoft.com/office/powerpoint/2010/main" val="2369544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D5307-E67E-8157-EDAE-CC89EEF5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EF438B5-7FC0-31A6-3696-7F81B164B65C}"/>
              </a:ext>
            </a:extLst>
          </p:cNvPr>
          <p:cNvSpPr/>
          <p:nvPr/>
        </p:nvSpPr>
        <p:spPr>
          <a:xfrm>
            <a:off x="6216458" y="2085875"/>
            <a:ext cx="5877232" cy="4116153"/>
          </a:xfrm>
          <a:prstGeom prst="roundRect">
            <a:avLst>
              <a:gd name="adj" fmla="val 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0AB5A-582E-1059-6D7E-A0E38564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Contrasting objectives prompting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F4949C-2654-A92D-C220-DD5AAC16F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E8BBDCA-E4DE-489B-463E-8B916411504F}"/>
              </a:ext>
            </a:extLst>
          </p:cNvPr>
          <p:cNvSpPr/>
          <p:nvPr/>
        </p:nvSpPr>
        <p:spPr>
          <a:xfrm>
            <a:off x="120444" y="2085875"/>
            <a:ext cx="5877232" cy="4116153"/>
          </a:xfrm>
          <a:prstGeom prst="roundRect">
            <a:avLst>
              <a:gd name="adj" fmla="val 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  <a:latin typeface="Lucida Console" panose="020B0609040504020204" pitchFamily="49" charset="0"/>
              <a:ea typeface="Linux Biolinum O" panose="02000503000000000000" pitchFamily="50" charset="0"/>
              <a:cs typeface="Linux Biolinum O" panose="02000503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69EE3-8CDF-2571-45F9-FA7E3CE8D928}"/>
              </a:ext>
            </a:extLst>
          </p:cNvPr>
          <p:cNvSpPr txBox="1"/>
          <p:nvPr/>
        </p:nvSpPr>
        <p:spPr>
          <a:xfrm>
            <a:off x="6236131" y="2262488"/>
            <a:ext cx="57100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bool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 err="1">
                <a:latin typeface="Lucida Console" panose="020B0609040504020204" pitchFamily="49" charset="0"/>
              </a:rPr>
              <a:t>createBlockReader</a:t>
            </a:r>
            <a:r>
              <a:rPr lang="en-US" sz="1600" b="1" dirty="0">
                <a:latin typeface="Lucida Console" panose="020B0609040504020204" pitchFamily="49" charset="0"/>
              </a:rPr>
              <a:t>():</a:t>
            </a:r>
          </a:p>
          <a:p>
            <a:endParaRPr lang="en-US" sz="8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while (true) {                 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try {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block =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refreshBlock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2,000 */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getDNInfFor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2,000 */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if (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== null)   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2,000 */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6.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break;      </a:t>
            </a:r>
            <a:r>
              <a:rPr lang="en-US" sz="1600" b="1" dirty="0">
                <a:latin typeface="Lucida Console" panose="020B0609040504020204" pitchFamily="49" charset="0"/>
              </a:rPr>
              <a:t>         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   90 */</a:t>
            </a:r>
            <a:r>
              <a:rPr lang="en-US" sz="1600" b="1" dirty="0">
                <a:latin typeface="Lucida Console" panose="020B0609040504020204" pitchFamily="49" charset="0"/>
              </a:rPr>
              <a:t>        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7.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 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8.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catch (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IOException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e) {   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9.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LOG(“Failed to connect to “+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dnInfo.addr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“Retried ” +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  ++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retryCount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 times”);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  55 */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10.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addToDeadNodes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(dnInfo.info);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/*   55 */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11.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12.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33EED0-C163-2C68-4266-10EFDBEB1C64}"/>
              </a:ext>
            </a:extLst>
          </p:cNvPr>
          <p:cNvSpPr/>
          <p:nvPr/>
        </p:nvSpPr>
        <p:spPr>
          <a:xfrm>
            <a:off x="342629" y="1834729"/>
            <a:ext cx="3025900" cy="311632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HDFS</a:t>
            </a:r>
            <a:r>
              <a:rPr lang="en-US" sz="16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/DFSInputStream.java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A433C5-6D2E-A67A-66E7-17E7318E5580}"/>
              </a:ext>
            </a:extLst>
          </p:cNvPr>
          <p:cNvSpPr txBox="1"/>
          <p:nvPr/>
        </p:nvSpPr>
        <p:spPr>
          <a:xfrm>
            <a:off x="137638" y="2262487"/>
            <a:ext cx="57100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bool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 err="1">
                <a:latin typeface="Lucida Console" panose="020B0609040504020204" pitchFamily="49" charset="0"/>
              </a:rPr>
              <a:t>createBlockReader</a:t>
            </a:r>
            <a:r>
              <a:rPr lang="en-US" sz="1600" b="1" dirty="0">
                <a:latin typeface="Lucida Console" panose="020B0609040504020204" pitchFamily="49" charset="0"/>
              </a:rPr>
              <a:t>():</a:t>
            </a:r>
          </a:p>
          <a:p>
            <a:endParaRPr lang="en-US" sz="8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while (true) {                 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try {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block =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refreshBlock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100 */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getDNInfFor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(block);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100 */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if (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== null)         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100 */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6.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break;                     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 15 */</a:t>
            </a:r>
            <a:r>
              <a:rPr lang="en-US" sz="1600" b="1" dirty="0">
                <a:latin typeface="Lucida Console" panose="020B0609040504020204" pitchFamily="49" charset="0"/>
              </a:rPr>
              <a:t>        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7.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 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8.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catch (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IOException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e) {   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9.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LOG(“Failed to connect to “+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dnInfo.addr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“Retried ” +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     ++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retryCount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+ “ times”);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 3 */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10.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addToDeadNodes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(dnInfo.info); </a:t>
            </a:r>
            <a:r>
              <a:rPr lang="en-US" sz="16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/*  3 */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11.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12.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4F8A063-A157-5946-0883-239ED1956F19}"/>
              </a:ext>
            </a:extLst>
          </p:cNvPr>
          <p:cNvSpPr/>
          <p:nvPr/>
        </p:nvSpPr>
        <p:spPr>
          <a:xfrm>
            <a:off x="6438643" y="1834729"/>
            <a:ext cx="3025900" cy="311632"/>
          </a:xfrm>
          <a:prstGeom prst="roundRect">
            <a:avLst>
              <a:gd name="adj" fmla="val 0"/>
            </a:avLst>
          </a:prstGeom>
          <a:solidFill>
            <a:srgbClr val="FFD1D1"/>
          </a:solidFill>
          <a:ln w="1270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HDFS</a:t>
            </a:r>
            <a:r>
              <a:rPr lang="en-US" sz="1600" b="1" dirty="0">
                <a:solidFill>
                  <a:schemeClr val="tx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/DFSInputStream.java</a:t>
            </a:r>
          </a:p>
        </p:txBody>
      </p:sp>
      <p:pic>
        <p:nvPicPr>
          <p:cNvPr id="3" name="Picture 18" descr="Code - Free computer icons">
            <a:extLst>
              <a:ext uri="{FF2B5EF4-FFF2-40B4-BE49-F238E27FC236}">
                <a16:creationId xmlns:a16="http://schemas.microsoft.com/office/drawing/2014/main" id="{63AC25D3-B7DC-1E30-9DAF-E06347BB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16" y="1297858"/>
            <a:ext cx="788017" cy="7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0EA45-F1E6-1537-4CAE-8793875AC126}"/>
              </a:ext>
            </a:extLst>
          </p:cNvPr>
          <p:cNvSpPr txBox="1"/>
          <p:nvPr/>
        </p:nvSpPr>
        <p:spPr>
          <a:xfrm>
            <a:off x="4428395" y="1418614"/>
            <a:ext cx="141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Test #1</a:t>
            </a:r>
          </a:p>
        </p:txBody>
      </p:sp>
      <p:pic>
        <p:nvPicPr>
          <p:cNvPr id="5" name="Picture 18" descr="Code - Free computer icons">
            <a:extLst>
              <a:ext uri="{FF2B5EF4-FFF2-40B4-BE49-F238E27FC236}">
                <a16:creationId xmlns:a16="http://schemas.microsoft.com/office/drawing/2014/main" id="{984D0BC8-5C80-E16C-FB2B-9B65C20B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668" y="1287577"/>
            <a:ext cx="788017" cy="7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4C359-BA08-B826-9277-55E998E8382E}"/>
              </a:ext>
            </a:extLst>
          </p:cNvPr>
          <p:cNvSpPr txBox="1"/>
          <p:nvPr/>
        </p:nvSpPr>
        <p:spPr>
          <a:xfrm>
            <a:off x="10591547" y="1408333"/>
            <a:ext cx="141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Test #2</a:t>
            </a:r>
          </a:p>
        </p:txBody>
      </p:sp>
    </p:spTree>
    <p:extLst>
      <p:ext uri="{BB962C8B-B14F-4D97-AF65-F5344CB8AC3E}">
        <p14:creationId xmlns:p14="http://schemas.microsoft.com/office/powerpoint/2010/main" val="3873798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4EB67-967E-9216-9F09-311F6B4F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F06-C05B-B5B1-0B1A-0341EE0B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Preliminary results …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232257C-3B4C-35A5-804C-F12B3B35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718C31-DB97-1D74-01AC-328E3826F712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Increased </a:t>
            </a:r>
            <a:r>
              <a:rPr lang="en-US" sz="3200" b="1" i="1" u="sng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unit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test exec frequency 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~72%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(34/48) bugs</a:t>
            </a:r>
          </a:p>
        </p:txBody>
      </p:sp>
      <p:pic>
        <p:nvPicPr>
          <p:cNvPr id="5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A939774F-60CB-13F2-F95D-5D683F64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223" flipH="1" flipV="1">
            <a:off x="744873" y="1810499"/>
            <a:ext cx="956754" cy="9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8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1327-39B8-907C-E170-C455E158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B199-93EF-997A-A4C8-BC8778DD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An example: Cassandra-12281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0E29FA1-9696-5AB5-A137-AE7193E35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249F818F-3C69-9C14-4F9C-A09DB2C46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847" y="1778293"/>
            <a:ext cx="1044384" cy="104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1032C-C660-C781-8546-EF5A15F05737}"/>
              </a:ext>
            </a:extLst>
          </p:cNvPr>
          <p:cNvSpPr txBox="1"/>
          <p:nvPr/>
        </p:nvSpPr>
        <p:spPr>
          <a:xfrm>
            <a:off x="2455568" y="2237902"/>
            <a:ext cx="656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1min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3B74F3C-9023-B7BD-D403-A9AFE4AC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46398"/>
            <a:ext cx="1044384" cy="1044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F6553-06E9-AD48-69FB-E8347C2893C5}"/>
              </a:ext>
            </a:extLst>
          </p:cNvPr>
          <p:cNvSpPr txBox="1"/>
          <p:nvPr/>
        </p:nvSpPr>
        <p:spPr>
          <a:xfrm>
            <a:off x="2455567" y="3796074"/>
            <a:ext cx="6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30min</a:t>
            </a:r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9A8A0FCB-DB1E-5069-A125-9C621A3D1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160498"/>
            <a:ext cx="1044384" cy="1044384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949087F-B277-0741-1820-5F93FC1E8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729" y="2581845"/>
            <a:ext cx="1044384" cy="1044384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7AD83F97-6841-6201-7FDB-48AEEEEC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35" y="4256195"/>
            <a:ext cx="1044384" cy="1044384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54E2FC56-C0CE-8C75-636B-29AFAD6D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" y="4638400"/>
            <a:ext cx="1044384" cy="1044384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6C8D9B91-CBD6-4E15-4F9A-57577395D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417" y="5059747"/>
            <a:ext cx="1044384" cy="1044384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6FE13D64-4E6E-9E20-C490-BF027491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6350" y="4276364"/>
            <a:ext cx="1044384" cy="1044384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7CFD6B90-6E16-0F75-5D3D-E2E4B9A48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8103" y="4658569"/>
            <a:ext cx="1044384" cy="1044384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6A98751-3D42-1470-41A5-D8E8DF40C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590" y="5451123"/>
            <a:ext cx="1044384" cy="1044384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D7D64B78-0079-F062-ACAE-B4663E3EA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632" y="5232316"/>
            <a:ext cx="1044384" cy="1044384"/>
          </a:xfrm>
          <a:prstGeom prst="rect">
            <a:avLst/>
          </a:prstGeom>
        </p:spPr>
      </p:pic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668A8C53-C279-6BDB-59BE-644553B48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8176" y="5578299"/>
            <a:ext cx="1044384" cy="1044384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03FCB844-D893-65F7-9DF5-E4F8221C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954" y="4690782"/>
            <a:ext cx="1044384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88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807BA-5667-E4A8-57F3-006DD52F6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9EB0-3EAA-B5BF-EFE8-0421ED3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Preliminary results …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6EB6BC0-A7A6-1D96-15E1-AE5018A9A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966FB3-83C3-8402-D60C-89999E699C15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Increased </a:t>
            </a:r>
            <a:r>
              <a:rPr lang="en-US" sz="3200" b="1" i="1" u="sng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unit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test exec frequency 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~72%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(34/48) bugs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D222DF-E183-17D3-024B-8F1533D23B79}"/>
              </a:ext>
            </a:extLst>
          </p:cNvPr>
          <p:cNvSpPr txBox="1"/>
          <p:nvPr/>
        </p:nvSpPr>
        <p:spPr>
          <a:xfrm>
            <a:off x="1760904" y="3162403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Only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~15%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(7/48) bugs triggered</a:t>
            </a:r>
          </a:p>
        </p:txBody>
      </p:sp>
      <p:pic>
        <p:nvPicPr>
          <p:cNvPr id="5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3CD44081-7EF1-3CA0-2591-DB12328F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223" flipH="1" flipV="1">
            <a:off x="744873" y="1810499"/>
            <a:ext cx="956754" cy="9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9D06096B-DD0D-2380-97F1-C126D9B3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0777" flipH="1">
            <a:off x="744873" y="2975611"/>
            <a:ext cx="956754" cy="9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37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C4822-840D-48EE-3DB7-1975D296B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4183-613B-6AA5-5C45-5CAF9BF8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Work in progress …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89BE9F7-C90F-AC63-456F-0DF5DD78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CD2FE5-A948-2BCF-2649-C1BB8F62D745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Increased </a:t>
            </a:r>
            <a:r>
              <a:rPr lang="en-US" sz="3200" b="1" i="1" u="sng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unit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test exec frequency 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~72%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(34/48) bugs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F4D601-9F67-FE4B-BE93-62968376A7D6}"/>
              </a:ext>
            </a:extLst>
          </p:cNvPr>
          <p:cNvSpPr txBox="1"/>
          <p:nvPr/>
        </p:nvSpPr>
        <p:spPr>
          <a:xfrm>
            <a:off x="1760904" y="3162403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Only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~15%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(7/48) bugs triggered (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work-in-progress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3D60F-F74B-332E-93C4-744E2D2C06D5}"/>
              </a:ext>
            </a:extLst>
          </p:cNvPr>
          <p:cNvSpPr txBox="1"/>
          <p:nvPr/>
        </p:nvSpPr>
        <p:spPr>
          <a:xfrm>
            <a:off x="1753530" y="4674658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generate likely “scale” invariants</a:t>
            </a:r>
          </a:p>
        </p:txBody>
      </p:sp>
      <p:pic>
        <p:nvPicPr>
          <p:cNvPr id="4" name="Picture 24" descr="Lightbulb Generic Blue icon | Freepik">
            <a:extLst>
              <a:ext uri="{FF2B5EF4-FFF2-40B4-BE49-F238E27FC236}">
                <a16:creationId xmlns:a16="http://schemas.microsoft.com/office/drawing/2014/main" id="{1C9F484F-5BAC-7575-9ABD-2D24134E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6" y="4581996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C772A97E-228D-44DC-A053-48AA9E1A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223" flipH="1" flipV="1">
            <a:off x="744873" y="1810499"/>
            <a:ext cx="956754" cy="9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1A4C41BF-6D61-B4BD-369A-08169C44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0777" flipH="1">
            <a:off x="744873" y="2975611"/>
            <a:ext cx="956754" cy="9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70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70244-4E15-DC79-8AF7-5B2F00444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7C1E-831A-6001-04E1-3444F921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7826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Work in progress …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1662287-3A6C-8611-6240-2DCBED53B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49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17C96-0CE5-387E-A5A1-DF0689DB83BB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Increased </a:t>
            </a:r>
            <a:r>
              <a:rPr lang="en-US" sz="3200" b="1" i="1" u="sng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unit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test exec frequency 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~72%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(34/48) bugs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37CD9-B74C-0024-FF6E-70BA36DD3D4F}"/>
              </a:ext>
            </a:extLst>
          </p:cNvPr>
          <p:cNvSpPr txBox="1"/>
          <p:nvPr/>
        </p:nvSpPr>
        <p:spPr>
          <a:xfrm>
            <a:off x="1760904" y="3162403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Only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~15%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 (7/48) bugs triggered (</a:t>
            </a:r>
            <a:r>
              <a:rPr lang="en-US" sz="3200" b="1" dirty="0">
                <a:solidFill>
                  <a:srgbClr val="2F5597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work-in-progress</a:t>
            </a:r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08F9D-BC7F-A062-E6B7-EEED062B7A5F}"/>
              </a:ext>
            </a:extLst>
          </p:cNvPr>
          <p:cNvSpPr txBox="1"/>
          <p:nvPr/>
        </p:nvSpPr>
        <p:spPr>
          <a:xfrm>
            <a:off x="1760904" y="5823656"/>
            <a:ext cx="10096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account for “environment effects”</a:t>
            </a:r>
          </a:p>
        </p:txBody>
      </p:sp>
      <p:pic>
        <p:nvPicPr>
          <p:cNvPr id="41" name="Picture 24" descr="Lightbulb Generic Blue icon | Freepik">
            <a:extLst>
              <a:ext uri="{FF2B5EF4-FFF2-40B4-BE49-F238E27FC236}">
                <a16:creationId xmlns:a16="http://schemas.microsoft.com/office/drawing/2014/main" id="{461765C2-CBA0-8275-43CF-70E6A75F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30995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3EE55C-C6F1-FBCC-553F-07954B412B47}"/>
              </a:ext>
            </a:extLst>
          </p:cNvPr>
          <p:cNvSpPr txBox="1"/>
          <p:nvPr/>
        </p:nvSpPr>
        <p:spPr>
          <a:xfrm>
            <a:off x="1753530" y="4674658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Ask the LLM to generate likely “scale” invariants</a:t>
            </a:r>
          </a:p>
        </p:txBody>
      </p:sp>
      <p:pic>
        <p:nvPicPr>
          <p:cNvPr id="4" name="Picture 24" descr="Lightbulb Generic Blue icon | Freepik">
            <a:extLst>
              <a:ext uri="{FF2B5EF4-FFF2-40B4-BE49-F238E27FC236}">
                <a16:creationId xmlns:a16="http://schemas.microsoft.com/office/drawing/2014/main" id="{BD966A8B-6511-D4EA-29DA-A3A321DD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6" y="4581996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A7A85CAC-9106-9B53-D589-5C3D0FEC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223" flipH="1" flipV="1">
            <a:off x="744873" y="1810499"/>
            <a:ext cx="956754" cy="9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umb Down PNG Transparent Images Free Download | Vector Files | Pngtree">
            <a:extLst>
              <a:ext uri="{FF2B5EF4-FFF2-40B4-BE49-F238E27FC236}">
                <a16:creationId xmlns:a16="http://schemas.microsoft.com/office/drawing/2014/main" id="{7DEFFFE9-802F-1D5D-F544-ECF6DCAB2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0777" flipH="1">
            <a:off x="744873" y="2975611"/>
            <a:ext cx="956754" cy="9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11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68415-4B8B-EBB1-68B4-0119CDEC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C2E8-97D8-9685-2887-51A4A5F0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Key takeaways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A2E7393-D633-EDCE-FB9E-9C525B8A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CFB509-4A94-8AD5-11B1-32641BA4BEE8}"/>
              </a:ext>
            </a:extLst>
          </p:cNvPr>
          <p:cNvSpPr txBox="1">
            <a:spLocks/>
          </p:cNvSpPr>
          <p:nvPr/>
        </p:nvSpPr>
        <p:spPr>
          <a:xfrm>
            <a:off x="9634153" y="1586911"/>
            <a:ext cx="2017620" cy="84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Total: 205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2B50C-94F9-8980-316D-595A52FF607C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bugs, broadly present &amp; triggered</a:t>
            </a:r>
          </a:p>
        </p:txBody>
      </p:sp>
      <p:pic>
        <p:nvPicPr>
          <p:cNvPr id="6" name="Picture 24" descr="Lightbulb Generic Blue icon | Freepik">
            <a:extLst>
              <a:ext uri="{FF2B5EF4-FFF2-40B4-BE49-F238E27FC236}">
                <a16:creationId xmlns:a16="http://schemas.microsoft.com/office/drawing/2014/main" id="{9E5D247E-0910-DCC6-81AC-E9BFDE64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38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9755D-F26E-643E-601F-D3DD8C0E5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25B1-5C61-34D8-C1D7-DCDE2DA1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Key takeaways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254905-807D-27E9-8BCA-73EDF3C0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EA35FBD-878E-591C-9AE1-A962A62BCDF6}"/>
              </a:ext>
            </a:extLst>
          </p:cNvPr>
          <p:cNvSpPr txBox="1">
            <a:spLocks/>
          </p:cNvSpPr>
          <p:nvPr/>
        </p:nvSpPr>
        <p:spPr>
          <a:xfrm>
            <a:off x="9634153" y="1586911"/>
            <a:ext cx="2017620" cy="84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Total: 205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FBBCE-97E6-9090-B771-E813BB901B8E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bugs, broadly present &amp; triggered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03435-1A14-857F-E246-4D85514CD5B9}"/>
              </a:ext>
            </a:extLst>
          </p:cNvPr>
          <p:cNvSpPr txBox="1"/>
          <p:nvPr/>
        </p:nvSpPr>
        <p:spPr>
          <a:xfrm>
            <a:off x="1760904" y="3569727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Scale is challenging to reproduce</a:t>
            </a:r>
          </a:p>
        </p:txBody>
      </p:sp>
      <p:pic>
        <p:nvPicPr>
          <p:cNvPr id="6" name="Picture 24" descr="Lightbulb Generic Blue icon | Freepik">
            <a:extLst>
              <a:ext uri="{FF2B5EF4-FFF2-40B4-BE49-F238E27FC236}">
                <a16:creationId xmlns:a16="http://schemas.microsoft.com/office/drawing/2014/main" id="{7CFEA428-75A8-446C-239E-0ED4C4D8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Lightbulb Generic Blue icon | Freepik">
            <a:extLst>
              <a:ext uri="{FF2B5EF4-FFF2-40B4-BE49-F238E27FC236}">
                <a16:creationId xmlns:a16="http://schemas.microsoft.com/office/drawing/2014/main" id="{5685D3CD-9BDF-1233-609D-E191084F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065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956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CF9F-D7E0-BB8B-9E43-9BCAB3CE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DE3D-7A7D-2774-B693-489E98C0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Key takeaways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8E37153-170A-6B86-B4C5-140DA372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028E16F-BC30-C18C-1AE0-1A6BF22D5A89}"/>
              </a:ext>
            </a:extLst>
          </p:cNvPr>
          <p:cNvSpPr txBox="1">
            <a:spLocks/>
          </p:cNvSpPr>
          <p:nvPr/>
        </p:nvSpPr>
        <p:spPr>
          <a:xfrm>
            <a:off x="9634153" y="1586911"/>
            <a:ext cx="2017620" cy="84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Total: 205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77C53-5AE6-1987-8E68-4FC3ADFF9552}"/>
              </a:ext>
            </a:extLst>
          </p:cNvPr>
          <p:cNvSpPr txBox="1"/>
          <p:nvPr/>
        </p:nvSpPr>
        <p:spPr>
          <a:xfrm>
            <a:off x="1760904" y="2050852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Scalability bugs, broadly present &amp; triggered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CEC96-9F65-33BA-3766-82B833FF5C3C}"/>
              </a:ext>
            </a:extLst>
          </p:cNvPr>
          <p:cNvSpPr txBox="1"/>
          <p:nvPr/>
        </p:nvSpPr>
        <p:spPr>
          <a:xfrm>
            <a:off x="1760904" y="3569727"/>
            <a:ext cx="10202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Scale is challenging to reproduce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951B5-CBB4-8583-63F5-A4DBCEE5EB6E}"/>
              </a:ext>
            </a:extLst>
          </p:cNvPr>
          <p:cNvSpPr txBox="1"/>
          <p:nvPr/>
        </p:nvSpPr>
        <p:spPr>
          <a:xfrm>
            <a:off x="1760904" y="5088603"/>
            <a:ext cx="9294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LLMs + test generation + observability = </a:t>
            </a:r>
          </a:p>
        </p:txBody>
      </p:sp>
      <p:pic>
        <p:nvPicPr>
          <p:cNvPr id="6" name="Picture 24" descr="Lightbulb Generic Blue icon | Freepik">
            <a:extLst>
              <a:ext uri="{FF2B5EF4-FFF2-40B4-BE49-F238E27FC236}">
                <a16:creationId xmlns:a16="http://schemas.microsoft.com/office/drawing/2014/main" id="{300D1D7C-A2DD-44F0-5888-37B21DCD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8189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Lightbulb Generic Blue icon | Freepik">
            <a:extLst>
              <a:ext uri="{FF2B5EF4-FFF2-40B4-BE49-F238E27FC236}">
                <a16:creationId xmlns:a16="http://schemas.microsoft.com/office/drawing/2014/main" id="{89F05FB4-F5B4-4757-B260-C8BE4FF91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065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 descr="Lightbulb Generic Blue icon | Freepik">
            <a:extLst>
              <a:ext uri="{FF2B5EF4-FFF2-40B4-BE49-F238E27FC236}">
                <a16:creationId xmlns:a16="http://schemas.microsoft.com/office/drawing/2014/main" id="{BD6BED21-1DD4-2D87-DBDA-50DE9481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95942"/>
            <a:ext cx="770100" cy="7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remium Vector | Let's rock emoticon icon. Yellow emoji cartoon character. .">
            <a:extLst>
              <a:ext uri="{FF2B5EF4-FFF2-40B4-BE49-F238E27FC236}">
                <a16:creationId xmlns:a16="http://schemas.microsoft.com/office/drawing/2014/main" id="{9DD56088-6261-33B1-AAAF-7076C126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918" y="4631014"/>
            <a:ext cx="1184564" cy="11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953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A71C-B0B4-CABC-EF03-CBA8F3596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4D0ABB4-1B98-3DB9-A96E-947CA0ED3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0EE53AC-74E6-1363-766D-CD77D413AA07}"/>
              </a:ext>
            </a:extLst>
          </p:cNvPr>
          <p:cNvSpPr txBox="1">
            <a:spLocks/>
          </p:cNvSpPr>
          <p:nvPr/>
        </p:nvSpPr>
        <p:spPr>
          <a:xfrm>
            <a:off x="9634153" y="1586911"/>
            <a:ext cx="2017620" cy="84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Total: 205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A3F1CE-9D6E-CC20-DD12-038B3779397C}"/>
              </a:ext>
            </a:extLst>
          </p:cNvPr>
          <p:cNvSpPr txBox="1">
            <a:spLocks/>
          </p:cNvSpPr>
          <p:nvPr/>
        </p:nvSpPr>
        <p:spPr>
          <a:xfrm>
            <a:off x="990600" y="32999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7740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D507A-13E9-3F7F-BDBE-FBAC91D84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D44C-2F40-5C03-8CDD-48C2E96D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An example: Cassandra-12281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B66EC46-19B3-A6AF-87EF-2A8A37C4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0516CEB3-5114-67F7-7AF6-D5447298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847" y="1778293"/>
            <a:ext cx="1044384" cy="104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BE6FA-3F97-248D-B3BA-CEA13630F000}"/>
              </a:ext>
            </a:extLst>
          </p:cNvPr>
          <p:cNvSpPr txBox="1"/>
          <p:nvPr/>
        </p:nvSpPr>
        <p:spPr>
          <a:xfrm>
            <a:off x="2455568" y="2237902"/>
            <a:ext cx="656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1min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A52E269A-985B-7025-9D0A-1E09CAA5A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46398"/>
            <a:ext cx="1044384" cy="1044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EFC06-AF72-D28E-B9A9-DB30BBA45C69}"/>
              </a:ext>
            </a:extLst>
          </p:cNvPr>
          <p:cNvSpPr txBox="1"/>
          <p:nvPr/>
        </p:nvSpPr>
        <p:spPr>
          <a:xfrm>
            <a:off x="2455567" y="3796074"/>
            <a:ext cx="6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30min</a:t>
            </a:r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F9A3ADDA-5E0B-CDFA-CF4D-C98137B27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160498"/>
            <a:ext cx="1044384" cy="1044384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F81ECE14-2E20-E0A1-F2A2-A418E35E5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729" y="2581845"/>
            <a:ext cx="1044384" cy="1044384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BCE8541B-DB74-8EEF-39B8-2525643CD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35" y="4256195"/>
            <a:ext cx="1044384" cy="1044384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FE7DE802-A879-FB1E-E0DF-C95644D10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" y="4638400"/>
            <a:ext cx="1044384" cy="1044384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FEA64F66-F441-1E32-68C3-9871EE256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417" y="5059747"/>
            <a:ext cx="1044384" cy="1044384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84EC319-CE53-E2B0-9B0F-F8BC16463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6350" y="4276364"/>
            <a:ext cx="1044384" cy="1044384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D7497ADF-052C-F4E4-6851-C702CA69B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8103" y="4658569"/>
            <a:ext cx="1044384" cy="1044384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5C86B7E2-C7AA-9D94-672E-9A89A768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590" y="5451123"/>
            <a:ext cx="1044384" cy="1044384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C9B566A4-52DA-9F3C-AC3B-EE5689F2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632" y="5232316"/>
            <a:ext cx="1044384" cy="10443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ABAAA-6B90-05CC-F227-941ED66948BE}"/>
              </a:ext>
            </a:extLst>
          </p:cNvPr>
          <p:cNvGrpSpPr/>
          <p:nvPr/>
        </p:nvGrpSpPr>
        <p:grpSpPr>
          <a:xfrm>
            <a:off x="8712937" y="2101517"/>
            <a:ext cx="3092842" cy="3130998"/>
            <a:chOff x="4935070" y="2270494"/>
            <a:chExt cx="3442485" cy="34352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E485C00-4039-A9B4-C607-5CB08A1B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070" y="2270494"/>
              <a:ext cx="3442485" cy="343529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5A85AC-93EF-1BC3-F6E5-DDEA578FC6A7}"/>
                </a:ext>
              </a:extLst>
            </p:cNvPr>
            <p:cNvSpPr/>
            <p:nvPr/>
          </p:nvSpPr>
          <p:spPr>
            <a:xfrm>
              <a:off x="5319072" y="2526432"/>
              <a:ext cx="1250577" cy="349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510FCA-5849-1603-8F13-F27FABA5C6F7}"/>
              </a:ext>
            </a:extLst>
          </p:cNvPr>
          <p:cNvSpPr txBox="1"/>
          <p:nvPr/>
        </p:nvSpPr>
        <p:spPr>
          <a:xfrm rot="16200000">
            <a:off x="7980226" y="3251521"/>
            <a:ext cx="104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2BF203-9AAD-FDB2-9DBA-EF871314B503}"/>
              </a:ext>
            </a:extLst>
          </p:cNvPr>
          <p:cNvSpPr txBox="1"/>
          <p:nvPr/>
        </p:nvSpPr>
        <p:spPr>
          <a:xfrm>
            <a:off x="9689368" y="5038969"/>
            <a:ext cx="161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# nodes</a:t>
            </a:r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307506F-A6A0-D6CF-9427-07FF81AFE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8176" y="5578299"/>
            <a:ext cx="1044384" cy="1044384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357E9A36-E7EC-3578-B83B-10143259E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954" y="4690782"/>
            <a:ext cx="1044384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5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E312C-618F-054C-8125-FEA9F5ABC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3C1D-DDB9-25B5-CD44-35C22CE3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An example: Cassandra-12281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6E75057-F898-7356-77CF-7F4F8A9C1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BBC7C1C1-E171-9B3E-1164-337037266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847" y="1778293"/>
            <a:ext cx="1044384" cy="104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65667-91CE-000C-4741-DF2442E720F9}"/>
              </a:ext>
            </a:extLst>
          </p:cNvPr>
          <p:cNvSpPr txBox="1"/>
          <p:nvPr/>
        </p:nvSpPr>
        <p:spPr>
          <a:xfrm>
            <a:off x="2455568" y="2237902"/>
            <a:ext cx="656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1min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1D30121C-7A58-34D1-8885-8A3CF7093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46398"/>
            <a:ext cx="1044384" cy="1044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669CA-EA4C-7918-C0BC-35C870477094}"/>
              </a:ext>
            </a:extLst>
          </p:cNvPr>
          <p:cNvSpPr txBox="1"/>
          <p:nvPr/>
        </p:nvSpPr>
        <p:spPr>
          <a:xfrm>
            <a:off x="2455567" y="3796074"/>
            <a:ext cx="6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30min</a:t>
            </a:r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E086C2B-AD2D-39E4-60B6-FC3CE666C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160498"/>
            <a:ext cx="1044384" cy="1044384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C915545-1309-BD53-9A3D-B86107DEF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729" y="2581845"/>
            <a:ext cx="1044384" cy="1044384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A4A5432E-7A19-3F56-7472-C32D31D0F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35" y="4256195"/>
            <a:ext cx="1044384" cy="1044384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98BCDD82-E346-A0B7-4235-A72430CC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" y="4638400"/>
            <a:ext cx="1044384" cy="1044384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8E0556B2-2CFF-0C43-E7D2-B0F0F78FA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417" y="5059747"/>
            <a:ext cx="1044384" cy="1044384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FC97DD52-29EA-E1A2-AF07-D018AF4D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6350" y="4276364"/>
            <a:ext cx="1044384" cy="1044384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4C9DCC0B-152C-6194-A74D-02E10F52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8103" y="4658569"/>
            <a:ext cx="1044384" cy="1044384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65886A2E-7611-AD9A-C19F-BC136A9F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590" y="5451123"/>
            <a:ext cx="1044384" cy="1044384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CADBC72E-F265-830E-A5B0-5D69FD05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632" y="5232316"/>
            <a:ext cx="1044384" cy="10443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15BFB3-004D-7844-A925-582834253670}"/>
              </a:ext>
            </a:extLst>
          </p:cNvPr>
          <p:cNvGrpSpPr/>
          <p:nvPr/>
        </p:nvGrpSpPr>
        <p:grpSpPr>
          <a:xfrm>
            <a:off x="8712937" y="2101517"/>
            <a:ext cx="3092842" cy="3130998"/>
            <a:chOff x="4935070" y="2270494"/>
            <a:chExt cx="3442485" cy="34352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8E9CA3-BE1F-54C0-4B83-0FCB29E0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070" y="2270494"/>
              <a:ext cx="3442485" cy="343529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8365D5-0071-5610-583F-43C2DC6CDD76}"/>
                </a:ext>
              </a:extLst>
            </p:cNvPr>
            <p:cNvSpPr/>
            <p:nvPr/>
          </p:nvSpPr>
          <p:spPr>
            <a:xfrm>
              <a:off x="5319072" y="2526432"/>
              <a:ext cx="1250577" cy="349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0E54854-4878-2E61-A0BB-D5B9AF9723B9}"/>
              </a:ext>
            </a:extLst>
          </p:cNvPr>
          <p:cNvSpPr txBox="1"/>
          <p:nvPr/>
        </p:nvSpPr>
        <p:spPr>
          <a:xfrm rot="16200000">
            <a:off x="7980226" y="3251521"/>
            <a:ext cx="104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400E9-C025-B310-AED7-532DFA5D0BE6}"/>
              </a:ext>
            </a:extLst>
          </p:cNvPr>
          <p:cNvSpPr txBox="1"/>
          <p:nvPr/>
        </p:nvSpPr>
        <p:spPr>
          <a:xfrm>
            <a:off x="9689368" y="5038969"/>
            <a:ext cx="161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#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9619B-906D-4878-F70C-E1767B60E4D8}"/>
              </a:ext>
            </a:extLst>
          </p:cNvPr>
          <p:cNvSpPr/>
          <p:nvPr/>
        </p:nvSpPr>
        <p:spPr>
          <a:xfrm>
            <a:off x="8610600" y="4256195"/>
            <a:ext cx="1570897" cy="90296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F98E3137-F8BF-4ADB-A920-388481768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8176" y="5578299"/>
            <a:ext cx="1044384" cy="1044384"/>
          </a:xfrm>
          <a:prstGeom prst="rect">
            <a:avLst/>
          </a:prstGeom>
        </p:spPr>
      </p:pic>
      <p:pic>
        <p:nvPicPr>
          <p:cNvPr id="20" name="Graphic 19" descr="Computer with solid fill">
            <a:extLst>
              <a:ext uri="{FF2B5EF4-FFF2-40B4-BE49-F238E27FC236}">
                <a16:creationId xmlns:a16="http://schemas.microsoft.com/office/drawing/2014/main" id="{4FD0B386-671F-80AE-7A30-432ABD79E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954" y="4690782"/>
            <a:ext cx="1044384" cy="10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8ED83-DCA3-C59A-34F5-4617BE818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EF2-095C-5DE2-2428-A9526A1C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An example: Cassandra-12281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37AC659-BC26-F675-0ADB-30F22F81B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87C8D119-0B30-E5A3-7581-111E6146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847" y="1778293"/>
            <a:ext cx="1044384" cy="104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7101A-F5E2-3ADB-519A-ED5656240728}"/>
              </a:ext>
            </a:extLst>
          </p:cNvPr>
          <p:cNvSpPr txBox="1"/>
          <p:nvPr/>
        </p:nvSpPr>
        <p:spPr>
          <a:xfrm>
            <a:off x="2455568" y="2237902"/>
            <a:ext cx="656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1min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73860105-4072-AE39-C169-E0C8FF04C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46398"/>
            <a:ext cx="1044384" cy="1044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DA108A-4D82-0556-22E7-0DAA2D86EA74}"/>
              </a:ext>
            </a:extLst>
          </p:cNvPr>
          <p:cNvSpPr txBox="1"/>
          <p:nvPr/>
        </p:nvSpPr>
        <p:spPr>
          <a:xfrm>
            <a:off x="2455567" y="3796074"/>
            <a:ext cx="615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1 node bootstrapping = </a:t>
            </a:r>
            <a:r>
              <a:rPr lang="en-US" sz="3200" b="1" dirty="0">
                <a:solidFill>
                  <a:srgbClr val="C00000"/>
                </a:solidFill>
                <a:latin typeface="Linux Biolinum O" panose="02000503000000000000" pitchFamily="50" charset="0"/>
                <a:ea typeface="Linux Biolinum O" panose="02000503000000000000" pitchFamily="50" charset="0"/>
                <a:cs typeface="Linux Biolinum O" panose="02000503000000000000" pitchFamily="50" charset="0"/>
              </a:rPr>
              <a:t>30min</a:t>
            </a:r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B70DED48-E0A6-8E02-EA25-D58AF831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160498"/>
            <a:ext cx="1044384" cy="1044384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28F8E30-B8A4-D4A8-7924-21C0F4631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729" y="2581845"/>
            <a:ext cx="1044384" cy="1044384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12A6E79B-DF53-EB00-5DCA-066EC7E8F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35" y="4256195"/>
            <a:ext cx="1044384" cy="1044384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223321CD-58DD-9A3A-3873-CAC53780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" y="4638400"/>
            <a:ext cx="1044384" cy="1044384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398DBE64-615A-E3AD-90F0-92597707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417" y="5059747"/>
            <a:ext cx="1044384" cy="1044384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57FB21FE-2B97-292D-746B-DDE8E348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6350" y="4276364"/>
            <a:ext cx="1044384" cy="1044384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66AB97E1-93E6-339B-CF03-58EC590D1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8103" y="4658569"/>
            <a:ext cx="1044384" cy="1044384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43973C09-9EC9-D145-0FC8-B6278E99A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8176" y="5578299"/>
            <a:ext cx="1044384" cy="1044384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07C8C6E-84E0-1405-3DA0-BB4B2673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590" y="5451123"/>
            <a:ext cx="1044384" cy="1044384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ED429CAD-1423-0153-A95D-992B0830A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2632" y="5232316"/>
            <a:ext cx="1044384" cy="1044384"/>
          </a:xfrm>
          <a:prstGeom prst="rect">
            <a:avLst/>
          </a:prstGeo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8BDDCD9A-CB1F-584D-4632-7755B1BBA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954" y="4690782"/>
            <a:ext cx="1044384" cy="10443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3F866-8742-CC24-0747-5557FEDCBF2B}"/>
              </a:ext>
            </a:extLst>
          </p:cNvPr>
          <p:cNvGrpSpPr/>
          <p:nvPr/>
        </p:nvGrpSpPr>
        <p:grpSpPr>
          <a:xfrm>
            <a:off x="8712937" y="2101517"/>
            <a:ext cx="3092842" cy="3130998"/>
            <a:chOff x="4935070" y="2270494"/>
            <a:chExt cx="3442485" cy="34352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1C139A-D884-69F9-B8CD-F787CE4DF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070" y="2270494"/>
              <a:ext cx="3442485" cy="343529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912BE7-B16A-7CCE-E229-22E7AEC13995}"/>
                </a:ext>
              </a:extLst>
            </p:cNvPr>
            <p:cNvSpPr/>
            <p:nvPr/>
          </p:nvSpPr>
          <p:spPr>
            <a:xfrm>
              <a:off x="5319072" y="2526432"/>
              <a:ext cx="1250577" cy="349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705CD0-11C0-8471-0117-228EAF171D86}"/>
              </a:ext>
            </a:extLst>
          </p:cNvPr>
          <p:cNvSpPr txBox="1"/>
          <p:nvPr/>
        </p:nvSpPr>
        <p:spPr>
          <a:xfrm rot="16200000">
            <a:off x="7980226" y="3251521"/>
            <a:ext cx="104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6FB90-32A8-73EE-0E0C-03CF00EF8F12}"/>
              </a:ext>
            </a:extLst>
          </p:cNvPr>
          <p:cNvSpPr txBox="1"/>
          <p:nvPr/>
        </p:nvSpPr>
        <p:spPr>
          <a:xfrm>
            <a:off x="9689368" y="5038969"/>
            <a:ext cx="161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inux Biolinum O" panose="02000503000000000000" pitchFamily="50" charset="0"/>
                <a:cs typeface="Linux Biolinum O" panose="02000503000000000000" pitchFamily="50" charset="0"/>
              </a:rPr>
              <a:t># nodes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A0255-BCF7-8E2F-8934-9B89D1135061}"/>
              </a:ext>
            </a:extLst>
          </p:cNvPr>
          <p:cNvSpPr/>
          <p:nvPr/>
        </p:nvSpPr>
        <p:spPr>
          <a:xfrm>
            <a:off x="10181497" y="2237902"/>
            <a:ext cx="1726619" cy="292054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11182</TotalTime>
  <Words>3075</Words>
  <Application>Microsoft Office PowerPoint</Application>
  <PresentationFormat>Widescreen</PresentationFormat>
  <Paragraphs>531</Paragraphs>
  <Slides>66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Helvetica</vt:lpstr>
      <vt:lpstr>Linux Biolinum O</vt:lpstr>
      <vt:lpstr>Lucida Console</vt:lpstr>
      <vt:lpstr>Office Theme</vt:lpstr>
      <vt:lpstr>PowerPoint Presentation</vt:lpstr>
      <vt:lpstr>Joint work with …</vt:lpstr>
      <vt:lpstr>Joint work with …</vt:lpstr>
      <vt:lpstr>Joint work with …</vt:lpstr>
      <vt:lpstr>An example: Cassandra-12281</vt:lpstr>
      <vt:lpstr>An example: Cassandra-12281</vt:lpstr>
      <vt:lpstr>An example: Cassandra-12281</vt:lpstr>
      <vt:lpstr>An example: Cassandra-12281</vt:lpstr>
      <vt:lpstr>An example: Cassandra-12281</vt:lpstr>
      <vt:lpstr>An example: Cassandra-12281</vt:lpstr>
      <vt:lpstr>An example: Cassandra-12281</vt:lpstr>
      <vt:lpstr>What are scalability bugs?</vt:lpstr>
      <vt:lpstr>What are scalability bugs?</vt:lpstr>
      <vt:lpstr>What are scalability bugs?</vt:lpstr>
      <vt:lpstr>What are scalability bugs?</vt:lpstr>
      <vt:lpstr>Scalability bugs data set</vt:lpstr>
      <vt:lpstr>Scalability bugs data set</vt:lpstr>
      <vt:lpstr>Scalability bugs data set</vt:lpstr>
      <vt:lpstr>How scalability bugs happen?</vt:lpstr>
      <vt:lpstr>How scalability bugs happen?</vt:lpstr>
      <vt:lpstr>How scalability bugs happen?</vt:lpstr>
      <vt:lpstr>How scalability bugs happen?</vt:lpstr>
      <vt:lpstr>How scalability bugs happen?</vt:lpstr>
      <vt:lpstr>How scalability bugs happen?</vt:lpstr>
      <vt:lpstr>How scalability bugs happen?</vt:lpstr>
      <vt:lpstr>Challenges detecting scalability bugs</vt:lpstr>
      <vt:lpstr>Challenges detecting scalability bugs</vt:lpstr>
      <vt:lpstr>Challenges detecting scalability bugs</vt:lpstr>
      <vt:lpstr>Scalability bug reproducibility efforts</vt:lpstr>
      <vt:lpstr>Scalability bug reproducibility efforts</vt:lpstr>
      <vt:lpstr>Scalability bug reproducibility efforts</vt:lpstr>
      <vt:lpstr>Scalability bug reproducibility efforts</vt:lpstr>
      <vt:lpstr>Scalability bug reproducibility efforts</vt:lpstr>
      <vt:lpstr>Scalability bug reproducibility efforts</vt:lpstr>
      <vt:lpstr>Scalability bug reproducibility efforts</vt:lpstr>
      <vt:lpstr>SOTA: test generation for correctness bugs</vt:lpstr>
      <vt:lpstr>SOTA: test generation for correctness bugs</vt:lpstr>
      <vt:lpstr>SOTA: test generation for correctness bugs</vt:lpstr>
      <vt:lpstr>SOTA: test generation for correctness bugs</vt:lpstr>
      <vt:lpstr>SOTA: test generation for correctness bugs</vt:lpstr>
      <vt:lpstr>SOTA: test generation for correctness bugs</vt:lpstr>
      <vt:lpstr>Metric for correctness bugs</vt:lpstr>
      <vt:lpstr>Metric for correctness bugs</vt:lpstr>
      <vt:lpstr>Metric for correctness scalability bugs?</vt:lpstr>
      <vt:lpstr>Metric for correctness scalability bugs?</vt:lpstr>
      <vt:lpstr>Metric for correctness scalability bugs?</vt:lpstr>
      <vt:lpstr>LLM-backed stress test generation pipeline</vt:lpstr>
      <vt:lpstr>LLM-backed stress test generation pipeline</vt:lpstr>
      <vt:lpstr>LLM-backed stress test generation pipeline</vt:lpstr>
      <vt:lpstr>“Naïve” prompting</vt:lpstr>
      <vt:lpstr>“Naïve” prompting</vt:lpstr>
      <vt:lpstr>“Naïve” prompting</vt:lpstr>
      <vt:lpstr>Contrasting objectives prompting</vt:lpstr>
      <vt:lpstr>Contrasting objectives prompting</vt:lpstr>
      <vt:lpstr>Contrasting objectives prompting</vt:lpstr>
      <vt:lpstr>Contrasting objectives prompting</vt:lpstr>
      <vt:lpstr>Contrasting objectives prompting</vt:lpstr>
      <vt:lpstr>Contrasting objectives prompting</vt:lpstr>
      <vt:lpstr>Preliminary results …</vt:lpstr>
      <vt:lpstr>Preliminary results …</vt:lpstr>
      <vt:lpstr>Work in progress …</vt:lpstr>
      <vt:lpstr>Work in progress …</vt:lpstr>
      <vt:lpstr>Key takeaways</vt:lpstr>
      <vt:lpstr>Key takeaways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 Alexandru Stoica</dc:creator>
  <cp:lastModifiedBy>Bogdan Stoica</cp:lastModifiedBy>
  <cp:revision>1454</cp:revision>
  <dcterms:created xsi:type="dcterms:W3CDTF">2024-10-15T10:25:47Z</dcterms:created>
  <dcterms:modified xsi:type="dcterms:W3CDTF">2024-11-18T19:32:17Z</dcterms:modified>
</cp:coreProperties>
</file>