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5" r:id="rId3"/>
    <p:sldId id="284" r:id="rId4"/>
    <p:sldId id="261" r:id="rId5"/>
    <p:sldId id="259" r:id="rId6"/>
    <p:sldId id="288" r:id="rId7"/>
    <p:sldId id="281" r:id="rId8"/>
    <p:sldId id="257" r:id="rId9"/>
    <p:sldId id="283" r:id="rId10"/>
    <p:sldId id="260" r:id="rId11"/>
    <p:sldId id="269" r:id="rId12"/>
    <p:sldId id="268" r:id="rId13"/>
    <p:sldId id="262" r:id="rId14"/>
    <p:sldId id="272" r:id="rId15"/>
    <p:sldId id="285" r:id="rId16"/>
    <p:sldId id="266" r:id="rId17"/>
    <p:sldId id="270" r:id="rId18"/>
    <p:sldId id="271" r:id="rId19"/>
    <p:sldId id="282" r:id="rId20"/>
    <p:sldId id="286" r:id="rId21"/>
    <p:sldId id="280" r:id="rId22"/>
    <p:sldId id="28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FE6FF"/>
    <a:srgbClr val="1B7519"/>
    <a:srgbClr val="CC99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1B995-26B3-4866-A073-3B39C928CDC8}" type="datetimeFigureOut">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A3A3C-3F67-44F4-A52A-EA969C4259E6}" type="slidenum">
              <a:t>‹#›</a:t>
            </a:fld>
            <a:endParaRPr lang="en-US"/>
          </a:p>
        </p:txBody>
      </p:sp>
    </p:spTree>
    <p:extLst>
      <p:ext uri="{BB962C8B-B14F-4D97-AF65-F5344CB8AC3E}">
        <p14:creationId xmlns:p14="http://schemas.microsoft.com/office/powerpoint/2010/main" val="2790275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a662f6db_5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83a662f6db_5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As a brief overview of our project. First, I will introduce the background knowledge on geospatial video analytics in Unmanned Aerial System (UAS), the motivation of our project, and our previous works. Then I will discuss our investigation on network and drone simulators nowadays. According to that, I will present our proposed solution, which is a novel trace-based network and drone simulation framework. To test and show the usage of our project, we also introduce some experiments in practice as an idea of our project users. Lastly, I will conclude our project and discuss our future work. (CLICK)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a662f6db_5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83a662f6db_5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As a brief overview of our project. First, I will introduce the background knowledge on geospatial video analytics in Unmanned Aerial System (UAS), the motivation of our project, and our previous works. Then I will discuss our investigation on network and drone simulators nowadays. According to that, I will present our proposed solution, which is a novel trace-based network and drone simulation framework. To test and show the usage of our project, we also introduce some experiments in practice as an idea of our project users. Lastly, I will conclude our project and discuss our future work. (CLICK)</a:t>
            </a:r>
            <a:endParaRPr/>
          </a:p>
        </p:txBody>
      </p:sp>
    </p:spTree>
    <p:extLst>
      <p:ext uri="{BB962C8B-B14F-4D97-AF65-F5344CB8AC3E}">
        <p14:creationId xmlns:p14="http://schemas.microsoft.com/office/powerpoint/2010/main" val="2287105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a662f6db_5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83a662f6db_5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As a brief overview of our project. First, I will introduce the background knowledge on geospatial video analytics in Unmanned Aerial System (UAS), the motivation of our project, and our previous works. Then I will discuss our investigation on network and drone simulators nowadays. According to that, I will present our proposed solution, which is a novel trace-based network and drone simulation framework. To test and show the usage of our project, we also introduce some experiments in practice as an idea of our project users. Lastly, I will conclude our project and discuss our future work. (CLICK)</a:t>
            </a:r>
            <a:endParaRPr/>
          </a:p>
        </p:txBody>
      </p:sp>
    </p:spTree>
    <p:extLst>
      <p:ext uri="{BB962C8B-B14F-4D97-AF65-F5344CB8AC3E}">
        <p14:creationId xmlns:p14="http://schemas.microsoft.com/office/powerpoint/2010/main" val="3470940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7A3A3C-3F67-44F4-A52A-EA969C4259E6}" type="slidenum">
              <a:rPr lang="en-US" smtClean="0"/>
              <a:t>13</a:t>
            </a:fld>
            <a:endParaRPr lang="en-US"/>
          </a:p>
        </p:txBody>
      </p:sp>
    </p:spTree>
    <p:extLst>
      <p:ext uri="{BB962C8B-B14F-4D97-AF65-F5344CB8AC3E}">
        <p14:creationId xmlns:p14="http://schemas.microsoft.com/office/powerpoint/2010/main" val="48830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a662f6db_5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83a662f6db_5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extLst>
      <p:ext uri="{BB962C8B-B14F-4D97-AF65-F5344CB8AC3E}">
        <p14:creationId xmlns:p14="http://schemas.microsoft.com/office/powerpoint/2010/main" val="3461374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3a662f6db_5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83a662f6db_5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t>As a brief overview of our project. First, I will introduce the background knowledge on geospatial video analytics in Unmanned Aerial System (UAS), the motivation of our project, and our previous works. Then I will discuss our investigation on network and drone simulators nowadays. According to that, I will present our proposed solution, which is a novel trace-based network and drone simulation framework. To test and show the usage of our project, we also introduce some experiments in practice as an idea of our project users. Lastly, I will conclude our project and discuss our future work. (CLICK)</a:t>
            </a:r>
            <a:endParaRPr/>
          </a:p>
        </p:txBody>
      </p:sp>
    </p:spTree>
    <p:extLst>
      <p:ext uri="{BB962C8B-B14F-4D97-AF65-F5344CB8AC3E}">
        <p14:creationId xmlns:p14="http://schemas.microsoft.com/office/powerpoint/2010/main" val="1587588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16E1-DA6D-F76B-B1D9-A232306C0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7E08E-2991-A804-B226-B43B03541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518821-6C6A-2004-6F64-FB4D10E46F33}"/>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5" name="Footer Placeholder 4">
            <a:extLst>
              <a:ext uri="{FF2B5EF4-FFF2-40B4-BE49-F238E27FC236}">
                <a16:creationId xmlns:a16="http://schemas.microsoft.com/office/drawing/2014/main" id="{130053DA-B190-C72F-FFB3-BBB0D96FB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A5E04-E28D-AA2B-B6ED-EF6229701853}"/>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4701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DFAF-5B13-C3DF-6099-6EE0DA430D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7E1B4-9045-137A-18BC-3CFED55E5D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92C06-10EA-84F1-4985-7AE6CFDCDB08}"/>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5" name="Footer Placeholder 4">
            <a:extLst>
              <a:ext uri="{FF2B5EF4-FFF2-40B4-BE49-F238E27FC236}">
                <a16:creationId xmlns:a16="http://schemas.microsoft.com/office/drawing/2014/main" id="{C731B486-7953-9B50-64DD-89E398329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48BDED-618D-B552-BE71-60F9B185F58E}"/>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12325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3593F-8077-2B5F-A20F-F36B8317E5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950B5A-3937-CB6A-A6F5-B92AFF23D2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FB6A6-6F55-4F95-A05A-B9F3A1DDC1D3}"/>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5" name="Footer Placeholder 4">
            <a:extLst>
              <a:ext uri="{FF2B5EF4-FFF2-40B4-BE49-F238E27FC236}">
                <a16:creationId xmlns:a16="http://schemas.microsoft.com/office/drawing/2014/main" id="{1408A5EA-375E-1F53-F532-C4213D410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D6C5C-A5B1-DB8C-A517-95F685AE33EE}"/>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427257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gn="l" rtl="0">
              <a:lnSpc>
                <a:spcPct val="100000"/>
              </a:lnSpc>
              <a:spcBef>
                <a:spcPts val="0"/>
              </a:spcBef>
              <a:spcAft>
                <a:spcPts val="0"/>
              </a:spcAft>
              <a:buSzPts val="3700"/>
              <a:buFont typeface="Arial"/>
              <a:buNone/>
              <a:defRPr/>
            </a:lvl1pPr>
            <a:lvl2pPr lvl="1" algn="l" rtl="0">
              <a:lnSpc>
                <a:spcPct val="100000"/>
              </a:lnSpc>
              <a:spcBef>
                <a:spcPts val="0"/>
              </a:spcBef>
              <a:spcAft>
                <a:spcPts val="0"/>
              </a:spcAft>
              <a:buSzPts val="3700"/>
              <a:buNone/>
              <a:defRPr/>
            </a:lvl2pPr>
            <a:lvl3pPr lvl="2" algn="l" rtl="0">
              <a:lnSpc>
                <a:spcPct val="100000"/>
              </a:lnSpc>
              <a:spcBef>
                <a:spcPts val="0"/>
              </a:spcBef>
              <a:spcAft>
                <a:spcPts val="0"/>
              </a:spcAft>
              <a:buSzPts val="3700"/>
              <a:buNone/>
              <a:defRPr/>
            </a:lvl3pPr>
            <a:lvl4pPr lvl="3" algn="l" rtl="0">
              <a:lnSpc>
                <a:spcPct val="100000"/>
              </a:lnSpc>
              <a:spcBef>
                <a:spcPts val="0"/>
              </a:spcBef>
              <a:spcAft>
                <a:spcPts val="0"/>
              </a:spcAft>
              <a:buSzPts val="3700"/>
              <a:buNone/>
              <a:defRPr/>
            </a:lvl4pPr>
            <a:lvl5pPr lvl="4" algn="l" rtl="0">
              <a:lnSpc>
                <a:spcPct val="100000"/>
              </a:lnSpc>
              <a:spcBef>
                <a:spcPts val="0"/>
              </a:spcBef>
              <a:spcAft>
                <a:spcPts val="0"/>
              </a:spcAft>
              <a:buSzPts val="3700"/>
              <a:buNone/>
              <a:defRPr/>
            </a:lvl5pPr>
            <a:lvl6pPr lvl="5" algn="l" rtl="0">
              <a:lnSpc>
                <a:spcPct val="100000"/>
              </a:lnSpc>
              <a:spcBef>
                <a:spcPts val="0"/>
              </a:spcBef>
              <a:spcAft>
                <a:spcPts val="0"/>
              </a:spcAft>
              <a:buSzPts val="3700"/>
              <a:buNone/>
              <a:defRPr/>
            </a:lvl6pPr>
            <a:lvl7pPr lvl="6" algn="l" rtl="0">
              <a:lnSpc>
                <a:spcPct val="100000"/>
              </a:lnSpc>
              <a:spcBef>
                <a:spcPts val="0"/>
              </a:spcBef>
              <a:spcAft>
                <a:spcPts val="0"/>
              </a:spcAft>
              <a:buSzPts val="3700"/>
              <a:buNone/>
              <a:defRPr/>
            </a:lvl7pPr>
            <a:lvl8pPr lvl="7" algn="l" rtl="0">
              <a:lnSpc>
                <a:spcPct val="100000"/>
              </a:lnSpc>
              <a:spcBef>
                <a:spcPts val="0"/>
              </a:spcBef>
              <a:spcAft>
                <a:spcPts val="0"/>
              </a:spcAft>
              <a:buSzPts val="3700"/>
              <a:buNone/>
              <a:defRPr/>
            </a:lvl8pPr>
            <a:lvl9pPr lvl="8" algn="l" rtl="0">
              <a:lnSpc>
                <a:spcPct val="100000"/>
              </a:lnSpc>
              <a:spcBef>
                <a:spcPts val="0"/>
              </a:spcBef>
              <a:spcAft>
                <a:spcPts val="0"/>
              </a:spcAft>
              <a:buSzPts val="3700"/>
              <a:buNone/>
              <a:defRPr/>
            </a:lvl9pPr>
          </a:lstStyle>
          <a:p>
            <a:endParaRPr/>
          </a:p>
        </p:txBody>
      </p:sp>
      <p:sp>
        <p:nvSpPr>
          <p:cNvPr id="68" name="Google Shape;68;p12"/>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gn="l" rtl="0">
              <a:lnSpc>
                <a:spcPct val="115000"/>
              </a:lnSpc>
              <a:spcBef>
                <a:spcPts val="0"/>
              </a:spcBef>
              <a:spcAft>
                <a:spcPts val="0"/>
              </a:spcAft>
              <a:buSzPts val="2400"/>
              <a:buFont typeface="Arial"/>
              <a:buChar char="●"/>
              <a:defRPr/>
            </a:lvl1pPr>
            <a:lvl2pPr marL="914400" lvl="1" indent="-349250" algn="l" rtl="0">
              <a:lnSpc>
                <a:spcPct val="115000"/>
              </a:lnSpc>
              <a:spcBef>
                <a:spcPts val="2100"/>
              </a:spcBef>
              <a:spcAft>
                <a:spcPts val="0"/>
              </a:spcAft>
              <a:buSzPts val="1900"/>
              <a:buFont typeface="Arial"/>
              <a:buChar char="○"/>
              <a:defRPr/>
            </a:lvl2pPr>
            <a:lvl3pPr marL="1371600" lvl="2" indent="-349250" algn="l" rtl="0">
              <a:lnSpc>
                <a:spcPct val="115000"/>
              </a:lnSpc>
              <a:spcBef>
                <a:spcPts val="2100"/>
              </a:spcBef>
              <a:spcAft>
                <a:spcPts val="0"/>
              </a:spcAft>
              <a:buSzPts val="1900"/>
              <a:buFont typeface="Arial"/>
              <a:buChar char="■"/>
              <a:defRPr/>
            </a:lvl3pPr>
            <a:lvl4pPr marL="1828800" lvl="3" indent="-349250" algn="l" rtl="0">
              <a:lnSpc>
                <a:spcPct val="115000"/>
              </a:lnSpc>
              <a:spcBef>
                <a:spcPts val="2100"/>
              </a:spcBef>
              <a:spcAft>
                <a:spcPts val="0"/>
              </a:spcAft>
              <a:buSzPts val="1900"/>
              <a:buFont typeface="Arial"/>
              <a:buChar char="●"/>
              <a:defRPr/>
            </a:lvl4pPr>
            <a:lvl5pPr marL="2286000" lvl="4" indent="-349250" algn="l" rtl="0">
              <a:lnSpc>
                <a:spcPct val="115000"/>
              </a:lnSpc>
              <a:spcBef>
                <a:spcPts val="2100"/>
              </a:spcBef>
              <a:spcAft>
                <a:spcPts val="0"/>
              </a:spcAft>
              <a:buSzPts val="1900"/>
              <a:buFont typeface="Arial"/>
              <a:buChar char="○"/>
              <a:defRPr/>
            </a:lvl5pPr>
            <a:lvl6pPr marL="2743200" lvl="5" indent="-349250" algn="l" rtl="0">
              <a:lnSpc>
                <a:spcPct val="115000"/>
              </a:lnSpc>
              <a:spcBef>
                <a:spcPts val="2100"/>
              </a:spcBef>
              <a:spcAft>
                <a:spcPts val="0"/>
              </a:spcAft>
              <a:buSzPts val="1900"/>
              <a:buFont typeface="Arial"/>
              <a:buChar char="■"/>
              <a:defRPr/>
            </a:lvl6pPr>
            <a:lvl7pPr marL="3200400" lvl="6" indent="-349250" algn="l" rtl="0">
              <a:lnSpc>
                <a:spcPct val="115000"/>
              </a:lnSpc>
              <a:spcBef>
                <a:spcPts val="2100"/>
              </a:spcBef>
              <a:spcAft>
                <a:spcPts val="0"/>
              </a:spcAft>
              <a:buSzPts val="1900"/>
              <a:buFont typeface="Arial"/>
              <a:buChar char="●"/>
              <a:defRPr/>
            </a:lvl7pPr>
            <a:lvl8pPr marL="3657600" lvl="7" indent="-349250" algn="l" rtl="0">
              <a:lnSpc>
                <a:spcPct val="115000"/>
              </a:lnSpc>
              <a:spcBef>
                <a:spcPts val="2100"/>
              </a:spcBef>
              <a:spcAft>
                <a:spcPts val="0"/>
              </a:spcAft>
              <a:buSzPts val="1900"/>
              <a:buFont typeface="Arial"/>
              <a:buChar char="○"/>
              <a:defRPr/>
            </a:lvl8pPr>
            <a:lvl9pPr marL="4114800" lvl="8" indent="-349250" algn="l" rtl="0">
              <a:lnSpc>
                <a:spcPct val="115000"/>
              </a:lnSpc>
              <a:spcBef>
                <a:spcPts val="2100"/>
              </a:spcBef>
              <a:spcAft>
                <a:spcPts val="2100"/>
              </a:spcAft>
              <a:buSzPts val="1900"/>
              <a:buFont typeface="Arial"/>
              <a:buChar char="■"/>
              <a:defRPr/>
            </a:lvl9pPr>
          </a:lstStyle>
          <a:p>
            <a:endParaRPr/>
          </a:p>
        </p:txBody>
      </p:sp>
      <p:sp>
        <p:nvSpPr>
          <p:cNvPr id="69" name="Google Shape;69;p12"/>
          <p:cNvSpPr txBox="1">
            <a:spLocks noGrp="1"/>
          </p:cNvSpPr>
          <p:nvPr>
            <p:ph type="sldNum" idx="12"/>
          </p:nvPr>
        </p:nvSpPr>
        <p:spPr>
          <a:xfrm>
            <a:off x="11296610" y="6217623"/>
            <a:ext cx="731700" cy="524700"/>
          </a:xfrm>
          <a:prstGeom prst="rect">
            <a:avLst/>
          </a:prstGeom>
          <a:noFill/>
          <a:ln>
            <a:noFill/>
          </a:ln>
        </p:spPr>
        <p:txBody>
          <a:bodyPr spcFirstLastPara="1" wrap="square" lIns="121900" tIns="121900" rIns="121900" bIns="121900" anchor="ctr" anchorCtr="0">
            <a:noAutofit/>
          </a:bodyPr>
          <a:lstStyle>
            <a:lvl1pPr marL="0" marR="0" lvl="0"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900"/>
              <a:buFont typeface="Arial"/>
              <a:buNone/>
              <a:defRPr sz="13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35465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27CC-4E90-E0D9-3F33-A7C9028896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8390F1-D4E1-FAB5-B571-B7F40976E2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F5822C-7FD9-B9F9-B96C-87E39D12DCA1}"/>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5" name="Footer Placeholder 4">
            <a:extLst>
              <a:ext uri="{FF2B5EF4-FFF2-40B4-BE49-F238E27FC236}">
                <a16:creationId xmlns:a16="http://schemas.microsoft.com/office/drawing/2014/main" id="{EE22D89D-F295-15F2-93AE-F88A4F77B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003EC-AAC4-CAFB-9608-EAC17212ED15}"/>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2018059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63FA-EE17-D3F1-BFE9-C7E924CEF7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9BAE7C-E9ED-0508-D690-D769D728F5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6EFB1A-5DAF-9410-6265-3B4C34304416}"/>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5" name="Footer Placeholder 4">
            <a:extLst>
              <a:ext uri="{FF2B5EF4-FFF2-40B4-BE49-F238E27FC236}">
                <a16:creationId xmlns:a16="http://schemas.microsoft.com/office/drawing/2014/main" id="{D659D1D2-8303-5E2F-CAFF-C83FA875B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703DE-BA40-F0F1-43BF-1694F12A969C}"/>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346125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B82E-5ECA-9395-043B-8F569C2F3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9566E-2E92-D1B4-AFF7-FD0E726BD0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656910-221E-C7A3-AA3A-AEC78AF615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B81ECA-76A1-2CFB-AF26-9C65614A7046}"/>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6" name="Footer Placeholder 5">
            <a:extLst>
              <a:ext uri="{FF2B5EF4-FFF2-40B4-BE49-F238E27FC236}">
                <a16:creationId xmlns:a16="http://schemas.microsoft.com/office/drawing/2014/main" id="{9E43AEEE-736C-1A5F-C2D6-3B7E0D18B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CB7172-058A-F676-BCA1-8874982E94AA}"/>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287248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058C-5E90-F57E-A777-6099FA5EC9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2C33-BE8D-75B4-1670-A06661F3A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75DF6D-74B7-8A86-27AE-79713F112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0DB41A-42AB-9175-09BE-446235BD88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47326C-2096-0F95-6561-2647405777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DFF62-8F97-6142-35F6-5CD1FD4161E2}"/>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8" name="Footer Placeholder 7">
            <a:extLst>
              <a:ext uri="{FF2B5EF4-FFF2-40B4-BE49-F238E27FC236}">
                <a16:creationId xmlns:a16="http://schemas.microsoft.com/office/drawing/2014/main" id="{53B7220A-9461-AD35-4419-CD8F19EB65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4EE09-00D3-54BD-6329-84A4BA53813D}"/>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190644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7B97-D9F9-C316-7F91-CC31BC8DE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72F3D5-CDB2-BD0E-5EDE-0707370563C8}"/>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4" name="Footer Placeholder 3">
            <a:extLst>
              <a:ext uri="{FF2B5EF4-FFF2-40B4-BE49-F238E27FC236}">
                <a16:creationId xmlns:a16="http://schemas.microsoft.com/office/drawing/2014/main" id="{6CE6726D-776F-8EE4-6806-8B01E14871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7D53F7-EC75-583C-46DC-8295D13E9581}"/>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900870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F70AE-EB71-C9BF-1277-2F0A3A173871}"/>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3" name="Footer Placeholder 2">
            <a:extLst>
              <a:ext uri="{FF2B5EF4-FFF2-40B4-BE49-F238E27FC236}">
                <a16:creationId xmlns:a16="http://schemas.microsoft.com/office/drawing/2014/main" id="{F1E91610-05E2-F5A8-FD06-C49F979150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A5C4A7-06CA-30E0-2480-A31EEA30F6CB}"/>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1776389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1BFF-079F-BA6D-F6E0-8D04AFB706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34B4E2-BCE2-05DE-DCEA-C9268ADA7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068E0C-8DE5-5AB4-8995-5857E1D8A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1CAD8-167F-6AEC-3D0C-4E2F48BD8822}"/>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6" name="Footer Placeholder 5">
            <a:extLst>
              <a:ext uri="{FF2B5EF4-FFF2-40B4-BE49-F238E27FC236}">
                <a16:creationId xmlns:a16="http://schemas.microsoft.com/office/drawing/2014/main" id="{4A1D79A4-01A0-168D-ADF7-1D0CDAB6D7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12AA3-34E9-EDB3-4AC1-A8FE985134FE}"/>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4140393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3D606-9B19-E87D-B1CE-F2B9239A7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AE9B4B-6231-24A1-703D-0D9FE76685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12358D-02E1-1A65-EAAC-E5540137A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95AE8E-8D03-DDE6-459E-1E1CB9A1E611}"/>
              </a:ext>
            </a:extLst>
          </p:cNvPr>
          <p:cNvSpPr>
            <a:spLocks noGrp="1"/>
          </p:cNvSpPr>
          <p:nvPr>
            <p:ph type="dt" sz="half" idx="10"/>
          </p:nvPr>
        </p:nvSpPr>
        <p:spPr/>
        <p:txBody>
          <a:bodyPr/>
          <a:lstStyle/>
          <a:p>
            <a:fld id="{6239EAB7-71C5-45E4-B281-9C4E75FE9D36}" type="datetimeFigureOut">
              <a:rPr lang="en-US" smtClean="0"/>
              <a:t>11/17/2024</a:t>
            </a:fld>
            <a:endParaRPr lang="en-US"/>
          </a:p>
        </p:txBody>
      </p:sp>
      <p:sp>
        <p:nvSpPr>
          <p:cNvPr id="6" name="Footer Placeholder 5">
            <a:extLst>
              <a:ext uri="{FF2B5EF4-FFF2-40B4-BE49-F238E27FC236}">
                <a16:creationId xmlns:a16="http://schemas.microsoft.com/office/drawing/2014/main" id="{6F7DC308-14C6-578E-A061-2565D7A519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B34AA7-41E4-6D12-44B7-CEE1AADCA8C9}"/>
              </a:ext>
            </a:extLst>
          </p:cNvPr>
          <p:cNvSpPr>
            <a:spLocks noGrp="1"/>
          </p:cNvSpPr>
          <p:nvPr>
            <p:ph type="sldNum" sz="quarter" idx="12"/>
          </p:nvPr>
        </p:nvSpPr>
        <p:spPr/>
        <p:txBody>
          <a:bodyPr/>
          <a:lstStyle/>
          <a:p>
            <a:fld id="{DE3308DC-7C10-4F9F-9ABC-8DB9ED159975}" type="slidenum">
              <a:rPr lang="en-US" smtClean="0"/>
              <a:t>‹#›</a:t>
            </a:fld>
            <a:endParaRPr lang="en-US"/>
          </a:p>
        </p:txBody>
      </p:sp>
    </p:spTree>
    <p:extLst>
      <p:ext uri="{BB962C8B-B14F-4D97-AF65-F5344CB8AC3E}">
        <p14:creationId xmlns:p14="http://schemas.microsoft.com/office/powerpoint/2010/main" val="307380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B51EA-6B8F-42E8-1C68-CF5FFE1F5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E7DD88-F174-AAE3-ADEB-9F1841E25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BEC2D-7914-37B6-BE44-2D6BD6338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39EAB7-71C5-45E4-B281-9C4E75FE9D36}" type="datetimeFigureOut">
              <a:rPr lang="en-US" smtClean="0"/>
              <a:t>11/17/2024</a:t>
            </a:fld>
            <a:endParaRPr lang="en-US"/>
          </a:p>
        </p:txBody>
      </p:sp>
      <p:sp>
        <p:nvSpPr>
          <p:cNvPr id="5" name="Footer Placeholder 4">
            <a:extLst>
              <a:ext uri="{FF2B5EF4-FFF2-40B4-BE49-F238E27FC236}">
                <a16:creationId xmlns:a16="http://schemas.microsoft.com/office/drawing/2014/main" id="{48FE0917-99E4-4511-7704-0DBA2F9C8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AF1264-7472-CC0A-2BD2-E51677B870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3308DC-7C10-4F9F-9ABC-8DB9ED159975}" type="slidenum">
              <a:rPr lang="en-US" smtClean="0"/>
              <a:t>‹#›</a:t>
            </a:fld>
            <a:endParaRPr lang="en-US"/>
          </a:p>
        </p:txBody>
      </p:sp>
    </p:spTree>
    <p:extLst>
      <p:ext uri="{BB962C8B-B14F-4D97-AF65-F5344CB8AC3E}">
        <p14:creationId xmlns:p14="http://schemas.microsoft.com/office/powerpoint/2010/main" val="3625108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Keko787/HFL-DNN-GAN-I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28F0E-ADAA-51C5-6B31-149D4ADFC4D7}"/>
              </a:ext>
            </a:extLst>
          </p:cNvPr>
          <p:cNvSpPr>
            <a:spLocks noGrp="1"/>
          </p:cNvSpPr>
          <p:nvPr>
            <p:ph type="ctrTitle"/>
          </p:nvPr>
        </p:nvSpPr>
        <p:spPr>
          <a:xfrm>
            <a:off x="1" y="2131741"/>
            <a:ext cx="12188478" cy="2568857"/>
          </a:xfrm>
        </p:spPr>
        <p:txBody>
          <a:bodyPr>
            <a:normAutofit fontScale="90000"/>
          </a:bodyPr>
          <a:lstStyle/>
          <a:p>
            <a:r>
              <a:rPr lang="en-US" b="1">
                <a:solidFill>
                  <a:schemeClr val="accent1">
                    <a:lumMod val="76000"/>
                  </a:schemeClr>
                </a:solidFill>
              </a:rPr>
              <a:t>Hierarchical Federated Learning Based Smart Home Network Security System Using Chameleon Testbed</a:t>
            </a:r>
          </a:p>
        </p:txBody>
      </p:sp>
      <p:sp>
        <p:nvSpPr>
          <p:cNvPr id="3" name="Subtitle 2">
            <a:extLst>
              <a:ext uri="{FF2B5EF4-FFF2-40B4-BE49-F238E27FC236}">
                <a16:creationId xmlns:a16="http://schemas.microsoft.com/office/drawing/2014/main" id="{7818B4CF-2BF4-67DB-5F64-95EDC3DA48AB}"/>
              </a:ext>
            </a:extLst>
          </p:cNvPr>
          <p:cNvSpPr>
            <a:spLocks noGrp="1"/>
          </p:cNvSpPr>
          <p:nvPr>
            <p:ph type="subTitle" idx="1"/>
          </p:nvPr>
        </p:nvSpPr>
        <p:spPr>
          <a:xfrm>
            <a:off x="1524000" y="4916690"/>
            <a:ext cx="9144000" cy="1781534"/>
          </a:xfrm>
        </p:spPr>
        <p:txBody>
          <a:bodyPr vert="horz" lIns="91440" tIns="45720" rIns="91440" bIns="45720" rtlCol="0" anchor="t">
            <a:normAutofit fontScale="70000" lnSpcReduction="20000"/>
          </a:bodyPr>
          <a:lstStyle/>
          <a:p>
            <a:r>
              <a:rPr lang="en-US" i="1" dirty="0"/>
              <a:t>Kevin Kostage</a:t>
            </a:r>
          </a:p>
          <a:p>
            <a:r>
              <a:rPr lang="en-US" i="1" dirty="0"/>
              <a:t>Florida Gulf Coast University</a:t>
            </a:r>
          </a:p>
          <a:p>
            <a:r>
              <a:rPr lang="en-US" i="1" dirty="0"/>
              <a:t>Paulo Drefahl, Sean Peppers, </a:t>
            </a:r>
            <a:r>
              <a:rPr lang="en-US" i="1" dirty="0" err="1"/>
              <a:t>Chengyi</a:t>
            </a:r>
            <a:r>
              <a:rPr lang="en-US" i="1" dirty="0"/>
              <a:t> Qu, </a:t>
            </a:r>
            <a:r>
              <a:rPr lang="en-US" i="1" dirty="0" err="1"/>
              <a:t>Wenbin</a:t>
            </a:r>
            <a:r>
              <a:rPr lang="en-US" i="1" dirty="0"/>
              <a:t> Guo</a:t>
            </a:r>
            <a:endParaRPr lang="en-US" dirty="0">
              <a:solidFill>
                <a:srgbClr val="FF0000"/>
              </a:solidFill>
            </a:endParaRPr>
          </a:p>
          <a:p>
            <a:endParaRPr lang="en-US" dirty="0"/>
          </a:p>
          <a:p>
            <a:r>
              <a:rPr lang="en-US" sz="2000" b="1" i="1" dirty="0">
                <a:solidFill>
                  <a:schemeClr val="tx2">
                    <a:lumMod val="76000"/>
                    <a:lumOff val="24000"/>
                  </a:schemeClr>
                </a:solidFill>
              </a:rPr>
              <a:t>Community Workshop on Practical Reproducibility In HPC</a:t>
            </a:r>
          </a:p>
          <a:p>
            <a:r>
              <a:rPr lang="en-US" sz="2000" b="1" i="1" dirty="0">
                <a:solidFill>
                  <a:schemeClr val="tx2">
                    <a:lumMod val="76000"/>
                    <a:lumOff val="24000"/>
                  </a:schemeClr>
                </a:solidFill>
              </a:rPr>
              <a:t>The 5th Chameleon User Meeting</a:t>
            </a:r>
          </a:p>
        </p:txBody>
      </p:sp>
      <p:pic>
        <p:nvPicPr>
          <p:cNvPr id="5" name="Picture 4" descr="A logo for a college of engineering&#10;&#10;Description automatically generated">
            <a:extLst>
              <a:ext uri="{FF2B5EF4-FFF2-40B4-BE49-F238E27FC236}">
                <a16:creationId xmlns:a16="http://schemas.microsoft.com/office/drawing/2014/main" id="{DD3C5AB5-D075-CA0B-8F55-AADE2452937C}"/>
              </a:ext>
            </a:extLst>
          </p:cNvPr>
          <p:cNvPicPr>
            <a:picLocks noChangeAspect="1"/>
          </p:cNvPicPr>
          <p:nvPr/>
        </p:nvPicPr>
        <p:blipFill>
          <a:blip r:embed="rId2"/>
          <a:stretch>
            <a:fillRect/>
          </a:stretch>
        </p:blipFill>
        <p:spPr>
          <a:xfrm>
            <a:off x="86791" y="187647"/>
            <a:ext cx="3202043" cy="1838715"/>
          </a:xfrm>
          <a:prstGeom prst="rect">
            <a:avLst/>
          </a:prstGeom>
        </p:spPr>
      </p:pic>
      <p:pic>
        <p:nvPicPr>
          <p:cNvPr id="7" name="Picture 6" descr="A logo of a bird&#10;&#10;Description automatically generated">
            <a:extLst>
              <a:ext uri="{FF2B5EF4-FFF2-40B4-BE49-F238E27FC236}">
                <a16:creationId xmlns:a16="http://schemas.microsoft.com/office/drawing/2014/main" id="{29653B11-D1D4-AB7B-171F-38CCA053610E}"/>
              </a:ext>
            </a:extLst>
          </p:cNvPr>
          <p:cNvPicPr>
            <a:picLocks noChangeAspect="1"/>
          </p:cNvPicPr>
          <p:nvPr/>
        </p:nvPicPr>
        <p:blipFill>
          <a:blip r:embed="rId3"/>
          <a:stretch>
            <a:fillRect/>
          </a:stretch>
        </p:blipFill>
        <p:spPr>
          <a:xfrm>
            <a:off x="4809676" y="186084"/>
            <a:ext cx="2572649" cy="1836888"/>
          </a:xfrm>
          <a:prstGeom prst="rect">
            <a:avLst/>
          </a:prstGeom>
        </p:spPr>
      </p:pic>
      <p:pic>
        <p:nvPicPr>
          <p:cNvPr id="8" name="Picture 7" descr="A blue and red logo&#10;&#10;Description automatically generated">
            <a:extLst>
              <a:ext uri="{FF2B5EF4-FFF2-40B4-BE49-F238E27FC236}">
                <a16:creationId xmlns:a16="http://schemas.microsoft.com/office/drawing/2014/main" id="{8EEED77E-C13B-8986-64D1-226CACB637D3}"/>
              </a:ext>
            </a:extLst>
          </p:cNvPr>
          <p:cNvPicPr>
            <a:picLocks noChangeAspect="1"/>
          </p:cNvPicPr>
          <p:nvPr/>
        </p:nvPicPr>
        <p:blipFill>
          <a:blip r:embed="rId4"/>
          <a:stretch>
            <a:fillRect/>
          </a:stretch>
        </p:blipFill>
        <p:spPr>
          <a:xfrm>
            <a:off x="9652311" y="83944"/>
            <a:ext cx="2536167" cy="2048594"/>
          </a:xfrm>
          <a:prstGeom prst="rect">
            <a:avLst/>
          </a:prstGeom>
        </p:spPr>
      </p:pic>
      <p:pic>
        <p:nvPicPr>
          <p:cNvPr id="2050" name="Picture 2" descr="Cloud Computing Testbed Chameleon ...">
            <a:extLst>
              <a:ext uri="{FF2B5EF4-FFF2-40B4-BE49-F238E27FC236}">
                <a16:creationId xmlns:a16="http://schemas.microsoft.com/office/drawing/2014/main" id="{5E9E838A-2EB1-0DCC-0951-76FA6326D1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50" t="6248" r="1245"/>
          <a:stretch/>
        </p:blipFill>
        <p:spPr bwMode="auto">
          <a:xfrm>
            <a:off x="4078783" y="3840390"/>
            <a:ext cx="3419297" cy="750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513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BCC8-D507-852F-62D7-2639B4F63835}"/>
              </a:ext>
            </a:extLst>
          </p:cNvPr>
          <p:cNvSpPr>
            <a:spLocks noGrp="1"/>
          </p:cNvSpPr>
          <p:nvPr>
            <p:ph type="title"/>
          </p:nvPr>
        </p:nvSpPr>
        <p:spPr>
          <a:xfrm>
            <a:off x="0" y="1"/>
            <a:ext cx="12192000" cy="1215108"/>
          </a:xfrm>
        </p:spPr>
        <p:txBody>
          <a:bodyPr>
            <a:normAutofit/>
          </a:bodyPr>
          <a:lstStyle/>
          <a:p>
            <a:pPr algn="ctr"/>
            <a:r>
              <a:rPr lang="en-US" sz="4800"/>
              <a:t>Chameleon Cloud Platform</a:t>
            </a:r>
          </a:p>
        </p:txBody>
      </p:sp>
      <p:sp>
        <p:nvSpPr>
          <p:cNvPr id="3" name="Content Placeholder 2">
            <a:extLst>
              <a:ext uri="{FF2B5EF4-FFF2-40B4-BE49-F238E27FC236}">
                <a16:creationId xmlns:a16="http://schemas.microsoft.com/office/drawing/2014/main" id="{40E5A6BC-2659-3278-FB47-EE74A8E328E6}"/>
              </a:ext>
            </a:extLst>
          </p:cNvPr>
          <p:cNvSpPr>
            <a:spLocks noGrp="1"/>
          </p:cNvSpPr>
          <p:nvPr>
            <p:ph idx="1"/>
          </p:nvPr>
        </p:nvSpPr>
        <p:spPr>
          <a:xfrm>
            <a:off x="196381" y="1215109"/>
            <a:ext cx="11739914" cy="5642891"/>
          </a:xfrm>
        </p:spPr>
        <p:txBody>
          <a:bodyPr vert="horz" lIns="91440" tIns="45720" rIns="91440" bIns="45720" rtlCol="0" anchor="t">
            <a:normAutofit/>
          </a:bodyPr>
          <a:lstStyle/>
          <a:p>
            <a:pPr marL="0" indent="0">
              <a:buNone/>
            </a:pPr>
            <a:r>
              <a:rPr lang="en-US" b="1">
                <a:solidFill>
                  <a:srgbClr val="FFC000"/>
                </a:solidFill>
              </a:rPr>
              <a:t>What</a:t>
            </a:r>
            <a:r>
              <a:rPr lang="en-US" b="1"/>
              <a:t> is Chameleon Cloud? </a:t>
            </a:r>
          </a:p>
          <a:p>
            <a:pPr lvl="1"/>
            <a:r>
              <a:rPr lang="en-US"/>
              <a:t>A cloud computing platform designed for experimentation in networking, cloud services, and distributed systems. </a:t>
            </a:r>
          </a:p>
          <a:p>
            <a:pPr lvl="1"/>
            <a:endParaRPr lang="en-US"/>
          </a:p>
          <a:p>
            <a:pPr marL="0" indent="0">
              <a:buNone/>
            </a:pPr>
            <a:r>
              <a:rPr lang="en-US" b="1">
                <a:solidFill>
                  <a:schemeClr val="accent6"/>
                </a:solidFill>
              </a:rPr>
              <a:t>Why</a:t>
            </a:r>
            <a:r>
              <a:rPr lang="en-US" b="1"/>
              <a:t> the research needs Chameleon Cloud? </a:t>
            </a:r>
          </a:p>
          <a:p>
            <a:pPr lvl="1"/>
            <a:r>
              <a:rPr lang="en-US"/>
              <a:t>Provides flexible, powerful, &amp; scalable resources, ideal for testing, training, &amp; deploying federated learning models.</a:t>
            </a:r>
          </a:p>
          <a:p>
            <a:endParaRPr lang="en-US"/>
          </a:p>
          <a:p>
            <a:pPr marL="0" indent="0">
              <a:buNone/>
            </a:pPr>
            <a:r>
              <a:rPr lang="en-US" b="1">
                <a:solidFill>
                  <a:srgbClr val="FF0000"/>
                </a:solidFill>
              </a:rPr>
              <a:t>How</a:t>
            </a:r>
            <a:r>
              <a:rPr lang="en-US" b="1"/>
              <a:t> will the system utilize Chameleon Cloud? </a:t>
            </a:r>
          </a:p>
          <a:p>
            <a:pPr lvl="1"/>
            <a:r>
              <a:rPr lang="en-US"/>
              <a:t>A Remote Server </a:t>
            </a:r>
            <a:r>
              <a:rPr lang="en-US" sz="1800"/>
              <a:t>(</a:t>
            </a:r>
            <a:r>
              <a:rPr lang="en-US" sz="1800" b="1"/>
              <a:t>CHI@UC/ CHI@ TACC </a:t>
            </a:r>
            <a:r>
              <a:rPr lang="en-US" sz="2000"/>
              <a:t>servers</a:t>
            </a:r>
            <a:r>
              <a:rPr lang="en-US" sz="1800"/>
              <a:t>)</a:t>
            </a:r>
            <a:r>
              <a:rPr lang="en-US"/>
              <a:t> will be used to pretrain the models &amp; act as high-level hosts for the federated training process</a:t>
            </a:r>
          </a:p>
          <a:p>
            <a:pPr lvl="1"/>
            <a:r>
              <a:rPr lang="en-US"/>
              <a:t>Edge servers (</a:t>
            </a:r>
            <a:r>
              <a:rPr lang="en-US" b="1" err="1"/>
              <a:t>CHI@Edge</a:t>
            </a:r>
            <a:r>
              <a:rPr lang="en-US"/>
              <a:t>) will act as the low-level hosts of the federated training process to fine-tune the models.</a:t>
            </a:r>
            <a:endParaRPr lang="en-US" b="1"/>
          </a:p>
          <a:p>
            <a:pPr>
              <a:buFont typeface="Arial" panose="020B0604020202020204" pitchFamily="34" charset="0"/>
              <a:buChar char="•"/>
            </a:pPr>
            <a:endParaRPr lang="en-US"/>
          </a:p>
          <a:p>
            <a:endParaRPr lang="en-US"/>
          </a:p>
        </p:txBody>
      </p:sp>
      <p:pic>
        <p:nvPicPr>
          <p:cNvPr id="4" name="Picture 3">
            <a:extLst>
              <a:ext uri="{FF2B5EF4-FFF2-40B4-BE49-F238E27FC236}">
                <a16:creationId xmlns:a16="http://schemas.microsoft.com/office/drawing/2014/main" id="{8A999E59-A08F-D449-F6EE-90404FE6521B}"/>
              </a:ext>
            </a:extLst>
          </p:cNvPr>
          <p:cNvPicPr>
            <a:picLocks noChangeAspect="1"/>
          </p:cNvPicPr>
          <p:nvPr/>
        </p:nvPicPr>
        <p:blipFill>
          <a:blip r:embed="rId2"/>
          <a:stretch>
            <a:fillRect/>
          </a:stretch>
        </p:blipFill>
        <p:spPr>
          <a:xfrm>
            <a:off x="2149432" y="0"/>
            <a:ext cx="3462096" cy="875205"/>
          </a:xfrm>
          <a:prstGeom prst="rect">
            <a:avLst/>
          </a:prstGeom>
        </p:spPr>
      </p:pic>
    </p:spTree>
    <p:extLst>
      <p:ext uri="{BB962C8B-B14F-4D97-AF65-F5344CB8AC3E}">
        <p14:creationId xmlns:p14="http://schemas.microsoft.com/office/powerpoint/2010/main" val="143696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BCC8-D507-852F-62D7-2639B4F63835}"/>
              </a:ext>
            </a:extLst>
          </p:cNvPr>
          <p:cNvSpPr>
            <a:spLocks noGrp="1"/>
          </p:cNvSpPr>
          <p:nvPr>
            <p:ph type="title"/>
          </p:nvPr>
        </p:nvSpPr>
        <p:spPr>
          <a:xfrm>
            <a:off x="0" y="1"/>
            <a:ext cx="12192000" cy="1061685"/>
          </a:xfrm>
        </p:spPr>
        <p:txBody>
          <a:bodyPr/>
          <a:lstStyle/>
          <a:p>
            <a:pPr algn="ctr"/>
            <a:r>
              <a:rPr lang="en-US"/>
              <a:t>Necessity for Edge Servers </a:t>
            </a:r>
            <a:r>
              <a:rPr lang="en-US" b="1" i="1" err="1"/>
              <a:t>Chi@Edge</a:t>
            </a:r>
            <a:endParaRPr lang="en-US" i="1"/>
          </a:p>
        </p:txBody>
      </p:sp>
      <p:sp>
        <p:nvSpPr>
          <p:cNvPr id="3" name="Content Placeholder 2">
            <a:extLst>
              <a:ext uri="{FF2B5EF4-FFF2-40B4-BE49-F238E27FC236}">
                <a16:creationId xmlns:a16="http://schemas.microsoft.com/office/drawing/2014/main" id="{40E5A6BC-2659-3278-FB47-EE74A8E328E6}"/>
              </a:ext>
            </a:extLst>
          </p:cNvPr>
          <p:cNvSpPr>
            <a:spLocks noGrp="1"/>
          </p:cNvSpPr>
          <p:nvPr>
            <p:ph idx="1"/>
          </p:nvPr>
        </p:nvSpPr>
        <p:spPr>
          <a:xfrm>
            <a:off x="67506" y="1116918"/>
            <a:ext cx="12077444" cy="5741082"/>
          </a:xfrm>
        </p:spPr>
        <p:txBody>
          <a:bodyPr vert="horz" lIns="91440" tIns="45720" rIns="91440" bIns="45720" rtlCol="0" anchor="t">
            <a:normAutofit lnSpcReduction="10000"/>
          </a:bodyPr>
          <a:lstStyle/>
          <a:p>
            <a:pPr lvl="1"/>
            <a:r>
              <a:rPr lang="en-US" dirty="0"/>
              <a:t>Edge computing allows data to be processed </a:t>
            </a:r>
            <a:r>
              <a:rPr lang="en-US" u="sng" dirty="0"/>
              <a:t>closer</a:t>
            </a:r>
            <a:r>
              <a:rPr lang="en-US" dirty="0"/>
              <a:t> to its source, reducing latency and improving real-time data handling.</a:t>
            </a:r>
          </a:p>
          <a:p>
            <a:pPr lvl="2"/>
            <a:r>
              <a:rPr lang="en-US" dirty="0"/>
              <a:t>Vital for applications requiring immediate analysis and response, such as IoT devices and autonomous systems.</a:t>
            </a:r>
          </a:p>
          <a:p>
            <a:pPr lvl="1"/>
            <a:endParaRPr lang="en-US" dirty="0"/>
          </a:p>
          <a:p>
            <a:pPr lvl="1"/>
            <a:r>
              <a:rPr lang="en-US" dirty="0"/>
              <a:t>By </a:t>
            </a:r>
            <a:r>
              <a:rPr lang="en-US" u="sng" dirty="0"/>
              <a:t>keeping sensitive data </a:t>
            </a:r>
            <a:r>
              <a:rPr lang="en-US" dirty="0"/>
              <a:t>on edge devices, </a:t>
            </a:r>
            <a:r>
              <a:rPr lang="en-US" b="1" i="1" dirty="0" err="1"/>
              <a:t>Chi@Edge</a:t>
            </a:r>
            <a:r>
              <a:rPr lang="en-US" b="1" i="1" dirty="0"/>
              <a:t> </a:t>
            </a:r>
            <a:r>
              <a:rPr lang="en-US" dirty="0"/>
              <a:t>enhances data security and user privacy while reducing network usage.</a:t>
            </a:r>
          </a:p>
          <a:p>
            <a:pPr lvl="2"/>
            <a:r>
              <a:rPr lang="en-US" dirty="0"/>
              <a:t>Limits exposure to cyber threats and meets compliance requirements for handling private data.</a:t>
            </a:r>
          </a:p>
          <a:p>
            <a:pPr lvl="2"/>
            <a:r>
              <a:rPr lang="en-US" dirty="0"/>
              <a:t>Reduces bandwidth usage, lowers operational costs, and makes systems less dependent on internet connectivity.</a:t>
            </a:r>
          </a:p>
          <a:p>
            <a:pPr lvl="2"/>
            <a:endParaRPr lang="en-US" dirty="0"/>
          </a:p>
          <a:p>
            <a:pPr lvl="1"/>
            <a:r>
              <a:rPr lang="en-US" b="1" i="1" dirty="0" err="1"/>
              <a:t>Chi@Edge</a:t>
            </a:r>
            <a:r>
              <a:rPr lang="en-US" i="1" dirty="0"/>
              <a:t> </a:t>
            </a:r>
            <a:r>
              <a:rPr lang="en-US" u="sng" dirty="0"/>
              <a:t>supports the growth </a:t>
            </a:r>
            <a:r>
              <a:rPr lang="en-US" dirty="0"/>
              <a:t>of IoT ecosystems by allowing efficient resource allocation and data management on a massive scale.</a:t>
            </a:r>
          </a:p>
          <a:p>
            <a:pPr lvl="2"/>
            <a:r>
              <a:rPr lang="en-US" dirty="0"/>
              <a:t>Makes it feasible to deploy numerous edge devices without overwhelming central resources.</a:t>
            </a:r>
          </a:p>
          <a:p>
            <a:pPr lvl="2"/>
            <a:endParaRPr lang="en-US" dirty="0"/>
          </a:p>
          <a:p>
            <a:pPr lvl="1"/>
            <a:r>
              <a:rPr lang="en-US" dirty="0"/>
              <a:t>Developing and using the models on </a:t>
            </a:r>
            <a:r>
              <a:rPr lang="en-US" b="1" i="1" dirty="0" err="1"/>
              <a:t>CHI@Edge</a:t>
            </a:r>
            <a:r>
              <a:rPr lang="en-US" b="1" i="1" dirty="0"/>
              <a:t> </a:t>
            </a:r>
            <a:r>
              <a:rPr lang="en-US" dirty="0"/>
              <a:t>nodes allow others to </a:t>
            </a:r>
            <a:r>
              <a:rPr lang="en-US" u="sng" dirty="0"/>
              <a:t>easily reproduce</a:t>
            </a:r>
            <a:r>
              <a:rPr lang="en-US" dirty="0"/>
              <a:t> the experiments conducted in this research.</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46413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561E-F41F-6428-16C8-EEAA89DA4BBE}"/>
              </a:ext>
            </a:extLst>
          </p:cNvPr>
          <p:cNvSpPr>
            <a:spLocks noGrp="1"/>
          </p:cNvSpPr>
          <p:nvPr>
            <p:ph type="title"/>
          </p:nvPr>
        </p:nvSpPr>
        <p:spPr>
          <a:xfrm>
            <a:off x="838200" y="2"/>
            <a:ext cx="10515600" cy="797797"/>
          </a:xfrm>
        </p:spPr>
        <p:txBody>
          <a:bodyPr>
            <a:normAutofit/>
          </a:bodyPr>
          <a:lstStyle/>
          <a:p>
            <a:pPr algn="ctr"/>
            <a:r>
              <a:rPr lang="en-US" sz="4000"/>
              <a:t>System Architecture Overview</a:t>
            </a:r>
          </a:p>
        </p:txBody>
      </p:sp>
      <p:pic>
        <p:nvPicPr>
          <p:cNvPr id="4" name="Content Placeholder 3">
            <a:extLst>
              <a:ext uri="{FF2B5EF4-FFF2-40B4-BE49-F238E27FC236}">
                <a16:creationId xmlns:a16="http://schemas.microsoft.com/office/drawing/2014/main" id="{C1A0C1EF-06D4-A406-7F7C-C687BD9309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843869" y="4112370"/>
            <a:ext cx="6504262" cy="2143621"/>
          </a:xfrm>
        </p:spPr>
      </p:pic>
      <p:sp>
        <p:nvSpPr>
          <p:cNvPr id="5" name="TextBox 4">
            <a:extLst>
              <a:ext uri="{FF2B5EF4-FFF2-40B4-BE49-F238E27FC236}">
                <a16:creationId xmlns:a16="http://schemas.microsoft.com/office/drawing/2014/main" id="{8DDF4EC8-9370-CECF-4159-F162525FAC02}"/>
              </a:ext>
            </a:extLst>
          </p:cNvPr>
          <p:cNvSpPr txBox="1"/>
          <p:nvPr/>
        </p:nvSpPr>
        <p:spPr>
          <a:xfrm>
            <a:off x="1603780" y="6255991"/>
            <a:ext cx="898444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i="1" dirty="0">
                <a:solidFill>
                  <a:schemeClr val="tx2">
                    <a:lumMod val="90000"/>
                    <a:lumOff val="10000"/>
                  </a:schemeClr>
                </a:solidFill>
              </a:rPr>
              <a:t>Figure: Overview of The Hierarchical Federated Learning (HFL) Framework for Smart Home Data Collection, Analysis and Interpretation Using </a:t>
            </a:r>
            <a:r>
              <a:rPr lang="en-US" sz="1400" i="1" dirty="0" err="1">
                <a:solidFill>
                  <a:schemeClr val="tx2">
                    <a:lumMod val="90000"/>
                    <a:lumOff val="10000"/>
                  </a:schemeClr>
                </a:solidFill>
              </a:rPr>
              <a:t>CHI@Edge</a:t>
            </a:r>
            <a:r>
              <a:rPr lang="en-US" sz="1400" i="1" dirty="0">
                <a:solidFill>
                  <a:schemeClr val="tx2">
                    <a:lumMod val="90000"/>
                    <a:lumOff val="10000"/>
                  </a:schemeClr>
                </a:solidFill>
              </a:rPr>
              <a:t> and Chameleon Cloud Infrastructure</a:t>
            </a:r>
          </a:p>
        </p:txBody>
      </p:sp>
      <p:sp>
        <p:nvSpPr>
          <p:cNvPr id="8" name="TextBox 7">
            <a:extLst>
              <a:ext uri="{FF2B5EF4-FFF2-40B4-BE49-F238E27FC236}">
                <a16:creationId xmlns:a16="http://schemas.microsoft.com/office/drawing/2014/main" id="{4375F5BC-3470-67AE-41D3-FB526D668B81}"/>
              </a:ext>
            </a:extLst>
          </p:cNvPr>
          <p:cNvSpPr txBox="1"/>
          <p:nvPr/>
        </p:nvSpPr>
        <p:spPr>
          <a:xfrm>
            <a:off x="141149" y="703711"/>
            <a:ext cx="11942431" cy="3323987"/>
          </a:xfrm>
          <a:prstGeom prst="rect">
            <a:avLst/>
          </a:prstGeom>
          <a:noFill/>
        </p:spPr>
        <p:txBody>
          <a:bodyPr wrap="square" rtlCol="0">
            <a:spAutoFit/>
          </a:bodyPr>
          <a:lstStyle/>
          <a:p>
            <a:r>
              <a:rPr lang="en-US" sz="1500" b="1" dirty="0">
                <a:solidFill>
                  <a:schemeClr val="accent1"/>
                </a:solidFill>
              </a:rPr>
              <a:t>Smart Home Data Collection</a:t>
            </a:r>
          </a:p>
          <a:p>
            <a:pPr marL="742950" lvl="1" indent="-285750">
              <a:buFont typeface="Arial" panose="020B0604020202020204" pitchFamily="34" charset="0"/>
              <a:buChar char="•"/>
            </a:pPr>
            <a:r>
              <a:rPr lang="en-US" sz="1500" dirty="0"/>
              <a:t>The </a:t>
            </a:r>
            <a:r>
              <a:rPr lang="en-US" sz="1500" u="sng" dirty="0"/>
              <a:t>edge devices will be responsible for collecting network traffic data</a:t>
            </a:r>
          </a:p>
          <a:p>
            <a:pPr marL="742950" lvl="1" indent="-285750">
              <a:buFont typeface="Arial" panose="020B0604020202020204" pitchFamily="34" charset="0"/>
              <a:buChar char="•"/>
            </a:pPr>
            <a:r>
              <a:rPr lang="en-US" sz="1500" u="sng" dirty="0"/>
              <a:t>Low-level host servers </a:t>
            </a:r>
            <a:r>
              <a:rPr lang="en-US" sz="1500" dirty="0"/>
              <a:t>could provide balanced synthetic generated data to </a:t>
            </a:r>
            <a:r>
              <a:rPr lang="en-US" sz="1500" u="sng" dirty="0"/>
              <a:t>conduct advance training after model aggregation </a:t>
            </a:r>
            <a:r>
              <a:rPr lang="en-US" sz="1500" dirty="0"/>
              <a:t>before returning the model to the clients.</a:t>
            </a:r>
          </a:p>
          <a:p>
            <a:pPr marL="1200150" lvl="2" indent="-285750">
              <a:buFont typeface="Arial" panose="020B0604020202020204" pitchFamily="34" charset="0"/>
              <a:buChar char="•"/>
            </a:pPr>
            <a:r>
              <a:rPr lang="en-US" sz="1500" dirty="0"/>
              <a:t>Another method to send data is to send packets of data on the network modeled by the generative model.</a:t>
            </a:r>
          </a:p>
          <a:p>
            <a:pPr marL="285750" indent="-285750">
              <a:buFont typeface="Arial" panose="020B0604020202020204" pitchFamily="34" charset="0"/>
              <a:buChar char="•"/>
            </a:pPr>
            <a:endParaRPr lang="en-US" sz="1500" b="1" dirty="0"/>
          </a:p>
          <a:p>
            <a:r>
              <a:rPr lang="en-US" sz="1500" b="1" dirty="0">
                <a:solidFill>
                  <a:srgbClr val="CC9900"/>
                </a:solidFill>
              </a:rPr>
              <a:t>Edge Data Analysis</a:t>
            </a:r>
          </a:p>
          <a:p>
            <a:pPr marL="742950" lvl="1" indent="-285750">
              <a:buFont typeface="Arial" panose="020B0604020202020204" pitchFamily="34" charset="0"/>
              <a:buChar char="•"/>
            </a:pPr>
            <a:r>
              <a:rPr lang="en-US" sz="1500" u="sng" dirty="0"/>
              <a:t>Edge Devices </a:t>
            </a:r>
            <a:r>
              <a:rPr lang="en-US" sz="1500" dirty="0"/>
              <a:t>and </a:t>
            </a:r>
            <a:r>
              <a:rPr lang="en-US" sz="1500" u="sng" dirty="0"/>
              <a:t>low-level host servers </a:t>
            </a:r>
            <a:r>
              <a:rPr lang="en-US" sz="1500" dirty="0"/>
              <a:t>will be distributed pretrained model to be </a:t>
            </a:r>
            <a:r>
              <a:rPr lang="en-US" sz="1500" u="sng" dirty="0"/>
              <a:t>fine-tuned</a:t>
            </a:r>
            <a:r>
              <a:rPr lang="en-US" sz="1500" dirty="0"/>
              <a:t>.</a:t>
            </a:r>
          </a:p>
          <a:p>
            <a:pPr marL="742950" lvl="1" indent="-285750">
              <a:buFont typeface="Arial" panose="020B0604020202020204" pitchFamily="34" charset="0"/>
              <a:buChar char="•"/>
            </a:pPr>
            <a:r>
              <a:rPr lang="en-US" sz="1500" u="sng" dirty="0"/>
              <a:t>Edge Devices will manage the interactive device management UI</a:t>
            </a:r>
            <a:r>
              <a:rPr lang="en-US" sz="1500" dirty="0"/>
              <a:t>.</a:t>
            </a:r>
          </a:p>
          <a:p>
            <a:pPr marL="742950" lvl="1" indent="-285750">
              <a:buFont typeface="Arial" panose="020B0604020202020204" pitchFamily="34" charset="0"/>
              <a:buChar char="•"/>
            </a:pPr>
            <a:r>
              <a:rPr lang="en-US" sz="1500" u="sng" dirty="0"/>
              <a:t>Edge Devices are also responsible for monitoring the network traffic and additional metrics such as usage</a:t>
            </a:r>
            <a:r>
              <a:rPr lang="en-US" sz="1500" dirty="0"/>
              <a:t>.</a:t>
            </a:r>
          </a:p>
          <a:p>
            <a:pPr marL="285750" indent="-285750">
              <a:buFont typeface="Arial" panose="020B0604020202020204" pitchFamily="34" charset="0"/>
              <a:buChar char="•"/>
            </a:pPr>
            <a:endParaRPr lang="en-US" sz="1500" b="1" dirty="0"/>
          </a:p>
          <a:p>
            <a:r>
              <a:rPr lang="en-US" sz="1500" b="1" dirty="0">
                <a:solidFill>
                  <a:schemeClr val="accent6"/>
                </a:solidFill>
              </a:rPr>
              <a:t>Cloud Data Interpretation</a:t>
            </a:r>
          </a:p>
          <a:p>
            <a:pPr marL="742950" lvl="1" indent="-285750">
              <a:buFont typeface="Arial" panose="020B0604020202020204" pitchFamily="34" charset="0"/>
              <a:buChar char="•"/>
            </a:pPr>
            <a:r>
              <a:rPr lang="en-US" sz="1500" u="sng" dirty="0"/>
              <a:t>The remote cloud servers will be responsible for pretraining the models and distributing them across the edge servers.</a:t>
            </a:r>
          </a:p>
          <a:p>
            <a:pPr marL="742950" lvl="1" indent="-285750">
              <a:buFont typeface="Arial" panose="020B0604020202020204" pitchFamily="34" charset="0"/>
              <a:buChar char="•"/>
            </a:pPr>
            <a:r>
              <a:rPr lang="en-US" sz="1500" dirty="0"/>
              <a:t>The remote nodes will be the high-level host server and manage the overall fine-tuning process.</a:t>
            </a:r>
          </a:p>
        </p:txBody>
      </p:sp>
    </p:spTree>
    <p:extLst>
      <p:ext uri="{BB962C8B-B14F-4D97-AF65-F5344CB8AC3E}">
        <p14:creationId xmlns:p14="http://schemas.microsoft.com/office/powerpoint/2010/main" val="3748502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818B6-3973-7A82-EB97-980497E6E13B}"/>
              </a:ext>
            </a:extLst>
          </p:cNvPr>
          <p:cNvSpPr>
            <a:spLocks noGrp="1"/>
          </p:cNvSpPr>
          <p:nvPr>
            <p:ph type="title"/>
          </p:nvPr>
        </p:nvSpPr>
        <p:spPr>
          <a:xfrm>
            <a:off x="61369" y="61369"/>
            <a:ext cx="4338795" cy="859169"/>
          </a:xfrm>
        </p:spPr>
        <p:txBody>
          <a:bodyPr>
            <a:normAutofit/>
          </a:bodyPr>
          <a:lstStyle/>
          <a:p>
            <a:pPr algn="ctr"/>
            <a:r>
              <a:rPr lang="en-US" sz="4000"/>
              <a:t>Network Topology</a:t>
            </a:r>
          </a:p>
        </p:txBody>
      </p:sp>
      <p:pic>
        <p:nvPicPr>
          <p:cNvPr id="5" name="Content Placeholder 4">
            <a:extLst>
              <a:ext uri="{FF2B5EF4-FFF2-40B4-BE49-F238E27FC236}">
                <a16:creationId xmlns:a16="http://schemas.microsoft.com/office/drawing/2014/main" id="{6BDB55AA-A001-431A-BB69-563FF1A78E00}"/>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455399" y="61369"/>
            <a:ext cx="7675232" cy="6747536"/>
          </a:xfrm>
          <a:ln>
            <a:noFill/>
          </a:ln>
        </p:spPr>
      </p:pic>
      <p:sp>
        <p:nvSpPr>
          <p:cNvPr id="6" name="TextBox 5">
            <a:extLst>
              <a:ext uri="{FF2B5EF4-FFF2-40B4-BE49-F238E27FC236}">
                <a16:creationId xmlns:a16="http://schemas.microsoft.com/office/drawing/2014/main" id="{B0C7D1D0-C326-EBD6-95D4-46B08642A8F3}"/>
              </a:ext>
            </a:extLst>
          </p:cNvPr>
          <p:cNvSpPr txBox="1"/>
          <p:nvPr/>
        </p:nvSpPr>
        <p:spPr>
          <a:xfrm>
            <a:off x="61369" y="969632"/>
            <a:ext cx="4338795" cy="5863144"/>
          </a:xfrm>
          <a:prstGeom prst="rect">
            <a:avLst/>
          </a:prstGeom>
          <a:noFill/>
        </p:spPr>
        <p:txBody>
          <a:bodyPr wrap="square" rtlCol="0">
            <a:spAutoFit/>
          </a:bodyPr>
          <a:lstStyle/>
          <a:p>
            <a:pPr marL="285750" indent="-285750">
              <a:buFont typeface="Arial" panose="020B0604020202020204" pitchFamily="34" charset="0"/>
              <a:buChar char="•"/>
            </a:pPr>
            <a:r>
              <a:rPr lang="en-US" sz="1500" dirty="0"/>
              <a:t>The </a:t>
            </a:r>
            <a:r>
              <a:rPr lang="en-US" sz="1500" b="1" dirty="0">
                <a:solidFill>
                  <a:schemeClr val="accent1"/>
                </a:solidFill>
              </a:rPr>
              <a:t>Edge Device</a:t>
            </a:r>
            <a:r>
              <a:rPr lang="en-US" sz="1500" dirty="0">
                <a:solidFill>
                  <a:schemeClr val="accent1"/>
                </a:solidFill>
              </a:rPr>
              <a:t> </a:t>
            </a:r>
            <a:r>
              <a:rPr lang="en-US" sz="1500" dirty="0"/>
              <a:t>is connected to the router to read the network traffic feed of the whole private network.</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A desktop or laptop can have the menu to interact with the </a:t>
            </a:r>
            <a:r>
              <a:rPr lang="en-US" sz="1500" b="1" dirty="0">
                <a:solidFill>
                  <a:schemeClr val="accent1"/>
                </a:solidFill>
              </a:rPr>
              <a:t>Edge Device </a:t>
            </a:r>
            <a:r>
              <a:rPr lang="en-US" sz="1500" dirty="0"/>
              <a:t>is deployed.</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a:t>
            </a:r>
            <a:r>
              <a:rPr lang="en-US" sz="1500" b="1" dirty="0">
                <a:solidFill>
                  <a:schemeClr val="accent1"/>
                </a:solidFill>
              </a:rPr>
              <a:t>Edge Device </a:t>
            </a:r>
            <a:r>
              <a:rPr lang="en-US" sz="1500" dirty="0"/>
              <a:t>is the device responsible for reading the network traffic feed, providing additional insights about the network, and detecting network intrusions using the NIDS system</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a:t>
            </a:r>
            <a:r>
              <a:rPr lang="en-US" sz="1500" b="1" dirty="0">
                <a:solidFill>
                  <a:schemeClr val="accent6"/>
                </a:solidFill>
              </a:rPr>
              <a:t>Edge Servers and </a:t>
            </a:r>
            <a:r>
              <a:rPr lang="en-US" sz="1500" b="1" i="1" dirty="0">
                <a:solidFill>
                  <a:srgbClr val="1B7519"/>
                </a:solidFill>
              </a:rPr>
              <a:t>Remote</a:t>
            </a:r>
            <a:r>
              <a:rPr lang="en-US" sz="1500" b="1" dirty="0">
                <a:solidFill>
                  <a:schemeClr val="accent6"/>
                </a:solidFill>
              </a:rPr>
              <a:t> Servers </a:t>
            </a:r>
            <a:r>
              <a:rPr lang="en-US" sz="1500" dirty="0"/>
              <a:t>also have Web-Services to provide metrics and status of the Cloud Servers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The </a:t>
            </a:r>
            <a:r>
              <a:rPr lang="en-US" sz="1500" b="1" dirty="0">
                <a:solidFill>
                  <a:schemeClr val="accent6"/>
                </a:solidFill>
              </a:rPr>
              <a:t>Edge Servers </a:t>
            </a:r>
            <a:r>
              <a:rPr lang="en-US" sz="1500" dirty="0"/>
              <a:t>act as the </a:t>
            </a:r>
            <a:r>
              <a:rPr lang="en-US" sz="1500" b="1" dirty="0">
                <a:solidFill>
                  <a:schemeClr val="accent6"/>
                </a:solidFill>
              </a:rPr>
              <a:t>host</a:t>
            </a:r>
            <a:r>
              <a:rPr lang="en-US" sz="1500" dirty="0"/>
              <a:t> for the </a:t>
            </a:r>
            <a:r>
              <a:rPr lang="en-US" sz="1500" b="1" dirty="0">
                <a:solidFill>
                  <a:schemeClr val="accent1"/>
                </a:solidFill>
              </a:rPr>
              <a:t>Edge Device Client </a:t>
            </a:r>
            <a:r>
              <a:rPr lang="en-US" sz="1500" dirty="0"/>
              <a:t>Models, while the </a:t>
            </a:r>
            <a:r>
              <a:rPr lang="en-US" sz="1500" b="1" i="1" dirty="0">
                <a:solidFill>
                  <a:srgbClr val="1B7519"/>
                </a:solidFill>
              </a:rPr>
              <a:t>Remote Server</a:t>
            </a:r>
            <a:r>
              <a:rPr lang="en-US" sz="1500" b="1" i="1" dirty="0">
                <a:solidFill>
                  <a:schemeClr val="accent6"/>
                </a:solidFill>
              </a:rPr>
              <a:t> </a:t>
            </a:r>
            <a:r>
              <a:rPr lang="en-US" sz="1500" dirty="0"/>
              <a:t>act as the </a:t>
            </a:r>
            <a:r>
              <a:rPr lang="en-US" sz="1500" b="1" dirty="0">
                <a:solidFill>
                  <a:schemeClr val="accent6"/>
                </a:solidFill>
              </a:rPr>
              <a:t>host</a:t>
            </a:r>
            <a:r>
              <a:rPr lang="en-US" sz="1500" dirty="0"/>
              <a:t> for the </a:t>
            </a:r>
            <a:r>
              <a:rPr lang="en-US" sz="1500" b="1" dirty="0">
                <a:solidFill>
                  <a:schemeClr val="accent6"/>
                </a:solidFill>
              </a:rPr>
              <a:t>Edge Server Client Models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To perform Federated Training, it takes a minimum of two </a:t>
            </a:r>
            <a:r>
              <a:rPr lang="en-US" sz="1500" b="1" dirty="0">
                <a:solidFill>
                  <a:schemeClr val="accent1"/>
                </a:solidFill>
              </a:rPr>
              <a:t>Edge</a:t>
            </a:r>
            <a:r>
              <a:rPr lang="en-US" sz="1500" dirty="0"/>
              <a:t> </a:t>
            </a:r>
            <a:r>
              <a:rPr lang="en-US" sz="1500" b="1" dirty="0">
                <a:solidFill>
                  <a:schemeClr val="accent1"/>
                </a:solidFill>
              </a:rPr>
              <a:t>Devices</a:t>
            </a:r>
            <a:r>
              <a:rPr lang="en-US" sz="1500" dirty="0"/>
              <a:t> or </a:t>
            </a:r>
            <a:r>
              <a:rPr lang="en-US" sz="1500" b="1" dirty="0">
                <a:solidFill>
                  <a:schemeClr val="accent6"/>
                </a:solidFill>
              </a:rPr>
              <a:t>Servers</a:t>
            </a:r>
            <a:r>
              <a:rPr lang="en-US" sz="1500" b="1" dirty="0">
                <a:solidFill>
                  <a:schemeClr val="accent1"/>
                </a:solidFill>
              </a:rPr>
              <a:t> </a:t>
            </a:r>
            <a:r>
              <a:rPr lang="en-US" sz="1500" dirty="0"/>
              <a:t>as</a:t>
            </a:r>
            <a:r>
              <a:rPr lang="en-US" sz="1500" b="1" dirty="0">
                <a:solidFill>
                  <a:schemeClr val="accent1"/>
                </a:solidFill>
              </a:rPr>
              <a:t> clients</a:t>
            </a:r>
            <a:r>
              <a:rPr lang="en-US" sz="1500" dirty="0"/>
              <a:t> or connecting to the </a:t>
            </a:r>
            <a:r>
              <a:rPr lang="en-US" sz="1500" b="1" dirty="0">
                <a:solidFill>
                  <a:schemeClr val="accent6"/>
                </a:solidFill>
              </a:rPr>
              <a:t>host</a:t>
            </a:r>
            <a:r>
              <a:rPr lang="en-US" sz="1500" dirty="0"/>
              <a:t> </a:t>
            </a:r>
            <a:r>
              <a:rPr lang="en-US" sz="1500" b="1" dirty="0">
                <a:solidFill>
                  <a:schemeClr val="accent6"/>
                </a:solidFill>
              </a:rPr>
              <a:t>server</a:t>
            </a:r>
          </a:p>
        </p:txBody>
      </p:sp>
    </p:spTree>
    <p:extLst>
      <p:ext uri="{BB962C8B-B14F-4D97-AF65-F5344CB8AC3E}">
        <p14:creationId xmlns:p14="http://schemas.microsoft.com/office/powerpoint/2010/main" val="161864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3587C9-7BDC-1265-9B70-30609C01678B}"/>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402140D-6874-DB43-35F3-F9FF30F533D7}"/>
              </a:ext>
            </a:extLst>
          </p:cNvPr>
          <p:cNvPicPr>
            <a:picLocks noChangeAspect="1"/>
          </p:cNvPicPr>
          <p:nvPr/>
        </p:nvPicPr>
        <p:blipFill>
          <a:blip r:embed="rId2"/>
          <a:srcRect t="7429" b="4412"/>
          <a:stretch/>
        </p:blipFill>
        <p:spPr>
          <a:xfrm>
            <a:off x="0" y="1307162"/>
            <a:ext cx="12192000" cy="2045607"/>
          </a:xfrm>
          <a:prstGeom prst="rect">
            <a:avLst/>
          </a:prstGeom>
        </p:spPr>
      </p:pic>
      <p:pic>
        <p:nvPicPr>
          <p:cNvPr id="1026" name="Picture 2" descr="Best VR Drone 2024 [7 Outstanding Drones With VR Headsets] - DroneGuru">
            <a:extLst>
              <a:ext uri="{FF2B5EF4-FFF2-40B4-BE49-F238E27FC236}">
                <a16:creationId xmlns:a16="http://schemas.microsoft.com/office/drawing/2014/main" id="{5B19A7D8-74F3-F147-4112-04F9A048B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52770"/>
            <a:ext cx="12192000" cy="35052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7CBD2C-5446-8849-CC34-7106263937FF}"/>
              </a:ext>
            </a:extLst>
          </p:cNvPr>
          <p:cNvSpPr>
            <a:spLocks noGrp="1"/>
          </p:cNvSpPr>
          <p:nvPr>
            <p:ph type="title"/>
          </p:nvPr>
        </p:nvSpPr>
        <p:spPr>
          <a:xfrm>
            <a:off x="0" y="0"/>
            <a:ext cx="12192000" cy="1307161"/>
          </a:xfrm>
        </p:spPr>
        <p:txBody>
          <a:bodyPr>
            <a:normAutofit/>
          </a:bodyPr>
          <a:lstStyle/>
          <a:p>
            <a:pPr algn="ctr"/>
            <a:r>
              <a:rPr lang="en-US" sz="4800" dirty="0">
                <a:solidFill>
                  <a:schemeClr val="bg2"/>
                </a:solidFill>
              </a:rPr>
              <a:t>Application Scenarios</a:t>
            </a:r>
          </a:p>
        </p:txBody>
      </p:sp>
      <p:sp>
        <p:nvSpPr>
          <p:cNvPr id="3" name="Content Placeholder 2">
            <a:extLst>
              <a:ext uri="{FF2B5EF4-FFF2-40B4-BE49-F238E27FC236}">
                <a16:creationId xmlns:a16="http://schemas.microsoft.com/office/drawing/2014/main" id="{F09EEAB9-1171-31A8-C6E3-6A22B2F5D236}"/>
              </a:ext>
            </a:extLst>
          </p:cNvPr>
          <p:cNvSpPr>
            <a:spLocks noGrp="1"/>
          </p:cNvSpPr>
          <p:nvPr>
            <p:ph idx="1"/>
          </p:nvPr>
        </p:nvSpPr>
        <p:spPr>
          <a:xfrm>
            <a:off x="0" y="1307161"/>
            <a:ext cx="12192000" cy="5550839"/>
          </a:xfrm>
          <a:solidFill>
            <a:srgbClr val="000000">
              <a:alpha val="78039"/>
            </a:srgbClr>
          </a:solidFill>
        </p:spPr>
        <p:txBody>
          <a:bodyPr>
            <a:normAutofit/>
          </a:bodyPr>
          <a:lstStyle/>
          <a:p>
            <a:r>
              <a:rPr lang="en-US" b="1" dirty="0">
                <a:solidFill>
                  <a:schemeClr val="bg2"/>
                </a:solidFill>
              </a:rPr>
              <a:t>Smart Home </a:t>
            </a:r>
            <a:r>
              <a:rPr lang="en-US" b="1" u="sng" dirty="0">
                <a:solidFill>
                  <a:schemeClr val="bg2"/>
                </a:solidFill>
              </a:rPr>
              <a:t>Network Security System</a:t>
            </a:r>
            <a:r>
              <a:rPr lang="en-US" b="1" dirty="0">
                <a:solidFill>
                  <a:schemeClr val="bg2"/>
                </a:solidFill>
              </a:rPr>
              <a:t>:</a:t>
            </a:r>
          </a:p>
          <a:p>
            <a:pPr lvl="1"/>
            <a:r>
              <a:rPr lang="en-US" dirty="0">
                <a:solidFill>
                  <a:schemeClr val="bg2"/>
                </a:solidFill>
              </a:rPr>
              <a:t>Provides seniors and families with a secure, easy-to-manage environment by keeping sensitive data local and minimizing latency.</a:t>
            </a:r>
          </a:p>
          <a:p>
            <a:pPr lvl="2"/>
            <a:r>
              <a:rPr lang="en-US" dirty="0">
                <a:solidFill>
                  <a:schemeClr val="bg2"/>
                </a:solidFill>
              </a:rPr>
              <a:t>Can be scaled up to Private Network Security.</a:t>
            </a:r>
          </a:p>
          <a:p>
            <a:pPr lvl="3"/>
            <a:r>
              <a:rPr lang="en-US" dirty="0">
                <a:solidFill>
                  <a:schemeClr val="bg2"/>
                </a:solidFill>
              </a:rPr>
              <a:t>Possibly Enterprise Level.</a:t>
            </a:r>
          </a:p>
          <a:p>
            <a:pPr marL="0" indent="0">
              <a:buNone/>
            </a:pPr>
            <a:endParaRPr lang="en-US" dirty="0"/>
          </a:p>
          <a:p>
            <a:r>
              <a:rPr lang="en-US" b="1" dirty="0">
                <a:solidFill>
                  <a:schemeClr val="bg2"/>
                </a:solidFill>
              </a:rPr>
              <a:t>Network Security in Drone Swarms or IoT Clusters:</a:t>
            </a:r>
          </a:p>
          <a:p>
            <a:pPr lvl="1"/>
            <a:r>
              <a:rPr lang="en-US" dirty="0">
                <a:solidFill>
                  <a:schemeClr val="bg2"/>
                </a:solidFill>
              </a:rPr>
              <a:t>Ideal for applications in defense, agriculture, and environmental monitoring where autonomous drones or IoT clusters need robust, decentralized network security, Connecting AR/VR to Drones in a secure manner, etc.</a:t>
            </a:r>
          </a:p>
          <a:p>
            <a:pPr lvl="2"/>
            <a:r>
              <a:rPr lang="en-US" dirty="0">
                <a:solidFill>
                  <a:schemeClr val="bg2"/>
                </a:solidFill>
              </a:rPr>
              <a:t>Each drone or IoT device in the swarm acts as a node that collects local network data and collaborates with other nodes to train a collective security model. </a:t>
            </a:r>
          </a:p>
          <a:p>
            <a:pPr lvl="2"/>
            <a:r>
              <a:rPr lang="en-US" dirty="0">
                <a:solidFill>
                  <a:schemeClr val="bg2"/>
                </a:solidFill>
              </a:rPr>
              <a:t>Edge servers or a primary node can aggregate models to identify intrusion patterns across the entire swarm.</a:t>
            </a:r>
          </a:p>
          <a:p>
            <a:pPr lvl="2"/>
            <a:endParaRPr lang="en-US" dirty="0"/>
          </a:p>
        </p:txBody>
      </p:sp>
    </p:spTree>
    <p:extLst>
      <p:ext uri="{BB962C8B-B14F-4D97-AF65-F5344CB8AC3E}">
        <p14:creationId xmlns:p14="http://schemas.microsoft.com/office/powerpoint/2010/main" val="3969273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p:nvPr/>
        </p:nvSpPr>
        <p:spPr>
          <a:xfrm>
            <a:off x="3895746" y="1216145"/>
            <a:ext cx="6949200" cy="1175975"/>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Deep Learning Intrusion Detection System</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Federated Training (FL)  vs.  Hierarchal Federated Training (HFL)</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Defenses &amp; Enhancements for Federated &amp; DNN Models</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Limitations &amp; Potential Solutions</a:t>
            </a:r>
          </a:p>
        </p:txBody>
      </p:sp>
      <p:sp>
        <p:nvSpPr>
          <p:cNvPr id="119" name="Google Shape;119;p23"/>
          <p:cNvSpPr/>
          <p:nvPr/>
        </p:nvSpPr>
        <p:spPr>
          <a:xfrm>
            <a:off x="3764857" y="2660500"/>
            <a:ext cx="6949200" cy="10743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a:t>Chameleon Cloud Platform</a:t>
            </a:r>
            <a:endParaRPr sz="1900"/>
          </a:p>
          <a:p>
            <a:pPr marL="609600" marR="0" lvl="0" indent="-406400" algn="l" rtl="0">
              <a:lnSpc>
                <a:spcPct val="115000"/>
              </a:lnSpc>
              <a:spcBef>
                <a:spcPts val="0"/>
              </a:spcBef>
              <a:spcAft>
                <a:spcPts val="0"/>
              </a:spcAft>
              <a:buClr>
                <a:srgbClr val="000000"/>
              </a:buClr>
              <a:buSzPts val="1600"/>
              <a:buFont typeface="Arial"/>
              <a:buChar char="●"/>
            </a:pPr>
            <a:r>
              <a:rPr lang="en-US" sz="1600"/>
              <a:t>System Architecture &amp; Network Topology of HFL-NIDS</a:t>
            </a:r>
            <a:endParaRPr sz="1600"/>
          </a:p>
          <a:p>
            <a:pPr marL="609600" marR="0" lvl="0" indent="-406400" algn="l" rtl="0">
              <a:lnSpc>
                <a:spcPct val="115000"/>
              </a:lnSpc>
              <a:spcBef>
                <a:spcPts val="0"/>
              </a:spcBef>
              <a:spcAft>
                <a:spcPts val="0"/>
              </a:spcAft>
              <a:buSzPts val="1600"/>
              <a:buChar char="●"/>
            </a:pPr>
            <a:r>
              <a:rPr lang="en-US" sz="1600"/>
              <a:t>Application Scenarios</a:t>
            </a:r>
            <a:endParaRPr sz="1600"/>
          </a:p>
        </p:txBody>
      </p:sp>
      <p:sp>
        <p:nvSpPr>
          <p:cNvPr id="120" name="Google Shape;120;p23"/>
          <p:cNvSpPr/>
          <p:nvPr/>
        </p:nvSpPr>
        <p:spPr>
          <a:xfrm>
            <a:off x="3755451" y="3948667"/>
            <a:ext cx="7030800" cy="1261200"/>
          </a:xfrm>
          <a:prstGeom prst="roundRect">
            <a:avLst>
              <a:gd name="adj" fmla="val 16667"/>
            </a:avLst>
          </a:prstGeom>
          <a:solidFill>
            <a:srgbClr val="D9D2E9"/>
          </a:solid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SzPts val="1600"/>
              <a:buChar char="●"/>
            </a:pPr>
            <a:r>
              <a:rPr lang="en-US" sz="1600"/>
              <a:t>Experiment  Trials</a:t>
            </a: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chemeClr val="dk1"/>
              </a:buClr>
              <a:buSzPts val="1600"/>
              <a:buFont typeface="Arial"/>
              <a:buChar char="●"/>
            </a:pPr>
            <a:r>
              <a:rPr lang="en-US" sz="1600">
                <a:solidFill>
                  <a:schemeClr val="dk1"/>
                </a:solidFill>
              </a:rPr>
              <a:t>Preliminary Results &amp; Methods</a:t>
            </a:r>
          </a:p>
          <a:p>
            <a:pPr marL="0" marR="0" lvl="0" indent="0" algn="l" rtl="0">
              <a:lnSpc>
                <a:spcPct val="115000"/>
              </a:lnSpc>
              <a:spcBef>
                <a:spcPts val="0"/>
              </a:spcBef>
              <a:spcAft>
                <a:spcPts val="0"/>
              </a:spcAft>
              <a:buClr>
                <a:srgbClr val="000000"/>
              </a:buClr>
              <a:buSzPts val="1600"/>
              <a:buFont typeface="Arial"/>
              <a:buNone/>
            </a:pPr>
            <a:endParaRPr lang="en-US" sz="1600" b="0" i="0" u="none" strike="noStrike" cap="none">
              <a:solidFill>
                <a:srgbClr val="000000"/>
              </a:solidFill>
              <a:latin typeface="Arial"/>
              <a:ea typeface="Arial"/>
              <a:cs typeface="Arial"/>
              <a:sym typeface="Arial"/>
            </a:endParaRPr>
          </a:p>
        </p:txBody>
      </p:sp>
      <p:sp>
        <p:nvSpPr>
          <p:cNvPr id="121" name="Google Shape;121;p23"/>
          <p:cNvSpPr/>
          <p:nvPr/>
        </p:nvSpPr>
        <p:spPr>
          <a:xfrm>
            <a:off x="3764857" y="5447633"/>
            <a:ext cx="6949200" cy="10743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Experiences</a:t>
            </a:r>
            <a:r>
              <a:rPr lang="en-US" sz="1600">
                <a:solidFill>
                  <a:srgbClr val="000000"/>
                </a:solidFill>
                <a:latin typeface="Arial"/>
                <a:ea typeface="Arial"/>
                <a:cs typeface="Arial"/>
                <a:sym typeface="Arial"/>
              </a:rPr>
              <a:t> &amp; </a:t>
            </a:r>
            <a:r>
              <a:rPr lang="en-US" sz="1600" b="0" i="0" u="none" strike="noStrike" cap="none">
                <a:solidFill>
                  <a:srgbClr val="000000"/>
                </a:solidFill>
                <a:latin typeface="Arial"/>
                <a:ea typeface="Arial"/>
                <a:cs typeface="Arial"/>
                <a:sym typeface="Arial"/>
              </a:rPr>
              <a:t>Lessons Learned with Chameleon Cloud</a:t>
            </a:r>
            <a:endParaRPr sz="19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Plans for Reproducibility</a:t>
            </a:r>
            <a:endParaRPr sz="1900" b="0" i="0" u="none" strike="noStrike" cap="none">
              <a:solidFill>
                <a:srgbClr val="000000"/>
              </a:solidFill>
              <a:latin typeface="Arial"/>
              <a:ea typeface="Arial"/>
              <a:cs typeface="Arial"/>
              <a:sym typeface="Arial"/>
            </a:endParaRPr>
          </a:p>
        </p:txBody>
      </p:sp>
      <p:sp>
        <p:nvSpPr>
          <p:cNvPr id="122" name="Google Shape;122;p23"/>
          <p:cNvSpPr txBox="1">
            <a:spLocks noGrp="1"/>
          </p:cNvSpPr>
          <p:nvPr>
            <p:ph type="title"/>
          </p:nvPr>
        </p:nvSpPr>
        <p:spPr>
          <a:xfrm>
            <a:off x="415600" y="72333"/>
            <a:ext cx="11360700" cy="1074301"/>
          </a:xfrm>
          <a:prstGeom prst="rect">
            <a:avLst/>
          </a:prstGeom>
          <a:noFill/>
          <a:ln>
            <a:noFill/>
          </a:ln>
        </p:spPr>
        <p:txBody>
          <a:bodyPr spcFirstLastPara="1" wrap="square" lIns="121900" tIns="121900" rIns="121900" bIns="121900" anchor="t" anchorCtr="0">
            <a:noAutofit/>
          </a:bodyPr>
          <a:lstStyle/>
          <a:p>
            <a:pPr algn="ctr"/>
            <a:r>
              <a:rPr lang="en-US"/>
              <a:t>Table of Agendas</a:t>
            </a:r>
          </a:p>
        </p:txBody>
      </p:sp>
      <p:sp>
        <p:nvSpPr>
          <p:cNvPr id="123" name="Google Shape;123;p23"/>
          <p:cNvSpPr/>
          <p:nvPr/>
        </p:nvSpPr>
        <p:spPr>
          <a:xfrm>
            <a:off x="1477951" y="2567100"/>
            <a:ext cx="2530800" cy="1261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Solution Approach</a:t>
            </a:r>
            <a:endParaRPr sz="1900" b="0" i="0" u="none" strike="noStrike" cap="none">
              <a:solidFill>
                <a:srgbClr val="000000"/>
              </a:solidFill>
              <a:latin typeface="Arial"/>
              <a:ea typeface="Arial"/>
              <a:cs typeface="Arial"/>
              <a:sym typeface="Arial"/>
            </a:endParaRPr>
          </a:p>
        </p:txBody>
      </p:sp>
      <p:sp>
        <p:nvSpPr>
          <p:cNvPr id="124" name="Google Shape;124;p23"/>
          <p:cNvSpPr/>
          <p:nvPr/>
        </p:nvSpPr>
        <p:spPr>
          <a:xfrm>
            <a:off x="1477967" y="3948667"/>
            <a:ext cx="2530800" cy="1285200"/>
          </a:xfrm>
          <a:prstGeom prst="roundRect">
            <a:avLst>
              <a:gd name="adj" fmla="val 16667"/>
            </a:avLst>
          </a:prstGeom>
          <a:solidFill>
            <a:srgbClr val="B4A7D6"/>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Evaluation</a:t>
            </a:r>
            <a:endParaRPr sz="1900" b="0" i="0" u="none" strike="noStrike" cap="none">
              <a:solidFill>
                <a:srgbClr val="000000"/>
              </a:solidFill>
              <a:latin typeface="Arial"/>
              <a:ea typeface="Arial"/>
              <a:cs typeface="Arial"/>
              <a:sym typeface="Arial"/>
            </a:endParaRPr>
          </a:p>
        </p:txBody>
      </p:sp>
      <p:sp>
        <p:nvSpPr>
          <p:cNvPr id="125" name="Google Shape;125;p23"/>
          <p:cNvSpPr/>
          <p:nvPr/>
        </p:nvSpPr>
        <p:spPr>
          <a:xfrm>
            <a:off x="1478051" y="5354233"/>
            <a:ext cx="2530800" cy="1285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Conclusion</a:t>
            </a:r>
            <a:endParaRPr sz="1900" b="0" i="0" u="none" strike="noStrike" cap="none">
              <a:solidFill>
                <a:srgbClr val="000000"/>
              </a:solidFill>
              <a:latin typeface="Arial"/>
              <a:ea typeface="Arial"/>
              <a:cs typeface="Arial"/>
              <a:sym typeface="Arial"/>
            </a:endParaRPr>
          </a:p>
        </p:txBody>
      </p:sp>
      <p:sp>
        <p:nvSpPr>
          <p:cNvPr id="126" name="Google Shape;126;p23"/>
          <p:cNvSpPr/>
          <p:nvPr/>
        </p:nvSpPr>
        <p:spPr>
          <a:xfrm>
            <a:off x="1478065" y="1173533"/>
            <a:ext cx="2530800" cy="1261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a:solidFill>
                  <a:srgbClr val="000000"/>
                </a:solidFill>
                <a:latin typeface="Arial"/>
                <a:ea typeface="Arial"/>
                <a:cs typeface="Arial"/>
                <a:sym typeface="Arial"/>
              </a:rPr>
              <a:t>Motivations &amp; Problem</a:t>
            </a:r>
            <a:r>
              <a:rPr lang="en-US" sz="2100" b="1"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127" name="Google Shape;127;p23"/>
          <p:cNvSpPr txBox="1">
            <a:spLocks noGrp="1"/>
          </p:cNvSpPr>
          <p:nvPr>
            <p:ph type="sldNum" idx="12"/>
          </p:nvPr>
        </p:nvSpPr>
        <p:spPr>
          <a:xfrm>
            <a:off x="11545810" y="6259633"/>
            <a:ext cx="461100" cy="5247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Clr>
                <a:srgbClr val="000000"/>
              </a:buClr>
              <a:buSzPts val="1900"/>
              <a:buFont typeface="Arial"/>
              <a:buNone/>
            </a:pPr>
            <a:fld id="{00000000-1234-1234-1234-123412341234}" type="slidenum">
              <a:rPr lang="en-US" sz="1200"/>
              <a:t>15</a:t>
            </a:fld>
            <a:endParaRPr sz="1200"/>
          </a:p>
        </p:txBody>
      </p:sp>
    </p:spTree>
    <p:extLst>
      <p:ext uri="{BB962C8B-B14F-4D97-AF65-F5344CB8AC3E}">
        <p14:creationId xmlns:p14="http://schemas.microsoft.com/office/powerpoint/2010/main" val="408093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B1E38-D7A4-F111-1393-20C8DAD5B6D8}"/>
              </a:ext>
            </a:extLst>
          </p:cNvPr>
          <p:cNvSpPr>
            <a:spLocks noGrp="1"/>
          </p:cNvSpPr>
          <p:nvPr>
            <p:ph type="title"/>
          </p:nvPr>
        </p:nvSpPr>
        <p:spPr>
          <a:xfrm>
            <a:off x="1" y="1"/>
            <a:ext cx="12192000" cy="1116918"/>
          </a:xfrm>
        </p:spPr>
        <p:txBody>
          <a:bodyPr/>
          <a:lstStyle/>
          <a:p>
            <a:pPr algn="ctr"/>
            <a:r>
              <a:rPr lang="en-US"/>
              <a:t>Experiment Trials</a:t>
            </a:r>
          </a:p>
        </p:txBody>
      </p:sp>
      <p:sp>
        <p:nvSpPr>
          <p:cNvPr id="3" name="Content Placeholder 2">
            <a:extLst>
              <a:ext uri="{FF2B5EF4-FFF2-40B4-BE49-F238E27FC236}">
                <a16:creationId xmlns:a16="http://schemas.microsoft.com/office/drawing/2014/main" id="{7C920AF3-4139-E19C-6FB1-6AF2EEEF8CCC}"/>
              </a:ext>
            </a:extLst>
          </p:cNvPr>
          <p:cNvSpPr>
            <a:spLocks noGrp="1"/>
          </p:cNvSpPr>
          <p:nvPr>
            <p:ph idx="1"/>
          </p:nvPr>
        </p:nvSpPr>
        <p:spPr>
          <a:xfrm>
            <a:off x="0" y="1116918"/>
            <a:ext cx="12191999" cy="5566180"/>
          </a:xfrm>
        </p:spPr>
        <p:txBody>
          <a:bodyPr>
            <a:normAutofit fontScale="92500" lnSpcReduction="20000"/>
          </a:bodyPr>
          <a:lstStyle/>
          <a:p>
            <a:r>
              <a:rPr lang="en-US" dirty="0"/>
              <a:t>Experiment 1:</a:t>
            </a:r>
          </a:p>
          <a:p>
            <a:pPr lvl="1"/>
            <a:r>
              <a:rPr lang="en-US" dirty="0"/>
              <a:t>Testing deep learning model strategies &amp; hierarchal federated learning training pipelines to determine most efficient computational load and best security.</a:t>
            </a:r>
          </a:p>
          <a:p>
            <a:pPr lvl="2"/>
            <a:r>
              <a:rPr lang="en-US" b="1" dirty="0"/>
              <a:t>Trial set 1: </a:t>
            </a:r>
            <a:r>
              <a:rPr lang="en-US" dirty="0"/>
              <a:t>HFL Pipeline with </a:t>
            </a:r>
            <a:r>
              <a:rPr lang="en-US" u="sng" dirty="0"/>
              <a:t>dedicated IDS model </a:t>
            </a:r>
            <a:r>
              <a:rPr lang="en-US" dirty="0"/>
              <a:t>&amp; </a:t>
            </a:r>
            <a:r>
              <a:rPr lang="en-US" u="sng" dirty="0"/>
              <a:t>Non-Partitioned GAN model</a:t>
            </a:r>
          </a:p>
          <a:p>
            <a:pPr lvl="2"/>
            <a:r>
              <a:rPr lang="en-US" b="1" dirty="0"/>
              <a:t>Trial set 2: </a:t>
            </a:r>
            <a:r>
              <a:rPr lang="en-US" dirty="0"/>
              <a:t>HFL Pipeline with a </a:t>
            </a:r>
            <a:r>
              <a:rPr lang="en-US" u="sng" dirty="0"/>
              <a:t>Partitioned</a:t>
            </a:r>
            <a:r>
              <a:rPr lang="en-US" dirty="0"/>
              <a:t> GAN model</a:t>
            </a:r>
          </a:p>
          <a:p>
            <a:pPr lvl="2"/>
            <a:r>
              <a:rPr lang="en-US" b="1" dirty="0"/>
              <a:t>Trial set 3: </a:t>
            </a:r>
            <a:r>
              <a:rPr lang="en-US" dirty="0"/>
              <a:t>HFL Pipeline with a Partitioned GAN model &amp; </a:t>
            </a:r>
            <a:r>
              <a:rPr lang="en-US" u="sng" dirty="0"/>
              <a:t>Partitioned Training Strategy for Discriminator</a:t>
            </a:r>
            <a:r>
              <a:rPr lang="en-US" dirty="0"/>
              <a:t>.</a:t>
            </a:r>
          </a:p>
          <a:p>
            <a:endParaRPr lang="en-US" dirty="0"/>
          </a:p>
          <a:p>
            <a:r>
              <a:rPr lang="en-US" dirty="0"/>
              <a:t>Experiment 2:</a:t>
            </a:r>
          </a:p>
          <a:p>
            <a:pPr lvl="1"/>
            <a:r>
              <a:rPr lang="en-US" dirty="0"/>
              <a:t>Testing Cyberattack scenarios with various defense strategies, utility enhancements, &amp; hyperparameter tuning to improve models used in the system.</a:t>
            </a:r>
          </a:p>
          <a:p>
            <a:pPr lvl="2"/>
            <a:r>
              <a:rPr lang="en-US" b="1" dirty="0"/>
              <a:t>Trial set 1: </a:t>
            </a:r>
            <a:r>
              <a:rPr lang="en-US" dirty="0"/>
              <a:t>Defense Strategies</a:t>
            </a:r>
          </a:p>
          <a:p>
            <a:pPr lvl="2"/>
            <a:r>
              <a:rPr lang="en-US" b="1" dirty="0"/>
              <a:t>Trial set 2: </a:t>
            </a:r>
            <a:r>
              <a:rPr lang="en-US" dirty="0"/>
              <a:t>Utility Enhancements &amp; Hyperparameter Tuning</a:t>
            </a:r>
          </a:p>
          <a:p>
            <a:pPr lvl="2"/>
            <a:r>
              <a:rPr lang="en-US" b="1" dirty="0"/>
              <a:t>Trail set 3: </a:t>
            </a:r>
            <a:r>
              <a:rPr lang="en-US" dirty="0"/>
              <a:t>All</a:t>
            </a:r>
          </a:p>
          <a:p>
            <a:pPr lvl="1"/>
            <a:endParaRPr lang="en-US" dirty="0"/>
          </a:p>
          <a:p>
            <a:r>
              <a:rPr lang="en-US" dirty="0"/>
              <a:t>Key Measurements:</a:t>
            </a:r>
          </a:p>
          <a:p>
            <a:pPr lvl="2"/>
            <a:r>
              <a:rPr lang="en-US" b="1" dirty="0"/>
              <a:t>Hardware Performance Metrics: </a:t>
            </a:r>
            <a:r>
              <a:rPr lang="en-US" sz="1900" dirty="0"/>
              <a:t>CPU/GPU Utilization, RAM &amp; VRAM usage, Power/Battery Drain, Bandwidth, Latency</a:t>
            </a:r>
          </a:p>
          <a:p>
            <a:pPr lvl="2"/>
            <a:r>
              <a:rPr lang="en-US" b="1" dirty="0"/>
              <a:t>Model Performance Metrics: </a:t>
            </a:r>
            <a:r>
              <a:rPr lang="en-US" sz="1900" dirty="0"/>
              <a:t>Accuracy, Precision, Recall, AUC-ROC, Log-</a:t>
            </a:r>
            <a:r>
              <a:rPr lang="en-US" sz="1900" dirty="0" err="1"/>
              <a:t>Cosh</a:t>
            </a:r>
            <a:endParaRPr lang="en-US" dirty="0"/>
          </a:p>
          <a:p>
            <a:pPr lvl="2"/>
            <a:r>
              <a:rPr lang="en-US" b="1" dirty="0"/>
              <a:t>System Security: </a:t>
            </a:r>
            <a:r>
              <a:rPr lang="en-US" dirty="0"/>
              <a:t>Detection, Detection-Latency, Resilience Against Interception &amp; Adversarial Attacks</a:t>
            </a:r>
          </a:p>
          <a:p>
            <a:pPr marL="914400" lvl="2" indent="0">
              <a:buNone/>
            </a:pPr>
            <a:endParaRPr lang="en-US" dirty="0"/>
          </a:p>
          <a:p>
            <a:pPr lvl="1"/>
            <a:endParaRPr lang="en-US" dirty="0"/>
          </a:p>
        </p:txBody>
      </p:sp>
    </p:spTree>
    <p:extLst>
      <p:ext uri="{BB962C8B-B14F-4D97-AF65-F5344CB8AC3E}">
        <p14:creationId xmlns:p14="http://schemas.microsoft.com/office/powerpoint/2010/main" val="301876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760B-2174-DD34-C71F-19ECE17804E8}"/>
              </a:ext>
            </a:extLst>
          </p:cNvPr>
          <p:cNvSpPr>
            <a:spLocks noGrp="1"/>
          </p:cNvSpPr>
          <p:nvPr>
            <p:ph type="title"/>
          </p:nvPr>
        </p:nvSpPr>
        <p:spPr>
          <a:xfrm>
            <a:off x="171833" y="0"/>
            <a:ext cx="11911747" cy="1037889"/>
          </a:xfrm>
        </p:spPr>
        <p:txBody>
          <a:bodyPr>
            <a:normAutofit/>
          </a:bodyPr>
          <a:lstStyle/>
          <a:p>
            <a:pPr algn="ctr"/>
            <a:r>
              <a:rPr lang="en-US" sz="4000"/>
              <a:t>Preliminary Results &amp; Methods - HFL Pipeline</a:t>
            </a:r>
          </a:p>
        </p:txBody>
      </p:sp>
      <p:pic>
        <p:nvPicPr>
          <p:cNvPr id="9" name="Content Placeholder 8" descr="A table with numbers and a number of objects&#10;&#10;Description automatically generated with medium confidence">
            <a:extLst>
              <a:ext uri="{FF2B5EF4-FFF2-40B4-BE49-F238E27FC236}">
                <a16:creationId xmlns:a16="http://schemas.microsoft.com/office/drawing/2014/main" id="{8F3BB0AC-1D5D-DA0E-B4B5-4FEA7FB88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798" y="4766015"/>
            <a:ext cx="10367814" cy="1607552"/>
          </a:xfrm>
        </p:spPr>
      </p:pic>
      <p:sp>
        <p:nvSpPr>
          <p:cNvPr id="4" name="TextBox 3">
            <a:extLst>
              <a:ext uri="{FF2B5EF4-FFF2-40B4-BE49-F238E27FC236}">
                <a16:creationId xmlns:a16="http://schemas.microsoft.com/office/drawing/2014/main" id="{E30A7836-D5DA-2371-9AEA-37B8620DC06B}"/>
              </a:ext>
            </a:extLst>
          </p:cNvPr>
          <p:cNvSpPr txBox="1"/>
          <p:nvPr/>
        </p:nvSpPr>
        <p:spPr>
          <a:xfrm>
            <a:off x="420377" y="6373567"/>
            <a:ext cx="11414657" cy="338554"/>
          </a:xfrm>
          <a:prstGeom prst="rect">
            <a:avLst/>
          </a:prstGeom>
          <a:noFill/>
        </p:spPr>
        <p:txBody>
          <a:bodyPr wrap="square">
            <a:spAutoFit/>
          </a:bodyPr>
          <a:lstStyle/>
          <a:p>
            <a:pPr algn="ctr"/>
            <a:r>
              <a:rPr lang="en-US" sz="1600" i="1">
                <a:solidFill>
                  <a:schemeClr val="tx2">
                    <a:lumMod val="90000"/>
                    <a:lumOff val="10000"/>
                  </a:schemeClr>
                </a:solidFill>
              </a:rPr>
              <a:t>Table 1: Example Results of Various Attack Scenarios with Baseline Training Vs All Defenses Training Strategy </a:t>
            </a:r>
          </a:p>
        </p:txBody>
      </p:sp>
      <p:sp>
        <p:nvSpPr>
          <p:cNvPr id="5" name="TextBox 4">
            <a:extLst>
              <a:ext uri="{FF2B5EF4-FFF2-40B4-BE49-F238E27FC236}">
                <a16:creationId xmlns:a16="http://schemas.microsoft.com/office/drawing/2014/main" id="{C24FDA26-6F4E-5418-37B6-C8BD39044E9F}"/>
              </a:ext>
            </a:extLst>
          </p:cNvPr>
          <p:cNvSpPr txBox="1"/>
          <p:nvPr/>
        </p:nvSpPr>
        <p:spPr>
          <a:xfrm>
            <a:off x="108420" y="966447"/>
            <a:ext cx="11911748" cy="3631763"/>
          </a:xfrm>
          <a:prstGeom prst="rect">
            <a:avLst/>
          </a:prstGeom>
          <a:noFill/>
        </p:spPr>
        <p:txBody>
          <a:bodyPr wrap="square" rtlCol="0">
            <a:spAutoFit/>
          </a:bodyPr>
          <a:lstStyle/>
          <a:p>
            <a:r>
              <a:rPr lang="en-US" sz="1600" b="1" dirty="0"/>
              <a:t>These Experiment Trials Investigates Training: </a:t>
            </a:r>
          </a:p>
          <a:p>
            <a:pPr marL="285750" indent="-285750">
              <a:buFont typeface="Arial" panose="020B0604020202020204" pitchFamily="34" charset="0"/>
              <a:buChar char="•"/>
            </a:pPr>
            <a:r>
              <a:rPr lang="en-US" sz="1400" dirty="0"/>
              <a:t>GAN model to support other classifiers:</a:t>
            </a:r>
          </a:p>
          <a:p>
            <a:pPr marL="742950" lvl="1" indent="-285750">
              <a:buFont typeface="Arial" panose="020B0604020202020204" pitchFamily="34" charset="0"/>
              <a:buChar char="•"/>
            </a:pPr>
            <a:r>
              <a:rPr lang="en-US" sz="1200" dirty="0"/>
              <a:t>The GAN model can be fine-tuned centrally or in a hybrid-decentralized manner.</a:t>
            </a:r>
          </a:p>
          <a:p>
            <a:pPr marL="742950" lvl="1" indent="-285750">
              <a:buFont typeface="Arial" panose="020B0604020202020204" pitchFamily="34" charset="0"/>
              <a:buChar char="•"/>
            </a:pPr>
            <a:r>
              <a:rPr lang="en-US" sz="1200" dirty="0"/>
              <a:t>The Classifier model can be finetune in a hybrid-decentralized approach with </a:t>
            </a:r>
            <a:r>
              <a:rPr lang="en-US" sz="1200" u="sng" dirty="0"/>
              <a:t>advance training from the GAN model </a:t>
            </a:r>
            <a:r>
              <a:rPr lang="en-US" sz="1200" dirty="0"/>
              <a:t>by </a:t>
            </a:r>
            <a:r>
              <a:rPr lang="en-US" sz="1200" u="sng" dirty="0"/>
              <a:t>augmenting its training data and providing adversarial training.</a:t>
            </a:r>
          </a:p>
          <a:p>
            <a:pPr marL="742950" lvl="1"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400" dirty="0"/>
              <a:t>Stand-alone decentralized GAN that has separated the sub-models:</a:t>
            </a:r>
          </a:p>
          <a:p>
            <a:pPr marL="742950" lvl="1" indent="-285750">
              <a:buFont typeface="Arial" panose="020B0604020202020204" pitchFamily="34" charset="0"/>
              <a:buChar char="•"/>
            </a:pPr>
            <a:r>
              <a:rPr lang="en-US" sz="1200" dirty="0"/>
              <a:t>Training the GAN model with both sub-models together takes a lot of computational resources. Especially the Generator model.</a:t>
            </a:r>
          </a:p>
          <a:p>
            <a:pPr marL="742950" lvl="1" indent="-285750">
              <a:buFont typeface="Arial" panose="020B0604020202020204" pitchFamily="34" charset="0"/>
              <a:buChar char="•"/>
            </a:pPr>
            <a:r>
              <a:rPr lang="en-US" sz="1200" dirty="0"/>
              <a:t>Partitioning the GAN model to have the </a:t>
            </a:r>
            <a:r>
              <a:rPr lang="en-US" sz="1200" u="sng" dirty="0"/>
              <a:t>discriminator be fine-tuned</a:t>
            </a:r>
            <a:r>
              <a:rPr lang="en-US" sz="1200" dirty="0"/>
              <a:t> </a:t>
            </a:r>
            <a:r>
              <a:rPr lang="en-US" sz="1200" u="sng" dirty="0"/>
              <a:t>hybrid-decentralized </a:t>
            </a:r>
            <a:r>
              <a:rPr lang="en-US" sz="1200" dirty="0"/>
              <a:t>approach.</a:t>
            </a:r>
          </a:p>
          <a:p>
            <a:pPr marL="742950" lvl="1" indent="-285750">
              <a:buFont typeface="Arial" panose="020B0604020202020204" pitchFamily="34" charset="0"/>
              <a:buChar char="•"/>
            </a:pPr>
            <a:r>
              <a:rPr lang="en-US" sz="1200" dirty="0"/>
              <a:t>The </a:t>
            </a:r>
            <a:r>
              <a:rPr lang="en-US" sz="1200" u="sng" dirty="0"/>
              <a:t>generator will be fined-tuned centrally</a:t>
            </a:r>
            <a:r>
              <a:rPr lang="en-US" sz="1200" dirty="0"/>
              <a:t> or in a hybrid-decentralized manner.</a:t>
            </a:r>
          </a:p>
          <a:p>
            <a:pPr marL="285750" indent="-285750">
              <a:buFont typeface="Arial" panose="020B0604020202020204" pitchFamily="34" charset="0"/>
              <a:buChar char="•"/>
            </a:pPr>
            <a:endParaRPr lang="en-US" sz="1200" dirty="0"/>
          </a:p>
          <a:p>
            <a:pPr marL="171450" indent="-171450">
              <a:buFont typeface="Arial" panose="020B0604020202020204" pitchFamily="34" charset="0"/>
              <a:buChar char="•"/>
            </a:pPr>
            <a:r>
              <a:rPr lang="en-US" sz="1400" dirty="0"/>
              <a:t>Partitioned GAN Model with a Discriminator with 2 phases of separate training:</a:t>
            </a:r>
          </a:p>
          <a:p>
            <a:pPr marL="742950" lvl="1" indent="-285750">
              <a:buFont typeface="Arial" panose="020B0604020202020204" pitchFamily="34" charset="0"/>
              <a:buChar char="•"/>
            </a:pPr>
            <a:r>
              <a:rPr lang="en-US" sz="1200" dirty="0"/>
              <a:t>The Discriminator is classifier that with an output </a:t>
            </a:r>
            <a:r>
              <a:rPr lang="en-US" sz="1200" u="sng" dirty="0"/>
              <a:t>dedicated to determining whether the data is fake or real</a:t>
            </a:r>
            <a:r>
              <a:rPr lang="en-US" sz="1200" dirty="0"/>
              <a:t>. This can be </a:t>
            </a:r>
            <a:r>
              <a:rPr lang="en-US" sz="1200" u="sng" dirty="0"/>
              <a:t>selectively trained </a:t>
            </a:r>
            <a:r>
              <a:rPr lang="en-US" sz="1200" dirty="0"/>
              <a:t>during the training process, allowing the model to train on classifying less computationally demanding outputs.</a:t>
            </a:r>
          </a:p>
          <a:p>
            <a:pPr marL="742950" lvl="1" indent="-285750">
              <a:buFont typeface="Arial" panose="020B0604020202020204" pitchFamily="34" charset="0"/>
              <a:buChar char="•"/>
            </a:pPr>
            <a:r>
              <a:rPr lang="en-US" sz="1200" i="1" dirty="0"/>
              <a:t>Discriminator Split Training </a:t>
            </a:r>
            <a:r>
              <a:rPr lang="en-US" sz="1200" dirty="0"/>
              <a:t>describes the discriminator model having to </a:t>
            </a:r>
            <a:r>
              <a:rPr lang="en-US" sz="1200" u="sng" dirty="0"/>
              <a:t>split the training process between classifying anomalies </a:t>
            </a:r>
            <a:r>
              <a:rPr lang="en-US" sz="1200" dirty="0"/>
              <a:t>in network traffic in a hybrid-decentralized manner </a:t>
            </a:r>
            <a:r>
              <a:rPr lang="en-US" sz="1200" u="sng" dirty="0"/>
              <a:t>and discriminating synthetic traffic </a:t>
            </a:r>
            <a:r>
              <a:rPr lang="en-US" sz="1200" dirty="0"/>
              <a:t>centrally or in hybrid decentralized manner.</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400" dirty="0"/>
              <a:t>Each HFL Model Training Pipeline is tested to determine which is the most computationally efficient model &amp; training strategy. </a:t>
            </a:r>
          </a:p>
        </p:txBody>
      </p:sp>
    </p:spTree>
    <p:extLst>
      <p:ext uri="{BB962C8B-B14F-4D97-AF65-F5344CB8AC3E}">
        <p14:creationId xmlns:p14="http://schemas.microsoft.com/office/powerpoint/2010/main" val="3336710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D3BB-AD27-B256-9417-EF59E45EA86D}"/>
              </a:ext>
            </a:extLst>
          </p:cNvPr>
          <p:cNvSpPr>
            <a:spLocks noGrp="1"/>
          </p:cNvSpPr>
          <p:nvPr>
            <p:ph type="title"/>
          </p:nvPr>
        </p:nvSpPr>
        <p:spPr>
          <a:xfrm>
            <a:off x="0" y="1"/>
            <a:ext cx="12191999" cy="957357"/>
          </a:xfrm>
        </p:spPr>
        <p:txBody>
          <a:bodyPr>
            <a:normAutofit fontScale="90000"/>
          </a:bodyPr>
          <a:lstStyle/>
          <a:p>
            <a:pPr algn="ctr"/>
            <a:r>
              <a:rPr lang="en-US">
                <a:ea typeface="+mj-lt"/>
                <a:cs typeface="+mj-lt"/>
              </a:rPr>
              <a:t>Preliminary Results &amp; Methods - Model Defense Strategies</a:t>
            </a:r>
          </a:p>
        </p:txBody>
      </p:sp>
      <p:pic>
        <p:nvPicPr>
          <p:cNvPr id="6" name="Picture 5" descr="A table with numbers and percentages&#10;&#10;Description automatically generated">
            <a:extLst>
              <a:ext uri="{FF2B5EF4-FFF2-40B4-BE49-F238E27FC236}">
                <a16:creationId xmlns:a16="http://schemas.microsoft.com/office/drawing/2014/main" id="{AD141DFA-4741-5901-D4BE-59A81E284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6782" y="2763973"/>
            <a:ext cx="5239019" cy="1330053"/>
          </a:xfrm>
          <a:prstGeom prst="rect">
            <a:avLst/>
          </a:prstGeom>
          <a:ln>
            <a:solidFill>
              <a:schemeClr val="tx1"/>
            </a:solidFill>
          </a:ln>
        </p:spPr>
      </p:pic>
      <p:pic>
        <p:nvPicPr>
          <p:cNvPr id="11" name="Picture 10" descr="A table with numbers and text&#10;&#10;Description automatically generated">
            <a:extLst>
              <a:ext uri="{FF2B5EF4-FFF2-40B4-BE49-F238E27FC236}">
                <a16:creationId xmlns:a16="http://schemas.microsoft.com/office/drawing/2014/main" id="{E4F7F929-40EB-AE15-6069-9436C728D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6783" y="957358"/>
            <a:ext cx="5239019" cy="1390721"/>
          </a:xfrm>
          <a:prstGeom prst="rect">
            <a:avLst/>
          </a:prstGeom>
          <a:ln>
            <a:solidFill>
              <a:schemeClr val="tx1"/>
            </a:solidFill>
          </a:ln>
        </p:spPr>
      </p:pic>
      <p:pic>
        <p:nvPicPr>
          <p:cNvPr id="13" name="Picture 12" descr="A table with numbers and text&#10;&#10;Description automatically generated">
            <a:extLst>
              <a:ext uri="{FF2B5EF4-FFF2-40B4-BE49-F238E27FC236}">
                <a16:creationId xmlns:a16="http://schemas.microsoft.com/office/drawing/2014/main" id="{9F5FE17D-E4B0-5C72-9E79-2CC1CB5445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6781" y="4509920"/>
            <a:ext cx="5239019" cy="1816193"/>
          </a:xfrm>
          <a:prstGeom prst="rect">
            <a:avLst/>
          </a:prstGeom>
          <a:ln>
            <a:solidFill>
              <a:schemeClr val="tx1"/>
            </a:solidFill>
          </a:ln>
        </p:spPr>
      </p:pic>
      <p:sp>
        <p:nvSpPr>
          <p:cNvPr id="15" name="Content Placeholder 14">
            <a:extLst>
              <a:ext uri="{FF2B5EF4-FFF2-40B4-BE49-F238E27FC236}">
                <a16:creationId xmlns:a16="http://schemas.microsoft.com/office/drawing/2014/main" id="{411D7150-A839-D1B4-CB68-71AC1B7551D7}"/>
              </a:ext>
            </a:extLst>
          </p:cNvPr>
          <p:cNvSpPr>
            <a:spLocks noGrp="1"/>
          </p:cNvSpPr>
          <p:nvPr>
            <p:ph idx="1"/>
          </p:nvPr>
        </p:nvSpPr>
        <p:spPr>
          <a:xfrm>
            <a:off x="159560" y="797800"/>
            <a:ext cx="5780973" cy="5879162"/>
          </a:xfrm>
        </p:spPr>
        <p:txBody>
          <a:bodyPr>
            <a:normAutofit/>
          </a:bodyPr>
          <a:lstStyle/>
          <a:p>
            <a:pPr marL="0" indent="0" algn="ctr">
              <a:buNone/>
            </a:pPr>
            <a:endParaRPr lang="en-US" sz="1400" b="1" dirty="0"/>
          </a:p>
          <a:p>
            <a:pPr marL="0" indent="0" algn="ctr">
              <a:buNone/>
            </a:pPr>
            <a:r>
              <a:rPr lang="en-US" sz="2400" b="1" dirty="0"/>
              <a:t>Methods</a:t>
            </a:r>
          </a:p>
          <a:p>
            <a:pPr marL="0" indent="0" algn="ctr">
              <a:buNone/>
            </a:pPr>
            <a:endParaRPr lang="en-US" sz="600" b="1" dirty="0"/>
          </a:p>
          <a:p>
            <a:r>
              <a:rPr lang="en-US" sz="2400" b="1" dirty="0"/>
              <a:t>Attacks</a:t>
            </a:r>
            <a:r>
              <a:rPr lang="en-US" sz="2400" dirty="0"/>
              <a:t>:</a:t>
            </a:r>
          </a:p>
          <a:p>
            <a:pPr lvl="1"/>
            <a:r>
              <a:rPr lang="en-US" sz="1800" dirty="0"/>
              <a:t>Feature Noise poisoned data is injected onto the node</a:t>
            </a:r>
          </a:p>
          <a:p>
            <a:pPr lvl="1"/>
            <a:r>
              <a:rPr lang="en-US" sz="1800" dirty="0"/>
              <a:t>Intercepting certain packets transmitted between certain clients and edge resources hosting the training process.</a:t>
            </a:r>
          </a:p>
          <a:p>
            <a:pPr lvl="2"/>
            <a:endParaRPr lang="en-US" sz="1400" dirty="0"/>
          </a:p>
          <a:p>
            <a:r>
              <a:rPr lang="en-US" sz="2400" b="1" dirty="0"/>
              <a:t>Defenses:</a:t>
            </a:r>
          </a:p>
          <a:p>
            <a:pPr lvl="1"/>
            <a:r>
              <a:rPr lang="en-US" sz="1800" dirty="0"/>
              <a:t>Adversarial data is added to the training data to each batch before fitting the model  </a:t>
            </a:r>
          </a:p>
          <a:p>
            <a:pPr lvl="1"/>
            <a:r>
              <a:rPr lang="en-US" sz="1800" dirty="0"/>
              <a:t>A custom compiler by </a:t>
            </a:r>
            <a:r>
              <a:rPr lang="en-US" sz="1800" dirty="0" err="1"/>
              <a:t>Tensorflow</a:t>
            </a:r>
            <a:r>
              <a:rPr lang="en-US" sz="1800" dirty="0"/>
              <a:t>-privacy is made to implement differential privacy during training</a:t>
            </a:r>
          </a:p>
          <a:p>
            <a:pPr marL="0" indent="0">
              <a:buNone/>
            </a:pPr>
            <a:endParaRPr lang="en-US" sz="2200" dirty="0"/>
          </a:p>
          <a:p>
            <a:pPr marL="0" indent="0" algn="ctr">
              <a:buNone/>
            </a:pPr>
            <a:r>
              <a:rPr lang="en-US" sz="1650" dirty="0"/>
              <a:t>The goal is to determine whether the defenses can withstand the attacks while still being computationally efficient.</a:t>
            </a:r>
          </a:p>
          <a:p>
            <a:endParaRPr lang="en-US" sz="2400" dirty="0"/>
          </a:p>
        </p:txBody>
      </p:sp>
      <p:sp>
        <p:nvSpPr>
          <p:cNvPr id="17" name="TextBox 16">
            <a:extLst>
              <a:ext uri="{FF2B5EF4-FFF2-40B4-BE49-F238E27FC236}">
                <a16:creationId xmlns:a16="http://schemas.microsoft.com/office/drawing/2014/main" id="{186CBFF6-CB57-D502-08D4-A967022E8AF3}"/>
              </a:ext>
            </a:extLst>
          </p:cNvPr>
          <p:cNvSpPr txBox="1"/>
          <p:nvPr/>
        </p:nvSpPr>
        <p:spPr>
          <a:xfrm>
            <a:off x="5867779" y="2377243"/>
            <a:ext cx="6097022" cy="430887"/>
          </a:xfrm>
          <a:prstGeom prst="rect">
            <a:avLst/>
          </a:prstGeom>
          <a:noFill/>
        </p:spPr>
        <p:txBody>
          <a:bodyPr wrap="square">
            <a:spAutoFit/>
          </a:bodyPr>
          <a:lstStyle/>
          <a:p>
            <a:pPr algn="ctr"/>
            <a:r>
              <a:rPr lang="en-US" sz="1100" i="1" dirty="0">
                <a:solidFill>
                  <a:schemeClr val="tx2">
                    <a:lumMod val="90000"/>
                    <a:lumOff val="10000"/>
                  </a:schemeClr>
                </a:solidFill>
              </a:rPr>
              <a:t>Table 2: Example Results of  MITM Attack Scenario with Baseline Training Vs Differential Privacy Training</a:t>
            </a:r>
          </a:p>
        </p:txBody>
      </p:sp>
      <p:sp>
        <p:nvSpPr>
          <p:cNvPr id="19" name="TextBox 18">
            <a:extLst>
              <a:ext uri="{FF2B5EF4-FFF2-40B4-BE49-F238E27FC236}">
                <a16:creationId xmlns:a16="http://schemas.microsoft.com/office/drawing/2014/main" id="{F1A84568-6718-D3D5-C0D8-5D3C4FCE3B14}"/>
              </a:ext>
            </a:extLst>
          </p:cNvPr>
          <p:cNvSpPr txBox="1"/>
          <p:nvPr/>
        </p:nvSpPr>
        <p:spPr>
          <a:xfrm>
            <a:off x="5867779" y="4094026"/>
            <a:ext cx="6097022" cy="461665"/>
          </a:xfrm>
          <a:prstGeom prst="rect">
            <a:avLst/>
          </a:prstGeom>
          <a:noFill/>
        </p:spPr>
        <p:txBody>
          <a:bodyPr wrap="square">
            <a:spAutoFit/>
          </a:bodyPr>
          <a:lstStyle/>
          <a:p>
            <a:pPr algn="ctr"/>
            <a:r>
              <a:rPr lang="en-US" sz="1200" i="1">
                <a:solidFill>
                  <a:schemeClr val="tx2">
                    <a:lumMod val="90000"/>
                    <a:lumOff val="10000"/>
                  </a:schemeClr>
                </a:solidFill>
              </a:rPr>
              <a:t>Table 3: Example Results of Feature-Noise Data Attack Scenario with Baseline Training Vs Adversarial Pretraining</a:t>
            </a:r>
          </a:p>
        </p:txBody>
      </p:sp>
      <p:sp>
        <p:nvSpPr>
          <p:cNvPr id="21" name="TextBox 20">
            <a:extLst>
              <a:ext uri="{FF2B5EF4-FFF2-40B4-BE49-F238E27FC236}">
                <a16:creationId xmlns:a16="http://schemas.microsoft.com/office/drawing/2014/main" id="{2176794C-1907-23A4-F812-E47475741FE7}"/>
              </a:ext>
            </a:extLst>
          </p:cNvPr>
          <p:cNvSpPr txBox="1"/>
          <p:nvPr/>
        </p:nvSpPr>
        <p:spPr>
          <a:xfrm>
            <a:off x="5867779" y="6326113"/>
            <a:ext cx="6097022" cy="461665"/>
          </a:xfrm>
          <a:prstGeom prst="rect">
            <a:avLst/>
          </a:prstGeom>
          <a:noFill/>
        </p:spPr>
        <p:txBody>
          <a:bodyPr wrap="square">
            <a:spAutoFit/>
          </a:bodyPr>
          <a:lstStyle/>
          <a:p>
            <a:pPr algn="ctr"/>
            <a:r>
              <a:rPr lang="en-US" sz="1200" i="1">
                <a:solidFill>
                  <a:schemeClr val="tx2">
                    <a:lumMod val="90000"/>
                    <a:lumOff val="10000"/>
                  </a:schemeClr>
                </a:solidFill>
              </a:rPr>
              <a:t>Table 4: Example Results of MITM &amp; Feature-Noise Data Attack Scenarios with Baseline Training Vs All Defenses Training Strategy </a:t>
            </a:r>
          </a:p>
        </p:txBody>
      </p:sp>
    </p:spTree>
    <p:extLst>
      <p:ext uri="{BB962C8B-B14F-4D97-AF65-F5344CB8AC3E}">
        <p14:creationId xmlns:p14="http://schemas.microsoft.com/office/powerpoint/2010/main" val="182037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9B2E7-C1D2-2294-B17F-DE7291C17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F9F760-995E-CBA6-F93D-A0BB9BD72C94}"/>
              </a:ext>
            </a:extLst>
          </p:cNvPr>
          <p:cNvSpPr>
            <a:spLocks noGrp="1"/>
          </p:cNvSpPr>
          <p:nvPr>
            <p:ph type="title"/>
          </p:nvPr>
        </p:nvSpPr>
        <p:spPr>
          <a:xfrm>
            <a:off x="0" y="1"/>
            <a:ext cx="12192000" cy="1515816"/>
          </a:xfrm>
        </p:spPr>
        <p:txBody>
          <a:bodyPr>
            <a:normAutofit/>
          </a:bodyPr>
          <a:lstStyle/>
          <a:p>
            <a:pPr algn="ctr"/>
            <a:r>
              <a:rPr lang="en-US" sz="4000">
                <a:ea typeface="+mj-lt"/>
                <a:cs typeface="+mj-lt"/>
              </a:rPr>
              <a:t>Preliminary Results &amp; Methods - Model Enhancements</a:t>
            </a:r>
          </a:p>
        </p:txBody>
      </p:sp>
      <p:pic>
        <p:nvPicPr>
          <p:cNvPr id="8" name="Content Placeholder 4" descr="A table with numbers and percentages&#10;&#10;Description automatically generated">
            <a:extLst>
              <a:ext uri="{FF2B5EF4-FFF2-40B4-BE49-F238E27FC236}">
                <a16:creationId xmlns:a16="http://schemas.microsoft.com/office/drawing/2014/main" id="{E584426A-C31A-3A6C-1D47-4130426DFB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022" y="4719285"/>
            <a:ext cx="7765953" cy="1614008"/>
          </a:xfrm>
        </p:spPr>
      </p:pic>
      <p:sp>
        <p:nvSpPr>
          <p:cNvPr id="4" name="TextBox 3">
            <a:extLst>
              <a:ext uri="{FF2B5EF4-FFF2-40B4-BE49-F238E27FC236}">
                <a16:creationId xmlns:a16="http://schemas.microsoft.com/office/drawing/2014/main" id="{F693CD87-69B9-DFC0-5551-8EB9322A0458}"/>
              </a:ext>
            </a:extLst>
          </p:cNvPr>
          <p:cNvSpPr txBox="1"/>
          <p:nvPr/>
        </p:nvSpPr>
        <p:spPr>
          <a:xfrm>
            <a:off x="190244" y="6333293"/>
            <a:ext cx="11868790" cy="338554"/>
          </a:xfrm>
          <a:prstGeom prst="rect">
            <a:avLst/>
          </a:prstGeom>
          <a:noFill/>
        </p:spPr>
        <p:txBody>
          <a:bodyPr wrap="square">
            <a:spAutoFit/>
          </a:bodyPr>
          <a:lstStyle/>
          <a:p>
            <a:pPr algn="ctr"/>
            <a:r>
              <a:rPr lang="en-US" sz="1600" i="1">
                <a:solidFill>
                  <a:schemeClr val="tx2">
                    <a:lumMod val="90000"/>
                    <a:lumOff val="10000"/>
                  </a:schemeClr>
                </a:solidFill>
              </a:rPr>
              <a:t>Table 5: Example Results of Various Attack Scenarios with Baseline Training Vs All Defenses Training Strategy </a:t>
            </a:r>
          </a:p>
        </p:txBody>
      </p:sp>
      <p:sp>
        <p:nvSpPr>
          <p:cNvPr id="5" name="TextBox 4">
            <a:extLst>
              <a:ext uri="{FF2B5EF4-FFF2-40B4-BE49-F238E27FC236}">
                <a16:creationId xmlns:a16="http://schemas.microsoft.com/office/drawing/2014/main" id="{B054A932-236A-5463-D7DE-D3D1CD541D23}"/>
              </a:ext>
            </a:extLst>
          </p:cNvPr>
          <p:cNvSpPr txBox="1"/>
          <p:nvPr/>
        </p:nvSpPr>
        <p:spPr>
          <a:xfrm>
            <a:off x="450038" y="1386942"/>
            <a:ext cx="11291919" cy="3046988"/>
          </a:xfrm>
          <a:prstGeom prst="rect">
            <a:avLst/>
          </a:prstGeom>
          <a:noFill/>
        </p:spPr>
        <p:txBody>
          <a:bodyPr wrap="square" rtlCol="0">
            <a:spAutoFit/>
          </a:bodyPr>
          <a:lstStyle/>
          <a:p>
            <a:pPr marL="285750" indent="-285750">
              <a:buFont typeface="Arial" panose="020B0604020202020204" pitchFamily="34" charset="0"/>
              <a:buChar char="•"/>
            </a:pPr>
            <a:r>
              <a:rPr lang="en-US" sz="2400"/>
              <a:t>Each Utility Enhancement is tested by training the model with the enhancement added.</a:t>
            </a:r>
          </a:p>
          <a:p>
            <a:pPr marL="742950" lvl="1" indent="-285750">
              <a:buFont typeface="Arial" panose="020B0604020202020204" pitchFamily="34" charset="0"/>
              <a:buChar char="•"/>
            </a:pPr>
            <a:r>
              <a:rPr lang="en-US" sz="2400"/>
              <a:t>This is done by either initiating objects that will scan the models layer structure to optimize it, or by adding the synthetic data into the training data before fitting the model.</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r>
              <a:rPr lang="en-US" sz="2400"/>
              <a:t>The goal of these trails is to determine which enhancements are computationally inefficient when training or using the model </a:t>
            </a:r>
          </a:p>
        </p:txBody>
      </p:sp>
    </p:spTree>
    <p:extLst>
      <p:ext uri="{BB962C8B-B14F-4D97-AF65-F5344CB8AC3E}">
        <p14:creationId xmlns:p14="http://schemas.microsoft.com/office/powerpoint/2010/main" val="407998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p:nvPr/>
        </p:nvSpPr>
        <p:spPr>
          <a:xfrm>
            <a:off x="3895746" y="1216145"/>
            <a:ext cx="6949200" cy="1175975"/>
          </a:xfrm>
          <a:prstGeom prst="roundRect">
            <a:avLst>
              <a:gd name="adj" fmla="val 16667"/>
            </a:avLst>
          </a:prstGeom>
          <a:solidFill>
            <a:srgbClr val="FCE5CD"/>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Deep Learning Intrusion Detection System</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Federated Training (FL)  vs.  Hierarchal Federated Training (HFL)</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Defenses &amp; Enhancements for Federated &amp; DNN Models</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Limitations &amp; Potential Solutions</a:t>
            </a:r>
          </a:p>
        </p:txBody>
      </p:sp>
      <p:sp>
        <p:nvSpPr>
          <p:cNvPr id="119" name="Google Shape;119;p23"/>
          <p:cNvSpPr/>
          <p:nvPr/>
        </p:nvSpPr>
        <p:spPr>
          <a:xfrm>
            <a:off x="3764857" y="2660500"/>
            <a:ext cx="6949200" cy="10743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a:t>Chameleon Cloud Platform</a:t>
            </a:r>
            <a:endParaRPr sz="1900"/>
          </a:p>
          <a:p>
            <a:pPr marL="609600" marR="0" lvl="0" indent="-406400" algn="l" rtl="0">
              <a:lnSpc>
                <a:spcPct val="115000"/>
              </a:lnSpc>
              <a:spcBef>
                <a:spcPts val="0"/>
              </a:spcBef>
              <a:spcAft>
                <a:spcPts val="0"/>
              </a:spcAft>
              <a:buClr>
                <a:srgbClr val="000000"/>
              </a:buClr>
              <a:buSzPts val="1600"/>
              <a:buFont typeface="Arial"/>
              <a:buChar char="●"/>
            </a:pPr>
            <a:r>
              <a:rPr lang="en-US" sz="1600"/>
              <a:t>System Architecture &amp; Network Topology of HFL-NIDS</a:t>
            </a:r>
            <a:endParaRPr sz="1600"/>
          </a:p>
          <a:p>
            <a:pPr marL="609600" marR="0" lvl="0" indent="-406400" algn="l" rtl="0">
              <a:lnSpc>
                <a:spcPct val="115000"/>
              </a:lnSpc>
              <a:spcBef>
                <a:spcPts val="0"/>
              </a:spcBef>
              <a:spcAft>
                <a:spcPts val="0"/>
              </a:spcAft>
              <a:buSzPts val="1600"/>
              <a:buChar char="●"/>
            </a:pPr>
            <a:r>
              <a:rPr lang="en-US" sz="1600"/>
              <a:t>Application Scenarios</a:t>
            </a:r>
            <a:endParaRPr sz="1600"/>
          </a:p>
        </p:txBody>
      </p:sp>
      <p:sp>
        <p:nvSpPr>
          <p:cNvPr id="120" name="Google Shape;120;p23"/>
          <p:cNvSpPr/>
          <p:nvPr/>
        </p:nvSpPr>
        <p:spPr>
          <a:xfrm>
            <a:off x="3755451" y="3948667"/>
            <a:ext cx="7030800" cy="1261200"/>
          </a:xfrm>
          <a:prstGeom prst="roundRect">
            <a:avLst>
              <a:gd name="adj" fmla="val 16667"/>
            </a:avLst>
          </a:prstGeom>
          <a:solidFill>
            <a:srgbClr val="D9D2E9"/>
          </a:solid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SzPts val="1600"/>
              <a:buChar char="●"/>
            </a:pPr>
            <a:r>
              <a:rPr lang="en-US" sz="1600"/>
              <a:t>Experiment  Trials</a:t>
            </a: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chemeClr val="dk1"/>
              </a:buClr>
              <a:buSzPts val="1600"/>
              <a:buFont typeface="Arial"/>
              <a:buChar char="●"/>
            </a:pPr>
            <a:r>
              <a:rPr lang="en-US" sz="1600">
                <a:solidFill>
                  <a:schemeClr val="dk1"/>
                </a:solidFill>
              </a:rPr>
              <a:t>Preliminary Results &amp; Methods</a:t>
            </a:r>
          </a:p>
          <a:p>
            <a:pPr marL="0" marR="0" lvl="0" indent="0" algn="l" rtl="0">
              <a:lnSpc>
                <a:spcPct val="115000"/>
              </a:lnSpc>
              <a:spcBef>
                <a:spcPts val="0"/>
              </a:spcBef>
              <a:spcAft>
                <a:spcPts val="0"/>
              </a:spcAft>
              <a:buClr>
                <a:srgbClr val="000000"/>
              </a:buClr>
              <a:buSzPts val="1600"/>
              <a:buFont typeface="Arial"/>
              <a:buNone/>
            </a:pPr>
            <a:endParaRPr lang="en-US" sz="1600" b="0" i="0" u="none" strike="noStrike" cap="none">
              <a:solidFill>
                <a:srgbClr val="000000"/>
              </a:solidFill>
              <a:latin typeface="Arial"/>
              <a:ea typeface="Arial"/>
              <a:cs typeface="Arial"/>
              <a:sym typeface="Arial"/>
            </a:endParaRPr>
          </a:p>
        </p:txBody>
      </p:sp>
      <p:sp>
        <p:nvSpPr>
          <p:cNvPr id="121" name="Google Shape;121;p23"/>
          <p:cNvSpPr/>
          <p:nvPr/>
        </p:nvSpPr>
        <p:spPr>
          <a:xfrm>
            <a:off x="3764857" y="5447633"/>
            <a:ext cx="6949200" cy="1074300"/>
          </a:xfrm>
          <a:prstGeom prst="roundRect">
            <a:avLst>
              <a:gd name="adj" fmla="val 16667"/>
            </a:avLst>
          </a:prstGeom>
          <a:solidFill>
            <a:srgbClr val="D1E4F6"/>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Experiences</a:t>
            </a:r>
            <a:r>
              <a:rPr lang="en-US" sz="1600">
                <a:solidFill>
                  <a:srgbClr val="000000"/>
                </a:solidFill>
                <a:latin typeface="Arial"/>
                <a:ea typeface="Arial"/>
                <a:cs typeface="Arial"/>
                <a:sym typeface="Arial"/>
              </a:rPr>
              <a:t> &amp; </a:t>
            </a:r>
            <a:r>
              <a:rPr lang="en-US" sz="1600" b="0" i="0" u="none" strike="noStrike" cap="none">
                <a:solidFill>
                  <a:srgbClr val="000000"/>
                </a:solidFill>
                <a:latin typeface="Arial"/>
                <a:ea typeface="Arial"/>
                <a:cs typeface="Arial"/>
                <a:sym typeface="Arial"/>
              </a:rPr>
              <a:t>Lessons Learned with Chameleon Cloud</a:t>
            </a:r>
            <a:endParaRPr sz="19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Plans for Reproducibility</a:t>
            </a:r>
            <a:endParaRPr sz="1900" b="0" i="0" u="none" strike="noStrike" cap="none">
              <a:solidFill>
                <a:srgbClr val="000000"/>
              </a:solidFill>
              <a:latin typeface="Arial"/>
              <a:ea typeface="Arial"/>
              <a:cs typeface="Arial"/>
              <a:sym typeface="Arial"/>
            </a:endParaRPr>
          </a:p>
        </p:txBody>
      </p:sp>
      <p:sp>
        <p:nvSpPr>
          <p:cNvPr id="122" name="Google Shape;122;p23"/>
          <p:cNvSpPr txBox="1">
            <a:spLocks noGrp="1"/>
          </p:cNvSpPr>
          <p:nvPr>
            <p:ph type="title"/>
          </p:nvPr>
        </p:nvSpPr>
        <p:spPr>
          <a:xfrm>
            <a:off x="415600" y="72333"/>
            <a:ext cx="11360700" cy="1074301"/>
          </a:xfrm>
          <a:prstGeom prst="rect">
            <a:avLst/>
          </a:prstGeom>
          <a:noFill/>
          <a:ln>
            <a:noFill/>
          </a:ln>
        </p:spPr>
        <p:txBody>
          <a:bodyPr spcFirstLastPara="1" wrap="square" lIns="121900" tIns="121900" rIns="121900" bIns="121900" anchor="t" anchorCtr="0">
            <a:noAutofit/>
          </a:bodyPr>
          <a:lstStyle/>
          <a:p>
            <a:pPr algn="ctr"/>
            <a:r>
              <a:rPr lang="en-US"/>
              <a:t>Table of Agendas</a:t>
            </a:r>
          </a:p>
        </p:txBody>
      </p:sp>
      <p:sp>
        <p:nvSpPr>
          <p:cNvPr id="123" name="Google Shape;123;p23"/>
          <p:cNvSpPr/>
          <p:nvPr/>
        </p:nvSpPr>
        <p:spPr>
          <a:xfrm>
            <a:off x="1477951" y="2567100"/>
            <a:ext cx="2530800" cy="1261200"/>
          </a:xfrm>
          <a:prstGeom prst="roundRect">
            <a:avLst>
              <a:gd name="adj" fmla="val 16667"/>
            </a:avLst>
          </a:prstGeom>
          <a:solidFill>
            <a:srgbClr val="93C47D"/>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Solution Approach</a:t>
            </a:r>
            <a:endParaRPr sz="1900" b="0" i="0" u="none" strike="noStrike" cap="none">
              <a:solidFill>
                <a:srgbClr val="000000"/>
              </a:solidFill>
              <a:latin typeface="Arial"/>
              <a:ea typeface="Arial"/>
              <a:cs typeface="Arial"/>
              <a:sym typeface="Arial"/>
            </a:endParaRPr>
          </a:p>
        </p:txBody>
      </p:sp>
      <p:sp>
        <p:nvSpPr>
          <p:cNvPr id="124" name="Google Shape;124;p23"/>
          <p:cNvSpPr/>
          <p:nvPr/>
        </p:nvSpPr>
        <p:spPr>
          <a:xfrm>
            <a:off x="1477967" y="3948667"/>
            <a:ext cx="2530800" cy="1285200"/>
          </a:xfrm>
          <a:prstGeom prst="roundRect">
            <a:avLst>
              <a:gd name="adj" fmla="val 16667"/>
            </a:avLst>
          </a:prstGeom>
          <a:solidFill>
            <a:srgbClr val="B4A7D6"/>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Evaluation</a:t>
            </a:r>
            <a:endParaRPr sz="1900" b="0" i="0" u="none" strike="noStrike" cap="none">
              <a:solidFill>
                <a:srgbClr val="000000"/>
              </a:solidFill>
              <a:latin typeface="Arial"/>
              <a:ea typeface="Arial"/>
              <a:cs typeface="Arial"/>
              <a:sym typeface="Arial"/>
            </a:endParaRPr>
          </a:p>
        </p:txBody>
      </p:sp>
      <p:sp>
        <p:nvSpPr>
          <p:cNvPr id="125" name="Google Shape;125;p23"/>
          <p:cNvSpPr/>
          <p:nvPr/>
        </p:nvSpPr>
        <p:spPr>
          <a:xfrm>
            <a:off x="1478051" y="5354233"/>
            <a:ext cx="2530800" cy="1285200"/>
          </a:xfrm>
          <a:prstGeom prst="roundRect">
            <a:avLst>
              <a:gd name="adj" fmla="val 16667"/>
            </a:avLst>
          </a:prstGeom>
          <a:solidFill>
            <a:srgbClr val="9FC5E8"/>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Conclusion</a:t>
            </a:r>
            <a:endParaRPr sz="1900" b="0" i="0" u="none" strike="noStrike" cap="none">
              <a:solidFill>
                <a:srgbClr val="000000"/>
              </a:solidFill>
              <a:latin typeface="Arial"/>
              <a:ea typeface="Arial"/>
              <a:cs typeface="Arial"/>
              <a:sym typeface="Arial"/>
            </a:endParaRPr>
          </a:p>
        </p:txBody>
      </p:sp>
      <p:sp>
        <p:nvSpPr>
          <p:cNvPr id="126" name="Google Shape;126;p23"/>
          <p:cNvSpPr/>
          <p:nvPr/>
        </p:nvSpPr>
        <p:spPr>
          <a:xfrm>
            <a:off x="1478065" y="1173533"/>
            <a:ext cx="2530800" cy="1261200"/>
          </a:xfrm>
          <a:prstGeom prst="roundRect">
            <a:avLst>
              <a:gd name="adj" fmla="val 16667"/>
            </a:avLst>
          </a:prstGeom>
          <a:solidFill>
            <a:srgbClr val="F6B26B"/>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a:solidFill>
                  <a:srgbClr val="000000"/>
                </a:solidFill>
                <a:latin typeface="Arial"/>
                <a:ea typeface="Arial"/>
                <a:cs typeface="Arial"/>
                <a:sym typeface="Arial"/>
              </a:rPr>
              <a:t>Motivations &amp; Problem</a:t>
            </a:r>
            <a:r>
              <a:rPr lang="en-US" sz="2100" b="1"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127" name="Google Shape;127;p23"/>
          <p:cNvSpPr txBox="1">
            <a:spLocks noGrp="1"/>
          </p:cNvSpPr>
          <p:nvPr>
            <p:ph type="sldNum" idx="12"/>
          </p:nvPr>
        </p:nvSpPr>
        <p:spPr>
          <a:xfrm>
            <a:off x="11545810" y="6259633"/>
            <a:ext cx="461100" cy="5247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Clr>
                <a:srgbClr val="000000"/>
              </a:buClr>
              <a:buSzPts val="1900"/>
              <a:buFont typeface="Arial"/>
              <a:buNone/>
            </a:pPr>
            <a:fld id="{00000000-1234-1234-1234-123412341234}" type="slidenum">
              <a:rPr lang="en-US" sz="1200"/>
              <a:t>2</a:t>
            </a:fld>
            <a:endParaRPr sz="1200"/>
          </a:p>
        </p:txBody>
      </p:sp>
    </p:spTree>
    <p:extLst>
      <p:ext uri="{BB962C8B-B14F-4D97-AF65-F5344CB8AC3E}">
        <p14:creationId xmlns:p14="http://schemas.microsoft.com/office/powerpoint/2010/main" val="215428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p:nvPr/>
        </p:nvSpPr>
        <p:spPr>
          <a:xfrm>
            <a:off x="3895746" y="1216145"/>
            <a:ext cx="6949200" cy="1175975"/>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Deep Learning Intrusion Detection System</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Federated Training (FL)  vs.  Hierarchal Federated Training (HFL)</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Defenses &amp; Enhancements for Federated &amp; DNN Models</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Limitations &amp; Potential Solutions</a:t>
            </a:r>
          </a:p>
        </p:txBody>
      </p:sp>
      <p:sp>
        <p:nvSpPr>
          <p:cNvPr id="119" name="Google Shape;119;p23"/>
          <p:cNvSpPr/>
          <p:nvPr/>
        </p:nvSpPr>
        <p:spPr>
          <a:xfrm>
            <a:off x="3764857" y="2660500"/>
            <a:ext cx="6949200" cy="10743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a:t>Chameleon Cloud Platform</a:t>
            </a:r>
            <a:endParaRPr sz="1900"/>
          </a:p>
          <a:p>
            <a:pPr marL="609600" marR="0" lvl="0" indent="-406400" algn="l" rtl="0">
              <a:lnSpc>
                <a:spcPct val="115000"/>
              </a:lnSpc>
              <a:spcBef>
                <a:spcPts val="0"/>
              </a:spcBef>
              <a:spcAft>
                <a:spcPts val="0"/>
              </a:spcAft>
              <a:buClr>
                <a:srgbClr val="000000"/>
              </a:buClr>
              <a:buSzPts val="1600"/>
              <a:buFont typeface="Arial"/>
              <a:buChar char="●"/>
            </a:pPr>
            <a:r>
              <a:rPr lang="en-US" sz="1600"/>
              <a:t>System Architecture &amp; Network Topology of HFL-NIDS</a:t>
            </a:r>
            <a:endParaRPr sz="1600"/>
          </a:p>
          <a:p>
            <a:pPr marL="609600" marR="0" lvl="0" indent="-406400" algn="l" rtl="0">
              <a:lnSpc>
                <a:spcPct val="115000"/>
              </a:lnSpc>
              <a:spcBef>
                <a:spcPts val="0"/>
              </a:spcBef>
              <a:spcAft>
                <a:spcPts val="0"/>
              </a:spcAft>
              <a:buSzPts val="1600"/>
              <a:buChar char="●"/>
            </a:pPr>
            <a:r>
              <a:rPr lang="en-US" sz="1600"/>
              <a:t>Application Scenarios</a:t>
            </a:r>
            <a:endParaRPr sz="1600"/>
          </a:p>
        </p:txBody>
      </p:sp>
      <p:sp>
        <p:nvSpPr>
          <p:cNvPr id="120" name="Google Shape;120;p23"/>
          <p:cNvSpPr/>
          <p:nvPr/>
        </p:nvSpPr>
        <p:spPr>
          <a:xfrm>
            <a:off x="3755451" y="3948667"/>
            <a:ext cx="7030800" cy="12612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SzPts val="1600"/>
              <a:buChar char="●"/>
            </a:pPr>
            <a:r>
              <a:rPr lang="en-US" sz="1600"/>
              <a:t>Experiment  Trials</a:t>
            </a: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chemeClr val="dk1"/>
              </a:buClr>
              <a:buSzPts val="1600"/>
              <a:buFont typeface="Arial"/>
              <a:buChar char="●"/>
            </a:pPr>
            <a:r>
              <a:rPr lang="en-US" sz="1600">
                <a:solidFill>
                  <a:schemeClr val="dk1"/>
                </a:solidFill>
              </a:rPr>
              <a:t>Preliminary Results &amp; Methods</a:t>
            </a:r>
          </a:p>
          <a:p>
            <a:pPr marL="0" marR="0" lvl="0" indent="0" algn="l" rtl="0">
              <a:lnSpc>
                <a:spcPct val="115000"/>
              </a:lnSpc>
              <a:spcBef>
                <a:spcPts val="0"/>
              </a:spcBef>
              <a:spcAft>
                <a:spcPts val="0"/>
              </a:spcAft>
              <a:buClr>
                <a:srgbClr val="000000"/>
              </a:buClr>
              <a:buSzPts val="1600"/>
              <a:buFont typeface="Arial"/>
              <a:buNone/>
            </a:pPr>
            <a:endParaRPr lang="en-US" sz="1600" b="0" i="0" u="none" strike="noStrike" cap="none">
              <a:solidFill>
                <a:srgbClr val="000000"/>
              </a:solidFill>
              <a:latin typeface="Arial"/>
              <a:ea typeface="Arial"/>
              <a:cs typeface="Arial"/>
              <a:sym typeface="Arial"/>
            </a:endParaRPr>
          </a:p>
        </p:txBody>
      </p:sp>
      <p:sp>
        <p:nvSpPr>
          <p:cNvPr id="121" name="Google Shape;121;p23"/>
          <p:cNvSpPr/>
          <p:nvPr/>
        </p:nvSpPr>
        <p:spPr>
          <a:xfrm>
            <a:off x="3764857" y="5447633"/>
            <a:ext cx="6949200" cy="1074300"/>
          </a:xfrm>
          <a:prstGeom prst="roundRect">
            <a:avLst>
              <a:gd name="adj" fmla="val 16667"/>
            </a:avLst>
          </a:prstGeom>
          <a:solidFill>
            <a:srgbClr val="D1E4F6"/>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Experiences</a:t>
            </a:r>
            <a:r>
              <a:rPr lang="en-US" sz="1600">
                <a:solidFill>
                  <a:srgbClr val="000000"/>
                </a:solidFill>
                <a:latin typeface="Arial"/>
                <a:ea typeface="Arial"/>
                <a:cs typeface="Arial"/>
                <a:sym typeface="Arial"/>
              </a:rPr>
              <a:t> &amp; </a:t>
            </a:r>
            <a:r>
              <a:rPr lang="en-US" sz="1600" b="0" i="0" u="none" strike="noStrike" cap="none">
                <a:solidFill>
                  <a:srgbClr val="000000"/>
                </a:solidFill>
                <a:latin typeface="Arial"/>
                <a:ea typeface="Arial"/>
                <a:cs typeface="Arial"/>
                <a:sym typeface="Arial"/>
              </a:rPr>
              <a:t>Lessons Learned with Chameleon Cloud</a:t>
            </a:r>
            <a:endParaRPr sz="19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Plans for Reproducibility</a:t>
            </a:r>
            <a:endParaRPr sz="1900" b="0" i="0" u="none" strike="noStrike" cap="none">
              <a:solidFill>
                <a:srgbClr val="000000"/>
              </a:solidFill>
              <a:latin typeface="Arial"/>
              <a:ea typeface="Arial"/>
              <a:cs typeface="Arial"/>
              <a:sym typeface="Arial"/>
            </a:endParaRPr>
          </a:p>
        </p:txBody>
      </p:sp>
      <p:sp>
        <p:nvSpPr>
          <p:cNvPr id="122" name="Google Shape;122;p23"/>
          <p:cNvSpPr txBox="1">
            <a:spLocks noGrp="1"/>
          </p:cNvSpPr>
          <p:nvPr>
            <p:ph type="title"/>
          </p:nvPr>
        </p:nvSpPr>
        <p:spPr>
          <a:xfrm>
            <a:off x="415600" y="72333"/>
            <a:ext cx="11360700" cy="1074301"/>
          </a:xfrm>
          <a:prstGeom prst="rect">
            <a:avLst/>
          </a:prstGeom>
          <a:noFill/>
          <a:ln>
            <a:noFill/>
          </a:ln>
        </p:spPr>
        <p:txBody>
          <a:bodyPr spcFirstLastPara="1" wrap="square" lIns="121900" tIns="121900" rIns="121900" bIns="121900" anchor="t" anchorCtr="0">
            <a:noAutofit/>
          </a:bodyPr>
          <a:lstStyle/>
          <a:p>
            <a:pPr algn="ctr"/>
            <a:r>
              <a:rPr lang="en-US"/>
              <a:t>Table of Agendas</a:t>
            </a:r>
          </a:p>
        </p:txBody>
      </p:sp>
      <p:sp>
        <p:nvSpPr>
          <p:cNvPr id="123" name="Google Shape;123;p23"/>
          <p:cNvSpPr/>
          <p:nvPr/>
        </p:nvSpPr>
        <p:spPr>
          <a:xfrm>
            <a:off x="1477951" y="2567100"/>
            <a:ext cx="2530800" cy="1261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Solution Approach</a:t>
            </a:r>
            <a:endParaRPr sz="1900" b="0" i="0" u="none" strike="noStrike" cap="none">
              <a:solidFill>
                <a:srgbClr val="000000"/>
              </a:solidFill>
              <a:latin typeface="Arial"/>
              <a:ea typeface="Arial"/>
              <a:cs typeface="Arial"/>
              <a:sym typeface="Arial"/>
            </a:endParaRPr>
          </a:p>
        </p:txBody>
      </p:sp>
      <p:sp>
        <p:nvSpPr>
          <p:cNvPr id="124" name="Google Shape;124;p23"/>
          <p:cNvSpPr/>
          <p:nvPr/>
        </p:nvSpPr>
        <p:spPr>
          <a:xfrm>
            <a:off x="1477967" y="3948667"/>
            <a:ext cx="2530800" cy="1285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Evaluation</a:t>
            </a:r>
            <a:endParaRPr sz="1900" b="0" i="0" u="none" strike="noStrike" cap="none">
              <a:solidFill>
                <a:srgbClr val="000000"/>
              </a:solidFill>
              <a:latin typeface="Arial"/>
              <a:ea typeface="Arial"/>
              <a:cs typeface="Arial"/>
              <a:sym typeface="Arial"/>
            </a:endParaRPr>
          </a:p>
        </p:txBody>
      </p:sp>
      <p:sp>
        <p:nvSpPr>
          <p:cNvPr id="125" name="Google Shape;125;p23"/>
          <p:cNvSpPr/>
          <p:nvPr/>
        </p:nvSpPr>
        <p:spPr>
          <a:xfrm>
            <a:off x="1478051" y="5354233"/>
            <a:ext cx="2530800" cy="1285200"/>
          </a:xfrm>
          <a:prstGeom prst="roundRect">
            <a:avLst>
              <a:gd name="adj" fmla="val 16667"/>
            </a:avLst>
          </a:prstGeom>
          <a:solidFill>
            <a:srgbClr val="9FC5E8"/>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Conclusion</a:t>
            </a:r>
            <a:endParaRPr sz="1900" b="0" i="0" u="none" strike="noStrike" cap="none">
              <a:solidFill>
                <a:srgbClr val="000000"/>
              </a:solidFill>
              <a:latin typeface="Arial"/>
              <a:ea typeface="Arial"/>
              <a:cs typeface="Arial"/>
              <a:sym typeface="Arial"/>
            </a:endParaRPr>
          </a:p>
        </p:txBody>
      </p:sp>
      <p:sp>
        <p:nvSpPr>
          <p:cNvPr id="126" name="Google Shape;126;p23"/>
          <p:cNvSpPr/>
          <p:nvPr/>
        </p:nvSpPr>
        <p:spPr>
          <a:xfrm>
            <a:off x="1478065" y="1173533"/>
            <a:ext cx="2530800" cy="1261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a:solidFill>
                  <a:srgbClr val="000000"/>
                </a:solidFill>
                <a:latin typeface="Arial"/>
                <a:ea typeface="Arial"/>
                <a:cs typeface="Arial"/>
                <a:sym typeface="Arial"/>
              </a:rPr>
              <a:t>Motivations &amp; Problem</a:t>
            </a:r>
            <a:r>
              <a:rPr lang="en-US" sz="2100" b="1"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127" name="Google Shape;127;p23"/>
          <p:cNvSpPr txBox="1">
            <a:spLocks noGrp="1"/>
          </p:cNvSpPr>
          <p:nvPr>
            <p:ph type="sldNum" idx="12"/>
          </p:nvPr>
        </p:nvSpPr>
        <p:spPr>
          <a:xfrm>
            <a:off x="11545810" y="6259633"/>
            <a:ext cx="461100" cy="5247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Clr>
                <a:srgbClr val="000000"/>
              </a:buClr>
              <a:buSzPts val="1900"/>
              <a:buFont typeface="Arial"/>
              <a:buNone/>
            </a:pPr>
            <a:fld id="{00000000-1234-1234-1234-123412341234}" type="slidenum">
              <a:rPr lang="en-US" sz="1200"/>
              <a:t>20</a:t>
            </a:fld>
            <a:endParaRPr sz="1200"/>
          </a:p>
        </p:txBody>
      </p:sp>
    </p:spTree>
    <p:extLst>
      <p:ext uri="{BB962C8B-B14F-4D97-AF65-F5344CB8AC3E}">
        <p14:creationId xmlns:p14="http://schemas.microsoft.com/office/powerpoint/2010/main" val="164667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BD2C-5446-8849-CC34-7106263937FF}"/>
              </a:ext>
            </a:extLst>
          </p:cNvPr>
          <p:cNvSpPr>
            <a:spLocks noGrp="1"/>
          </p:cNvSpPr>
          <p:nvPr>
            <p:ph type="title"/>
          </p:nvPr>
        </p:nvSpPr>
        <p:spPr>
          <a:xfrm>
            <a:off x="838200" y="128875"/>
            <a:ext cx="10515600" cy="1135329"/>
          </a:xfrm>
        </p:spPr>
        <p:txBody>
          <a:bodyPr/>
          <a:lstStyle/>
          <a:p>
            <a:pPr algn="ctr"/>
            <a:r>
              <a:rPr lang="en-US" dirty="0"/>
              <a:t>Obstacles in Reproducibility</a:t>
            </a:r>
          </a:p>
        </p:txBody>
      </p:sp>
      <p:sp>
        <p:nvSpPr>
          <p:cNvPr id="3" name="Content Placeholder 2">
            <a:extLst>
              <a:ext uri="{FF2B5EF4-FFF2-40B4-BE49-F238E27FC236}">
                <a16:creationId xmlns:a16="http://schemas.microsoft.com/office/drawing/2014/main" id="{F09EEAB9-1171-31A8-C6E3-6A22B2F5D236}"/>
              </a:ext>
            </a:extLst>
          </p:cNvPr>
          <p:cNvSpPr>
            <a:spLocks noGrp="1"/>
          </p:cNvSpPr>
          <p:nvPr>
            <p:ph idx="1"/>
          </p:nvPr>
        </p:nvSpPr>
        <p:spPr>
          <a:xfrm>
            <a:off x="196381" y="1448312"/>
            <a:ext cx="11856515" cy="5144512"/>
          </a:xfrm>
        </p:spPr>
        <p:txBody>
          <a:bodyPr>
            <a:normAutofit lnSpcReduction="10000"/>
          </a:bodyPr>
          <a:lstStyle/>
          <a:p>
            <a:r>
              <a:rPr lang="en-US" dirty="0"/>
              <a:t>The provided Docker images with CUDA pre-installed by Chameleon are not compatible with the hardware installed and will not utilize the GPU during training.</a:t>
            </a:r>
          </a:p>
          <a:p>
            <a:pPr lvl="1"/>
            <a:r>
              <a:rPr lang="en-US" dirty="0"/>
              <a:t>Setting up CUDA on various devices with different GPUs is challenging.</a:t>
            </a:r>
          </a:p>
          <a:p>
            <a:endParaRPr lang="en-US" dirty="0"/>
          </a:p>
          <a:p>
            <a:r>
              <a:rPr lang="en-US" dirty="0"/>
              <a:t>Significant challenges were experienced in attempting to set up an experiment environment where I can securely test defense on the system.</a:t>
            </a:r>
          </a:p>
          <a:p>
            <a:endParaRPr lang="en-US" dirty="0"/>
          </a:p>
          <a:p>
            <a:r>
              <a:rPr lang="en-US" dirty="0"/>
              <a:t>Physical Edge Devices and IoT devices will have to be obtained to reproduce the same topology in the current research.</a:t>
            </a:r>
          </a:p>
          <a:p>
            <a:endParaRPr lang="en-US" dirty="0"/>
          </a:p>
          <a:p>
            <a:r>
              <a:rPr lang="en-US" u="sng" dirty="0"/>
              <a:t>Distant Proximity to </a:t>
            </a:r>
            <a:r>
              <a:rPr lang="en-US" b="1" i="1" u="sng" dirty="0" err="1"/>
              <a:t>CHI@Edge</a:t>
            </a:r>
            <a:r>
              <a:rPr lang="en-US" u="sng" dirty="0"/>
              <a:t> Servers</a:t>
            </a:r>
          </a:p>
        </p:txBody>
      </p:sp>
    </p:spTree>
    <p:extLst>
      <p:ext uri="{BB962C8B-B14F-4D97-AF65-F5344CB8AC3E}">
        <p14:creationId xmlns:p14="http://schemas.microsoft.com/office/powerpoint/2010/main" val="1318059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136F-9CED-D02A-382E-A33DDB562D76}"/>
              </a:ext>
            </a:extLst>
          </p:cNvPr>
          <p:cNvSpPr>
            <a:spLocks noGrp="1"/>
          </p:cNvSpPr>
          <p:nvPr>
            <p:ph type="title"/>
          </p:nvPr>
        </p:nvSpPr>
        <p:spPr>
          <a:xfrm>
            <a:off x="0" y="0"/>
            <a:ext cx="12192000" cy="1271016"/>
          </a:xfrm>
        </p:spPr>
        <p:txBody>
          <a:bodyPr/>
          <a:lstStyle/>
          <a:p>
            <a:pPr algn="ctr"/>
            <a:r>
              <a:rPr lang="en-US" dirty="0"/>
              <a:t>Pathway to the Reproducibility</a:t>
            </a:r>
          </a:p>
        </p:txBody>
      </p:sp>
      <p:sp>
        <p:nvSpPr>
          <p:cNvPr id="3" name="Content Placeholder 2">
            <a:extLst>
              <a:ext uri="{FF2B5EF4-FFF2-40B4-BE49-F238E27FC236}">
                <a16:creationId xmlns:a16="http://schemas.microsoft.com/office/drawing/2014/main" id="{9A4745DB-B507-B0AD-BC18-B0C8FAF1E161}"/>
              </a:ext>
            </a:extLst>
          </p:cNvPr>
          <p:cNvSpPr>
            <a:spLocks noGrp="1"/>
          </p:cNvSpPr>
          <p:nvPr>
            <p:ph idx="1"/>
          </p:nvPr>
        </p:nvSpPr>
        <p:spPr>
          <a:xfrm>
            <a:off x="256032" y="1271016"/>
            <a:ext cx="11935968" cy="5422391"/>
          </a:xfrm>
        </p:spPr>
        <p:txBody>
          <a:bodyPr vert="horz" lIns="91440" tIns="45720" rIns="91440" bIns="45720" rtlCol="0" anchor="t">
            <a:normAutofit lnSpcReduction="10000"/>
          </a:bodyPr>
          <a:lstStyle/>
          <a:p>
            <a:r>
              <a:rPr lang="en-US" dirty="0"/>
              <a:t>Devices in </a:t>
            </a:r>
            <a:r>
              <a:rPr lang="en-US" dirty="0" err="1"/>
              <a:t>EagleCyberNest</a:t>
            </a:r>
            <a:r>
              <a:rPr lang="en-US" dirty="0"/>
              <a:t>: Router, Jetson, &amp; Sensors </a:t>
            </a:r>
          </a:p>
          <a:p>
            <a:pPr lvl="1"/>
            <a:endParaRPr lang="en-US" dirty="0"/>
          </a:p>
          <a:p>
            <a:r>
              <a:rPr lang="en-US" dirty="0"/>
              <a:t>Experiment 1: </a:t>
            </a:r>
            <a:r>
              <a:rPr lang="en-US" dirty="0" err="1"/>
              <a:t>HiperGator</a:t>
            </a:r>
            <a:r>
              <a:rPr lang="en-US" dirty="0"/>
              <a:t> – From UF. Topology:</a:t>
            </a:r>
          </a:p>
          <a:p>
            <a:pPr lvl="1"/>
            <a:r>
              <a:rPr lang="en-US" dirty="0"/>
              <a:t>Testbed in </a:t>
            </a:r>
            <a:r>
              <a:rPr lang="en-US" dirty="0" err="1"/>
              <a:t>HiperGator</a:t>
            </a:r>
            <a:r>
              <a:rPr lang="en-US" dirty="0"/>
              <a:t>, has no-so-powerful HPC.</a:t>
            </a:r>
          </a:p>
          <a:p>
            <a:pPr lvl="1"/>
            <a:r>
              <a:rPr lang="en-US" dirty="0" err="1"/>
              <a:t>HiperGator</a:t>
            </a:r>
            <a:r>
              <a:rPr lang="en-US" dirty="0"/>
              <a:t> as edge server due to closer proximity to your physical devices in </a:t>
            </a:r>
            <a:r>
              <a:rPr lang="en-US" dirty="0" err="1"/>
              <a:t>EagleCyberNest</a:t>
            </a:r>
            <a:r>
              <a:rPr lang="en-US" dirty="0"/>
              <a:t> lab.</a:t>
            </a:r>
          </a:p>
          <a:p>
            <a:pPr lvl="1"/>
            <a:endParaRPr lang="en-US" dirty="0"/>
          </a:p>
          <a:p>
            <a:r>
              <a:rPr lang="en-US" dirty="0"/>
              <a:t>Experiment 2: Pure Chameleon platform </a:t>
            </a:r>
          </a:p>
          <a:p>
            <a:pPr lvl="1"/>
            <a:r>
              <a:rPr lang="en-US" dirty="0"/>
              <a:t>Cloud + Edge running fully on Chicago cites.</a:t>
            </a:r>
          </a:p>
          <a:p>
            <a:pPr lvl="1"/>
            <a:endParaRPr lang="en-US" dirty="0"/>
          </a:p>
          <a:p>
            <a:r>
              <a:rPr lang="en-US" dirty="0"/>
              <a:t>Experiment 3: Combine Edge and Cloud together – Florida + Chicago </a:t>
            </a:r>
          </a:p>
          <a:p>
            <a:pPr lvl="1"/>
            <a:r>
              <a:rPr lang="en-US" dirty="0"/>
              <a:t>Florida: Edge Server + Edge Devices; </a:t>
            </a:r>
          </a:p>
          <a:p>
            <a:pPr lvl="1"/>
            <a:r>
              <a:rPr lang="en-US" dirty="0"/>
              <a:t>Chicago: Edge Servers + Cloud Servers</a:t>
            </a:r>
          </a:p>
        </p:txBody>
      </p:sp>
      <p:pic>
        <p:nvPicPr>
          <p:cNvPr id="4" name="Picture 3">
            <a:extLst>
              <a:ext uri="{FF2B5EF4-FFF2-40B4-BE49-F238E27FC236}">
                <a16:creationId xmlns:a16="http://schemas.microsoft.com/office/drawing/2014/main" id="{844DDD9D-41A6-A2F2-3E19-95B8DE31C24A}"/>
              </a:ext>
            </a:extLst>
          </p:cNvPr>
          <p:cNvPicPr>
            <a:picLocks noChangeAspect="1"/>
          </p:cNvPicPr>
          <p:nvPr/>
        </p:nvPicPr>
        <p:blipFill>
          <a:blip r:embed="rId2"/>
          <a:stretch>
            <a:fillRect/>
          </a:stretch>
        </p:blipFill>
        <p:spPr>
          <a:xfrm>
            <a:off x="10485520" y="164593"/>
            <a:ext cx="940469" cy="940469"/>
          </a:xfrm>
          <a:prstGeom prst="rect">
            <a:avLst/>
          </a:prstGeom>
        </p:spPr>
      </p:pic>
    </p:spTree>
    <p:extLst>
      <p:ext uri="{BB962C8B-B14F-4D97-AF65-F5344CB8AC3E}">
        <p14:creationId xmlns:p14="http://schemas.microsoft.com/office/powerpoint/2010/main" val="493844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BD2C-5446-8849-CC34-7106263937FF}"/>
              </a:ext>
            </a:extLst>
          </p:cNvPr>
          <p:cNvSpPr>
            <a:spLocks noGrp="1"/>
          </p:cNvSpPr>
          <p:nvPr>
            <p:ph type="title"/>
          </p:nvPr>
        </p:nvSpPr>
        <p:spPr>
          <a:xfrm>
            <a:off x="838200" y="1"/>
            <a:ext cx="10515600" cy="1626281"/>
          </a:xfrm>
        </p:spPr>
        <p:txBody>
          <a:bodyPr/>
          <a:lstStyle/>
          <a:p>
            <a:pPr algn="ctr"/>
            <a:r>
              <a:rPr lang="en-US" dirty="0"/>
              <a:t>Pathway to the Reproducibility – cont.</a:t>
            </a:r>
          </a:p>
        </p:txBody>
      </p:sp>
      <p:sp>
        <p:nvSpPr>
          <p:cNvPr id="3" name="Content Placeholder 2">
            <a:extLst>
              <a:ext uri="{FF2B5EF4-FFF2-40B4-BE49-F238E27FC236}">
                <a16:creationId xmlns:a16="http://schemas.microsoft.com/office/drawing/2014/main" id="{F09EEAB9-1171-31A8-C6E3-6A22B2F5D236}"/>
              </a:ext>
            </a:extLst>
          </p:cNvPr>
          <p:cNvSpPr>
            <a:spLocks noGrp="1"/>
          </p:cNvSpPr>
          <p:nvPr>
            <p:ph idx="1"/>
          </p:nvPr>
        </p:nvSpPr>
        <p:spPr>
          <a:xfrm>
            <a:off x="325256" y="1626282"/>
            <a:ext cx="11764462" cy="4550681"/>
          </a:xfrm>
        </p:spPr>
        <p:txBody>
          <a:bodyPr>
            <a:normAutofit/>
          </a:bodyPr>
          <a:lstStyle/>
          <a:p>
            <a:pPr marL="0" indent="0">
              <a:buNone/>
            </a:pPr>
            <a:r>
              <a:rPr lang="en-US" b="1"/>
              <a:t>Standardized Experimental Setups/Testbed: </a:t>
            </a:r>
            <a:r>
              <a:rPr lang="en-US"/>
              <a:t>Ensure consistent &amp; secure environments for experiments by using standardized configurations and pre-configured setups that are custom or provided by Chameleon.</a:t>
            </a:r>
          </a:p>
          <a:p>
            <a:pPr lvl="1"/>
            <a:r>
              <a:rPr lang="en-US"/>
              <a:t>Overcome challenges in setting up CUDA on Chameleon nodes</a:t>
            </a:r>
          </a:p>
          <a:p>
            <a:pPr lvl="1"/>
            <a:r>
              <a:rPr lang="en-US"/>
              <a:t>Further Investigate configuring the network environment to be isolated &amp; secure</a:t>
            </a:r>
          </a:p>
          <a:p>
            <a:pPr lvl="1"/>
            <a:endParaRPr lang="en-US"/>
          </a:p>
          <a:p>
            <a:pPr marL="0" indent="0">
              <a:buNone/>
            </a:pPr>
            <a:r>
              <a:rPr lang="en-US" b="1"/>
              <a:t>Open-Source Code &amp; Data, Version Control, &amp; Comprehensive Documentation Methodologies: </a:t>
            </a:r>
            <a:r>
              <a:rPr lang="en-US"/>
              <a:t>Check out the </a:t>
            </a:r>
            <a:r>
              <a:rPr lang="en-US">
                <a:hlinkClick r:id="rId2"/>
              </a:rPr>
              <a:t>GitHub</a:t>
            </a:r>
            <a:r>
              <a:rPr lang="en-US"/>
              <a:t> to track progress, latest documents, and source code of the research</a:t>
            </a:r>
          </a:p>
          <a:p>
            <a:pPr lvl="1"/>
            <a:r>
              <a:rPr lang="en-US">
                <a:hlinkClick r:id="rId2"/>
              </a:rPr>
              <a:t>Keko787/HFL-DNN-GAN-IDS</a:t>
            </a:r>
            <a:endParaRPr lang="en-US"/>
          </a:p>
          <a:p>
            <a:endParaRPr lang="en-US" b="1"/>
          </a:p>
        </p:txBody>
      </p:sp>
    </p:spTree>
    <p:extLst>
      <p:ext uri="{BB962C8B-B14F-4D97-AF65-F5344CB8AC3E}">
        <p14:creationId xmlns:p14="http://schemas.microsoft.com/office/powerpoint/2010/main" val="354410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p:nvPr/>
        </p:nvSpPr>
        <p:spPr>
          <a:xfrm>
            <a:off x="3895746" y="1216145"/>
            <a:ext cx="6949200" cy="1175975"/>
          </a:xfrm>
          <a:prstGeom prst="roundRect">
            <a:avLst>
              <a:gd name="adj" fmla="val 16667"/>
            </a:avLst>
          </a:prstGeom>
          <a:solidFill>
            <a:srgbClr val="FCE5CD"/>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Deep Learning Intrusion Detection System</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Federated Training (FL)  vs.  Hierarchal Federated Training (HFL)</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Defenses &amp; Enhancements for Federated &amp; DNN Models</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Limitations &amp; Potential Solutions</a:t>
            </a:r>
          </a:p>
        </p:txBody>
      </p:sp>
      <p:sp>
        <p:nvSpPr>
          <p:cNvPr id="119" name="Google Shape;119;p23"/>
          <p:cNvSpPr/>
          <p:nvPr/>
        </p:nvSpPr>
        <p:spPr>
          <a:xfrm>
            <a:off x="3764857" y="2660500"/>
            <a:ext cx="6949200" cy="10743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a:t>Chameleon Cloud Platform</a:t>
            </a:r>
            <a:endParaRPr sz="1900"/>
          </a:p>
          <a:p>
            <a:pPr marL="609600" marR="0" lvl="0" indent="-406400" algn="l" rtl="0">
              <a:lnSpc>
                <a:spcPct val="115000"/>
              </a:lnSpc>
              <a:spcBef>
                <a:spcPts val="0"/>
              </a:spcBef>
              <a:spcAft>
                <a:spcPts val="0"/>
              </a:spcAft>
              <a:buClr>
                <a:srgbClr val="000000"/>
              </a:buClr>
              <a:buSzPts val="1600"/>
              <a:buFont typeface="Arial"/>
              <a:buChar char="●"/>
            </a:pPr>
            <a:r>
              <a:rPr lang="en-US" sz="1600"/>
              <a:t>System Architecture &amp; Network Topology of HFL-NIDS</a:t>
            </a:r>
            <a:endParaRPr sz="1600"/>
          </a:p>
          <a:p>
            <a:pPr marL="609600" marR="0" lvl="0" indent="-406400" algn="l" rtl="0">
              <a:lnSpc>
                <a:spcPct val="115000"/>
              </a:lnSpc>
              <a:spcBef>
                <a:spcPts val="0"/>
              </a:spcBef>
              <a:spcAft>
                <a:spcPts val="0"/>
              </a:spcAft>
              <a:buSzPts val="1600"/>
              <a:buChar char="●"/>
            </a:pPr>
            <a:r>
              <a:rPr lang="en-US" sz="1600"/>
              <a:t>Application Scenarios</a:t>
            </a:r>
            <a:endParaRPr sz="1600"/>
          </a:p>
        </p:txBody>
      </p:sp>
      <p:sp>
        <p:nvSpPr>
          <p:cNvPr id="120" name="Google Shape;120;p23"/>
          <p:cNvSpPr/>
          <p:nvPr/>
        </p:nvSpPr>
        <p:spPr>
          <a:xfrm>
            <a:off x="3755451" y="3948667"/>
            <a:ext cx="7030800" cy="12612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SzPts val="1600"/>
              <a:buChar char="●"/>
            </a:pPr>
            <a:r>
              <a:rPr lang="en-US" sz="1600"/>
              <a:t>Experiment  Trials</a:t>
            </a: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chemeClr val="dk1"/>
              </a:buClr>
              <a:buSzPts val="1600"/>
              <a:buFont typeface="Arial"/>
              <a:buChar char="●"/>
            </a:pPr>
            <a:r>
              <a:rPr lang="en-US" sz="1600">
                <a:solidFill>
                  <a:schemeClr val="dk1"/>
                </a:solidFill>
              </a:rPr>
              <a:t>Preliminary Results &amp; Methods</a:t>
            </a:r>
          </a:p>
          <a:p>
            <a:pPr marL="0" marR="0" lvl="0" indent="0" algn="l" rtl="0">
              <a:lnSpc>
                <a:spcPct val="115000"/>
              </a:lnSpc>
              <a:spcBef>
                <a:spcPts val="0"/>
              </a:spcBef>
              <a:spcAft>
                <a:spcPts val="0"/>
              </a:spcAft>
              <a:buClr>
                <a:srgbClr val="000000"/>
              </a:buClr>
              <a:buSzPts val="1600"/>
              <a:buFont typeface="Arial"/>
              <a:buNone/>
            </a:pPr>
            <a:endParaRPr lang="en-US" sz="1600" b="0" i="0" u="none" strike="noStrike" cap="none">
              <a:solidFill>
                <a:srgbClr val="000000"/>
              </a:solidFill>
              <a:latin typeface="Arial"/>
              <a:ea typeface="Arial"/>
              <a:cs typeface="Arial"/>
              <a:sym typeface="Arial"/>
            </a:endParaRPr>
          </a:p>
        </p:txBody>
      </p:sp>
      <p:sp>
        <p:nvSpPr>
          <p:cNvPr id="121" name="Google Shape;121;p23"/>
          <p:cNvSpPr/>
          <p:nvPr/>
        </p:nvSpPr>
        <p:spPr>
          <a:xfrm>
            <a:off x="3764857" y="5447633"/>
            <a:ext cx="6949200" cy="10743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Experiences</a:t>
            </a:r>
            <a:r>
              <a:rPr lang="en-US" sz="1600">
                <a:solidFill>
                  <a:srgbClr val="000000"/>
                </a:solidFill>
                <a:latin typeface="Arial"/>
                <a:ea typeface="Arial"/>
                <a:cs typeface="Arial"/>
                <a:sym typeface="Arial"/>
              </a:rPr>
              <a:t> &amp; </a:t>
            </a:r>
            <a:r>
              <a:rPr lang="en-US" sz="1600" b="0" i="0" u="none" strike="noStrike" cap="none">
                <a:solidFill>
                  <a:srgbClr val="000000"/>
                </a:solidFill>
                <a:latin typeface="Arial"/>
                <a:ea typeface="Arial"/>
                <a:cs typeface="Arial"/>
                <a:sym typeface="Arial"/>
              </a:rPr>
              <a:t>Lessons Learned with Chameleon Cloud</a:t>
            </a:r>
            <a:endParaRPr sz="19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Plans for Reproducibility</a:t>
            </a:r>
            <a:endParaRPr sz="1900" b="0" i="0" u="none" strike="noStrike" cap="none">
              <a:solidFill>
                <a:srgbClr val="000000"/>
              </a:solidFill>
              <a:latin typeface="Arial"/>
              <a:ea typeface="Arial"/>
              <a:cs typeface="Arial"/>
              <a:sym typeface="Arial"/>
            </a:endParaRPr>
          </a:p>
        </p:txBody>
      </p:sp>
      <p:sp>
        <p:nvSpPr>
          <p:cNvPr id="122" name="Google Shape;122;p23"/>
          <p:cNvSpPr txBox="1">
            <a:spLocks noGrp="1"/>
          </p:cNvSpPr>
          <p:nvPr>
            <p:ph type="title"/>
          </p:nvPr>
        </p:nvSpPr>
        <p:spPr>
          <a:xfrm>
            <a:off x="415600" y="72333"/>
            <a:ext cx="11360700" cy="1074301"/>
          </a:xfrm>
          <a:prstGeom prst="rect">
            <a:avLst/>
          </a:prstGeom>
          <a:noFill/>
          <a:ln>
            <a:noFill/>
          </a:ln>
        </p:spPr>
        <p:txBody>
          <a:bodyPr spcFirstLastPara="1" wrap="square" lIns="121900" tIns="121900" rIns="121900" bIns="121900" anchor="t" anchorCtr="0">
            <a:noAutofit/>
          </a:bodyPr>
          <a:lstStyle/>
          <a:p>
            <a:pPr algn="ctr"/>
            <a:r>
              <a:rPr lang="en-US"/>
              <a:t>Table of Agendas</a:t>
            </a:r>
          </a:p>
        </p:txBody>
      </p:sp>
      <p:sp>
        <p:nvSpPr>
          <p:cNvPr id="123" name="Google Shape;123;p23"/>
          <p:cNvSpPr/>
          <p:nvPr/>
        </p:nvSpPr>
        <p:spPr>
          <a:xfrm>
            <a:off x="1477951" y="2567100"/>
            <a:ext cx="2530800" cy="1261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Solution Approach</a:t>
            </a:r>
            <a:endParaRPr sz="1900" b="0" i="0" u="none" strike="noStrike" cap="none">
              <a:solidFill>
                <a:srgbClr val="000000"/>
              </a:solidFill>
              <a:latin typeface="Arial"/>
              <a:ea typeface="Arial"/>
              <a:cs typeface="Arial"/>
              <a:sym typeface="Arial"/>
            </a:endParaRPr>
          </a:p>
        </p:txBody>
      </p:sp>
      <p:sp>
        <p:nvSpPr>
          <p:cNvPr id="124" name="Google Shape;124;p23"/>
          <p:cNvSpPr/>
          <p:nvPr/>
        </p:nvSpPr>
        <p:spPr>
          <a:xfrm>
            <a:off x="1477967" y="3948667"/>
            <a:ext cx="2530800" cy="1285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Evaluation</a:t>
            </a:r>
            <a:endParaRPr sz="1900" b="0" i="0" u="none" strike="noStrike" cap="none">
              <a:solidFill>
                <a:srgbClr val="000000"/>
              </a:solidFill>
              <a:latin typeface="Arial"/>
              <a:ea typeface="Arial"/>
              <a:cs typeface="Arial"/>
              <a:sym typeface="Arial"/>
            </a:endParaRPr>
          </a:p>
        </p:txBody>
      </p:sp>
      <p:sp>
        <p:nvSpPr>
          <p:cNvPr id="125" name="Google Shape;125;p23"/>
          <p:cNvSpPr/>
          <p:nvPr/>
        </p:nvSpPr>
        <p:spPr>
          <a:xfrm>
            <a:off x="1478051" y="5354233"/>
            <a:ext cx="2530800" cy="1285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Conclusion</a:t>
            </a:r>
            <a:endParaRPr sz="1900" b="0" i="0" u="none" strike="noStrike" cap="none">
              <a:solidFill>
                <a:srgbClr val="000000"/>
              </a:solidFill>
              <a:latin typeface="Arial"/>
              <a:ea typeface="Arial"/>
              <a:cs typeface="Arial"/>
              <a:sym typeface="Arial"/>
            </a:endParaRPr>
          </a:p>
        </p:txBody>
      </p:sp>
      <p:sp>
        <p:nvSpPr>
          <p:cNvPr id="126" name="Google Shape;126;p23"/>
          <p:cNvSpPr/>
          <p:nvPr/>
        </p:nvSpPr>
        <p:spPr>
          <a:xfrm>
            <a:off x="1478065" y="1173533"/>
            <a:ext cx="2530800" cy="1261200"/>
          </a:xfrm>
          <a:prstGeom prst="roundRect">
            <a:avLst>
              <a:gd name="adj" fmla="val 16667"/>
            </a:avLst>
          </a:prstGeom>
          <a:solidFill>
            <a:srgbClr val="F6B26B"/>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a:solidFill>
                  <a:srgbClr val="000000"/>
                </a:solidFill>
                <a:latin typeface="Arial"/>
                <a:ea typeface="Arial"/>
                <a:cs typeface="Arial"/>
                <a:sym typeface="Arial"/>
              </a:rPr>
              <a:t>Motivations &amp; Problem</a:t>
            </a:r>
            <a:r>
              <a:rPr lang="en-US" sz="2100" b="1"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127" name="Google Shape;127;p23"/>
          <p:cNvSpPr txBox="1">
            <a:spLocks noGrp="1"/>
          </p:cNvSpPr>
          <p:nvPr>
            <p:ph type="sldNum" idx="12"/>
          </p:nvPr>
        </p:nvSpPr>
        <p:spPr>
          <a:xfrm>
            <a:off x="11545810" y="6259633"/>
            <a:ext cx="461100" cy="5247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Clr>
                <a:srgbClr val="000000"/>
              </a:buClr>
              <a:buSzPts val="1900"/>
              <a:buFont typeface="Arial"/>
              <a:buNone/>
            </a:pPr>
            <a:fld id="{00000000-1234-1234-1234-123412341234}" type="slidenum">
              <a:rPr lang="en-US" sz="1200"/>
              <a:t>3</a:t>
            </a:fld>
            <a:endParaRPr sz="1200"/>
          </a:p>
        </p:txBody>
      </p:sp>
    </p:spTree>
    <p:extLst>
      <p:ext uri="{BB962C8B-B14F-4D97-AF65-F5344CB8AC3E}">
        <p14:creationId xmlns:p14="http://schemas.microsoft.com/office/powerpoint/2010/main" val="208657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EBA3-2E7A-9178-48DC-97D445C67B68}"/>
              </a:ext>
            </a:extLst>
          </p:cNvPr>
          <p:cNvSpPr>
            <a:spLocks noGrp="1"/>
          </p:cNvSpPr>
          <p:nvPr>
            <p:ph type="title"/>
          </p:nvPr>
        </p:nvSpPr>
        <p:spPr>
          <a:xfrm>
            <a:off x="0" y="1"/>
            <a:ext cx="12192000" cy="1078991"/>
          </a:xfrm>
        </p:spPr>
        <p:txBody>
          <a:bodyPr>
            <a:normAutofit/>
          </a:bodyPr>
          <a:lstStyle/>
          <a:p>
            <a:pPr algn="ctr"/>
            <a:r>
              <a:rPr lang="en-US" sz="3500" dirty="0"/>
              <a:t>Background - Deep Learning Intrusion Detection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3E17FE-E710-0E56-4C29-3CEA6941C47F}"/>
                  </a:ext>
                </a:extLst>
              </p:cNvPr>
              <p:cNvSpPr>
                <a:spLocks noGrp="1"/>
              </p:cNvSpPr>
              <p:nvPr>
                <p:ph idx="1"/>
              </p:nvPr>
            </p:nvSpPr>
            <p:spPr>
              <a:xfrm>
                <a:off x="155996" y="1243584"/>
                <a:ext cx="12036004" cy="5614415"/>
              </a:xfrm>
            </p:spPr>
            <p:txBody>
              <a:bodyPr>
                <a:normAutofit/>
              </a:bodyPr>
              <a:lstStyle/>
              <a:p>
                <a:r>
                  <a:rPr lang="en-US" sz="2400" dirty="0"/>
                  <a:t>A </a:t>
                </a:r>
                <a:r>
                  <a:rPr lang="en-US" sz="2400" b="1" dirty="0"/>
                  <a:t>Deep Learning Neural Network Model </a:t>
                </a:r>
                <a:r>
                  <a:rPr lang="en-US" sz="2400" dirty="0"/>
                  <a:t>is currently developed to </a:t>
                </a:r>
                <a:r>
                  <a:rPr lang="en-US" sz="2400" u="sng" dirty="0"/>
                  <a:t>detect anomalies in network traffic feeds</a:t>
                </a:r>
                <a:r>
                  <a:rPr lang="en-US" sz="2400" dirty="0"/>
                  <a:t>.</a:t>
                </a:r>
              </a:p>
              <a:p>
                <a:pPr lvl="1"/>
                <a:r>
                  <a:rPr lang="en-US" sz="2000" dirty="0"/>
                  <a:t>Issue is that the training data pools are </a:t>
                </a:r>
                <a:r>
                  <a:rPr lang="en-US" sz="2000" u="sng" dirty="0"/>
                  <a:t>imbalanced and vulnerable against adversarial attacks.</a:t>
                </a:r>
              </a:p>
              <a:p>
                <a:pPr lvl="1"/>
                <a:endParaRPr lang="en-US" sz="1000" dirty="0"/>
              </a:p>
              <a:p>
                <a:pPr marL="457200" lvl="1" indent="0">
                  <a:buNone/>
                </a:pPr>
                <a:endParaRPr lang="en-US" sz="1000" dirty="0"/>
              </a:p>
              <a:p>
                <a:r>
                  <a:rPr lang="en-US" sz="2400" dirty="0"/>
                  <a:t>Further enhancement to the detection system can be made by developing a </a:t>
                </a:r>
                <a:r>
                  <a:rPr lang="en-US" sz="2400" b="1" dirty="0"/>
                  <a:t>Generative Deep Learning Model </a:t>
                </a:r>
                <a:r>
                  <a:rPr lang="en-US" sz="2400" dirty="0"/>
                  <a:t>to </a:t>
                </a:r>
                <a:r>
                  <a:rPr lang="en-US" sz="2400" u="sng" dirty="0"/>
                  <a:t>generate data realistic enough to fool the classifier model into believing it is real data</a:t>
                </a:r>
                <a:r>
                  <a:rPr lang="en-US" sz="2400" dirty="0"/>
                  <a:t>.</a:t>
                </a:r>
              </a:p>
              <a:p>
                <a:pPr marL="0" indent="0">
                  <a:buNone/>
                </a:pPr>
                <a:endParaRPr lang="en-US" sz="200" i="1" dirty="0"/>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𝑔</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𝐸</m:t>
                          </m:r>
                        </m:e>
                        <m:sub>
                          <m:r>
                            <a:rPr lang="en-US" sz="1800" b="0" i="1" smtClean="0">
                              <a:latin typeface="Cambria Math" panose="02040503050406030204" pitchFamily="18" charset="0"/>
                            </a:rPr>
                            <m:t>𝑧</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𝑧</m:t>
                              </m:r>
                            </m:sub>
                          </m:sSub>
                        </m:sub>
                      </m:sSub>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a:rPr lang="en-US" sz="1800" b="0" i="1" smtClean="0">
                              <a:latin typeface="Cambria Math" panose="02040503050406030204" pitchFamily="18" charset="0"/>
                            </a:rPr>
                            <m:t>𝑙𝑜𝑔</m:t>
                          </m:r>
                        </m:fName>
                        <m:e>
                          <m:r>
                            <a:rPr lang="en-US" sz="1800" b="0" i="1" smtClean="0">
                              <a:latin typeface="Cambria Math" panose="02040503050406030204" pitchFamily="18" charset="0"/>
                            </a:rPr>
                            <m:t>𝐷</m:t>
                          </m:r>
                          <m:r>
                            <a:rPr lang="en-US" sz="1800" b="0" i="1" smtClean="0">
                              <a:latin typeface="Cambria Math" panose="02040503050406030204" pitchFamily="18" charset="0"/>
                            </a:rPr>
                            <m:t>(</m:t>
                          </m:r>
                          <m:r>
                            <a:rPr lang="en-US" sz="1800" b="0" i="1" smtClean="0">
                              <a:latin typeface="Cambria Math" panose="02040503050406030204" pitchFamily="18" charset="0"/>
                            </a:rPr>
                            <m:t>𝐺</m:t>
                          </m:r>
                          <m:r>
                            <a:rPr lang="en-US" sz="1800" b="0" i="1" smtClean="0">
                              <a:latin typeface="Cambria Math" panose="02040503050406030204" pitchFamily="18" charset="0"/>
                            </a:rPr>
                            <m:t>(</m:t>
                          </m:r>
                          <m:r>
                            <a:rPr lang="en-US" sz="1800" b="0" i="1" smtClean="0">
                              <a:latin typeface="Cambria Math" panose="02040503050406030204" pitchFamily="18" charset="0"/>
                            </a:rPr>
                            <m:t>𝑧</m:t>
                          </m:r>
                          <m:r>
                            <a:rPr lang="en-US" sz="1800" b="0" i="1" smtClean="0">
                              <a:latin typeface="Cambria Math" panose="02040503050406030204" pitchFamily="18" charset="0"/>
                            </a:rPr>
                            <m:t>))</m:t>
                          </m:r>
                        </m:e>
                      </m:func>
                      <m:r>
                        <a:rPr lang="en-US" sz="1800" b="0" i="1" smtClean="0">
                          <a:latin typeface="Cambria Math" panose="02040503050406030204" pitchFamily="18" charset="0"/>
                        </a:rPr>
                        <m:t>]</m:t>
                      </m:r>
                    </m:oMath>
                  </m:oMathPara>
                </a14:m>
                <a:endParaRPr lang="en-US" sz="1800" i="1" dirty="0"/>
              </a:p>
              <a:p>
                <a:endParaRPr lang="en-US" sz="400" dirty="0"/>
              </a:p>
              <a:p>
                <a:endParaRPr lang="en-US" sz="400" dirty="0"/>
              </a:p>
              <a:p>
                <a:r>
                  <a:rPr lang="en-US" sz="2400" dirty="0"/>
                  <a:t>The Classifier can be </a:t>
                </a:r>
                <a:r>
                  <a:rPr lang="en-US" sz="2400" i="1" dirty="0"/>
                  <a:t>modified</a:t>
                </a:r>
                <a:r>
                  <a:rPr lang="en-US" sz="2400" dirty="0"/>
                  <a:t> to </a:t>
                </a:r>
                <a:r>
                  <a:rPr lang="en-US" sz="2400" u="sng" dirty="0"/>
                  <a:t>categorize synthetic or adversarial data </a:t>
                </a:r>
                <a:r>
                  <a:rPr lang="en-US" sz="2400" dirty="0"/>
                  <a:t>as well, it becomes a </a:t>
                </a:r>
                <a:r>
                  <a:rPr lang="en-US" sz="2400" b="1" dirty="0"/>
                  <a:t>Multi-Categorical Model </a:t>
                </a:r>
                <a:r>
                  <a:rPr lang="en-US" sz="2400" dirty="0"/>
                  <a:t>for </a:t>
                </a:r>
                <a:r>
                  <a:rPr lang="en-US" sz="2400" u="sng" dirty="0"/>
                  <a:t>detecting anomalies and synthetic traffic</a:t>
                </a:r>
                <a:r>
                  <a:rPr lang="en-US" sz="2400" dirty="0"/>
                  <a:t>.</a:t>
                </a:r>
              </a:p>
              <a:p>
                <a:pPr lvl="1"/>
                <a:r>
                  <a:rPr lang="en-US" sz="2000" dirty="0"/>
                  <a:t>If both are trained sufficiently, the generated data can be used as training data for other classifiers.</a:t>
                </a:r>
              </a:p>
              <a:p>
                <a:pPr lvl="1"/>
                <a:endParaRPr lang="en-US" sz="300" i="1" dirty="0"/>
              </a:p>
              <a:p>
                <a:pPr marL="0" indent="0" algn="ctr">
                  <a:buNone/>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𝐷</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𝐸</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𝑛𝑜𝑟𝑚𝑎𝑙</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𝑑𝑎𝑡𝑎</m:t>
                            </m:r>
                          </m:sub>
                        </m:sSub>
                      </m:sub>
                    </m:sSub>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a:rPr lang="en-US" sz="1800" b="0" i="1" smtClean="0">
                            <a:latin typeface="Cambria Math" panose="02040503050406030204" pitchFamily="18" charset="0"/>
                          </a:rPr>
                          <m:t>𝑙𝑜𝑔</m:t>
                        </m:r>
                      </m:fName>
                      <m:e>
                        <m:r>
                          <a:rPr lang="en-US" sz="1800" b="0" i="1" smtClean="0">
                            <a:latin typeface="Cambria Math" panose="02040503050406030204" pitchFamily="18" charset="0"/>
                          </a:rPr>
                          <m:t>𝐷</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𝑛𝑜𝑟𝑚𝑎𝑙</m:t>
                            </m:r>
                          </m:sub>
                        </m:sSub>
                        <m:r>
                          <a:rPr lang="en-US" sz="1800" b="0" i="1" smtClean="0">
                            <a:latin typeface="Cambria Math" panose="02040503050406030204" pitchFamily="18" charset="0"/>
                          </a:rPr>
                          <m:t>)</m:t>
                        </m:r>
                      </m:e>
                    </m:func>
                    <m:r>
                      <a:rPr lang="en-US" sz="1800" b="0" i="1" smtClean="0">
                        <a:latin typeface="Cambria Math" panose="02040503050406030204" pitchFamily="18" charset="0"/>
                      </a:rPr>
                      <m:t>]</m:t>
                    </m:r>
                  </m:oMath>
                </a14:m>
                <a:r>
                  <a:rPr lang="en-US" sz="1800" b="0" i="1" dirty="0"/>
                  <a:t> </a:t>
                </a:r>
                <a14:m>
                  <m:oMath xmlns:m="http://schemas.openxmlformats.org/officeDocument/2006/math">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𝐸</m:t>
                        </m:r>
                      </m:e>
                      <m: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𝑖𝑛𝑡𝑟𝑢𝑠𝑖𝑣𝑒</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𝑑𝑎𝑡𝑎</m:t>
                            </m:r>
                          </m:sub>
                        </m:sSub>
                      </m:sub>
                    </m:sSub>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a:rPr lang="en-US" sz="1800" b="0" i="1" smtClean="0">
                            <a:latin typeface="Cambria Math" panose="02040503050406030204" pitchFamily="18" charset="0"/>
                          </a:rPr>
                          <m:t>𝑙𝑜𝑔</m:t>
                        </m:r>
                      </m:fName>
                      <m:e>
                        <m:r>
                          <a:rPr lang="en-US" sz="1800" b="0" i="1" smtClean="0">
                            <a:latin typeface="Cambria Math" panose="02040503050406030204" pitchFamily="18" charset="0"/>
                          </a:rPr>
                          <m:t>𝐷</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𝑖𝑛𝑡𝑟𝑢𝑠𝑖𝑣𝑒</m:t>
                            </m:r>
                          </m:sub>
                        </m:sSub>
                        <m:r>
                          <a:rPr lang="en-US" sz="1800" b="0" i="1" smtClean="0">
                            <a:latin typeface="Cambria Math" panose="02040503050406030204" pitchFamily="18" charset="0"/>
                          </a:rPr>
                          <m:t>)</m:t>
                        </m:r>
                      </m:e>
                    </m:func>
                    <m:r>
                      <a:rPr lang="en-US" sz="1800" b="0" i="1" smtClean="0">
                        <a:latin typeface="Cambria Math" panose="02040503050406030204" pitchFamily="18" charset="0"/>
                      </a:rPr>
                      <m:t>]</m:t>
                    </m:r>
                  </m:oMath>
                </a14:m>
                <a:r>
                  <a:rPr lang="en-US" sz="1800" b="0" i="1" dirty="0"/>
                  <a:t> </a:t>
                </a:r>
                <a14:m>
                  <m:oMath xmlns:m="http://schemas.openxmlformats.org/officeDocument/2006/math">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𝐸</m:t>
                        </m:r>
                      </m:e>
                      <m:sub>
                        <m:r>
                          <a:rPr lang="en-US" sz="1800" b="0" i="1" smtClean="0">
                            <a:latin typeface="Cambria Math" panose="02040503050406030204" pitchFamily="18" charset="0"/>
                          </a:rPr>
                          <m:t>𝑧</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𝑧</m:t>
                            </m:r>
                          </m:sub>
                        </m:sSub>
                      </m:sub>
                    </m:sSub>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a:rPr lang="en-US" sz="1800" b="0" i="1" smtClean="0">
                            <a:latin typeface="Cambria Math" panose="02040503050406030204" pitchFamily="18" charset="0"/>
                          </a:rPr>
                          <m:t>𝑙𝑜𝑔</m:t>
                        </m:r>
                      </m:fName>
                      <m:e>
                        <m:r>
                          <a:rPr lang="en-US" sz="1800" b="0" i="1" smtClean="0">
                            <a:latin typeface="Cambria Math" panose="02040503050406030204" pitchFamily="18" charset="0"/>
                          </a:rPr>
                          <m:t>(1−</m:t>
                        </m:r>
                        <m:r>
                          <a:rPr lang="en-US" sz="1800" b="0" i="1" smtClean="0">
                            <a:latin typeface="Cambria Math" panose="02040503050406030204" pitchFamily="18" charset="0"/>
                          </a:rPr>
                          <m:t>𝐷</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𝐺</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𝑧</m:t>
                                </m:r>
                              </m:e>
                            </m:d>
                          </m:e>
                        </m:d>
                        <m:r>
                          <a:rPr lang="en-US" sz="1800" b="0" i="1" smtClean="0">
                            <a:latin typeface="Cambria Math" panose="02040503050406030204" pitchFamily="18" charset="0"/>
                          </a:rPr>
                          <m:t>)</m:t>
                        </m:r>
                      </m:e>
                    </m:func>
                    <m:r>
                      <a:rPr lang="en-US" sz="1800" b="0" i="1" smtClean="0">
                        <a:latin typeface="Cambria Math" panose="02040503050406030204" pitchFamily="18" charset="0"/>
                      </a:rPr>
                      <m:t>]</m:t>
                    </m:r>
                  </m:oMath>
                </a14:m>
                <a:endParaRPr lang="en-US" sz="2400" i="1" dirty="0"/>
              </a:p>
              <a:p>
                <a:endParaRPr lang="en-US" sz="2400" dirty="0"/>
              </a:p>
              <a:p>
                <a:pPr marL="457200" lvl="1" indent="0">
                  <a:buNone/>
                </a:pPr>
                <a:endParaRPr lang="en-US" sz="2000" dirty="0"/>
              </a:p>
            </p:txBody>
          </p:sp>
        </mc:Choice>
        <mc:Fallback xmlns="">
          <p:sp>
            <p:nvSpPr>
              <p:cNvPr id="3" name="Content Placeholder 2">
                <a:extLst>
                  <a:ext uri="{FF2B5EF4-FFF2-40B4-BE49-F238E27FC236}">
                    <a16:creationId xmlns:a16="http://schemas.microsoft.com/office/drawing/2014/main" id="{F93E17FE-E710-0E56-4C29-3CEA6941C47F}"/>
                  </a:ext>
                </a:extLst>
              </p:cNvPr>
              <p:cNvSpPr>
                <a:spLocks noGrp="1" noRot="1" noChangeAspect="1" noMove="1" noResize="1" noEditPoints="1" noAdjustHandles="1" noChangeArrowheads="1" noChangeShapeType="1" noTextEdit="1"/>
              </p:cNvSpPr>
              <p:nvPr>
                <p:ph idx="1"/>
              </p:nvPr>
            </p:nvSpPr>
            <p:spPr>
              <a:xfrm>
                <a:off x="155996" y="1243584"/>
                <a:ext cx="12036004" cy="5614415"/>
              </a:xfrm>
              <a:blipFill>
                <a:blip r:embed="rId2"/>
                <a:stretch>
                  <a:fillRect l="-709" t="-1412"/>
                </a:stretch>
              </a:blipFill>
            </p:spPr>
            <p:txBody>
              <a:bodyPr/>
              <a:lstStyle/>
              <a:p>
                <a:r>
                  <a:rPr lang="en-US">
                    <a:noFill/>
                  </a:rPr>
                  <a:t> </a:t>
                </a:r>
              </a:p>
            </p:txBody>
          </p:sp>
        </mc:Fallback>
      </mc:AlternateContent>
    </p:spTree>
    <p:extLst>
      <p:ext uri="{BB962C8B-B14F-4D97-AF65-F5344CB8AC3E}">
        <p14:creationId xmlns:p14="http://schemas.microsoft.com/office/powerpoint/2010/main" val="162233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C220-3217-3F0E-BD42-289FF954F23B}"/>
              </a:ext>
            </a:extLst>
          </p:cNvPr>
          <p:cNvSpPr>
            <a:spLocks noGrp="1"/>
          </p:cNvSpPr>
          <p:nvPr>
            <p:ph type="title"/>
          </p:nvPr>
        </p:nvSpPr>
        <p:spPr>
          <a:xfrm>
            <a:off x="0" y="0"/>
            <a:ext cx="12191999" cy="1288752"/>
          </a:xfrm>
        </p:spPr>
        <p:txBody>
          <a:bodyPr>
            <a:normAutofit/>
          </a:bodyPr>
          <a:lstStyle/>
          <a:p>
            <a:pPr algn="ctr"/>
            <a:r>
              <a:rPr lang="en-US" sz="3600" dirty="0"/>
              <a:t>Federated Training  vs.  Hierarchal Federated Training</a:t>
            </a:r>
          </a:p>
        </p:txBody>
      </p:sp>
      <p:sp>
        <p:nvSpPr>
          <p:cNvPr id="3" name="Content Placeholder 2">
            <a:extLst>
              <a:ext uri="{FF2B5EF4-FFF2-40B4-BE49-F238E27FC236}">
                <a16:creationId xmlns:a16="http://schemas.microsoft.com/office/drawing/2014/main" id="{57A01DF8-2902-6257-2049-6EC4571A5E4A}"/>
              </a:ext>
            </a:extLst>
          </p:cNvPr>
          <p:cNvSpPr>
            <a:spLocks noGrp="1"/>
          </p:cNvSpPr>
          <p:nvPr>
            <p:ph idx="1"/>
          </p:nvPr>
        </p:nvSpPr>
        <p:spPr>
          <a:xfrm>
            <a:off x="129235" y="1380805"/>
            <a:ext cx="11960484" cy="5302293"/>
          </a:xfrm>
        </p:spPr>
        <p:txBody>
          <a:bodyPr>
            <a:normAutofit/>
          </a:bodyPr>
          <a:lstStyle/>
          <a:p>
            <a:pPr marL="0" indent="0">
              <a:buNone/>
            </a:pPr>
            <a:r>
              <a:rPr lang="en-US" b="1" dirty="0"/>
              <a:t>Federated Training: </a:t>
            </a:r>
            <a:r>
              <a:rPr lang="en-US" sz="2400" dirty="0"/>
              <a:t>A training process where models are trained on multiple devices in parallel to be sent to a host server that will combine each model into a global model. </a:t>
            </a:r>
          </a:p>
          <a:p>
            <a:pPr marL="914400" lvl="1" indent="-457200">
              <a:buFont typeface="+mj-lt"/>
              <a:buAutoNum type="arabicPeriod"/>
            </a:pPr>
            <a:r>
              <a:rPr lang="en-US" dirty="0"/>
              <a:t>Devices connect as clients to a centralized host server to initiate training. </a:t>
            </a:r>
          </a:p>
          <a:p>
            <a:pPr marL="914400" lvl="1" indent="-457200">
              <a:buFont typeface="+mj-lt"/>
              <a:buAutoNum type="arabicPeriod"/>
            </a:pPr>
            <a:r>
              <a:rPr lang="en-US" dirty="0"/>
              <a:t>After localized-training, each device sends its model to the server, where they are aggregated into a single, robust model, which is then shared back to all devices.</a:t>
            </a:r>
          </a:p>
          <a:p>
            <a:pPr marL="457200" lvl="1" indent="0">
              <a:buNone/>
            </a:pPr>
            <a:endParaRPr lang="en-US" dirty="0"/>
          </a:p>
          <a:p>
            <a:pPr marL="457200" lvl="1" indent="0">
              <a:buNone/>
            </a:pPr>
            <a:endParaRPr lang="en-US" dirty="0"/>
          </a:p>
          <a:p>
            <a:pPr marL="0" indent="0">
              <a:buNone/>
            </a:pPr>
            <a:r>
              <a:rPr lang="en-US" b="1" dirty="0"/>
              <a:t>Hierarchical Federated Training: </a:t>
            </a:r>
            <a:r>
              <a:rPr lang="en-US" sz="2400" dirty="0"/>
              <a:t>In this approach, edge device servers send models to higher-level host servers for further aggregation and advanced training. </a:t>
            </a:r>
            <a:endParaRPr lang="en-US" dirty="0"/>
          </a:p>
          <a:p>
            <a:pPr lvl="1"/>
            <a:r>
              <a:rPr lang="en-US" dirty="0"/>
              <a:t>This setup allows servers to capture unique trends as clusters, enabling the partitioning of GAN models into isolated sub-models for targeted analysis.</a:t>
            </a:r>
          </a:p>
        </p:txBody>
      </p:sp>
    </p:spTree>
    <p:extLst>
      <p:ext uri="{BB962C8B-B14F-4D97-AF65-F5344CB8AC3E}">
        <p14:creationId xmlns:p14="http://schemas.microsoft.com/office/powerpoint/2010/main" val="3262865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B54E7-2E04-8814-DCCE-C316B0F85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B9E9C6-A2A5-E63C-CF16-9E8EF9842865}"/>
              </a:ext>
            </a:extLst>
          </p:cNvPr>
          <p:cNvSpPr>
            <a:spLocks noGrp="1"/>
          </p:cNvSpPr>
          <p:nvPr>
            <p:ph type="title"/>
          </p:nvPr>
        </p:nvSpPr>
        <p:spPr>
          <a:xfrm>
            <a:off x="214793" y="1"/>
            <a:ext cx="11746050" cy="988043"/>
          </a:xfrm>
        </p:spPr>
        <p:txBody>
          <a:bodyPr/>
          <a:lstStyle/>
          <a:p>
            <a:pPr algn="ctr"/>
            <a:r>
              <a:rPr lang="en-US"/>
              <a:t>Defenses for Federated &amp; DNN Models</a:t>
            </a:r>
          </a:p>
        </p:txBody>
      </p:sp>
      <p:sp>
        <p:nvSpPr>
          <p:cNvPr id="3" name="Content Placeholder 2">
            <a:extLst>
              <a:ext uri="{FF2B5EF4-FFF2-40B4-BE49-F238E27FC236}">
                <a16:creationId xmlns:a16="http://schemas.microsoft.com/office/drawing/2014/main" id="{9545D6EE-41E0-E589-64C8-AAC8E6429305}"/>
              </a:ext>
            </a:extLst>
          </p:cNvPr>
          <p:cNvSpPr>
            <a:spLocks noGrp="1"/>
          </p:cNvSpPr>
          <p:nvPr>
            <p:ph idx="1"/>
          </p:nvPr>
        </p:nvSpPr>
        <p:spPr>
          <a:xfrm>
            <a:off x="214792" y="1088136"/>
            <a:ext cx="11746051" cy="5769864"/>
          </a:xfrm>
        </p:spPr>
        <p:txBody>
          <a:bodyPr vert="horz" lIns="91440" tIns="45720" rIns="91440" bIns="45720" rtlCol="0" anchor="t">
            <a:noAutofit/>
          </a:bodyPr>
          <a:lstStyle/>
          <a:p>
            <a:pPr marL="0" indent="0">
              <a:buNone/>
            </a:pPr>
            <a:r>
              <a:rPr lang="en-US" sz="2000" b="1" dirty="0"/>
              <a:t>Differential Privacy:  </a:t>
            </a:r>
            <a:r>
              <a:rPr lang="en-US" sz="2000" dirty="0"/>
              <a:t>When the model is transmitted between the client and server, the </a:t>
            </a:r>
            <a:r>
              <a:rPr lang="en-US" sz="2000" b="1" dirty="0"/>
              <a:t>parameters and trainable variables </a:t>
            </a:r>
            <a:r>
              <a:rPr lang="en-US" sz="2000" dirty="0"/>
              <a:t>can still be </a:t>
            </a:r>
            <a:r>
              <a:rPr lang="en-US" sz="2000" u="sng" dirty="0"/>
              <a:t>intercepted and potentially reconstructed or changed</a:t>
            </a:r>
            <a:r>
              <a:rPr lang="en-US" sz="2000" dirty="0"/>
              <a:t>.</a:t>
            </a:r>
          </a:p>
          <a:p>
            <a:pPr lvl="2"/>
            <a:r>
              <a:rPr lang="en-US" dirty="0"/>
              <a:t>Differential Privacy add </a:t>
            </a:r>
            <a:r>
              <a:rPr lang="en-US" b="1" dirty="0"/>
              <a:t>noise</a:t>
            </a:r>
            <a:r>
              <a:rPr lang="en-US" dirty="0"/>
              <a:t> to the </a:t>
            </a:r>
            <a:r>
              <a:rPr lang="en-US" u="sng" dirty="0"/>
              <a:t>model’s trainable parameter during the training process </a:t>
            </a:r>
            <a:r>
              <a:rPr lang="en-US" dirty="0"/>
              <a:t>where only the host can </a:t>
            </a:r>
            <a:r>
              <a:rPr lang="en-US" u="sng" dirty="0"/>
              <a:t>decipher the noise to aggregate and return</a:t>
            </a:r>
            <a:r>
              <a:rPr lang="en-US" dirty="0"/>
              <a:t>.</a:t>
            </a:r>
          </a:p>
          <a:p>
            <a:pPr lvl="2"/>
            <a:endParaRPr lang="en-US" sz="1000" dirty="0"/>
          </a:p>
          <a:p>
            <a:pPr lvl="2"/>
            <a:endParaRPr lang="en-US" sz="1000" dirty="0"/>
          </a:p>
          <a:p>
            <a:pPr marL="914400" lvl="2" indent="0">
              <a:buNone/>
            </a:pPr>
            <a:endParaRPr lang="en-US" sz="1000" dirty="0"/>
          </a:p>
          <a:p>
            <a:pPr marL="914400" lvl="2" indent="0">
              <a:buNone/>
            </a:pPr>
            <a:endParaRPr lang="en-US" sz="1000" dirty="0"/>
          </a:p>
          <a:p>
            <a:pPr marL="0" indent="0">
              <a:buNone/>
            </a:pPr>
            <a:r>
              <a:rPr lang="en-US" sz="2000" b="1" dirty="0"/>
              <a:t>Adversarial Examples made by the Generative Model: </a:t>
            </a:r>
            <a:r>
              <a:rPr lang="en-US" sz="2000" dirty="0"/>
              <a:t>To </a:t>
            </a:r>
            <a:r>
              <a:rPr lang="en-US" sz="2000" u="sng" dirty="0"/>
              <a:t>deceive machine learning models</a:t>
            </a:r>
            <a:r>
              <a:rPr lang="en-US" sz="2000" dirty="0"/>
              <a:t> by introducing subtle </a:t>
            </a:r>
            <a:r>
              <a:rPr lang="en-US" sz="2000" b="1" dirty="0"/>
              <a:t>perturbations</a:t>
            </a:r>
            <a:r>
              <a:rPr lang="en-US" sz="2000" dirty="0"/>
              <a:t> to input data. </a:t>
            </a:r>
          </a:p>
          <a:p>
            <a:pPr lvl="2"/>
            <a:r>
              <a:rPr lang="en-US" dirty="0"/>
              <a:t>Can be provided back to the </a:t>
            </a:r>
            <a:r>
              <a:rPr lang="en-US" b="1" dirty="0"/>
              <a:t>discriminator</a:t>
            </a:r>
            <a:r>
              <a:rPr lang="en-US" dirty="0"/>
              <a:t> or another similar classifier to be trained against adversarial attacks.</a:t>
            </a:r>
          </a:p>
          <a:p>
            <a:pPr lvl="2"/>
            <a:endParaRPr lang="en-US" sz="1600" dirty="0"/>
          </a:p>
          <a:p>
            <a:pPr marL="914400" lvl="2" indent="0">
              <a:buNone/>
            </a:pPr>
            <a:endParaRPr lang="en-US" sz="800" dirty="0"/>
          </a:p>
          <a:p>
            <a:pPr marL="914400" lvl="2" indent="0">
              <a:buNone/>
            </a:pPr>
            <a:endParaRPr lang="en-US" sz="800" dirty="0"/>
          </a:p>
          <a:p>
            <a:pPr marL="914400" lvl="2" indent="0">
              <a:buNone/>
            </a:pPr>
            <a:endParaRPr lang="en-US" sz="800" dirty="0"/>
          </a:p>
          <a:p>
            <a:pPr marL="0" indent="0" algn="ctr">
              <a:buNone/>
            </a:pPr>
            <a:r>
              <a:rPr lang="en-US" sz="2400" b="1" dirty="0">
                <a:solidFill>
                  <a:srgbClr val="C00000"/>
                </a:solidFill>
              </a:rPr>
              <a:t>Challenges with implementing these defenses are fine-tuning the parameters of the model and additional parameters such as noise budget and encryption schemes to lower resource usage and raise efficiency during training.</a:t>
            </a:r>
          </a:p>
        </p:txBody>
      </p:sp>
    </p:spTree>
    <p:extLst>
      <p:ext uri="{BB962C8B-B14F-4D97-AF65-F5344CB8AC3E}">
        <p14:creationId xmlns:p14="http://schemas.microsoft.com/office/powerpoint/2010/main" val="120706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F8F22-BF11-84A1-4ED3-36072358D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552EB-863F-9799-FF49-3FDDFF4DB7A0}"/>
              </a:ext>
            </a:extLst>
          </p:cNvPr>
          <p:cNvSpPr>
            <a:spLocks noGrp="1"/>
          </p:cNvSpPr>
          <p:nvPr>
            <p:ph type="title"/>
          </p:nvPr>
        </p:nvSpPr>
        <p:spPr>
          <a:xfrm>
            <a:off x="214793" y="1"/>
            <a:ext cx="11746050" cy="1061685"/>
          </a:xfrm>
        </p:spPr>
        <p:txBody>
          <a:bodyPr/>
          <a:lstStyle/>
          <a:p>
            <a:pPr algn="ctr"/>
            <a:r>
              <a:rPr lang="en-US"/>
              <a:t>Enhancements for Federated &amp; DNN Models</a:t>
            </a:r>
          </a:p>
        </p:txBody>
      </p:sp>
      <p:sp>
        <p:nvSpPr>
          <p:cNvPr id="3" name="Content Placeholder 2">
            <a:extLst>
              <a:ext uri="{FF2B5EF4-FFF2-40B4-BE49-F238E27FC236}">
                <a16:creationId xmlns:a16="http://schemas.microsoft.com/office/drawing/2014/main" id="{22949AFF-289C-0DB1-E268-37524709F20A}"/>
              </a:ext>
            </a:extLst>
          </p:cNvPr>
          <p:cNvSpPr>
            <a:spLocks noGrp="1"/>
          </p:cNvSpPr>
          <p:nvPr>
            <p:ph idx="1"/>
          </p:nvPr>
        </p:nvSpPr>
        <p:spPr>
          <a:xfrm>
            <a:off x="214792" y="1225296"/>
            <a:ext cx="11977208" cy="5632703"/>
          </a:xfrm>
        </p:spPr>
        <p:txBody>
          <a:bodyPr>
            <a:normAutofit/>
          </a:bodyPr>
          <a:lstStyle/>
          <a:p>
            <a:pPr marL="457200" lvl="1" indent="0">
              <a:buNone/>
            </a:pPr>
            <a:endParaRPr lang="en-US" sz="1100" b="1" dirty="0"/>
          </a:p>
          <a:p>
            <a:pPr marL="0" indent="0">
              <a:buNone/>
            </a:pPr>
            <a:r>
              <a:rPr lang="en-US" sz="2000" b="1" dirty="0"/>
              <a:t>Model Compression &amp; Pruning: </a:t>
            </a:r>
            <a:r>
              <a:rPr lang="en-US" sz="2000" dirty="0"/>
              <a:t>Reduce model size and complexity by </a:t>
            </a:r>
            <a:r>
              <a:rPr lang="en-US" sz="2000" u="sng" dirty="0"/>
              <a:t>removing less important weights or layers</a:t>
            </a:r>
            <a:r>
              <a:rPr lang="en-US" sz="2000" dirty="0"/>
              <a:t>.</a:t>
            </a:r>
          </a:p>
          <a:p>
            <a:pPr lvl="1"/>
            <a:r>
              <a:rPr lang="en-US" sz="1600" dirty="0"/>
              <a:t>Enhances efficiency, making models faster and more suitable for deployment on resource-limited edge devices.</a:t>
            </a:r>
          </a:p>
          <a:p>
            <a:pPr lvl="1"/>
            <a:r>
              <a:rPr lang="en-US" sz="1600" dirty="0"/>
              <a:t>Includes weight pruning, quantization, and knowledge distillation to reduce memory and computational needs without significant accuracy loss.</a:t>
            </a:r>
          </a:p>
          <a:p>
            <a:pPr lvl="1"/>
            <a:endParaRPr lang="en-US" sz="1100" b="1" dirty="0"/>
          </a:p>
          <a:p>
            <a:pPr marL="0" indent="0">
              <a:buNone/>
            </a:pPr>
            <a:r>
              <a:rPr lang="en-US" sz="2000" b="1" dirty="0"/>
              <a:t>Balanced Synthetic data made by the generative model: </a:t>
            </a:r>
            <a:r>
              <a:rPr lang="en-US" sz="2000" dirty="0"/>
              <a:t>The generator can provide </a:t>
            </a:r>
            <a:r>
              <a:rPr lang="en-US" sz="2000" u="sng" dirty="0"/>
              <a:t>synthetic data as balanced training data</a:t>
            </a:r>
            <a:r>
              <a:rPr lang="en-US" sz="2000" dirty="0"/>
              <a:t> to models.</a:t>
            </a:r>
          </a:p>
          <a:p>
            <a:pPr lvl="1"/>
            <a:r>
              <a:rPr lang="en-US" sz="1600" dirty="0"/>
              <a:t>Worst case it can at least be used as adversarial examples if determined to be not realistic enough by cross-validation.</a:t>
            </a:r>
          </a:p>
          <a:p>
            <a:pPr lvl="1"/>
            <a:endParaRPr lang="en-US" sz="1700" dirty="0"/>
          </a:p>
          <a:p>
            <a:pPr marL="0" indent="0">
              <a:buNone/>
            </a:pPr>
            <a:r>
              <a:rPr lang="en-US" sz="2000" b="1" dirty="0" err="1"/>
              <a:t>Optuna</a:t>
            </a:r>
            <a:r>
              <a:rPr lang="en-US" sz="2000" b="1" dirty="0"/>
              <a:t> - Optimization Framework: </a:t>
            </a:r>
            <a:r>
              <a:rPr lang="en-US" sz="2000" dirty="0"/>
              <a:t>Provides </a:t>
            </a:r>
            <a:r>
              <a:rPr lang="en-US" sz="2000" u="sng" dirty="0"/>
              <a:t>automated hyperparameter tuning</a:t>
            </a:r>
            <a:r>
              <a:rPr lang="en-US" sz="2000" dirty="0"/>
              <a:t>, using efficient search algorithms to find optimal model configurations.</a:t>
            </a:r>
          </a:p>
          <a:p>
            <a:pPr lvl="1"/>
            <a:r>
              <a:rPr lang="en-US" sz="1600" dirty="0"/>
              <a:t>Reduces manual experimentation time, improving model accuracy and performance with optimal hyperparameters.</a:t>
            </a:r>
          </a:p>
          <a:p>
            <a:pPr lvl="1"/>
            <a:r>
              <a:rPr lang="en-US" sz="1600" dirty="0"/>
              <a:t>Can be used to </a:t>
            </a:r>
            <a:r>
              <a:rPr lang="en-US" sz="1600" u="sng" dirty="0"/>
              <a:t>tune learning rate, batch size, dropout rates, and other key parameters to enhance model training</a:t>
            </a:r>
            <a:r>
              <a:rPr lang="en-US" sz="1600" dirty="0"/>
              <a:t>.</a:t>
            </a:r>
          </a:p>
        </p:txBody>
      </p:sp>
    </p:spTree>
    <p:extLst>
      <p:ext uri="{BB962C8B-B14F-4D97-AF65-F5344CB8AC3E}">
        <p14:creationId xmlns:p14="http://schemas.microsoft.com/office/powerpoint/2010/main" val="750017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B3CA-ECC5-9211-8A15-529C6E454DCA}"/>
              </a:ext>
            </a:extLst>
          </p:cNvPr>
          <p:cNvSpPr>
            <a:spLocks noGrp="1"/>
          </p:cNvSpPr>
          <p:nvPr>
            <p:ph type="title"/>
          </p:nvPr>
        </p:nvSpPr>
        <p:spPr>
          <a:xfrm>
            <a:off x="1" y="1"/>
            <a:ext cx="12192000" cy="1190560"/>
          </a:xfrm>
        </p:spPr>
        <p:txBody>
          <a:bodyPr>
            <a:normAutofit/>
          </a:bodyPr>
          <a:lstStyle/>
          <a:p>
            <a:pPr algn="ctr"/>
            <a:r>
              <a:rPr lang="en-US"/>
              <a:t>Limited Resources for Training the Detection System</a:t>
            </a:r>
          </a:p>
        </p:txBody>
      </p:sp>
      <p:sp>
        <p:nvSpPr>
          <p:cNvPr id="3" name="Content Placeholder 2">
            <a:extLst>
              <a:ext uri="{FF2B5EF4-FFF2-40B4-BE49-F238E27FC236}">
                <a16:creationId xmlns:a16="http://schemas.microsoft.com/office/drawing/2014/main" id="{023856F2-416F-839E-000F-6B4137AF66A7}"/>
              </a:ext>
            </a:extLst>
          </p:cNvPr>
          <p:cNvSpPr>
            <a:spLocks noGrp="1"/>
          </p:cNvSpPr>
          <p:nvPr>
            <p:ph idx="1"/>
          </p:nvPr>
        </p:nvSpPr>
        <p:spPr>
          <a:xfrm>
            <a:off x="285293" y="1190560"/>
            <a:ext cx="11681687" cy="5535495"/>
          </a:xfrm>
        </p:spPr>
        <p:txBody>
          <a:bodyPr>
            <a:normAutofit/>
          </a:bodyPr>
          <a:lstStyle/>
          <a:p>
            <a:pPr marL="0" indent="0">
              <a:buNone/>
            </a:pPr>
            <a:r>
              <a:rPr lang="en-US" b="1" dirty="0"/>
              <a:t>Key challenges:</a:t>
            </a:r>
          </a:p>
          <a:p>
            <a:pPr lvl="1"/>
            <a:r>
              <a:rPr lang="en-US" dirty="0"/>
              <a:t>Training or fine-tuning the Generative Adversarial Network Model in a lightweight manner.</a:t>
            </a:r>
          </a:p>
          <a:p>
            <a:pPr lvl="1"/>
            <a:r>
              <a:rPr lang="en-US" dirty="0"/>
              <a:t>Using the Model in Inference Mode or to Generate Data on Edge Devices with low-performing hardware.</a:t>
            </a:r>
          </a:p>
          <a:p>
            <a:pPr lvl="1"/>
            <a:r>
              <a:rPr lang="en-US" dirty="0"/>
              <a:t>Fine-tuning security or utility enhancements on model to balance performance and computational load on the hardware resources</a:t>
            </a:r>
          </a:p>
          <a:p>
            <a:pPr lvl="1"/>
            <a:endParaRPr lang="en-US" dirty="0"/>
          </a:p>
          <a:p>
            <a:pPr marL="0" indent="0">
              <a:buNone/>
            </a:pPr>
            <a:r>
              <a:rPr lang="en-US" b="1" dirty="0"/>
              <a:t>Possible Solutions:</a:t>
            </a:r>
          </a:p>
          <a:p>
            <a:pPr lvl="1"/>
            <a:r>
              <a:rPr lang="en-US" u="sng" dirty="0"/>
              <a:t>Separate</a:t>
            </a:r>
            <a:r>
              <a:rPr lang="en-US" dirty="0"/>
              <a:t> the training between the generative model and classifier model </a:t>
            </a:r>
            <a:r>
              <a:rPr lang="en-US" u="sng" dirty="0"/>
              <a:t>to two different hardware resources</a:t>
            </a:r>
            <a:r>
              <a:rPr lang="en-US" dirty="0"/>
              <a:t>.</a:t>
            </a:r>
          </a:p>
          <a:p>
            <a:pPr lvl="2"/>
            <a:r>
              <a:rPr lang="en-US" dirty="0"/>
              <a:t>The </a:t>
            </a:r>
            <a:r>
              <a:rPr lang="en-US" b="1" dirty="0"/>
              <a:t>Generative model </a:t>
            </a:r>
            <a:r>
              <a:rPr lang="en-US" dirty="0"/>
              <a:t>will be pretrained and fine-tuned on </a:t>
            </a:r>
            <a:r>
              <a:rPr lang="en-US" u="sng" dirty="0"/>
              <a:t>remote and edge servers </a:t>
            </a:r>
            <a:r>
              <a:rPr lang="en-US" dirty="0"/>
              <a:t>with better hardware resources.</a:t>
            </a:r>
          </a:p>
          <a:p>
            <a:pPr lvl="2"/>
            <a:r>
              <a:rPr lang="en-US" dirty="0"/>
              <a:t>The </a:t>
            </a:r>
            <a:r>
              <a:rPr lang="en-US" b="1" dirty="0"/>
              <a:t>Classifier model </a:t>
            </a:r>
            <a:r>
              <a:rPr lang="en-US" dirty="0"/>
              <a:t>will be pretrained on remote servers and fine-tuned on </a:t>
            </a:r>
            <a:r>
              <a:rPr lang="en-US" u="sng" dirty="0"/>
              <a:t>edge servers and devices</a:t>
            </a:r>
            <a:r>
              <a:rPr lang="en-US" dirty="0"/>
              <a:t>.</a:t>
            </a:r>
          </a:p>
          <a:p>
            <a:pPr lvl="1"/>
            <a:endParaRPr lang="en-US" dirty="0"/>
          </a:p>
          <a:p>
            <a:pPr lvl="1"/>
            <a:endParaRPr lang="en-US" dirty="0"/>
          </a:p>
        </p:txBody>
      </p:sp>
    </p:spTree>
    <p:extLst>
      <p:ext uri="{BB962C8B-B14F-4D97-AF65-F5344CB8AC3E}">
        <p14:creationId xmlns:p14="http://schemas.microsoft.com/office/powerpoint/2010/main" val="260875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p:nvPr/>
        </p:nvSpPr>
        <p:spPr>
          <a:xfrm>
            <a:off x="3895746" y="1216145"/>
            <a:ext cx="6949200" cy="1175975"/>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Deep Learning Intrusion Detection System</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Federated Training (FL)  vs.  Hierarchal Federated Training (HFL)</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Defenses &amp; Enhancements for Federated &amp; DNN Models</a:t>
            </a:r>
          </a:p>
          <a:p>
            <a:pPr marL="609600" marR="0" lvl="0" indent="-406400" algn="l" rtl="0">
              <a:lnSpc>
                <a:spcPct val="115000"/>
              </a:lnSpc>
              <a:spcBef>
                <a:spcPts val="0"/>
              </a:spcBef>
              <a:spcAft>
                <a:spcPts val="0"/>
              </a:spcAft>
              <a:buClr>
                <a:srgbClr val="000000"/>
              </a:buClr>
              <a:buSzPts val="1600"/>
              <a:buFont typeface="Arial"/>
              <a:buChar char="●"/>
            </a:pPr>
            <a:r>
              <a:rPr lang="en-US" sz="1600">
                <a:solidFill>
                  <a:schemeClr val="dk1"/>
                </a:solidFill>
              </a:rPr>
              <a:t>Limitations &amp; Potential Solutions</a:t>
            </a:r>
          </a:p>
        </p:txBody>
      </p:sp>
      <p:sp>
        <p:nvSpPr>
          <p:cNvPr id="119" name="Google Shape;119;p23"/>
          <p:cNvSpPr/>
          <p:nvPr/>
        </p:nvSpPr>
        <p:spPr>
          <a:xfrm>
            <a:off x="3764857" y="2660500"/>
            <a:ext cx="6949200" cy="1074300"/>
          </a:xfrm>
          <a:prstGeom prst="roundRect">
            <a:avLst>
              <a:gd name="adj" fmla="val 16667"/>
            </a:avLst>
          </a:prstGeom>
          <a:solidFill>
            <a:srgbClr val="D9EAD3"/>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a:t>Chameleon Cloud Platform</a:t>
            </a:r>
            <a:endParaRPr sz="1900"/>
          </a:p>
          <a:p>
            <a:pPr marL="609600" marR="0" lvl="0" indent="-406400" algn="l" rtl="0">
              <a:lnSpc>
                <a:spcPct val="115000"/>
              </a:lnSpc>
              <a:spcBef>
                <a:spcPts val="0"/>
              </a:spcBef>
              <a:spcAft>
                <a:spcPts val="0"/>
              </a:spcAft>
              <a:buClr>
                <a:srgbClr val="000000"/>
              </a:buClr>
              <a:buSzPts val="1600"/>
              <a:buFont typeface="Arial"/>
              <a:buChar char="●"/>
            </a:pPr>
            <a:r>
              <a:rPr lang="en-US" sz="1600"/>
              <a:t>System Architecture &amp; Network Topology of HFL-NIDS</a:t>
            </a:r>
            <a:endParaRPr sz="1600"/>
          </a:p>
          <a:p>
            <a:pPr marL="609600" marR="0" lvl="0" indent="-406400" algn="l" rtl="0">
              <a:lnSpc>
                <a:spcPct val="115000"/>
              </a:lnSpc>
              <a:spcBef>
                <a:spcPts val="0"/>
              </a:spcBef>
              <a:spcAft>
                <a:spcPts val="0"/>
              </a:spcAft>
              <a:buSzPts val="1600"/>
              <a:buChar char="●"/>
            </a:pPr>
            <a:r>
              <a:rPr lang="en-US" sz="1600"/>
              <a:t>Application Scenarios</a:t>
            </a:r>
            <a:endParaRPr sz="1600"/>
          </a:p>
        </p:txBody>
      </p:sp>
      <p:sp>
        <p:nvSpPr>
          <p:cNvPr id="120" name="Google Shape;120;p23"/>
          <p:cNvSpPr/>
          <p:nvPr/>
        </p:nvSpPr>
        <p:spPr>
          <a:xfrm>
            <a:off x="3755451" y="3948667"/>
            <a:ext cx="7030800" cy="12612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0" marR="0" lvl="0" indent="0" algn="l" rtl="0">
              <a:lnSpc>
                <a:spcPct val="115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SzPts val="1600"/>
              <a:buChar char="●"/>
            </a:pPr>
            <a:r>
              <a:rPr lang="en-US" sz="1600"/>
              <a:t>Experiment  Trials</a:t>
            </a:r>
            <a:endParaRPr sz="16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chemeClr val="dk1"/>
              </a:buClr>
              <a:buSzPts val="1600"/>
              <a:buFont typeface="Arial"/>
              <a:buChar char="●"/>
            </a:pPr>
            <a:r>
              <a:rPr lang="en-US" sz="1600">
                <a:solidFill>
                  <a:schemeClr val="dk1"/>
                </a:solidFill>
              </a:rPr>
              <a:t>Preliminary Results &amp; Methods</a:t>
            </a:r>
          </a:p>
          <a:p>
            <a:pPr marL="0" marR="0" lvl="0" indent="0" algn="l" rtl="0">
              <a:lnSpc>
                <a:spcPct val="115000"/>
              </a:lnSpc>
              <a:spcBef>
                <a:spcPts val="0"/>
              </a:spcBef>
              <a:spcAft>
                <a:spcPts val="0"/>
              </a:spcAft>
              <a:buClr>
                <a:srgbClr val="000000"/>
              </a:buClr>
              <a:buSzPts val="1600"/>
              <a:buFont typeface="Arial"/>
              <a:buNone/>
            </a:pPr>
            <a:endParaRPr lang="en-US" sz="1600" b="0" i="0" u="none" strike="noStrike" cap="none">
              <a:solidFill>
                <a:srgbClr val="000000"/>
              </a:solidFill>
              <a:latin typeface="Arial"/>
              <a:ea typeface="Arial"/>
              <a:cs typeface="Arial"/>
              <a:sym typeface="Arial"/>
            </a:endParaRPr>
          </a:p>
        </p:txBody>
      </p:sp>
      <p:sp>
        <p:nvSpPr>
          <p:cNvPr id="121" name="Google Shape;121;p23"/>
          <p:cNvSpPr/>
          <p:nvPr/>
        </p:nvSpPr>
        <p:spPr>
          <a:xfrm>
            <a:off x="3764857" y="5447633"/>
            <a:ext cx="6949200" cy="1074300"/>
          </a:xfrm>
          <a:prstGeom prst="roundRect">
            <a:avLst>
              <a:gd name="adj" fmla="val 16667"/>
            </a:avLst>
          </a:prstGeom>
          <a:solidFill>
            <a:schemeClr val="tx1">
              <a:lumMod val="50000"/>
              <a:lumOff val="50000"/>
            </a:schemeClr>
          </a:solidFill>
          <a:ln>
            <a:noFill/>
          </a:ln>
        </p:spPr>
        <p:txBody>
          <a:bodyPr spcFirstLastPara="1" wrap="square" lIns="121900" tIns="121900" rIns="121900" bIns="121900" anchor="ctr" anchorCtr="0">
            <a:noAutofit/>
          </a:bodyPr>
          <a:lstStyle/>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Experiences</a:t>
            </a:r>
            <a:r>
              <a:rPr lang="en-US" sz="1600">
                <a:solidFill>
                  <a:srgbClr val="000000"/>
                </a:solidFill>
                <a:latin typeface="Arial"/>
                <a:ea typeface="Arial"/>
                <a:cs typeface="Arial"/>
                <a:sym typeface="Arial"/>
              </a:rPr>
              <a:t> &amp; </a:t>
            </a:r>
            <a:r>
              <a:rPr lang="en-US" sz="1600" b="0" i="0" u="none" strike="noStrike" cap="none">
                <a:solidFill>
                  <a:srgbClr val="000000"/>
                </a:solidFill>
                <a:latin typeface="Arial"/>
                <a:ea typeface="Arial"/>
                <a:cs typeface="Arial"/>
                <a:sym typeface="Arial"/>
              </a:rPr>
              <a:t>Lessons Learned with Chameleon Cloud</a:t>
            </a:r>
            <a:endParaRPr sz="1900" b="0" i="0" u="none" strike="noStrike" cap="none">
              <a:solidFill>
                <a:srgbClr val="000000"/>
              </a:solidFill>
              <a:latin typeface="Arial"/>
              <a:ea typeface="Arial"/>
              <a:cs typeface="Arial"/>
              <a:sym typeface="Arial"/>
            </a:endParaRPr>
          </a:p>
          <a:p>
            <a:pPr marL="609600" marR="0" lvl="0" indent="-40640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Plans for Reproducibility</a:t>
            </a:r>
            <a:endParaRPr sz="1900" b="0" i="0" u="none" strike="noStrike" cap="none">
              <a:solidFill>
                <a:srgbClr val="000000"/>
              </a:solidFill>
              <a:latin typeface="Arial"/>
              <a:ea typeface="Arial"/>
              <a:cs typeface="Arial"/>
              <a:sym typeface="Arial"/>
            </a:endParaRPr>
          </a:p>
        </p:txBody>
      </p:sp>
      <p:sp>
        <p:nvSpPr>
          <p:cNvPr id="122" name="Google Shape;122;p23"/>
          <p:cNvSpPr txBox="1">
            <a:spLocks noGrp="1"/>
          </p:cNvSpPr>
          <p:nvPr>
            <p:ph type="title"/>
          </p:nvPr>
        </p:nvSpPr>
        <p:spPr>
          <a:xfrm>
            <a:off x="415600" y="72333"/>
            <a:ext cx="11360700" cy="1074301"/>
          </a:xfrm>
          <a:prstGeom prst="rect">
            <a:avLst/>
          </a:prstGeom>
          <a:noFill/>
          <a:ln>
            <a:noFill/>
          </a:ln>
        </p:spPr>
        <p:txBody>
          <a:bodyPr spcFirstLastPara="1" wrap="square" lIns="121900" tIns="121900" rIns="121900" bIns="121900" anchor="t" anchorCtr="0">
            <a:noAutofit/>
          </a:bodyPr>
          <a:lstStyle/>
          <a:p>
            <a:pPr algn="ctr"/>
            <a:r>
              <a:rPr lang="en-US"/>
              <a:t>Table of Agendas</a:t>
            </a:r>
          </a:p>
        </p:txBody>
      </p:sp>
      <p:sp>
        <p:nvSpPr>
          <p:cNvPr id="123" name="Google Shape;123;p23"/>
          <p:cNvSpPr/>
          <p:nvPr/>
        </p:nvSpPr>
        <p:spPr>
          <a:xfrm>
            <a:off x="1477951" y="2567100"/>
            <a:ext cx="2530800" cy="1261200"/>
          </a:xfrm>
          <a:prstGeom prst="roundRect">
            <a:avLst>
              <a:gd name="adj" fmla="val 16667"/>
            </a:avLst>
          </a:prstGeom>
          <a:solidFill>
            <a:srgbClr val="93C47D"/>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Solution Approach</a:t>
            </a:r>
            <a:endParaRPr sz="1900" b="0" i="0" u="none" strike="noStrike" cap="none">
              <a:solidFill>
                <a:srgbClr val="000000"/>
              </a:solidFill>
              <a:latin typeface="Arial"/>
              <a:ea typeface="Arial"/>
              <a:cs typeface="Arial"/>
              <a:sym typeface="Arial"/>
            </a:endParaRPr>
          </a:p>
        </p:txBody>
      </p:sp>
      <p:sp>
        <p:nvSpPr>
          <p:cNvPr id="124" name="Google Shape;124;p23"/>
          <p:cNvSpPr/>
          <p:nvPr/>
        </p:nvSpPr>
        <p:spPr>
          <a:xfrm>
            <a:off x="1477967" y="3948667"/>
            <a:ext cx="2530800" cy="1285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Evaluation</a:t>
            </a:r>
            <a:endParaRPr sz="1900" b="0" i="0" u="none" strike="noStrike" cap="none">
              <a:solidFill>
                <a:srgbClr val="000000"/>
              </a:solidFill>
              <a:latin typeface="Arial"/>
              <a:ea typeface="Arial"/>
              <a:cs typeface="Arial"/>
              <a:sym typeface="Arial"/>
            </a:endParaRPr>
          </a:p>
        </p:txBody>
      </p:sp>
      <p:sp>
        <p:nvSpPr>
          <p:cNvPr id="125" name="Google Shape;125;p23"/>
          <p:cNvSpPr/>
          <p:nvPr/>
        </p:nvSpPr>
        <p:spPr>
          <a:xfrm>
            <a:off x="1478051" y="5354233"/>
            <a:ext cx="2530800" cy="1285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i="0" u="none" strike="noStrike" cap="none">
                <a:solidFill>
                  <a:srgbClr val="000000"/>
                </a:solidFill>
                <a:latin typeface="Arial"/>
                <a:ea typeface="Arial"/>
                <a:cs typeface="Arial"/>
                <a:sym typeface="Arial"/>
              </a:rPr>
              <a:t>Conclusion</a:t>
            </a:r>
            <a:endParaRPr sz="1900" b="0" i="0" u="none" strike="noStrike" cap="none">
              <a:solidFill>
                <a:srgbClr val="000000"/>
              </a:solidFill>
              <a:latin typeface="Arial"/>
              <a:ea typeface="Arial"/>
              <a:cs typeface="Arial"/>
              <a:sym typeface="Arial"/>
            </a:endParaRPr>
          </a:p>
        </p:txBody>
      </p:sp>
      <p:sp>
        <p:nvSpPr>
          <p:cNvPr id="126" name="Google Shape;126;p23"/>
          <p:cNvSpPr/>
          <p:nvPr/>
        </p:nvSpPr>
        <p:spPr>
          <a:xfrm>
            <a:off x="1478065" y="1173533"/>
            <a:ext cx="2530800" cy="1261200"/>
          </a:xfrm>
          <a:prstGeom prst="roundRect">
            <a:avLst>
              <a:gd name="adj" fmla="val 16667"/>
            </a:avLst>
          </a:prstGeom>
          <a:solidFill>
            <a:schemeClr val="tx1">
              <a:lumMod val="50000"/>
              <a:lumOff val="50000"/>
            </a:schemeClr>
          </a:solidFill>
          <a:ln w="28575" cap="flat"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100" b="1">
                <a:solidFill>
                  <a:srgbClr val="000000"/>
                </a:solidFill>
                <a:latin typeface="Arial"/>
                <a:ea typeface="Arial"/>
                <a:cs typeface="Arial"/>
                <a:sym typeface="Arial"/>
              </a:rPr>
              <a:t>Motivations &amp; Problem</a:t>
            </a:r>
            <a:r>
              <a:rPr lang="en-US" sz="2100" b="1" i="0" u="none" strike="noStrike" cap="none">
                <a:solidFill>
                  <a:srgbClr val="000000"/>
                </a:solidFill>
                <a:latin typeface="Arial"/>
                <a:ea typeface="Arial"/>
                <a:cs typeface="Arial"/>
                <a:sym typeface="Arial"/>
              </a:rPr>
              <a:t> </a:t>
            </a:r>
            <a:endParaRPr sz="1900" b="0" i="0" u="none" strike="noStrike" cap="none">
              <a:solidFill>
                <a:srgbClr val="000000"/>
              </a:solidFill>
              <a:latin typeface="Arial"/>
              <a:ea typeface="Arial"/>
              <a:cs typeface="Arial"/>
              <a:sym typeface="Arial"/>
            </a:endParaRPr>
          </a:p>
        </p:txBody>
      </p:sp>
      <p:sp>
        <p:nvSpPr>
          <p:cNvPr id="127" name="Google Shape;127;p23"/>
          <p:cNvSpPr txBox="1">
            <a:spLocks noGrp="1"/>
          </p:cNvSpPr>
          <p:nvPr>
            <p:ph type="sldNum" idx="12"/>
          </p:nvPr>
        </p:nvSpPr>
        <p:spPr>
          <a:xfrm>
            <a:off x="11545810" y="6259633"/>
            <a:ext cx="461100" cy="5247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Clr>
                <a:srgbClr val="000000"/>
              </a:buClr>
              <a:buSzPts val="1900"/>
              <a:buFont typeface="Arial"/>
              <a:buNone/>
            </a:pPr>
            <a:fld id="{00000000-1234-1234-1234-123412341234}" type="slidenum">
              <a:rPr lang="en-US" sz="1200"/>
              <a:t>9</a:t>
            </a:fld>
            <a:endParaRPr sz="1200"/>
          </a:p>
        </p:txBody>
      </p:sp>
    </p:spTree>
    <p:extLst>
      <p:ext uri="{BB962C8B-B14F-4D97-AF65-F5344CB8AC3E}">
        <p14:creationId xmlns:p14="http://schemas.microsoft.com/office/powerpoint/2010/main" val="2225015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2307</TotalTime>
  <Words>3128</Words>
  <Application>Microsoft Office PowerPoint</Application>
  <PresentationFormat>Widescreen</PresentationFormat>
  <Paragraphs>304</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Cambria Math</vt:lpstr>
      <vt:lpstr>Office Theme</vt:lpstr>
      <vt:lpstr>Hierarchical Federated Learning Based Smart Home Network Security System Using Chameleon Testbed</vt:lpstr>
      <vt:lpstr>Table of Agendas</vt:lpstr>
      <vt:lpstr>Table of Agendas</vt:lpstr>
      <vt:lpstr>Background - Deep Learning Intrusion Detection System</vt:lpstr>
      <vt:lpstr>Federated Training  vs.  Hierarchal Federated Training</vt:lpstr>
      <vt:lpstr>Defenses for Federated &amp; DNN Models</vt:lpstr>
      <vt:lpstr>Enhancements for Federated &amp; DNN Models</vt:lpstr>
      <vt:lpstr>Limited Resources for Training the Detection System</vt:lpstr>
      <vt:lpstr>Table of Agendas</vt:lpstr>
      <vt:lpstr>Chameleon Cloud Platform</vt:lpstr>
      <vt:lpstr>Necessity for Edge Servers Chi@Edge</vt:lpstr>
      <vt:lpstr>System Architecture Overview</vt:lpstr>
      <vt:lpstr>Network Topology</vt:lpstr>
      <vt:lpstr>Application Scenarios</vt:lpstr>
      <vt:lpstr>Table of Agendas</vt:lpstr>
      <vt:lpstr>Experiment Trials</vt:lpstr>
      <vt:lpstr>Preliminary Results &amp; Methods - HFL Pipeline</vt:lpstr>
      <vt:lpstr>Preliminary Results &amp; Methods - Model Defense Strategies</vt:lpstr>
      <vt:lpstr>Preliminary Results &amp; Methods - Model Enhancements</vt:lpstr>
      <vt:lpstr>Table of Agendas</vt:lpstr>
      <vt:lpstr>Obstacles in Reproducibility</vt:lpstr>
      <vt:lpstr>Pathway to the Reproducibility</vt:lpstr>
      <vt:lpstr>Pathway to the Reproducibility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Kostage</dc:creator>
  <cp:lastModifiedBy>Kevin Kostage</cp:lastModifiedBy>
  <cp:revision>60</cp:revision>
  <dcterms:created xsi:type="dcterms:W3CDTF">2024-11-11T14:00:00Z</dcterms:created>
  <dcterms:modified xsi:type="dcterms:W3CDTF">2024-11-18T21:00:42Z</dcterms:modified>
</cp:coreProperties>
</file>