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8" r:id="rId8"/>
    <p:sldId id="272" r:id="rId9"/>
    <p:sldId id="261" r:id="rId10"/>
    <p:sldId id="265" r:id="rId11"/>
    <p:sldId id="260" r:id="rId12"/>
    <p:sldId id="266" r:id="rId13"/>
    <p:sldId id="262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29"/>
    <a:srgbClr val="D3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216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7474/brows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7474/db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72CA-C81F-3B46-A394-C1BD3AA51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O" dirty="0"/>
              <a:t>Intro to Neo4J</a:t>
            </a:r>
          </a:p>
        </p:txBody>
      </p:sp>
    </p:spTree>
    <p:extLst>
      <p:ext uri="{BB962C8B-B14F-4D97-AF65-F5344CB8AC3E}">
        <p14:creationId xmlns:p14="http://schemas.microsoft.com/office/powerpoint/2010/main" val="12493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A4AF-5AA3-5841-9DC4-B7F8B5DB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F0C07-5B94-0646-8A9F-E06940B12DE3}"/>
              </a:ext>
            </a:extLst>
          </p:cNvPr>
          <p:cNvSpPr txBox="1"/>
          <p:nvPr/>
        </p:nvSpPr>
        <p:spPr>
          <a:xfrm>
            <a:off x="1451579" y="2360162"/>
            <a:ext cx="4627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CREATE or CREATE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DELETE or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SET</a:t>
            </a:r>
            <a:br>
              <a:rPr lang="en-NO" sz="2600" dirty="0"/>
            </a:br>
            <a:br>
              <a:rPr lang="en-NO" sz="2600" dirty="0"/>
            </a:br>
            <a:endParaRPr lang="en-NO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637ED-F1E2-D849-8D00-1029420D0163}"/>
              </a:ext>
            </a:extLst>
          </p:cNvPr>
          <p:cNvSpPr txBox="1"/>
          <p:nvPr/>
        </p:nvSpPr>
        <p:spPr>
          <a:xfrm>
            <a:off x="7875035" y="2382559"/>
            <a:ext cx="20505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ORDER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SKIP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7645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6D02-1378-944F-BD3D-2F473E84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NO" dirty="0"/>
              <a:t>NEo4J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40A-8980-5C4D-BB73-CE22E4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28837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O" b="1" dirty="0"/>
              <a:t>NEO4J BROWSER </a:t>
            </a:r>
            <a:r>
              <a:rPr lang="en-NO" dirty="0"/>
              <a:t>is a regular webapp on </a:t>
            </a:r>
            <a:r>
              <a:rPr lang="en-NO" dirty="0">
                <a:hlinkClick r:id="rId2"/>
              </a:rPr>
              <a:t>http://localhost:7474/browser</a:t>
            </a:r>
            <a:r>
              <a:rPr lang="en-NO" dirty="0"/>
              <a:t> which allows interactive work with graph and make a visual analysis.</a:t>
            </a:r>
            <a:br>
              <a:rPr lang="en-NO" dirty="0"/>
            </a:br>
            <a:br>
              <a:rPr lang="en-NO" dirty="0"/>
            </a:br>
            <a:endParaRPr lang="en-NO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D747936-32F3-8A41-B033-603A3047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7" y="2015734"/>
            <a:ext cx="5340551" cy="38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8F-444F-7849-938B-44F386F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 QUERIES TO NEO4J (DEMO)</a:t>
            </a:r>
          </a:p>
        </p:txBody>
      </p:sp>
    </p:spTree>
    <p:extLst>
      <p:ext uri="{BB962C8B-B14F-4D97-AF65-F5344CB8AC3E}">
        <p14:creationId xmlns:p14="http://schemas.microsoft.com/office/powerpoint/2010/main" val="249912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8079-F72F-8A4D-A559-E78EDCD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 Between Java Eco-system and Neo4J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F69BB-6C0F-C840-926E-51ED2B935E12}"/>
              </a:ext>
            </a:extLst>
          </p:cNvPr>
          <p:cNvSpPr txBox="1"/>
          <p:nvPr/>
        </p:nvSpPr>
        <p:spPr>
          <a:xfrm>
            <a:off x="1451579" y="2258008"/>
            <a:ext cx="31563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Embedded 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Neo4J Java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Neo4J JDBC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Spring Data Neo4J</a:t>
            </a:r>
          </a:p>
        </p:txBody>
      </p:sp>
    </p:spTree>
    <p:extLst>
      <p:ext uri="{BB962C8B-B14F-4D97-AF65-F5344CB8AC3E}">
        <p14:creationId xmlns:p14="http://schemas.microsoft.com/office/powerpoint/2010/main" val="303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AD3-F967-A34E-8B15-BC1A6048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Object-Graph 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F96C-A996-1944-BB29-CA8D2F73D9B5}"/>
              </a:ext>
            </a:extLst>
          </p:cNvPr>
          <p:cNvSpPr txBox="1"/>
          <p:nvPr/>
        </p:nvSpPr>
        <p:spPr>
          <a:xfrm>
            <a:off x="1389375" y="2090057"/>
            <a:ext cx="9603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600" dirty="0"/>
              <a:t>Similarly to ORM – Object-relational mapping, Neo4J has </a:t>
            </a:r>
            <a:br>
              <a:rPr lang="en-NO" sz="2600" dirty="0"/>
            </a:br>
            <a:r>
              <a:rPr lang="en-NO" sz="2600" b="1" dirty="0"/>
              <a:t>Object-Graph mapping</a:t>
            </a:r>
            <a:r>
              <a:rPr lang="en-NO" sz="2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56824-6010-B84D-98C9-81DB25A2ABAD}"/>
              </a:ext>
            </a:extLst>
          </p:cNvPr>
          <p:cNvSpPr txBox="1"/>
          <p:nvPr/>
        </p:nvSpPr>
        <p:spPr>
          <a:xfrm>
            <a:off x="3672264" y="3082549"/>
            <a:ext cx="430271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007B29"/>
                </a:solidFill>
              </a:rPr>
              <a:t>@</a:t>
            </a:r>
            <a:r>
              <a:rPr lang="en-GB" sz="2600" dirty="0" err="1">
                <a:solidFill>
                  <a:srgbClr val="007B29"/>
                </a:solidFill>
              </a:rPr>
              <a:t>NodeEntity</a:t>
            </a:r>
            <a:br>
              <a:rPr lang="en-GB" sz="2600" dirty="0"/>
            </a:br>
            <a:r>
              <a:rPr lang="en-GB" sz="2600" b="1" dirty="0"/>
              <a:t>public</a:t>
            </a:r>
            <a:r>
              <a:rPr lang="en-GB" sz="2600" dirty="0"/>
              <a:t> </a:t>
            </a:r>
            <a:r>
              <a:rPr lang="en-GB" sz="2600" b="1" dirty="0"/>
              <a:t>class</a:t>
            </a:r>
            <a:r>
              <a:rPr lang="en-GB" sz="2600" dirty="0"/>
              <a:t> </a:t>
            </a:r>
            <a:r>
              <a:rPr lang="en-GB" sz="2600" b="1" dirty="0"/>
              <a:t>Company</a:t>
            </a:r>
            <a:r>
              <a:rPr lang="en-GB" sz="2600" dirty="0"/>
              <a:t> { 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Long id;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String name; 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dirty="0">
                <a:solidFill>
                  <a:srgbClr val="007B29"/>
                </a:solidFill>
              </a:rPr>
              <a:t>@Relationship(type="owns")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Car car; </a:t>
            </a:r>
            <a:br>
              <a:rPr lang="en-GB" sz="2600" dirty="0"/>
            </a:br>
            <a:r>
              <a:rPr lang="en-GB" sz="2600" dirty="0"/>
              <a:t>}</a:t>
            </a:r>
            <a:endParaRPr lang="en-NO" sz="2600" dirty="0"/>
          </a:p>
        </p:txBody>
      </p:sp>
    </p:spTree>
    <p:extLst>
      <p:ext uri="{BB962C8B-B14F-4D97-AF65-F5344CB8AC3E}">
        <p14:creationId xmlns:p14="http://schemas.microsoft.com/office/powerpoint/2010/main" val="349680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0B7D-E4E1-E94A-99EC-D3354630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DEMO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390062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21C2-D2EF-414C-AC04-956C93A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2FE8-CE54-544F-9E86-4C6D5F6F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2600" dirty="0"/>
              <a:t>Good for data representable as a graph (aka Social Network)</a:t>
            </a:r>
          </a:p>
          <a:p>
            <a:r>
              <a:rPr lang="en-NO" sz="2600" dirty="0"/>
              <a:t>Good for sparse data</a:t>
            </a:r>
          </a:p>
          <a:p>
            <a:r>
              <a:rPr lang="en-NO" sz="2600" dirty="0"/>
              <a:t>Good for deep traversals</a:t>
            </a:r>
          </a:p>
        </p:txBody>
      </p:sp>
    </p:spTree>
    <p:extLst>
      <p:ext uri="{BB962C8B-B14F-4D97-AF65-F5344CB8AC3E}">
        <p14:creationId xmlns:p14="http://schemas.microsoft.com/office/powerpoint/2010/main" val="33536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F1B2-4AEB-0944-A59A-C114458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</a:t>
            </a:r>
            <a:r>
              <a:rPr lang="en-GB" dirty="0"/>
              <a:t>h</a:t>
            </a:r>
            <a:r>
              <a:rPr lang="en-NO" dirty="0"/>
              <a:t>at are GrapH Databases?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EA7B7B4-0D75-8946-A45F-2E74BDDD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44" y="2081915"/>
            <a:ext cx="6578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9194-C8D9-C041-B715-2C6363C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CHOOSE Between VArious DB?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ED71F-6FC8-AE41-B078-2E77FB413574}"/>
              </a:ext>
            </a:extLst>
          </p:cNvPr>
          <p:cNvSpPr txBox="1"/>
          <p:nvPr/>
        </p:nvSpPr>
        <p:spPr>
          <a:xfrm>
            <a:off x="1866122" y="2496504"/>
            <a:ext cx="93863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600" dirty="0"/>
              <a:t>In the market there are more than 45+ solutions available.</a:t>
            </a:r>
          </a:p>
          <a:p>
            <a:endParaRPr lang="en-NO" sz="2600" dirty="0"/>
          </a:p>
          <a:p>
            <a:r>
              <a:rPr lang="en-NO" sz="2600" dirty="0"/>
              <a:t>It all depends but you can find a list of databases analyzed by</a:t>
            </a:r>
          </a:p>
          <a:p>
            <a:r>
              <a:rPr lang="en-NO" sz="2600" dirty="0"/>
              <a:t>Stackoverflow, Github and open/close source criterias on GitHub</a:t>
            </a:r>
          </a:p>
        </p:txBody>
      </p:sp>
    </p:spTree>
    <p:extLst>
      <p:ext uri="{BB962C8B-B14F-4D97-AF65-F5344CB8AC3E}">
        <p14:creationId xmlns:p14="http://schemas.microsoft.com/office/powerpoint/2010/main" val="21838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D8E-EE14-6E49-8332-FE8861B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Comparison different Graph DB vendors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3C08280-C148-4D44-9B01-AB1CE74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00" y="1967481"/>
            <a:ext cx="4086000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186-30CD-484B-A421-8AD14F58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connect to NEO4J?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9EFC-E7A4-C947-9A30-A367D185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49982"/>
          </a:xfrm>
        </p:spPr>
        <p:txBody>
          <a:bodyPr>
            <a:normAutofit/>
          </a:bodyPr>
          <a:lstStyle/>
          <a:p>
            <a:r>
              <a:rPr lang="en-GB" sz="2600" dirty="0"/>
              <a:t>NEO4J has to APIs for connection to it. When running docker, you will need to bind 2 ports: Bolt API, REST API/Neo4J Browser UI.</a:t>
            </a:r>
          </a:p>
        </p:txBody>
      </p:sp>
    </p:spTree>
    <p:extLst>
      <p:ext uri="{BB962C8B-B14F-4D97-AF65-F5344CB8AC3E}">
        <p14:creationId xmlns:p14="http://schemas.microsoft.com/office/powerpoint/2010/main" val="20808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9A83-FEA5-E845-AB6A-5D9B0730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bolt API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6357-05EC-8045-9E72-E6C1BB91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call </a:t>
            </a:r>
            <a:r>
              <a:rPr lang="en-GB" sz="2600" dirty="0" err="1"/>
              <a:t>apoc.bolt.execute</a:t>
            </a:r>
            <a:r>
              <a:rPr lang="en-GB" sz="2600" dirty="0"/>
              <a:t>(</a:t>
            </a:r>
          </a:p>
          <a:p>
            <a:pPr marL="0" indent="0">
              <a:buNone/>
            </a:pPr>
            <a:r>
              <a:rPr lang="en-GB" sz="2600" dirty="0"/>
              <a:t>	"</a:t>
            </a:r>
            <a:r>
              <a:rPr lang="en-GB" sz="2600" dirty="0">
                <a:solidFill>
                  <a:srgbClr val="0070C0"/>
                </a:solidFill>
              </a:rPr>
              <a:t>bolt://user:password@localhost:7687</a:t>
            </a:r>
            <a:r>
              <a:rPr lang="en-GB" sz="2600" dirty="0"/>
              <a:t>", </a:t>
            </a:r>
          </a:p>
          <a:p>
            <a:pPr marL="0" indent="0">
              <a:buNone/>
            </a:pPr>
            <a:r>
              <a:rPr lang="en-GB" sz="2600" dirty="0"/>
              <a:t>	"</a:t>
            </a:r>
            <a:r>
              <a:rPr lang="en-GB" sz="2600" dirty="0">
                <a:solidFill>
                  <a:srgbClr val="007B29"/>
                </a:solidFill>
              </a:rPr>
              <a:t>create(</a:t>
            </a:r>
            <a:r>
              <a:rPr lang="en-GB" sz="2600" dirty="0" err="1">
                <a:solidFill>
                  <a:srgbClr val="007B29"/>
                </a:solidFill>
              </a:rPr>
              <a:t>n:Node</a:t>
            </a:r>
            <a:r>
              <a:rPr lang="en-GB" sz="2600" dirty="0">
                <a:solidFill>
                  <a:srgbClr val="007B29"/>
                </a:solidFill>
              </a:rPr>
              <a:t> {name:{name}})</a:t>
            </a:r>
            <a:r>
              <a:rPr lang="en-GB" sz="2600" dirty="0"/>
              <a:t>", </a:t>
            </a:r>
          </a:p>
          <a:p>
            <a:pPr marL="0" indent="0">
              <a:buNone/>
            </a:pPr>
            <a:r>
              <a:rPr lang="en-GB" sz="2600" dirty="0"/>
              <a:t>	</a:t>
            </a:r>
            <a:r>
              <a:rPr lang="en-GB" sz="2600" dirty="0">
                <a:solidFill>
                  <a:srgbClr val="D39F0E"/>
                </a:solidFill>
              </a:rPr>
              <a:t>{name:'Node1’}</a:t>
            </a:r>
            <a:r>
              <a:rPr lang="en-GB" sz="2600" dirty="0"/>
              <a:t>,</a:t>
            </a:r>
          </a:p>
          <a:p>
            <a:pPr marL="0" indent="0">
              <a:buNone/>
            </a:pPr>
            <a:r>
              <a:rPr lang="en-GB" sz="2600" dirty="0"/>
              <a:t>	 {</a:t>
            </a:r>
            <a:r>
              <a:rPr lang="en-GB" sz="2600" dirty="0" err="1"/>
              <a:t>statistics:true</a:t>
            </a: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)</a:t>
            </a:r>
            <a:endParaRPr lang="en-NO" sz="2600" dirty="0"/>
          </a:p>
          <a:p>
            <a:endParaRPr lang="en-NO" sz="2600" dirty="0"/>
          </a:p>
        </p:txBody>
      </p:sp>
    </p:spTree>
    <p:extLst>
      <p:ext uri="{BB962C8B-B14F-4D97-AF65-F5344CB8AC3E}">
        <p14:creationId xmlns:p14="http://schemas.microsoft.com/office/powerpoint/2010/main" val="206389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0E70-C264-4849-8D57-50459FD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1A2C-E48C-6041-BEF6-1084CD79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96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O" sz="2600" dirty="0"/>
              <a:t>API is supposed to be on </a:t>
            </a:r>
            <a:r>
              <a:rPr lang="en-NO" sz="2600" dirty="0">
                <a:solidFill>
                  <a:srgbClr val="0070C0"/>
                </a:solidFill>
                <a:hlinkClick r:id="rId2"/>
              </a:rPr>
              <a:t>http://localhost:7474/db/data</a:t>
            </a:r>
            <a:br>
              <a:rPr lang="en-NO" sz="2600" dirty="0">
                <a:solidFill>
                  <a:srgbClr val="0070C0"/>
                </a:solidFill>
              </a:rPr>
            </a:br>
            <a:endParaRPr lang="en-NO" sz="2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060CF-443A-6C47-9B1C-181B74B2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45" y="2612571"/>
            <a:ext cx="3440910" cy="34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7814-0AA3-CF41-9F35-4ED97F0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REST API P</a:t>
            </a:r>
            <a:r>
              <a:rPr lang="en-GB" dirty="0"/>
              <a:t>a</a:t>
            </a:r>
            <a:r>
              <a:rPr lang="en-NO" dirty="0"/>
              <a:t>yload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537-5AF9-2340-ADD0-57E87880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{ "extensions" : { }, "node" : "http://localhost:7474/</a:t>
            </a:r>
            <a:r>
              <a:rPr lang="en-GB" dirty="0" err="1"/>
              <a:t>db</a:t>
            </a:r>
            <a:r>
              <a:rPr lang="en-GB" dirty="0"/>
              <a:t>/data/node", "relationship" : "http://localhost:7474/</a:t>
            </a:r>
            <a:r>
              <a:rPr lang="en-GB" dirty="0" err="1"/>
              <a:t>db</a:t>
            </a:r>
            <a:r>
              <a:rPr lang="en-GB" dirty="0"/>
              <a:t>/data/relationship", "</a:t>
            </a:r>
            <a:r>
              <a:rPr lang="en-GB" dirty="0" err="1"/>
              <a:t>node_index</a:t>
            </a:r>
            <a:r>
              <a:rPr lang="en-GB" dirty="0"/>
              <a:t>" : "http://localhost:7474/</a:t>
            </a:r>
            <a:r>
              <a:rPr lang="en-GB" dirty="0" err="1"/>
              <a:t>db</a:t>
            </a:r>
            <a:r>
              <a:rPr lang="en-GB" dirty="0"/>
              <a:t>/data/index/node", "</a:t>
            </a:r>
            <a:r>
              <a:rPr lang="en-GB" dirty="0" err="1"/>
              <a:t>relationship_index</a:t>
            </a:r>
            <a:r>
              <a:rPr lang="en-GB" dirty="0"/>
              <a:t>" : "http://localhost:7474/</a:t>
            </a:r>
            <a:r>
              <a:rPr lang="en-GB" dirty="0" err="1"/>
              <a:t>db</a:t>
            </a:r>
            <a:r>
              <a:rPr lang="en-GB" dirty="0"/>
              <a:t>/data/index/relationship", "</a:t>
            </a:r>
            <a:r>
              <a:rPr lang="en-GB" dirty="0" err="1"/>
              <a:t>extensions_info</a:t>
            </a:r>
            <a:r>
              <a:rPr lang="en-GB" dirty="0"/>
              <a:t>" : "http://localhost:7474/</a:t>
            </a:r>
            <a:r>
              <a:rPr lang="en-GB" dirty="0" err="1"/>
              <a:t>db</a:t>
            </a:r>
            <a:r>
              <a:rPr lang="en-GB" dirty="0"/>
              <a:t>/data/</a:t>
            </a:r>
            <a:r>
              <a:rPr lang="en-GB" dirty="0" err="1"/>
              <a:t>ext</a:t>
            </a:r>
            <a:r>
              <a:rPr lang="en-GB" dirty="0"/>
              <a:t>", "</a:t>
            </a:r>
            <a:r>
              <a:rPr lang="en-GB" dirty="0" err="1"/>
              <a:t>relationship_types</a:t>
            </a:r>
            <a:r>
              <a:rPr lang="en-GB" dirty="0"/>
              <a:t>" : "http://localhost:7474/</a:t>
            </a:r>
            <a:r>
              <a:rPr lang="en-GB" dirty="0" err="1"/>
              <a:t>db</a:t>
            </a:r>
            <a:r>
              <a:rPr lang="en-GB" dirty="0"/>
              <a:t>/data/relationship/types", "batch" : "http://localhost:7474/</a:t>
            </a:r>
            <a:r>
              <a:rPr lang="en-GB" dirty="0" err="1"/>
              <a:t>db</a:t>
            </a:r>
            <a:r>
              <a:rPr lang="en-GB" dirty="0"/>
              <a:t>/data/batch", "cypher" : "http://localhost:7474/</a:t>
            </a:r>
            <a:r>
              <a:rPr lang="en-GB" dirty="0" err="1"/>
              <a:t>db</a:t>
            </a:r>
            <a:r>
              <a:rPr lang="en-GB" dirty="0"/>
              <a:t>/data/cypher", "indexes" : "http://localhost:7474/</a:t>
            </a:r>
            <a:r>
              <a:rPr lang="en-GB" dirty="0" err="1"/>
              <a:t>db</a:t>
            </a:r>
            <a:r>
              <a:rPr lang="en-GB" dirty="0"/>
              <a:t>/data/schema/index", "constraints" : "http://localhost:7474/</a:t>
            </a:r>
            <a:r>
              <a:rPr lang="en-GB" dirty="0" err="1"/>
              <a:t>db</a:t>
            </a:r>
            <a:r>
              <a:rPr lang="en-GB" dirty="0"/>
              <a:t>/data/schema/constraint", "transaction" : "http://localhost:7474/</a:t>
            </a:r>
            <a:r>
              <a:rPr lang="en-GB" dirty="0" err="1"/>
              <a:t>db</a:t>
            </a:r>
            <a:r>
              <a:rPr lang="en-GB" dirty="0"/>
              <a:t>/data/transaction", "</a:t>
            </a:r>
            <a:r>
              <a:rPr lang="en-GB" dirty="0" err="1"/>
              <a:t>node_labels</a:t>
            </a:r>
            <a:r>
              <a:rPr lang="en-GB" dirty="0"/>
              <a:t>" : "http://localhost:7474/</a:t>
            </a:r>
            <a:r>
              <a:rPr lang="en-GB" dirty="0" err="1"/>
              <a:t>db</a:t>
            </a:r>
            <a:r>
              <a:rPr lang="en-GB" dirty="0"/>
              <a:t>/data/labels", "neo4j_version" : "3.4.2-SNAPSHOT" }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834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52E-4C2A-A542-83A6-BBE3DDD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API and CYPHER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155A-28C0-2B42-B1B1-75C0D860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841710" cy="766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O" sz="2600" dirty="0"/>
              <a:t>Cypher is a declarative graph query kanguage.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1170-7B11-0A41-AA9E-BBD96A1EAF61}"/>
              </a:ext>
            </a:extLst>
          </p:cNvPr>
          <p:cNvSpPr txBox="1"/>
          <p:nvPr/>
        </p:nvSpPr>
        <p:spPr>
          <a:xfrm>
            <a:off x="1451579" y="3336668"/>
            <a:ext cx="9839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000" dirty="0"/>
              <a:t>MATCH (player: Player)-[r:OPPONENTS]-&gt;(opponent:Player)</a:t>
            </a:r>
            <a:br>
              <a:rPr lang="en-NO" sz="3000" dirty="0"/>
            </a:br>
            <a:r>
              <a:rPr lang="en-NO" sz="3000" dirty="0"/>
              <a:t>WHERE player.nickname = ‘hikaru’</a:t>
            </a:r>
            <a:br>
              <a:rPr lang="en-NO" sz="3000" dirty="0"/>
            </a:br>
            <a:r>
              <a:rPr lang="en-NO" sz="3000" dirty="0"/>
              <a:t>RETURN player, opponent</a:t>
            </a:r>
          </a:p>
        </p:txBody>
      </p:sp>
    </p:spTree>
    <p:extLst>
      <p:ext uri="{BB962C8B-B14F-4D97-AF65-F5344CB8AC3E}">
        <p14:creationId xmlns:p14="http://schemas.microsoft.com/office/powerpoint/2010/main" val="3736151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7261</TotalTime>
  <Words>605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Intro to Neo4J</vt:lpstr>
      <vt:lpstr>What are GrapH Databases?</vt:lpstr>
      <vt:lpstr>How to CHOOSE Between VArious DB?</vt:lpstr>
      <vt:lpstr>Comparison different Graph DB vendors</vt:lpstr>
      <vt:lpstr>How TO connect to NEO4J?</vt:lpstr>
      <vt:lpstr>Neo4j bolt API example</vt:lpstr>
      <vt:lpstr>NEO4J REST API</vt:lpstr>
      <vt:lpstr>NEO4J REST API Payload example</vt:lpstr>
      <vt:lpstr>NEO4J API and CYPHER language</vt:lpstr>
      <vt:lpstr>NEO4J Keywords</vt:lpstr>
      <vt:lpstr>NEo4J BroWser</vt:lpstr>
      <vt:lpstr>Example QUERIES TO NEO4J (DEMO)</vt:lpstr>
      <vt:lpstr>INTEgration Between Java Eco-system and Neo4J</vt:lpstr>
      <vt:lpstr>Object-Graph Mapping</vt:lpstr>
      <vt:lpstr>DEMO SPRING BOOT APP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Neo4J</dc:title>
  <dc:creator>Dmytro Chasovskyi</dc:creator>
  <cp:lastModifiedBy>Dmytro Chasovskyi</cp:lastModifiedBy>
  <cp:revision>10</cp:revision>
  <dcterms:created xsi:type="dcterms:W3CDTF">2021-02-05T13:56:27Z</dcterms:created>
  <dcterms:modified xsi:type="dcterms:W3CDTF">2021-02-10T14:57:42Z</dcterms:modified>
</cp:coreProperties>
</file>