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71" r:id="rId2"/>
    <p:sldId id="265" r:id="rId3"/>
    <p:sldId id="264" r:id="rId4"/>
    <p:sldId id="270" r:id="rId5"/>
    <p:sldId id="261" r:id="rId6"/>
    <p:sldId id="259" r:id="rId7"/>
    <p:sldId id="260" r:id="rId8"/>
    <p:sldId id="256" r:id="rId9"/>
    <p:sldId id="257" r:id="rId10"/>
    <p:sldId id="258" r:id="rId11"/>
    <p:sldId id="263" r:id="rId12"/>
    <p:sldId id="266" r:id="rId13"/>
    <p:sldId id="267" r:id="rId14"/>
    <p:sldId id="268" r:id="rId15"/>
    <p:sldId id="269" r:id="rId16"/>
    <p:sldId id="277" r:id="rId17"/>
    <p:sldId id="278" r:id="rId18"/>
    <p:sldId id="279" r:id="rId19"/>
    <p:sldId id="280" r:id="rId20"/>
    <p:sldId id="272" r:id="rId21"/>
    <p:sldId id="273" r:id="rId22"/>
    <p:sldId id="274" r:id="rId23"/>
    <p:sldId id="275" r:id="rId24"/>
    <p:sldId id="276" r:id="rId25"/>
    <p:sldId id="286" r:id="rId26"/>
    <p:sldId id="285" r:id="rId27"/>
    <p:sldId id="287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el W.T.S. it19227214" initials="RWi" lastIdx="1" clrIdx="0">
    <p:extLst>
      <p:ext uri="{19B8F6BF-5375-455C-9EA6-DF929625EA0E}">
        <p15:presenceInfo xmlns:p15="http://schemas.microsoft.com/office/powerpoint/2012/main" userId="S::it19227214@my.sliit.lk::de8db3c5-71ad-4550-8be3-90e2a9524f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22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8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2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8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4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2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6995D-44A1-482B-9DBB-C255EDFE517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299ABB-408A-4D0C-831E-FE305741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79EF-E994-49FF-9681-06A72B9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0092" y="3109854"/>
            <a:ext cx="8596668" cy="248992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N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etworking Project </a:t>
            </a:r>
            <a:br>
              <a:rPr lang="en-US" sz="4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for </a:t>
            </a:r>
            <a:br>
              <a:rPr lang="en-US" sz="4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Local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E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ducational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nstitute</a:t>
            </a:r>
            <a:b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6545D-964E-4D0B-B985-20C8D50D1E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6" r="1427"/>
          <a:stretch/>
        </p:blipFill>
        <p:spPr>
          <a:xfrm>
            <a:off x="7660888" y="4354817"/>
            <a:ext cx="4239376" cy="2388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6163A-78BD-4AB6-BDB3-3AC51A536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1" y="289014"/>
            <a:ext cx="4025982" cy="226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F8971-3D5A-481B-82B9-D7E11C044A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9" r="13114"/>
          <a:stretch/>
        </p:blipFill>
        <p:spPr>
          <a:xfrm>
            <a:off x="6580578" y="457724"/>
            <a:ext cx="3306754" cy="32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8648" y="1596980"/>
            <a:ext cx="835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At last,there network that each has 2 hosts need to be created </a:t>
            </a:r>
            <a:r>
              <a:rPr lang="en-US"/>
              <a:t>for router-to </a:t>
            </a:r>
            <a:r>
              <a:rPr lang="en-US" dirty="0"/>
              <a:t>router connection.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0315" y="2614411"/>
            <a:ext cx="7727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1010 1100 .0001 0010.0000 0000 .1001 0000 / 30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1010 1100 .0001 0010.0000 0000 .1001 0100 / 30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1010 1100 .0001 0010.0000 0000 .1001 1000 / 30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8647" y="4043966"/>
            <a:ext cx="8448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172.18.0.144/30       network 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172.18.0.148/30       network 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172.18.0.152/30       network 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1857C7F-90A0-4EE7-A261-B62F6BB1D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53131"/>
              </p:ext>
            </p:extLst>
          </p:nvPr>
        </p:nvGraphicFramePr>
        <p:xfrm>
          <a:off x="1501422" y="91440"/>
          <a:ext cx="8895643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903">
                  <a:extLst>
                    <a:ext uri="{9D8B030D-6E8A-4147-A177-3AD203B41FA5}">
                      <a16:colId xmlns:a16="http://schemas.microsoft.com/office/drawing/2014/main" val="1320342436"/>
                    </a:ext>
                  </a:extLst>
                </a:gridCol>
                <a:gridCol w="1513915">
                  <a:extLst>
                    <a:ext uri="{9D8B030D-6E8A-4147-A177-3AD203B41FA5}">
                      <a16:colId xmlns:a16="http://schemas.microsoft.com/office/drawing/2014/main" val="976029386"/>
                    </a:ext>
                  </a:extLst>
                </a:gridCol>
                <a:gridCol w="1946204">
                  <a:extLst>
                    <a:ext uri="{9D8B030D-6E8A-4147-A177-3AD203B41FA5}">
                      <a16:colId xmlns:a16="http://schemas.microsoft.com/office/drawing/2014/main" val="3245881960"/>
                    </a:ext>
                  </a:extLst>
                </a:gridCol>
                <a:gridCol w="2037718">
                  <a:extLst>
                    <a:ext uri="{9D8B030D-6E8A-4147-A177-3AD203B41FA5}">
                      <a16:colId xmlns:a16="http://schemas.microsoft.com/office/drawing/2014/main" val="1868504511"/>
                    </a:ext>
                  </a:extLst>
                </a:gridCol>
                <a:gridCol w="1698903">
                  <a:extLst>
                    <a:ext uri="{9D8B030D-6E8A-4147-A177-3AD203B41FA5}">
                      <a16:colId xmlns:a16="http://schemas.microsoft.com/office/drawing/2014/main" val="635802421"/>
                    </a:ext>
                  </a:extLst>
                </a:gridCol>
              </a:tblGrid>
              <a:tr h="509766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gateway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163776"/>
                  </a:ext>
                </a:extLst>
              </a:tr>
              <a:tr h="1165180">
                <a:tc>
                  <a:txBody>
                    <a:bodyPr/>
                    <a:lstStyle/>
                    <a:p>
                      <a:r>
                        <a:rPr lang="en-US" dirty="0"/>
                        <a:t>Router RGF1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Fa0/0.10</a:t>
                      </a:r>
                    </a:p>
                    <a:p>
                      <a:r>
                        <a:rPr lang="en-US" dirty="0"/>
                        <a:t>Fa0/0.20</a:t>
                      </a:r>
                    </a:p>
                    <a:p>
                      <a:r>
                        <a:rPr lang="en-US" dirty="0"/>
                        <a:t>Fa1/0</a:t>
                      </a:r>
                    </a:p>
                    <a:p>
                      <a:r>
                        <a:rPr lang="en-US" dirty="0"/>
                        <a:t>Se2/0</a:t>
                      </a:r>
                    </a:p>
                    <a:p>
                      <a:r>
                        <a:rPr lang="en-US" dirty="0"/>
                        <a:t>Se3/0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172.18.0.113</a:t>
                      </a:r>
                    </a:p>
                    <a:p>
                      <a:r>
                        <a:rPr lang="en-US" dirty="0"/>
                        <a:t>172.18.0.97</a:t>
                      </a:r>
                    </a:p>
                    <a:p>
                      <a:r>
                        <a:rPr lang="en-US" dirty="0"/>
                        <a:t>172.18.0.65</a:t>
                      </a:r>
                    </a:p>
                    <a:p>
                      <a:r>
                        <a:rPr lang="en-US" dirty="0"/>
                        <a:t>172.18.0.154</a:t>
                      </a:r>
                    </a:p>
                    <a:p>
                      <a:r>
                        <a:rPr lang="en-US" dirty="0"/>
                        <a:t>172.18.0.150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255.255.255.240</a:t>
                      </a:r>
                    </a:p>
                    <a:p>
                      <a:r>
                        <a:rPr lang="en-US" dirty="0"/>
                        <a:t>255.255.255.240</a:t>
                      </a:r>
                    </a:p>
                    <a:p>
                      <a:r>
                        <a:rPr lang="en-US" dirty="0"/>
                        <a:t>255.255.255.224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255.255.255.252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255.255.255.252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325913"/>
                  </a:ext>
                </a:extLst>
              </a:tr>
              <a:tr h="946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Router RGF2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Fa4/0</a:t>
                      </a:r>
                    </a:p>
                    <a:p>
                      <a:r>
                        <a:rPr lang="en-US" dirty="0"/>
                        <a:t>Se2/0</a:t>
                      </a:r>
                    </a:p>
                    <a:p>
                      <a:r>
                        <a:rPr lang="en-US" dirty="0"/>
                        <a:t>Se3/0</a:t>
                      </a:r>
                    </a:p>
                    <a:p>
                      <a:r>
                        <a:rPr lang="en-US" dirty="0"/>
                        <a:t>Se6/0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172.18.0.121</a:t>
                      </a:r>
                    </a:p>
                    <a:p>
                      <a:r>
                        <a:rPr lang="en-US" dirty="0"/>
                        <a:t>172.18.0.145</a:t>
                      </a:r>
                    </a:p>
                    <a:p>
                      <a:r>
                        <a:rPr lang="en-US" dirty="0"/>
                        <a:t>172.18.0.153</a:t>
                      </a:r>
                    </a:p>
                    <a:p>
                      <a:r>
                        <a:rPr lang="en-US" dirty="0"/>
                        <a:t>198.116.215.40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255.255.255.248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255.255.255.252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255.255.255.252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255.255.255.0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211207"/>
                  </a:ext>
                </a:extLst>
              </a:tr>
              <a:tr h="9467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Router R1F1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 0/0</a:t>
                      </a:r>
                    </a:p>
                    <a:p>
                      <a:r>
                        <a:rPr lang="en-US" dirty="0"/>
                        <a:t>Fa 1/0</a:t>
                      </a:r>
                    </a:p>
                    <a:p>
                      <a:r>
                        <a:rPr lang="en-US" dirty="0"/>
                        <a:t>Se 2/0</a:t>
                      </a:r>
                    </a:p>
                    <a:p>
                      <a:r>
                        <a:rPr lang="en-US" dirty="0"/>
                        <a:t>Se 3/0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</a:t>
                      </a:r>
                    </a:p>
                    <a:p>
                      <a:r>
                        <a:rPr lang="en-US" dirty="0"/>
                        <a:t>172.18.0.33</a:t>
                      </a:r>
                    </a:p>
                    <a:p>
                      <a:r>
                        <a:rPr lang="en-US" dirty="0"/>
                        <a:t>172.18.0.146</a:t>
                      </a:r>
                    </a:p>
                    <a:p>
                      <a:r>
                        <a:rPr lang="en-US" dirty="0"/>
                        <a:t>172.18.0.149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255.255.255.224</a:t>
                      </a:r>
                    </a:p>
                    <a:p>
                      <a:r>
                        <a:rPr lang="en-US" dirty="0"/>
                        <a:t>255.255.255.224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255.255.255.252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255.255.255.252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207137"/>
                  </a:ext>
                </a:extLst>
              </a:tr>
              <a:tr h="291295">
                <a:tc>
                  <a:txBody>
                    <a:bodyPr/>
                    <a:lstStyle/>
                    <a:p>
                      <a:r>
                        <a:rPr lang="en-US" dirty="0"/>
                        <a:t>Server 3F1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172.18.0.129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423125"/>
                  </a:ext>
                </a:extLst>
              </a:tr>
              <a:tr h="32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3F2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172.18.0.129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68122"/>
                  </a:ext>
                </a:extLst>
              </a:tr>
              <a:tr h="321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3F3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172.18.0.129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238413"/>
                  </a:ext>
                </a:extLst>
              </a:tr>
              <a:tr h="321980">
                <a:tc>
                  <a:txBody>
                    <a:bodyPr/>
                    <a:lstStyle/>
                    <a:p>
                      <a:r>
                        <a:rPr lang="en-US" dirty="0"/>
                        <a:t>Printer GF1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325756"/>
                  </a:ext>
                </a:extLst>
              </a:tr>
              <a:tr h="321980">
                <a:tc>
                  <a:txBody>
                    <a:bodyPr/>
                    <a:lstStyle/>
                    <a:p>
                      <a:r>
                        <a:rPr lang="en-US" dirty="0"/>
                        <a:t>Printer GF2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89776"/>
                  </a:ext>
                </a:extLst>
              </a:tr>
              <a:tr h="321980">
                <a:tc>
                  <a:txBody>
                    <a:bodyPr/>
                    <a:lstStyle/>
                    <a:p>
                      <a:r>
                        <a:rPr lang="en-US" dirty="0"/>
                        <a:t>Printer GF3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172.18.0.97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5418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53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, radar chart&#10;&#10;Description automatically generated">
            <a:extLst>
              <a:ext uri="{FF2B5EF4-FFF2-40B4-BE49-F238E27FC236}">
                <a16:creationId xmlns:a16="http://schemas.microsoft.com/office/drawing/2014/main" id="{C494881C-B2CC-43E1-8430-801561EA9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47" y="794577"/>
            <a:ext cx="9017313" cy="5796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DFBBEE-CC99-4908-95C4-F96F132C996C}"/>
              </a:ext>
            </a:extLst>
          </p:cNvPr>
          <p:cNvSpPr txBox="1"/>
          <p:nvPr/>
        </p:nvSpPr>
        <p:spPr>
          <a:xfrm>
            <a:off x="3855155" y="0"/>
            <a:ext cx="4481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+mj-lt"/>
              </a:rPr>
              <a:t>Logical Diagram</a:t>
            </a:r>
          </a:p>
        </p:txBody>
      </p:sp>
    </p:spTree>
    <p:extLst>
      <p:ext uri="{BB962C8B-B14F-4D97-AF65-F5344CB8AC3E}">
        <p14:creationId xmlns:p14="http://schemas.microsoft.com/office/powerpoint/2010/main" val="147190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8048F26F-C0A2-49E3-8E2D-A16321F44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15456" r="59444" b="11257"/>
          <a:stretch/>
        </p:blipFill>
        <p:spPr>
          <a:xfrm>
            <a:off x="395112" y="338667"/>
            <a:ext cx="5300703" cy="5926666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5BADF9B0-3B17-4A07-8FC7-6F71899A9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" t="15610" r="60005" b="11937"/>
          <a:stretch/>
        </p:blipFill>
        <p:spPr>
          <a:xfrm>
            <a:off x="6213962" y="256037"/>
            <a:ext cx="5288841" cy="612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FB713-E0A9-453B-A3E6-A6EDE0AB656C}"/>
              </a:ext>
            </a:extLst>
          </p:cNvPr>
          <p:cNvSpPr txBox="1"/>
          <p:nvPr/>
        </p:nvSpPr>
        <p:spPr>
          <a:xfrm>
            <a:off x="2386474" y="6334667"/>
            <a:ext cx="131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IT Lab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65CB9-B142-4026-897D-9FB59611A489}"/>
              </a:ext>
            </a:extLst>
          </p:cNvPr>
          <p:cNvSpPr txBox="1"/>
          <p:nvPr/>
        </p:nvSpPr>
        <p:spPr>
          <a:xfrm>
            <a:off x="8352652" y="6374178"/>
            <a:ext cx="131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IT Lab 2</a:t>
            </a:r>
          </a:p>
        </p:txBody>
      </p:sp>
    </p:spTree>
    <p:extLst>
      <p:ext uri="{BB962C8B-B14F-4D97-AF65-F5344CB8AC3E}">
        <p14:creationId xmlns:p14="http://schemas.microsoft.com/office/powerpoint/2010/main" val="91014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6A9644A-941B-4D0C-B27D-089D127C3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7" t="21550" r="6794" b="11902"/>
          <a:stretch/>
        </p:blipFill>
        <p:spPr>
          <a:xfrm>
            <a:off x="6233296" y="842895"/>
            <a:ext cx="5620037" cy="483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8C1B1-FFB7-4E91-8517-B75CA1D34EA0}"/>
              </a:ext>
            </a:extLst>
          </p:cNvPr>
          <p:cNvSpPr txBox="1"/>
          <p:nvPr/>
        </p:nvSpPr>
        <p:spPr>
          <a:xfrm>
            <a:off x="6640620" y="5919183"/>
            <a:ext cx="4805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Marketing and Administration staff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F0112-851C-4292-9CF3-E1C07EA9FCDB}"/>
              </a:ext>
            </a:extLst>
          </p:cNvPr>
          <p:cNvSpPr txBox="1"/>
          <p:nvPr/>
        </p:nvSpPr>
        <p:spPr>
          <a:xfrm>
            <a:off x="387639" y="5357019"/>
            <a:ext cx="610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Data Center network with Network administrators computers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40A6A-F45F-46FF-AC48-46226D4C7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842895"/>
            <a:ext cx="559195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9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BE3AF6B-73E0-4C73-A20D-6863F0A988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" t="27714" r="61905" b="12573"/>
          <a:stretch/>
        </p:blipFill>
        <p:spPr>
          <a:xfrm>
            <a:off x="6503567" y="1019260"/>
            <a:ext cx="4898211" cy="445579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53363EF-9B79-41B7-B9F8-CF74E9038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1" t="44064" r="5794" b="14299"/>
          <a:stretch/>
        </p:blipFill>
        <p:spPr>
          <a:xfrm>
            <a:off x="790222" y="4015584"/>
            <a:ext cx="4549422" cy="233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B9FEE-CEE2-4DBC-B257-C7245CE1C06E}"/>
              </a:ext>
            </a:extLst>
          </p:cNvPr>
          <p:cNvSpPr txBox="1"/>
          <p:nvPr/>
        </p:nvSpPr>
        <p:spPr>
          <a:xfrm>
            <a:off x="7250288" y="5475052"/>
            <a:ext cx="3947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Network allocated for Teachers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9692D-3BB3-4989-A6DE-37055278CDB0}"/>
              </a:ext>
            </a:extLst>
          </p:cNvPr>
          <p:cNvSpPr txBox="1"/>
          <p:nvPr/>
        </p:nvSpPr>
        <p:spPr>
          <a:xfrm>
            <a:off x="1131710" y="6350479"/>
            <a:ext cx="407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Higher management staff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22B21-B839-4C32-AB48-0BD4BDD49EDF}"/>
              </a:ext>
            </a:extLst>
          </p:cNvPr>
          <p:cNvSpPr txBox="1"/>
          <p:nvPr/>
        </p:nvSpPr>
        <p:spPr>
          <a:xfrm>
            <a:off x="1028093" y="2871935"/>
            <a:ext cx="407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            Router Connectivity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6C5FF-A976-47C9-BEBF-C944D6055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77" y="322855"/>
            <a:ext cx="3388309" cy="2513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371346-DC75-4613-BE6C-8347F0C19A93}"/>
              </a:ext>
            </a:extLst>
          </p:cNvPr>
          <p:cNvSpPr txBox="1"/>
          <p:nvPr/>
        </p:nvSpPr>
        <p:spPr>
          <a:xfrm>
            <a:off x="7858033" y="181858"/>
            <a:ext cx="420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https://www.netacad.com/courses/packet-tracer</a:t>
            </a:r>
          </a:p>
        </p:txBody>
      </p:sp>
    </p:spTree>
    <p:extLst>
      <p:ext uri="{BB962C8B-B14F-4D97-AF65-F5344CB8AC3E}">
        <p14:creationId xmlns:p14="http://schemas.microsoft.com/office/powerpoint/2010/main" val="396942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A78386-D2D9-4CB2-B44F-DBCC341AC1BF}"/>
              </a:ext>
            </a:extLst>
          </p:cNvPr>
          <p:cNvSpPr txBox="1"/>
          <p:nvPr/>
        </p:nvSpPr>
        <p:spPr>
          <a:xfrm>
            <a:off x="4502493" y="91440"/>
            <a:ext cx="3838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+mj-lt"/>
              </a:rPr>
              <a:t>Physical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D1943-7092-4A69-92E1-17EC2B58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55" y="825857"/>
            <a:ext cx="9307689" cy="59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48EDC6-1FBF-4D50-9F72-007A5035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93" y="183238"/>
            <a:ext cx="8710035" cy="64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8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A3F186-B186-4369-A713-E907060D7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093" y="373180"/>
            <a:ext cx="8644796" cy="63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5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0BAFC6-FE7C-46F5-AC0A-E6D30452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461962"/>
            <a:ext cx="103822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149FD4-50EE-46C0-830A-95AFF62EAD5A}"/>
              </a:ext>
            </a:extLst>
          </p:cNvPr>
          <p:cNvSpPr txBox="1"/>
          <p:nvPr/>
        </p:nvSpPr>
        <p:spPr>
          <a:xfrm>
            <a:off x="1119011" y="204160"/>
            <a:ext cx="4468989" cy="422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Project requirement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People Benefited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 students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25 teachers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 marketing and administration staff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 higher managers 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 computer network administrators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771C4-C87F-488A-A53D-1AD6FDC14876}"/>
              </a:ext>
            </a:extLst>
          </p:cNvPr>
          <p:cNvSpPr txBox="1"/>
          <p:nvPr/>
        </p:nvSpPr>
        <p:spPr>
          <a:xfrm>
            <a:off x="5861756" y="1214314"/>
            <a:ext cx="6101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Devices must be linked together: </a:t>
            </a:r>
            <a:endParaRPr lang="en-US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50 student lab computers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35 staff computers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 printers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 servers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74BF5-B550-4B45-881F-DAAFB6409CE2}"/>
              </a:ext>
            </a:extLst>
          </p:cNvPr>
          <p:cNvSpPr txBox="1"/>
          <p:nvPr/>
        </p:nvSpPr>
        <p:spPr>
          <a:xfrm>
            <a:off x="1119011" y="3117743"/>
            <a:ext cx="8081433" cy="1661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 allocation in institute building: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floors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computers and printers are on the ground floor apart from the IT labs.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IT lab is located on the first floor and another located on the second floor.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Centre with 3 servers is in 3rd floor.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64B63-4FFF-4BD2-8B5E-74BFB1BE8737}"/>
              </a:ext>
            </a:extLst>
          </p:cNvPr>
          <p:cNvSpPr txBox="1"/>
          <p:nvPr/>
        </p:nvSpPr>
        <p:spPr>
          <a:xfrm>
            <a:off x="1119011" y="5027622"/>
            <a:ext cx="3103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latin typeface="Calibri" panose="020F0502020204030204" pitchFamily="34" charset="0"/>
                <a:cs typeface="Calibri" panose="020F0502020204030204" pitchFamily="34" charset="0"/>
              </a:rPr>
              <a:t>Network Requirements:</a:t>
            </a:r>
          </a:p>
          <a:p>
            <a:endParaRPr lang="en-NZ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Provide Quality of Service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Ensure network security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6B9D0-5400-4355-A457-61DECEED18E2}"/>
              </a:ext>
            </a:extLst>
          </p:cNvPr>
          <p:cNvSpPr txBox="1"/>
          <p:nvPr/>
        </p:nvSpPr>
        <p:spPr>
          <a:xfrm>
            <a:off x="4473223" y="5581620"/>
            <a:ext cx="3880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Ensure network scalability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NZ" dirty="0">
                <a:latin typeface="Calibri" panose="020F0502020204030204" pitchFamily="34" charset="0"/>
                <a:cs typeface="Calibri" panose="020F0502020204030204" pitchFamily="34" charset="0"/>
              </a:rPr>
              <a:t>Minimize data flow latency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6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9DA-F8E3-417D-BDBB-3FCB2978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11" y="247506"/>
            <a:ext cx="4188177" cy="857956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chemeClr val="tx1"/>
                </a:solidFill>
              </a:rPr>
              <a:t>Network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53CF4-7E8D-4941-846C-A89DB07D45D0}"/>
              </a:ext>
            </a:extLst>
          </p:cNvPr>
          <p:cNvSpPr txBox="1"/>
          <p:nvPr/>
        </p:nvSpPr>
        <p:spPr>
          <a:xfrm>
            <a:off x="402368" y="1266038"/>
            <a:ext cx="65701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DHCP is used to assign IP addresses to devices</a:t>
            </a:r>
          </a:p>
          <a:p>
            <a:endParaRPr lang="en-US" sz="1400" dirty="0"/>
          </a:p>
          <a:p>
            <a:r>
              <a:rPr lang="en-US" sz="1400" b="1" dirty="0" err="1">
                <a:effectLst/>
              </a:rPr>
              <a:t>dhcp</a:t>
            </a:r>
            <a:r>
              <a:rPr lang="en-US" sz="1400" b="1" dirty="0">
                <a:effectLst/>
              </a:rPr>
              <a:t> pool - ITLab1</a:t>
            </a:r>
          </a:p>
          <a:p>
            <a:r>
              <a:rPr lang="en-US" sz="1400" dirty="0">
                <a:effectLst/>
              </a:rPr>
              <a:t>network 172.18.0.0 255.255.255.224</a:t>
            </a:r>
          </a:p>
          <a:p>
            <a:r>
              <a:rPr lang="en-US" sz="1400" dirty="0">
                <a:effectLst/>
              </a:rPr>
              <a:t>default-router 172.18.0.1</a:t>
            </a:r>
          </a:p>
          <a:p>
            <a:endParaRPr lang="en-US" sz="1400" dirty="0">
              <a:effectLst/>
            </a:endParaRPr>
          </a:p>
          <a:p>
            <a:r>
              <a:rPr lang="en-US" sz="1400" b="1" dirty="0" err="1">
                <a:effectLst/>
              </a:rPr>
              <a:t>dhcp</a:t>
            </a:r>
            <a:r>
              <a:rPr lang="en-US" sz="1400" b="1" dirty="0">
                <a:effectLst/>
              </a:rPr>
              <a:t> pool - ITLab2</a:t>
            </a:r>
          </a:p>
          <a:p>
            <a:r>
              <a:rPr lang="en-US" sz="1400" dirty="0">
                <a:effectLst/>
              </a:rPr>
              <a:t>network 172.18.0.32 255.255.255.224</a:t>
            </a:r>
          </a:p>
          <a:p>
            <a:r>
              <a:rPr lang="en-US" sz="1400" dirty="0">
                <a:effectLst/>
              </a:rPr>
              <a:t>default-router 172.18.0.33</a:t>
            </a:r>
          </a:p>
          <a:p>
            <a:endParaRPr lang="en-US" sz="1400" dirty="0"/>
          </a:p>
          <a:p>
            <a:r>
              <a:rPr lang="en-US" sz="1400" b="1" dirty="0" err="1">
                <a:effectLst/>
              </a:rPr>
              <a:t>dhcp</a:t>
            </a:r>
            <a:r>
              <a:rPr lang="en-US" sz="1400" b="1" dirty="0">
                <a:effectLst/>
              </a:rPr>
              <a:t> pool - </a:t>
            </a:r>
            <a:r>
              <a:rPr lang="en-US" sz="1400" b="1" dirty="0" err="1">
                <a:effectLst/>
              </a:rPr>
              <a:t>Marketing&amp;Administration</a:t>
            </a:r>
            <a:endParaRPr lang="en-US" sz="1400" b="1" dirty="0">
              <a:effectLst/>
            </a:endParaRPr>
          </a:p>
          <a:p>
            <a:r>
              <a:rPr lang="en-US" sz="1400" dirty="0">
                <a:effectLst/>
              </a:rPr>
              <a:t>network 172.18.0.96 255.255.255.240</a:t>
            </a:r>
          </a:p>
          <a:p>
            <a:r>
              <a:rPr lang="en-US" sz="1400" dirty="0">
                <a:effectLst/>
              </a:rPr>
              <a:t>default-router 172.18.0.97</a:t>
            </a:r>
            <a:endParaRPr lang="en-US" sz="1400" dirty="0"/>
          </a:p>
          <a:p>
            <a:endParaRPr lang="en-US" sz="1400" dirty="0">
              <a:effectLst/>
            </a:endParaRPr>
          </a:p>
          <a:p>
            <a:endParaRPr lang="en-US" sz="1400" dirty="0">
              <a:effectLst/>
            </a:endParaRP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292DB-5703-427F-9C49-859F3291FB1D}"/>
              </a:ext>
            </a:extLst>
          </p:cNvPr>
          <p:cNvSpPr txBox="1"/>
          <p:nvPr/>
        </p:nvSpPr>
        <p:spPr>
          <a:xfrm>
            <a:off x="4380251" y="1648745"/>
            <a:ext cx="61016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</a:rPr>
              <a:t>dhcp</a:t>
            </a:r>
            <a:r>
              <a:rPr lang="en-US" sz="1400" b="1" dirty="0">
                <a:effectLst/>
              </a:rPr>
              <a:t> pool - </a:t>
            </a:r>
            <a:r>
              <a:rPr lang="en-US" sz="1400" b="1" dirty="0" err="1">
                <a:effectLst/>
              </a:rPr>
              <a:t>Teachers'Net</a:t>
            </a:r>
            <a:endParaRPr lang="en-US" sz="1400" b="1" dirty="0">
              <a:effectLst/>
            </a:endParaRPr>
          </a:p>
          <a:p>
            <a:r>
              <a:rPr lang="en-US" sz="1400" dirty="0">
                <a:effectLst/>
              </a:rPr>
              <a:t>network 172.18.0.64 255.255.255.224</a:t>
            </a:r>
          </a:p>
          <a:p>
            <a:r>
              <a:rPr lang="en-US" sz="1400" dirty="0">
                <a:effectLst/>
              </a:rPr>
              <a:t>default-router 172.18.0.65</a:t>
            </a:r>
          </a:p>
          <a:p>
            <a:endParaRPr lang="en-US" sz="1400" dirty="0">
              <a:effectLst/>
            </a:endParaRPr>
          </a:p>
          <a:p>
            <a:r>
              <a:rPr lang="en-US" sz="1400" b="1" dirty="0" err="1">
                <a:effectLst/>
              </a:rPr>
              <a:t>dhcp</a:t>
            </a:r>
            <a:r>
              <a:rPr lang="en-US" sz="1400" b="1" dirty="0">
                <a:effectLst/>
              </a:rPr>
              <a:t> pool - </a:t>
            </a:r>
            <a:r>
              <a:rPr lang="en-US" sz="1400" b="1" dirty="0" err="1">
                <a:effectLst/>
              </a:rPr>
              <a:t>HigherManagement</a:t>
            </a:r>
            <a:endParaRPr lang="en-US" sz="1400" b="1" dirty="0">
              <a:effectLst/>
            </a:endParaRPr>
          </a:p>
          <a:p>
            <a:r>
              <a:rPr lang="en-US" sz="1400" dirty="0">
                <a:effectLst/>
              </a:rPr>
              <a:t>network 172.18.0.112 255.255.255.240</a:t>
            </a:r>
          </a:p>
          <a:p>
            <a:r>
              <a:rPr lang="en-US" sz="1400" dirty="0">
                <a:effectLst/>
              </a:rPr>
              <a:t>default-router 172.18.0.113</a:t>
            </a:r>
          </a:p>
          <a:p>
            <a:endParaRPr lang="en-US" sz="14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61A0E-5238-4DD5-8DA8-71114C8ACB96}"/>
              </a:ext>
            </a:extLst>
          </p:cNvPr>
          <p:cNvSpPr txBox="1"/>
          <p:nvPr/>
        </p:nvSpPr>
        <p:spPr>
          <a:xfrm>
            <a:off x="402368" y="4653243"/>
            <a:ext cx="109163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dirty="0">
                <a:effectLst/>
              </a:rPr>
              <a:t>2 VLAN are used for seperate higer magement subnet and marketing subnet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>
              <a:effectLst/>
            </a:endParaRPr>
          </a:p>
          <a:p>
            <a:r>
              <a:rPr lang="it-IT" sz="1400" dirty="0">
                <a:effectLst/>
              </a:rPr>
              <a:t>     </a:t>
            </a:r>
            <a:r>
              <a:rPr lang="it-IT" sz="1600" b="1" dirty="0">
                <a:effectLst/>
              </a:rPr>
              <a:t>10 HigerManagement </a:t>
            </a:r>
          </a:p>
          <a:p>
            <a:r>
              <a:rPr lang="it-IT" sz="1600" dirty="0"/>
              <a:t>      Switch ports: </a:t>
            </a:r>
            <a:r>
              <a:rPr lang="it-IT" sz="1600" dirty="0">
                <a:effectLst/>
              </a:rPr>
              <a:t>Fa0/12, Fa0/13, Fa0/14, Fa0/15, Fa0/16, Fa0/17</a:t>
            </a:r>
          </a:p>
          <a:p>
            <a:endParaRPr lang="it-IT" sz="1600" dirty="0">
              <a:effectLst/>
            </a:endParaRPr>
          </a:p>
          <a:p>
            <a:r>
              <a:rPr lang="it-IT" sz="1600" dirty="0">
                <a:effectLst/>
              </a:rPr>
              <a:t>      </a:t>
            </a:r>
            <a:r>
              <a:rPr lang="it-IT" sz="1600" b="1" dirty="0">
                <a:effectLst/>
              </a:rPr>
              <a:t>20 Marketing$Administration </a:t>
            </a:r>
          </a:p>
          <a:p>
            <a:r>
              <a:rPr lang="it-IT" sz="1600" dirty="0">
                <a:effectLst/>
              </a:rPr>
              <a:t>      Switch Ports: Fa0/1, Fa0/2, Fa0/3, Fa0/4, Fa0/5, Fa0/6, Fa0/7, Fa0/8, Fa0/9, Fa0/21, Fa0/22, Fa0/23, Fa0/24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241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sco Catalyst 2960-24TT-L Switch - Cisco">
            <a:extLst>
              <a:ext uri="{FF2B5EF4-FFF2-40B4-BE49-F238E27FC236}">
                <a16:creationId xmlns:a16="http://schemas.microsoft.com/office/drawing/2014/main" id="{06DCC625-FA47-4E22-BEE0-D9E3C8E8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98" y="5376075"/>
            <a:ext cx="4707469" cy="148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EAEE9-FA5F-4FCE-870D-162B481E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48" y="21281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Device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AA1A7-5DE5-4B8E-8577-052F379A0620}"/>
              </a:ext>
            </a:extLst>
          </p:cNvPr>
          <p:cNvSpPr txBox="1"/>
          <p:nvPr/>
        </p:nvSpPr>
        <p:spPr>
          <a:xfrm>
            <a:off x="677333" y="1049133"/>
            <a:ext cx="8432799" cy="5478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Cisco 2960 series 24TT switch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Cisco 2960-24TT switch consists of  Fast Ethernet 24 ports and 2 Gigabit Ethernet Ports.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switch has both full-duplex and half-duplex communication modes.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Since this is a R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ack-mountable switch, it make </a:t>
            </a:r>
            <a:r>
              <a:rPr lang="en-US" sz="1600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easy whenever scaling is needed.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HTTP, HTTPS, RMON 1, RMON 2, RMON 3, RMON 9, SNMP 1, SNMP 2, SNMP 2c, SNMP 3, SSH, TFTP and Telnet are the remote management protocols.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MAC Address Table Size:  8K entries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ARP support, Access Control List (ACL) support, BOOTP support, Broadcast Storm Control, DHCP snooping, Dynamic </a:t>
            </a:r>
            <a:r>
              <a:rPr lang="en-US" sz="16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Trunking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Protocol (DTP) support, IGMP snooping, IPv6 support, Link Aggregation Control Protocol (LACP), MAC Address Notification, Multicast Storm Control, Multiple Spanning Tree Protocol support.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Price – 600 to 700 USD.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Reference:  https://www.router-switch.com/WS-C2960-48TT-L-p-429.html</a:t>
            </a:r>
          </a:p>
        </p:txBody>
      </p:sp>
    </p:spTree>
    <p:extLst>
      <p:ext uri="{BB962C8B-B14F-4D97-AF65-F5344CB8AC3E}">
        <p14:creationId xmlns:p14="http://schemas.microsoft.com/office/powerpoint/2010/main" val="397258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sco CISCO2911/K9, Cisco 2911 w/3 GE.4 EHWIC.2 DSP.1 SM.256MB CF.512MB  DRAM.IPB - Linkom-PC - Cisco Networking Equipment">
            <a:extLst>
              <a:ext uri="{FF2B5EF4-FFF2-40B4-BE49-F238E27FC236}">
                <a16:creationId xmlns:a16="http://schemas.microsoft.com/office/drawing/2014/main" id="{645FE32C-6B4B-4B34-A012-ED31216E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218" y="4493958"/>
            <a:ext cx="3641421" cy="12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ISCO 2911/K9 - Cisco ISR G2 2900 Series Router">
            <a:extLst>
              <a:ext uri="{FF2B5EF4-FFF2-40B4-BE49-F238E27FC236}">
                <a16:creationId xmlns:a16="http://schemas.microsoft.com/office/drawing/2014/main" id="{26EB4379-D5E5-489C-AEC2-630D9A9F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t="20319" r="11110" b="31135"/>
          <a:stretch/>
        </p:blipFill>
        <p:spPr bwMode="auto">
          <a:xfrm>
            <a:off x="7197478" y="1162595"/>
            <a:ext cx="4193011" cy="214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2138DA-2CCE-444E-80D5-FF5EE1340A63}"/>
              </a:ext>
            </a:extLst>
          </p:cNvPr>
          <p:cNvSpPr txBox="1"/>
          <p:nvPr/>
        </p:nvSpPr>
        <p:spPr>
          <a:xfrm>
            <a:off x="496712" y="341234"/>
            <a:ext cx="6101644" cy="805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Cisco 2911 Router</a:t>
            </a:r>
            <a:endParaRPr lang="en-US" sz="1200" u="sng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459B0-7ABA-48C5-B6A7-29FD2C36643B}"/>
              </a:ext>
            </a:extLst>
          </p:cNvPr>
          <p:cNvSpPr txBox="1"/>
          <p:nvPr/>
        </p:nvSpPr>
        <p:spPr>
          <a:xfrm>
            <a:off x="496712" y="730567"/>
            <a:ext cx="649111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herit"/>
              </a:rPr>
              <a:t> </a:t>
            </a:r>
            <a:r>
              <a:rPr lang="en-US" sz="1600" b="1" i="0" dirty="0">
                <a:effectLst/>
              </a:rPr>
              <a:t>3 integrated</a:t>
            </a: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10/100/1000 Mbps Ethernet ports</a:t>
            </a:r>
            <a:r>
              <a:rPr lang="en-US" sz="1600" b="0" i="0" dirty="0">
                <a:effectLst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1 service module slot.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4 enhanced high-speed WAN interface card slots.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</a:t>
            </a:r>
            <a:r>
              <a:rPr lang="en-US" sz="1600" b="1" i="0" dirty="0">
                <a:effectLst/>
              </a:rPr>
              <a:t>2 onboard digital signal processor (DSP) slots.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1 Internal Service Module slot for application services.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Fully integrated power distribution to modules </a:t>
            </a:r>
            <a:r>
              <a:rPr lang="en-US" sz="1600" b="1" i="0" dirty="0">
                <a:effectLst/>
              </a:rPr>
              <a:t>supporting 802.3af Power over Ethernet  (PoE) </a:t>
            </a:r>
            <a:r>
              <a:rPr lang="en-US" sz="1600" b="0" i="0" dirty="0">
                <a:effectLst/>
              </a:rPr>
              <a:t>and Cisco Enhanced PoE.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Price -    1400-1600$. </a:t>
            </a:r>
            <a:endParaRPr lang="en-US" sz="1600" b="1" i="0" dirty="0">
              <a:effectLst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marL="285750" indent="-285750" algn="just" fontAlgn="base">
              <a:buFont typeface="Wingdings" panose="05000000000000000000" pitchFamily="2" charset="2"/>
              <a:buChar char="ü"/>
            </a:pPr>
            <a:r>
              <a:rPr lang="en-US" sz="1600" b="1" i="0" dirty="0">
                <a:effectLst/>
              </a:rPr>
              <a:t>Security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Embedded hardware-accelerated VPN encryption for secure connectivity and collaborative communications Integrated threat control using Cisco IOS Firewall, Cisco IOS Zone-Based Firewall, Cisco IOS IPS, and Cisco IOS Content Filtering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Identity management using authentication, authorization, and accounting (AAA) and public key infrastructure.</a:t>
            </a:r>
          </a:p>
          <a:p>
            <a:pPr marL="285750" indent="-285750" algn="just" fontAlgn="base">
              <a:buFont typeface="Wingdings" panose="05000000000000000000" pitchFamily="2" charset="2"/>
              <a:buChar char="ü"/>
            </a:pPr>
            <a:r>
              <a:rPr lang="en-US" sz="1600" b="1" i="0" dirty="0">
                <a:effectLst/>
              </a:rPr>
              <a:t>Voice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High-density-packet voice DSP module, optimized for voice and video support.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Standards-certified </a:t>
            </a:r>
            <a:r>
              <a:rPr lang="en-US" sz="1600" b="0" i="0" dirty="0" err="1">
                <a:effectLst/>
              </a:rPr>
              <a:t>VoiceXML</a:t>
            </a:r>
            <a:r>
              <a:rPr lang="en-US" sz="1600" b="0" i="0" dirty="0">
                <a:effectLst/>
              </a:rPr>
              <a:t> browser services.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Cisco Unified Border Element capabilities.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Cisco Unity Express voicemail support.</a:t>
            </a:r>
          </a:p>
          <a:p>
            <a:pPr lvl="1" algn="just" fontAlgn="base"/>
            <a:endParaRPr lang="en-US" sz="1600" b="0" i="0" dirty="0">
              <a:effectLst/>
            </a:endParaRPr>
          </a:p>
          <a:p>
            <a:r>
              <a:rPr lang="en-US" sz="1400" dirty="0"/>
              <a:t>Reference: </a:t>
            </a:r>
            <a:r>
              <a:rPr lang="en-US" sz="1200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https://www.cisco.com/c/en/us/products/routers/2911integrated-services-router-isr/index.html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449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B92E1B-3FF2-4F07-9608-57B9908B755F}"/>
              </a:ext>
            </a:extLst>
          </p:cNvPr>
          <p:cNvSpPr txBox="1"/>
          <p:nvPr/>
        </p:nvSpPr>
        <p:spPr>
          <a:xfrm>
            <a:off x="993423" y="1083734"/>
            <a:ext cx="8048977" cy="645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Interior Gateway Protocols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are utilized since this network is managed by a single authority.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Interior Gateway protocols can be divided into Distance vector protocol group and Link state protocol group.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Therefore, Distance vector Protocols is chosen for this network.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From Distance Vector protocols, we will be using RIP version2 and EIGRP.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A856C-EF86-411D-B281-05DE933F4EC3}"/>
              </a:ext>
            </a:extLst>
          </p:cNvPr>
          <p:cNvSpPr txBox="1"/>
          <p:nvPr/>
        </p:nvSpPr>
        <p:spPr>
          <a:xfrm>
            <a:off x="2586446" y="241957"/>
            <a:ext cx="612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+mj-lt"/>
              </a:rPr>
              <a:t>Choose of Routing Protocols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387B420-C3E1-4679-854C-2D0445760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6677"/>
              </p:ext>
            </p:extLst>
          </p:nvPr>
        </p:nvGraphicFramePr>
        <p:xfrm>
          <a:off x="1097925" y="2542158"/>
          <a:ext cx="8255080" cy="269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540">
                  <a:extLst>
                    <a:ext uri="{9D8B030D-6E8A-4147-A177-3AD203B41FA5}">
                      <a16:colId xmlns:a16="http://schemas.microsoft.com/office/drawing/2014/main" val="1961896444"/>
                    </a:ext>
                  </a:extLst>
                </a:gridCol>
                <a:gridCol w="4127540">
                  <a:extLst>
                    <a:ext uri="{9D8B030D-6E8A-4147-A177-3AD203B41FA5}">
                      <a16:colId xmlns:a16="http://schemas.microsoft.com/office/drawing/2014/main" val="1960487569"/>
                    </a:ext>
                  </a:extLst>
                </a:gridCol>
              </a:tblGrid>
              <a:tr h="393597">
                <a:tc>
                  <a:txBody>
                    <a:bodyPr/>
                    <a:lstStyle/>
                    <a:p>
                      <a:r>
                        <a:rPr lang="en-US" sz="1600" dirty="0"/>
                        <a:t>Distance Vector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 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482315"/>
                  </a:ext>
                </a:extLst>
              </a:tr>
              <a:tr h="873462">
                <a:tc>
                  <a:txBody>
                    <a:bodyPr/>
                    <a:lstStyle/>
                    <a:p>
                      <a:r>
                        <a:rPr lang="en-US" sz="1600" dirty="0"/>
                        <a:t>Routers communicate with neighbor routers advertising network as measures of distance and vector.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Routers communicate with all other routers.</a:t>
                      </a:r>
                    </a:p>
                    <a:p>
                      <a:r>
                        <a:rPr lang="en-US" sz="1600" dirty="0"/>
                        <a:t>High bandwidth usage.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064574"/>
                  </a:ext>
                </a:extLst>
              </a:tr>
              <a:tr h="514587">
                <a:tc>
                  <a:txBody>
                    <a:bodyPr/>
                    <a:lstStyle/>
                    <a:p>
                      <a:r>
                        <a:rPr lang="en-US" sz="1600" dirty="0"/>
                        <a:t>Convergence time not cause problems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Convergence time is crucial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640806"/>
                  </a:ext>
                </a:extLst>
              </a:tr>
              <a:tr h="522515">
                <a:tc>
                  <a:txBody>
                    <a:bodyPr/>
                    <a:lstStyle/>
                    <a:p>
                      <a:r>
                        <a:rPr lang="en-US" sz="1600" dirty="0"/>
                        <a:t>Minimum administer knowledge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administer knowledge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665683"/>
                  </a:ext>
                </a:extLst>
              </a:tr>
              <a:tr h="393597">
                <a:tc>
                  <a:txBody>
                    <a:bodyPr/>
                    <a:lstStyle/>
                    <a:p>
                      <a:r>
                        <a:rPr lang="en-US" sz="1600" dirty="0"/>
                        <a:t>Suitable for simple and small networks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Suitable for large networks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9940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16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6C809F-A6F1-47C4-9F67-0253D218303A}"/>
              </a:ext>
            </a:extLst>
          </p:cNvPr>
          <p:cNvSpPr txBox="1"/>
          <p:nvPr/>
        </p:nvSpPr>
        <p:spPr>
          <a:xfrm>
            <a:off x="3870208" y="12700"/>
            <a:ext cx="6020077" cy="16219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defTabSz="4572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800" b="1" u="sng" kern="1200" dirty="0">
                <a:effectLst/>
                <a:latin typeface="+mj-lt"/>
                <a:ea typeface="+mj-ea"/>
                <a:cs typeface="+mj-cs"/>
              </a:rPr>
              <a:t>Routing Protocol comparison</a:t>
            </a:r>
          </a:p>
          <a:p>
            <a:pPr marL="0" marR="0" defTabSz="457200" fontAlgn="base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800" b="1" u="sng" kern="1200" dirty="0">
                <a:effectLst/>
                <a:latin typeface="+mj-lt"/>
                <a:ea typeface="+mj-ea"/>
                <a:cs typeface="+mj-cs"/>
              </a:rPr>
              <a:t> </a:t>
            </a:r>
          </a:p>
          <a:p>
            <a:pPr marL="0" marR="0" defTabSz="457200" fontAlgn="base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800" b="1" u="sng" kern="1200" dirty="0">
                <a:effectLst/>
                <a:latin typeface="+mj-lt"/>
                <a:ea typeface="+mj-ea"/>
                <a:cs typeface="+mj-cs"/>
              </a:rPr>
              <a:t> </a:t>
            </a:r>
          </a:p>
          <a:p>
            <a:pPr marL="0" marR="0" defTabSz="457200" fontAlgn="base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800" b="1" u="sng" kern="1200" dirty="0">
                <a:effectLst/>
                <a:latin typeface="+mj-lt"/>
                <a:ea typeface="+mj-ea"/>
                <a:cs typeface="+mj-cs"/>
              </a:rPr>
              <a:t> 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60FB11-D1A8-40BE-8CA1-BC45FF48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87041"/>
              </p:ext>
            </p:extLst>
          </p:nvPr>
        </p:nvGraphicFramePr>
        <p:xfrm>
          <a:off x="762535" y="654046"/>
          <a:ext cx="10698480" cy="605473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363138">
                  <a:extLst>
                    <a:ext uri="{9D8B030D-6E8A-4147-A177-3AD203B41FA5}">
                      <a16:colId xmlns:a16="http://schemas.microsoft.com/office/drawing/2014/main" val="3510678662"/>
                    </a:ext>
                  </a:extLst>
                </a:gridCol>
                <a:gridCol w="5335342">
                  <a:extLst>
                    <a:ext uri="{9D8B030D-6E8A-4147-A177-3AD203B41FA5}">
                      <a16:colId xmlns:a16="http://schemas.microsoft.com/office/drawing/2014/main" val="1112840806"/>
                    </a:ext>
                  </a:extLst>
                </a:gridCol>
              </a:tblGrid>
              <a:tr h="370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effectLst/>
                        </a:rPr>
                        <a:t>RIPv2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3142" marR="20683" marT="56263" marB="5626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effectLst/>
                        </a:rPr>
                        <a:t>EIGRP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3142" marR="20683" marT="56263" marB="56263" anchor="ctr"/>
                </a:tc>
                <a:extLst>
                  <a:ext uri="{0D108BD9-81ED-4DB2-BD59-A6C34878D82A}">
                    <a16:rowId xmlns:a16="http://schemas.microsoft.com/office/drawing/2014/main" val="1619082840"/>
                  </a:ext>
                </a:extLst>
              </a:tr>
              <a:tr h="5517090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standardized protocol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It’s VLSM compliant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fast convergence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Sends triggered updates when the network changes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Works with snapshot routing – making it ideal for dial networks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hop-count of 15, due to the </a:t>
                      </a:r>
                      <a:r>
                        <a:rPr lang="en-US" sz="1800" b="0" u="none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‘count-to-infinity</a:t>
                      </a: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‘ vulnerability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concept of neighbors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b="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Exchanges entire table with all neighbors every 30 seconds (except in the case of a triggered update)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0" u="none" strike="noStrike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0" cap="none" spc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effectLst/>
                        </a:rPr>
                        <a:t> 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3142" marR="20683" marT="56263" marB="562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 protocol to understand and deploy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extremely quick convergence times</a:t>
                      </a:r>
                    </a:p>
                    <a:p>
                      <a:pPr marL="342900" marR="0" lvl="0" indent="-34290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 transition to IPv6 with multi-address family support for both IPv4 and IPv6 networks.</a:t>
                      </a:r>
                    </a:p>
                    <a:p>
                      <a:pPr marL="342900" marR="0" lvl="0" indent="-34290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Superior scaling of Interior Gateway Protocol (IGP) for large dynamic multipoint (DM) VPN deployments</a:t>
                      </a:r>
                    </a:p>
                    <a:p>
                      <a:pPr marL="342900" marR="0" lvl="0" indent="-34290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fast rapid convergence times for changes in the network topology</a:t>
                      </a:r>
                    </a:p>
                    <a:p>
                      <a:pPr marL="342900" marR="0" lvl="0" indent="-34290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Only routing table changes, not the entire routing table, are propagated, when a change occurs</a:t>
                      </a:r>
                    </a:p>
                    <a:p>
                      <a:pPr marL="342900" marR="0" lvl="0" indent="-34290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More efficient use of links, through equal cost multipath (ECMP) and unequal cost load sharing</a:t>
                      </a:r>
                    </a:p>
                    <a:p>
                      <a:pPr marL="342900" marR="0" lvl="0" indent="-342900" fontAlgn="base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cap="none" spc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EIGRP is still distance vector routing protocol and only relies on routed provided by directly connected neighbor.</a:t>
                      </a: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cap="none" spc="0" dirty="0">
                          <a:effectLst/>
                        </a:rPr>
                        <a:t> 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73142" marR="20683" marT="56263" marB="562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8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814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91A5D-7B54-43DB-BB3C-33D59E17042F}"/>
              </a:ext>
            </a:extLst>
          </p:cNvPr>
          <p:cNvSpPr txBox="1"/>
          <p:nvPr/>
        </p:nvSpPr>
        <p:spPr>
          <a:xfrm>
            <a:off x="1399821" y="5697884"/>
            <a:ext cx="939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EIGRP</a:t>
            </a:r>
            <a:r>
              <a:rPr lang="en-US" dirty="0"/>
              <a:t> is suggested as the most suitable routing protocol for this network.</a:t>
            </a:r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97E032-EEA0-47DE-9A6E-6B7BA7C1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11100"/>
              </p:ext>
            </p:extLst>
          </p:nvPr>
        </p:nvGraphicFramePr>
        <p:xfrm>
          <a:off x="2820447" y="488968"/>
          <a:ext cx="6551105" cy="375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08">
                  <a:extLst>
                    <a:ext uri="{9D8B030D-6E8A-4147-A177-3AD203B41FA5}">
                      <a16:colId xmlns:a16="http://schemas.microsoft.com/office/drawing/2014/main" val="1737960731"/>
                    </a:ext>
                  </a:extLst>
                </a:gridCol>
                <a:gridCol w="2022990">
                  <a:extLst>
                    <a:ext uri="{9D8B030D-6E8A-4147-A177-3AD203B41FA5}">
                      <a16:colId xmlns:a16="http://schemas.microsoft.com/office/drawing/2014/main" val="1188773484"/>
                    </a:ext>
                  </a:extLst>
                </a:gridCol>
                <a:gridCol w="3425007">
                  <a:extLst>
                    <a:ext uri="{9D8B030D-6E8A-4147-A177-3AD203B41FA5}">
                      <a16:colId xmlns:a16="http://schemas.microsoft.com/office/drawing/2014/main" val="4124232322"/>
                    </a:ext>
                  </a:extLst>
                </a:gridCol>
              </a:tblGrid>
              <a:tr h="545178">
                <a:tc>
                  <a:txBody>
                    <a:bodyPr/>
                    <a:lstStyle/>
                    <a:p>
                      <a:r>
                        <a:rPr lang="en-US" sz="1400" dirty="0"/>
                        <a:t>Protocol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round trip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 Destination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7898887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r>
                        <a:rPr lang="en-US" sz="1400" dirty="0"/>
                        <a:t>EIGRP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F3PC2 to PC6(GF-MA)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1405020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r>
                        <a:rPr lang="en-US" sz="1400" dirty="0"/>
                        <a:t>RIP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F3PC2 to PC6(GF-MA)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5160699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r>
                        <a:rPr lang="en-US" sz="1400" dirty="0"/>
                        <a:t>EIGRP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F3PC3 to PC24(2F)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2441437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r>
                        <a:rPr lang="en-US" sz="1400" dirty="0"/>
                        <a:t>RIP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F3PC3 to PC24(2F)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9967829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EIGRP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F3PC1 to PC20(1F)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3736457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RIP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F3PC1 to PC20(1F)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2011904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r>
                        <a:rPr lang="en-US" sz="1400" dirty="0"/>
                        <a:t>EIGRP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PC8(GF-MS) to PC24(2F)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9873049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r>
                        <a:rPr lang="en-US" sz="1400" dirty="0"/>
                        <a:t>RIP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PC8(GF-MS) to PC24(2F)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0882159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EIGRP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PC7(GF-MA) to PC6(GF-T)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9383302"/>
                  </a:ext>
                </a:extLst>
              </a:tr>
              <a:tr h="3206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RIP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PC7(GF-MA) to PC6(GF-T)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31710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B0D241-300F-4E0B-9DB1-009D5BF93741}"/>
              </a:ext>
            </a:extLst>
          </p:cNvPr>
          <p:cNvSpPr txBox="1"/>
          <p:nvPr/>
        </p:nvSpPr>
        <p:spPr>
          <a:xfrm>
            <a:off x="2415822" y="4492978"/>
            <a:ext cx="666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Average Time for all ,</a:t>
            </a:r>
          </a:p>
          <a:p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 EIGRP   -&gt;  7+4+5+8+10/5 = 6.8ms   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 RIP v2  -&gt;  17+7+7+9+8/5 =  9.6ms     </a:t>
            </a:r>
          </a:p>
        </p:txBody>
      </p:sp>
    </p:spTree>
    <p:extLst>
      <p:ext uri="{BB962C8B-B14F-4D97-AF65-F5344CB8AC3E}">
        <p14:creationId xmlns:p14="http://schemas.microsoft.com/office/powerpoint/2010/main" val="357669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D34780-8D98-49A1-AC7C-0D5A3DF5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24625"/>
              </p:ext>
            </p:extLst>
          </p:nvPr>
        </p:nvGraphicFramePr>
        <p:xfrm>
          <a:off x="995621" y="1404641"/>
          <a:ext cx="8788459" cy="461983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4529968">
                  <a:extLst>
                    <a:ext uri="{9D8B030D-6E8A-4147-A177-3AD203B41FA5}">
                      <a16:colId xmlns:a16="http://schemas.microsoft.com/office/drawing/2014/main" val="3156640996"/>
                    </a:ext>
                  </a:extLst>
                </a:gridCol>
                <a:gridCol w="4258491">
                  <a:extLst>
                    <a:ext uri="{9D8B030D-6E8A-4147-A177-3AD203B41FA5}">
                      <a16:colId xmlns:a16="http://schemas.microsoft.com/office/drawing/2014/main" val="2937158437"/>
                    </a:ext>
                  </a:extLst>
                </a:gridCol>
              </a:tblGrid>
              <a:tr h="71737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Ping</a:t>
                      </a:r>
                      <a:endParaRPr lang="en-US" sz="24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095" marR="117057" marT="117057" marB="1170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Tracert</a:t>
                      </a:r>
                      <a:endParaRPr lang="en-US" sz="2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095" marR="117057" marT="117057" marB="1170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913877"/>
                  </a:ext>
                </a:extLst>
              </a:tr>
              <a:tr h="1418019">
                <a:tc>
                  <a:txBody>
                    <a:bodyPr/>
                    <a:lstStyle/>
                    <a:p>
                      <a:pPr marL="347472" marR="109728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 panose="05050102010706020507" pitchFamily="18" charset="2"/>
                        <a:buChar char="·"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Test the network connectivity between devices.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095" marR="101449" marT="101449" marB="10144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45720" indent="-347472"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 panose="05050102010706020507" pitchFamily="18" charset="2"/>
                        <a:buChar char="·"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Tracert also use for test connectivity between end points. Apart from that this  command show several paths that packets takes from source to destination.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095" marR="101449" marT="101449" marB="10144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03475"/>
                  </a:ext>
                </a:extLst>
              </a:tr>
              <a:tr h="831238">
                <a:tc>
                  <a:txBody>
                    <a:bodyPr/>
                    <a:lstStyle/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 panose="05050102010706020507" pitchFamily="18" charset="2"/>
                        <a:buChar char="·"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Ping using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ICMP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 for checking the connectivity</a:t>
                      </a:r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.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095" marR="101449" marT="101449" marB="10144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095" marR="101449" marT="101449" marB="10144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44544"/>
                  </a:ext>
                </a:extLst>
              </a:tr>
              <a:tr h="1653204">
                <a:tc>
                  <a:txBody>
                    <a:bodyPr/>
                    <a:lstStyle/>
                    <a:p>
                      <a:pPr marL="347472" marR="0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 panose="05050102010706020507" pitchFamily="18" charset="2"/>
                        <a:buChar char="·"/>
                      </a:pP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ping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[-t] [-a] [-n </a:t>
                      </a:r>
                      <a:r>
                        <a:rPr lang="en-US" sz="1600" b="1" i="1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[-l </a:t>
                      </a:r>
                      <a:r>
                        <a:rPr lang="en-US" sz="1600" b="1" i="1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[-f] [-</a:t>
                      </a:r>
                      <a:r>
                        <a:rPr lang="en-US" sz="1600" b="1" i="0" u="none" strike="noStrike" spc="15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600" b="1" i="1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TTL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[-v </a:t>
                      </a:r>
                      <a:r>
                        <a:rPr lang="en-US" sz="1600" b="1" i="1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TOS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[-r </a:t>
                      </a:r>
                      <a:r>
                        <a:rPr lang="en-US" sz="1600" b="1" i="1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[-s </a:t>
                      </a:r>
                      <a:r>
                        <a:rPr lang="en-US" sz="1600" b="1" i="1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[-w </a:t>
                      </a:r>
                      <a:r>
                        <a:rPr lang="en-US" sz="1600" b="1" i="1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timeout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[-R] [-S </a:t>
                      </a:r>
                      <a:r>
                        <a:rPr lang="en-US" sz="1600" b="1" i="1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</a:t>
                      </a:r>
                      <a:r>
                        <a:rPr lang="en-US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urce address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[-p] [-4] [-6] </a:t>
                      </a:r>
                      <a:r>
                        <a:rPr lang="en-US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&lt;destination </a:t>
                      </a:r>
                      <a:r>
                        <a:rPr lang="en-US" sz="16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ip</a:t>
                      </a:r>
                      <a:r>
                        <a:rPr lang="en-US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 or hostname&gt;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095" marR="101449" marT="101449" marB="101449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indent="-34747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Symbol" panose="05050102010706020507" pitchFamily="18" charset="2"/>
                        <a:buChar char="·"/>
                      </a:pP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tracert</a:t>
                      </a:r>
                      <a:r>
                        <a:rPr lang="en-US" sz="1600" b="0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[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-d</a:t>
                      </a:r>
                      <a:r>
                        <a:rPr lang="en-US" sz="1600" b="0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] [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-h</a:t>
                      </a:r>
                      <a:r>
                        <a:rPr lang="en-US" sz="1600" b="0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r>
                        <a:rPr lang="en-US" sz="1600" b="0" i="1" u="none" strike="noStrike" spc="15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MaxHops</a:t>
                      </a:r>
                      <a:r>
                        <a:rPr lang="en-US" sz="1600" b="0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] [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-w </a:t>
                      </a:r>
                      <a:r>
                        <a:rPr lang="en-US" sz="1600" b="0" i="1" u="none" strike="noStrike" spc="15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TimeOut</a:t>
                      </a:r>
                      <a:r>
                        <a:rPr lang="en-US" sz="1600" b="0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] [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-4</a:t>
                      </a:r>
                      <a:r>
                        <a:rPr lang="en-US" sz="1600" b="0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] [</a:t>
                      </a:r>
                      <a:r>
                        <a:rPr lang="en-US" sz="1600" b="1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-6</a:t>
                      </a:r>
                      <a:r>
                        <a:rPr lang="en-US" sz="1600" b="0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] &lt;destination </a:t>
                      </a:r>
                      <a:r>
                        <a:rPr lang="en-US" sz="1600" b="0" i="0" u="none" strike="noStrike" spc="15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ip</a:t>
                      </a:r>
                      <a:r>
                        <a:rPr lang="en-US" sz="1600" b="0" i="0" u="none" strike="noStrike" spc="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 or hostname&gt;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55448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095" marR="101449" marT="101449" marB="101449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269603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94C4CB3-B643-4D58-8F11-72BAF1DB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323529"/>
            <a:ext cx="8596668" cy="13208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Verification Test</a:t>
            </a:r>
          </a:p>
        </p:txBody>
      </p:sp>
    </p:spTree>
    <p:extLst>
      <p:ext uri="{BB962C8B-B14F-4D97-AF65-F5344CB8AC3E}">
        <p14:creationId xmlns:p14="http://schemas.microsoft.com/office/powerpoint/2010/main" val="1977794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61CC3B-5C64-4210-9152-374FA9C76899}"/>
              </a:ext>
            </a:extLst>
          </p:cNvPr>
          <p:cNvSpPr txBox="1"/>
          <p:nvPr/>
        </p:nvSpPr>
        <p:spPr>
          <a:xfrm>
            <a:off x="992777" y="1207910"/>
            <a:ext cx="73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Bandwidth per user :</a:t>
            </a:r>
          </a:p>
          <a:p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F3BBB4-0858-4ABD-A76B-6BEEDDA2A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53396"/>
              </p:ext>
            </p:extLst>
          </p:nvPr>
        </p:nvGraphicFramePr>
        <p:xfrm>
          <a:off x="992777" y="2287541"/>
          <a:ext cx="8770337" cy="281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637">
                  <a:extLst>
                    <a:ext uri="{9D8B030D-6E8A-4147-A177-3AD203B41FA5}">
                      <a16:colId xmlns:a16="http://schemas.microsoft.com/office/drawing/2014/main" val="3794487665"/>
                    </a:ext>
                  </a:extLst>
                </a:gridCol>
                <a:gridCol w="4391700">
                  <a:extLst>
                    <a:ext uri="{9D8B030D-6E8A-4147-A177-3AD203B41FA5}">
                      <a16:colId xmlns:a16="http://schemas.microsoft.com/office/drawing/2014/main" val="79495697"/>
                    </a:ext>
                  </a:extLst>
                </a:gridCol>
              </a:tblGrid>
              <a:tr h="5079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Bandwidth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492812"/>
                  </a:ext>
                </a:extLst>
              </a:tr>
              <a:tr h="461897">
                <a:tc>
                  <a:txBody>
                    <a:bodyPr/>
                    <a:lstStyle/>
                    <a:p>
                      <a:r>
                        <a:rPr lang="en-US" dirty="0"/>
                        <a:t>Network Admin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92012686"/>
                  </a:ext>
                </a:extLst>
              </a:tr>
              <a:tr h="461897">
                <a:tc>
                  <a:txBody>
                    <a:bodyPr/>
                    <a:lstStyle/>
                    <a:p>
                      <a:r>
                        <a:rPr lang="en-US" dirty="0"/>
                        <a:t>Higher Management staff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906829"/>
                  </a:ext>
                </a:extLst>
              </a:tr>
              <a:tr h="461897">
                <a:tc>
                  <a:txBody>
                    <a:bodyPr/>
                    <a:lstStyle/>
                    <a:p>
                      <a:r>
                        <a:rPr lang="en-US" dirty="0"/>
                        <a:t>Marketing and administration staff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3023838"/>
                  </a:ext>
                </a:extLst>
              </a:tr>
              <a:tr h="461897"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3734245"/>
                  </a:ext>
                </a:extLst>
              </a:tr>
              <a:tr h="461897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225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5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4B9677-5A8E-4C74-BB92-0FEF4A64B16B}"/>
              </a:ext>
            </a:extLst>
          </p:cNvPr>
          <p:cNvSpPr txBox="1"/>
          <p:nvPr/>
        </p:nvSpPr>
        <p:spPr>
          <a:xfrm>
            <a:off x="2064808" y="115515"/>
            <a:ext cx="7615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Security </a:t>
            </a:r>
            <a:r>
              <a:rPr lang="en-US" sz="2800" b="1" u="sng" dirty="0">
                <a:latin typeface="+mj-lt"/>
              </a:rPr>
              <a:t>Requirements</a:t>
            </a:r>
            <a:r>
              <a:rPr lang="en-US" sz="2800" b="1" u="sng" dirty="0"/>
              <a:t> and Quality of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7CDCB-F75A-4877-A6E5-091AEC5C64BE}"/>
              </a:ext>
            </a:extLst>
          </p:cNvPr>
          <p:cNvSpPr txBox="1"/>
          <p:nvPr/>
        </p:nvSpPr>
        <p:spPr>
          <a:xfrm>
            <a:off x="1571976" y="1069622"/>
            <a:ext cx="83509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Roboto Condensed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all access level switches,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port security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used.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●  Maximum 1 mac address is allowed for one interface.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●  Violation mode is set to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shutdown.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 the unused ports in access level switches has been manually shut down.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ACL is used to control the access.</a:t>
            </a:r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F961B8F-4578-4572-A1CC-04685912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04046"/>
              </p:ext>
            </p:extLst>
          </p:nvPr>
        </p:nvGraphicFramePr>
        <p:xfrm>
          <a:off x="1262239" y="3925469"/>
          <a:ext cx="9667523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426">
                  <a:extLst>
                    <a:ext uri="{9D8B030D-6E8A-4147-A177-3AD203B41FA5}">
                      <a16:colId xmlns:a16="http://schemas.microsoft.com/office/drawing/2014/main" val="3621507255"/>
                    </a:ext>
                  </a:extLst>
                </a:gridCol>
                <a:gridCol w="1881921">
                  <a:extLst>
                    <a:ext uri="{9D8B030D-6E8A-4147-A177-3AD203B41FA5}">
                      <a16:colId xmlns:a16="http://schemas.microsoft.com/office/drawing/2014/main" val="904552150"/>
                    </a:ext>
                  </a:extLst>
                </a:gridCol>
                <a:gridCol w="1394436">
                  <a:extLst>
                    <a:ext uri="{9D8B030D-6E8A-4147-A177-3AD203B41FA5}">
                      <a16:colId xmlns:a16="http://schemas.microsoft.com/office/drawing/2014/main" val="3172856241"/>
                    </a:ext>
                  </a:extLst>
                </a:gridCol>
                <a:gridCol w="1031657">
                  <a:extLst>
                    <a:ext uri="{9D8B030D-6E8A-4147-A177-3AD203B41FA5}">
                      <a16:colId xmlns:a16="http://schemas.microsoft.com/office/drawing/2014/main" val="1433055929"/>
                    </a:ext>
                  </a:extLst>
                </a:gridCol>
                <a:gridCol w="895613">
                  <a:extLst>
                    <a:ext uri="{9D8B030D-6E8A-4147-A177-3AD203B41FA5}">
                      <a16:colId xmlns:a16="http://schemas.microsoft.com/office/drawing/2014/main" val="2104506969"/>
                    </a:ext>
                  </a:extLst>
                </a:gridCol>
                <a:gridCol w="1111014">
                  <a:extLst>
                    <a:ext uri="{9D8B030D-6E8A-4147-A177-3AD203B41FA5}">
                      <a16:colId xmlns:a16="http://schemas.microsoft.com/office/drawing/2014/main" val="2628729997"/>
                    </a:ext>
                  </a:extLst>
                </a:gridCol>
                <a:gridCol w="861602">
                  <a:extLst>
                    <a:ext uri="{9D8B030D-6E8A-4147-A177-3AD203B41FA5}">
                      <a16:colId xmlns:a16="http://schemas.microsoft.com/office/drawing/2014/main" val="2760474121"/>
                    </a:ext>
                  </a:extLst>
                </a:gridCol>
                <a:gridCol w="865854">
                  <a:extLst>
                    <a:ext uri="{9D8B030D-6E8A-4147-A177-3AD203B41FA5}">
                      <a16:colId xmlns:a16="http://schemas.microsoft.com/office/drawing/2014/main" val="2350355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     Access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User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Higher Management staff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Marketing Staff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Teachers’ Network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Student Network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Network Admin Pc’s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Data Servers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4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48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Higher Management staff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432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Network Admin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991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377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Marketing staff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558850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4E6051-4E82-4374-A82E-D77A7C7EE91E}"/>
              </a:ext>
            </a:extLst>
          </p:cNvPr>
          <p:cNvCxnSpPr>
            <a:cxnSpLocks/>
          </p:cNvCxnSpPr>
          <p:nvPr/>
        </p:nvCxnSpPr>
        <p:spPr>
          <a:xfrm>
            <a:off x="1262238" y="3925469"/>
            <a:ext cx="1605140" cy="70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6C3D7D-392C-44B1-B6A5-5DCBF9C8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95049"/>
              </p:ext>
            </p:extLst>
          </p:nvPr>
        </p:nvGraphicFramePr>
        <p:xfrm>
          <a:off x="766069" y="717996"/>
          <a:ext cx="10016446" cy="6085886"/>
        </p:xfrm>
        <a:graphic>
          <a:graphicData uri="http://schemas.openxmlformats.org/drawingml/2006/table">
            <a:tbl>
              <a:tblPr firstRow="1" firstCol="1" bandRow="1"/>
              <a:tblGrid>
                <a:gridCol w="1367830">
                  <a:extLst>
                    <a:ext uri="{9D8B030D-6E8A-4147-A177-3AD203B41FA5}">
                      <a16:colId xmlns:a16="http://schemas.microsoft.com/office/drawing/2014/main" val="918163316"/>
                    </a:ext>
                  </a:extLst>
                </a:gridCol>
                <a:gridCol w="4860468">
                  <a:extLst>
                    <a:ext uri="{9D8B030D-6E8A-4147-A177-3AD203B41FA5}">
                      <a16:colId xmlns:a16="http://schemas.microsoft.com/office/drawing/2014/main" val="2534619873"/>
                    </a:ext>
                  </a:extLst>
                </a:gridCol>
                <a:gridCol w="798132">
                  <a:extLst>
                    <a:ext uri="{9D8B030D-6E8A-4147-A177-3AD203B41FA5}">
                      <a16:colId xmlns:a16="http://schemas.microsoft.com/office/drawing/2014/main" val="2816852431"/>
                    </a:ext>
                  </a:extLst>
                </a:gridCol>
                <a:gridCol w="929168">
                  <a:extLst>
                    <a:ext uri="{9D8B030D-6E8A-4147-A177-3AD203B41FA5}">
                      <a16:colId xmlns:a16="http://schemas.microsoft.com/office/drawing/2014/main" val="3475221351"/>
                    </a:ext>
                  </a:extLst>
                </a:gridCol>
                <a:gridCol w="952993">
                  <a:extLst>
                    <a:ext uri="{9D8B030D-6E8A-4147-A177-3AD203B41FA5}">
                      <a16:colId xmlns:a16="http://schemas.microsoft.com/office/drawing/2014/main" val="907774251"/>
                    </a:ext>
                  </a:extLst>
                </a:gridCol>
                <a:gridCol w="1107855">
                  <a:extLst>
                    <a:ext uri="{9D8B030D-6E8A-4147-A177-3AD203B41FA5}">
                      <a16:colId xmlns:a16="http://schemas.microsoft.com/office/drawing/2014/main" val="3557114986"/>
                    </a:ext>
                  </a:extLst>
                </a:gridCol>
              </a:tblGrid>
              <a:tr h="325943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Task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Daily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Weekly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Monthly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Annually 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63615"/>
                  </a:ext>
                </a:extLst>
              </a:tr>
              <a:tr h="415852">
                <a:tc grid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System backups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indent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48078"/>
                  </a:ext>
                </a:extLst>
              </a:tr>
              <a:tr h="415852">
                <a:tc grid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Troubleshooting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7472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876166"/>
                  </a:ext>
                </a:extLst>
              </a:tr>
              <a:tr h="415852">
                <a:tc grid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Installing and configuring new devices.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94989"/>
                  </a:ext>
                </a:extLst>
              </a:tr>
              <a:tr h="415852">
                <a:tc rowSpan="4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Network 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Check connections and cables.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781776"/>
                  </a:ext>
                </a:extLst>
              </a:tr>
              <a:tr h="415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Updating firewall operating system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65978"/>
                  </a:ext>
                </a:extLst>
              </a:tr>
              <a:tr h="415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Checking devices. 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(switches, routers, servers, printers..)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62075"/>
                  </a:ext>
                </a:extLst>
              </a:tr>
              <a:tr h="415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Network security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55995"/>
                  </a:ext>
                </a:extLst>
              </a:tr>
              <a:tr h="415852">
                <a:tc rowSpan="4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Servers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Check server log files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93868"/>
                  </a:ext>
                </a:extLst>
              </a:tr>
              <a:tr h="243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Apply necessary packs and updates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954894"/>
                  </a:ext>
                </a:extLst>
              </a:tr>
              <a:tr h="415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check backup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16783"/>
                  </a:ext>
                </a:extLst>
              </a:tr>
              <a:tr h="415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Software and hardware updates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333746"/>
                  </a:ext>
                </a:extLst>
              </a:tr>
              <a:tr h="415852">
                <a:tc row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PCs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078" marR="70078" marT="35039" marB="3503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Anti virus software checkups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8875"/>
                  </a:ext>
                </a:extLst>
              </a:tr>
              <a:tr h="415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Disk space utilization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71294"/>
                  </a:ext>
                </a:extLst>
              </a:tr>
              <a:tr h="415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Update services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559" marR="52559" marT="73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3585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CD8A68-CED9-48B8-A024-A8C8F389B7A8}"/>
              </a:ext>
            </a:extLst>
          </p:cNvPr>
          <p:cNvSpPr txBox="1"/>
          <p:nvPr/>
        </p:nvSpPr>
        <p:spPr>
          <a:xfrm>
            <a:off x="2575367" y="-11145"/>
            <a:ext cx="64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Maintenance Schedule</a:t>
            </a:r>
          </a:p>
        </p:txBody>
      </p:sp>
    </p:spTree>
    <p:extLst>
      <p:ext uri="{BB962C8B-B14F-4D97-AF65-F5344CB8AC3E}">
        <p14:creationId xmlns:p14="http://schemas.microsoft.com/office/powerpoint/2010/main" val="195490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4ED611-F080-4C87-B5D2-5F8ABDB58A6B}"/>
              </a:ext>
            </a:extLst>
          </p:cNvPr>
          <p:cNvSpPr txBox="1"/>
          <p:nvPr/>
        </p:nvSpPr>
        <p:spPr>
          <a:xfrm>
            <a:off x="925689" y="363898"/>
            <a:ext cx="10340621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 Local Area network can fulfill the networking requirement of institute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implementing LAN for institute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software application sharing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and cheap communication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data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security and internet sharing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63D72-B0C0-4680-96AE-681D85A93C63}"/>
              </a:ext>
            </a:extLst>
          </p:cNvPr>
          <p:cNvSpPr txBox="1"/>
          <p:nvPr/>
        </p:nvSpPr>
        <p:spPr>
          <a:xfrm>
            <a:off x="925689" y="4119930"/>
            <a:ext cx="5068712" cy="289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LAN design created by using Tree topology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Tree topology: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expand the network.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Fault detection is easy.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to point wiring for each device.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48FFB-855D-46A0-BEE4-22448362537F}"/>
              </a:ext>
            </a:extLst>
          </p:cNvPr>
          <p:cNvSpPr txBox="1"/>
          <p:nvPr/>
        </p:nvSpPr>
        <p:spPr>
          <a:xfrm>
            <a:off x="5432777" y="4884081"/>
            <a:ext cx="6101644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 of Tree topology: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 to configure.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backbone break, whole network gets fail.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Expensive.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5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91FB5B-24CD-417D-8DC4-4EE4D6532681}"/>
              </a:ext>
            </a:extLst>
          </p:cNvPr>
          <p:cNvSpPr txBox="1"/>
          <p:nvPr/>
        </p:nvSpPr>
        <p:spPr>
          <a:xfrm>
            <a:off x="2513188" y="129486"/>
            <a:ext cx="71656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2800" b="1" u="sng" dirty="0">
                <a:effectLst/>
                <a:latin typeface="+mj-lt"/>
                <a:ea typeface="Calibri" panose="020F0502020204030204" pitchFamily="34" charset="0"/>
              </a:rPr>
              <a:t>Recommendations for Upgrades and Security Requirements</a:t>
            </a:r>
          </a:p>
          <a:p>
            <a:pPr algn="ctr"/>
            <a:endParaRPr lang="en-NZ" sz="2800" b="1" u="sng" dirty="0">
              <a:latin typeface="+mj-lt"/>
            </a:endParaRPr>
          </a:p>
          <a:p>
            <a:pPr algn="ctr"/>
            <a:endParaRPr lang="en-NZ" sz="2800" b="1" u="sng" dirty="0">
              <a:latin typeface="+mj-lt"/>
            </a:endParaRPr>
          </a:p>
          <a:p>
            <a:pPr algn="ctr"/>
            <a:endParaRPr lang="en-US" sz="2800" b="1" u="sng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96133-0D70-401E-94CF-D81B385C9FC2}"/>
              </a:ext>
            </a:extLst>
          </p:cNvPr>
          <p:cNvSpPr txBox="1"/>
          <p:nvPr/>
        </p:nvSpPr>
        <p:spPr>
          <a:xfrm>
            <a:off x="1727200" y="1828801"/>
            <a:ext cx="873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Administrators can currently login to PC’s by using telnet, it is good to ensure security by configuring SSH for remote login for Administrators.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are less number of resources than people currently employed in institute, so adding shortcoming Pc’s are suggested.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is good to have a backup routers for maximize redundancy.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Apply necessary changes to maintenance schedule according to the institute requirement in recommended.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It is good to add physical firewall when network is scaling and more and more users connecting to network.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0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C2E2-931C-4E60-ABD2-AD079EE3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810" y="3008329"/>
            <a:ext cx="2743200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027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5BC500-804E-40EB-9B43-C76DD7BC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5237"/>
              </p:ext>
            </p:extLst>
          </p:nvPr>
        </p:nvGraphicFramePr>
        <p:xfrm>
          <a:off x="1354667" y="1772355"/>
          <a:ext cx="8590844" cy="433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931">
                  <a:extLst>
                    <a:ext uri="{9D8B030D-6E8A-4147-A177-3AD203B41FA5}">
                      <a16:colId xmlns:a16="http://schemas.microsoft.com/office/drawing/2014/main" val="1969785578"/>
                    </a:ext>
                  </a:extLst>
                </a:gridCol>
                <a:gridCol w="1753964">
                  <a:extLst>
                    <a:ext uri="{9D8B030D-6E8A-4147-A177-3AD203B41FA5}">
                      <a16:colId xmlns:a16="http://schemas.microsoft.com/office/drawing/2014/main" val="1521597468"/>
                    </a:ext>
                  </a:extLst>
                </a:gridCol>
                <a:gridCol w="1706238">
                  <a:extLst>
                    <a:ext uri="{9D8B030D-6E8A-4147-A177-3AD203B41FA5}">
                      <a16:colId xmlns:a16="http://schemas.microsoft.com/office/drawing/2014/main" val="2973343179"/>
                    </a:ext>
                  </a:extLst>
                </a:gridCol>
                <a:gridCol w="2147711">
                  <a:extLst>
                    <a:ext uri="{9D8B030D-6E8A-4147-A177-3AD203B41FA5}">
                      <a16:colId xmlns:a16="http://schemas.microsoft.com/office/drawing/2014/main" val="4137288486"/>
                    </a:ext>
                  </a:extLst>
                </a:gridCol>
              </a:tblGrid>
              <a:tr h="4259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13381"/>
                  </a:ext>
                </a:extLst>
              </a:tr>
              <a:tr h="735130">
                <a:tc>
                  <a:txBody>
                    <a:bodyPr/>
                    <a:lstStyle/>
                    <a:p>
                      <a:r>
                        <a:rPr lang="en-US" dirty="0"/>
                        <a:t>Higher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Computers – 5</a:t>
                      </a:r>
                    </a:p>
                    <a:p>
                      <a:r>
                        <a:rPr lang="en-US" dirty="0"/>
                        <a:t>Printer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04076"/>
                  </a:ext>
                </a:extLst>
              </a:tr>
              <a:tr h="425909">
                <a:tc>
                  <a:txBody>
                    <a:bodyPr/>
                    <a:lstStyle/>
                    <a:p>
                      <a:r>
                        <a:rPr lang="en-US" dirty="0"/>
                        <a:t>Network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Computers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67436"/>
                  </a:ext>
                </a:extLst>
              </a:tr>
              <a:tr h="735130">
                <a:tc>
                  <a:txBody>
                    <a:bodyPr/>
                    <a:lstStyle/>
                    <a:p>
                      <a:r>
                        <a:rPr lang="en-US" dirty="0"/>
                        <a:t>Marketing and  Administration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Computers – 12</a:t>
                      </a:r>
                    </a:p>
                    <a:p>
                      <a:r>
                        <a:rPr lang="en-US" dirty="0"/>
                        <a:t>Printer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34522"/>
                  </a:ext>
                </a:extLst>
              </a:tr>
              <a:tr h="735130">
                <a:tc>
                  <a:txBody>
                    <a:bodyPr/>
                    <a:lstStyle/>
                    <a:p>
                      <a:r>
                        <a:rPr lang="en-US" dirty="0"/>
                        <a:t>Teachers’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Computers – 15</a:t>
                      </a:r>
                    </a:p>
                    <a:p>
                      <a:r>
                        <a:rPr lang="en-US" dirty="0"/>
                        <a:t>Printer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62040"/>
                  </a:ext>
                </a:extLst>
              </a:tr>
              <a:tr h="4259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Lab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Computers - 25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53427"/>
                  </a:ext>
                </a:extLst>
              </a:tr>
              <a:tr h="4259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Computers - 25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2256"/>
                  </a:ext>
                </a:extLst>
              </a:tr>
              <a:tr h="42590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Servers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6966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51EAAB-7909-48F8-9A01-6A9BB7302B23}"/>
              </a:ext>
            </a:extLst>
          </p:cNvPr>
          <p:cNvSpPr txBox="1"/>
          <p:nvPr/>
        </p:nvSpPr>
        <p:spPr>
          <a:xfrm>
            <a:off x="3728881" y="607019"/>
            <a:ext cx="4148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+mj-lt"/>
              </a:rPr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9339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7F4A3942-B870-4DD2-93DF-DF709FEBF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619525"/>
                  </p:ext>
                </p:extLst>
              </p:nvPr>
            </p:nvGraphicFramePr>
            <p:xfrm>
              <a:off x="728441" y="763829"/>
              <a:ext cx="10421609" cy="599559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439993">
                      <a:extLst>
                        <a:ext uri="{9D8B030D-6E8A-4147-A177-3AD203B41FA5}">
                          <a16:colId xmlns:a16="http://schemas.microsoft.com/office/drawing/2014/main" val="3118115685"/>
                        </a:ext>
                      </a:extLst>
                    </a:gridCol>
                    <a:gridCol w="3766150">
                      <a:extLst>
                        <a:ext uri="{9D8B030D-6E8A-4147-A177-3AD203B41FA5}">
                          <a16:colId xmlns:a16="http://schemas.microsoft.com/office/drawing/2014/main" val="1018558780"/>
                        </a:ext>
                      </a:extLst>
                    </a:gridCol>
                    <a:gridCol w="1535289">
                      <a:extLst>
                        <a:ext uri="{9D8B030D-6E8A-4147-A177-3AD203B41FA5}">
                          <a16:colId xmlns:a16="http://schemas.microsoft.com/office/drawing/2014/main" val="909406813"/>
                        </a:ext>
                      </a:extLst>
                    </a:gridCol>
                    <a:gridCol w="1530436">
                      <a:extLst>
                        <a:ext uri="{9D8B030D-6E8A-4147-A177-3AD203B41FA5}">
                          <a16:colId xmlns:a16="http://schemas.microsoft.com/office/drawing/2014/main" val="910687142"/>
                        </a:ext>
                      </a:extLst>
                    </a:gridCol>
                    <a:gridCol w="2149741">
                      <a:extLst>
                        <a:ext uri="{9D8B030D-6E8A-4147-A177-3AD203B41FA5}">
                          <a16:colId xmlns:a16="http://schemas.microsoft.com/office/drawing/2014/main" val="2812061241"/>
                        </a:ext>
                      </a:extLst>
                    </a:gridCol>
                  </a:tblGrid>
                  <a:tr h="8989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Subnet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Sub Network name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Number of Hosts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Most suitable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Required Number of bits in host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373725"/>
                      </a:ext>
                    </a:extLst>
                  </a:tr>
                  <a:tr h="569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IT Lab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32 – 2 &gt; 26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394917"/>
                      </a:ext>
                    </a:extLst>
                  </a:tr>
                  <a:tr h="509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IT Lab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 – 2 &gt; 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8778142"/>
                      </a:ext>
                    </a:extLst>
                  </a:tr>
                  <a:tr h="569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Network allocated for Teachers</a:t>
                          </a:r>
                        </a:p>
                        <a:p>
                          <a:pPr algn="l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 – 2 &gt; 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530477"/>
                      </a:ext>
                    </a:extLst>
                  </a:tr>
                  <a:tr h="60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Marketing and Administration staff network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 – 2 &gt;= 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3746388"/>
                      </a:ext>
                    </a:extLst>
                  </a:tr>
                  <a:tr h="662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Data Center network with Network administrators computers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 – 2 &gt;= 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7427810"/>
                      </a:ext>
                    </a:extLst>
                  </a:tr>
                  <a:tr h="569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Higher management staff network</a:t>
                          </a:r>
                        </a:p>
                        <a:p>
                          <a:pPr algn="l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16 – 2 &gt;= 7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8634558"/>
                      </a:ext>
                    </a:extLst>
                  </a:tr>
                  <a:tr h="4096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Router to Router Connection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 – 2 &gt;=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503553"/>
                      </a:ext>
                    </a:extLst>
                  </a:tr>
                  <a:tr h="569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Router to Router Connection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4 – 2 &gt;= 2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1813294"/>
                      </a:ext>
                    </a:extLst>
                  </a:tr>
                  <a:tr h="5693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Router to Router Connection 3</a:t>
                          </a:r>
                        </a:p>
                        <a:p>
                          <a:pPr algn="l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4 – 2 &gt;= 2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77274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7F4A3942-B870-4DD2-93DF-DF709FEBF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619525"/>
                  </p:ext>
                </p:extLst>
              </p:nvPr>
            </p:nvGraphicFramePr>
            <p:xfrm>
              <a:off x="728441" y="763829"/>
              <a:ext cx="10421609" cy="5995596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439993">
                      <a:extLst>
                        <a:ext uri="{9D8B030D-6E8A-4147-A177-3AD203B41FA5}">
                          <a16:colId xmlns:a16="http://schemas.microsoft.com/office/drawing/2014/main" val="3118115685"/>
                        </a:ext>
                      </a:extLst>
                    </a:gridCol>
                    <a:gridCol w="3766150">
                      <a:extLst>
                        <a:ext uri="{9D8B030D-6E8A-4147-A177-3AD203B41FA5}">
                          <a16:colId xmlns:a16="http://schemas.microsoft.com/office/drawing/2014/main" val="1018558780"/>
                        </a:ext>
                      </a:extLst>
                    </a:gridCol>
                    <a:gridCol w="1535289">
                      <a:extLst>
                        <a:ext uri="{9D8B030D-6E8A-4147-A177-3AD203B41FA5}">
                          <a16:colId xmlns:a16="http://schemas.microsoft.com/office/drawing/2014/main" val="909406813"/>
                        </a:ext>
                      </a:extLst>
                    </a:gridCol>
                    <a:gridCol w="1530436">
                      <a:extLst>
                        <a:ext uri="{9D8B030D-6E8A-4147-A177-3AD203B41FA5}">
                          <a16:colId xmlns:a16="http://schemas.microsoft.com/office/drawing/2014/main" val="910687142"/>
                        </a:ext>
                      </a:extLst>
                    </a:gridCol>
                    <a:gridCol w="2149741">
                      <a:extLst>
                        <a:ext uri="{9D8B030D-6E8A-4147-A177-3AD203B41FA5}">
                          <a16:colId xmlns:a16="http://schemas.microsoft.com/office/drawing/2014/main" val="281206124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Subnet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Sub Network name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Number of Hosts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1434" t="-4000" r="-141434" b="-5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Required Number of bits in host 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37372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IT Lab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32 – 2 &gt; 26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394917"/>
                      </a:ext>
                    </a:extLst>
                  </a:tr>
                  <a:tr h="509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IT Lab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 – 2 &gt; 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877814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Network allocated for Teachers</a:t>
                          </a:r>
                        </a:p>
                        <a:p>
                          <a:pPr algn="l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32 – 2 &gt; 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530477"/>
                      </a:ext>
                    </a:extLst>
                  </a:tr>
                  <a:tr h="603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Marketing and Administration staff network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 – 2 &gt;= 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3746388"/>
                      </a:ext>
                    </a:extLst>
                  </a:tr>
                  <a:tr h="662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Data Center network with Network administrators computers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16 – 2 &gt;= 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742781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Higher management staff network</a:t>
                          </a:r>
                        </a:p>
                        <a:p>
                          <a:pPr algn="l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16 – 2 &gt;= 7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8634558"/>
                      </a:ext>
                    </a:extLst>
                  </a:tr>
                  <a:tr h="4096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/>
                            <a:t>Router to Router Connection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 – 2 &gt;=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9250355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Router to Router Connection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4 – 2 &gt;= 2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18132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Router to Router Connection 3</a:t>
                          </a:r>
                        </a:p>
                        <a:p>
                          <a:pPr algn="l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4 – 2 &gt;= 2</a:t>
                          </a:r>
                        </a:p>
                        <a:p>
                          <a:pPr algn="ctr"/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77274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81D3430-52EA-4944-B979-299A1CE5D6A9}"/>
              </a:ext>
            </a:extLst>
          </p:cNvPr>
          <p:cNvSpPr txBox="1"/>
          <p:nvPr/>
        </p:nvSpPr>
        <p:spPr>
          <a:xfrm>
            <a:off x="4480640" y="79584"/>
            <a:ext cx="2917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Sub Networks</a:t>
            </a:r>
          </a:p>
        </p:txBody>
      </p:sp>
    </p:spTree>
    <p:extLst>
      <p:ext uri="{BB962C8B-B14F-4D97-AF65-F5344CB8AC3E}">
        <p14:creationId xmlns:p14="http://schemas.microsoft.com/office/powerpoint/2010/main" val="88847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472" y="1700452"/>
            <a:ext cx="88993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By considering network scalability class B private addresses 172.18.0.0  to 172.18.255.255 are used.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Dynamic NAT is implemented for internet connection.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Avalable IP addresses count  - 65536.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Request IP address count for current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device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97.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VSLM will be used for allocating IP addresses for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last 7 avalable bits of the 172.18.0.0 / 16  are used 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fulfill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current requement.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Remaing  left most bits can be used for subnets in future.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B275B-D571-4281-B522-DEFD3F7338B5}"/>
              </a:ext>
            </a:extLst>
          </p:cNvPr>
          <p:cNvSpPr txBox="1"/>
          <p:nvPr/>
        </p:nvSpPr>
        <p:spPr>
          <a:xfrm>
            <a:off x="3654697" y="502604"/>
            <a:ext cx="5757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+mj-lt"/>
              </a:rPr>
              <a:t>IP Addressing Plan</a:t>
            </a:r>
            <a:endParaRPr lang="en-US" sz="28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3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763" y="540913"/>
            <a:ext cx="8757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172     .       18      .        0        .        0  / 16</a:t>
            </a:r>
          </a:p>
          <a:p>
            <a:endParaRPr lang="en-US" dirty="0"/>
          </a:p>
          <a:p>
            <a:r>
              <a:rPr lang="en-US" dirty="0"/>
              <a:t>1010 1100 . 0001 0010 . 0000 0000 . 0000 0000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5763" y="1638210"/>
            <a:ext cx="8358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first three subnets,required host counts are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26, 26, 17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respectively.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All those host requiement can be fulfilled by allocating 5 bits for host portion.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1010 100 . 0001 0010 . 0000 0000 . 0000 0000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Four subnets can be created considering last 2 bits of subnet ID.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6377" y="4720666"/>
            <a:ext cx="7147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172.18.0. 0 /27</a:t>
            </a:r>
          </a:p>
          <a:p>
            <a:r>
              <a:rPr lang="en-US" dirty="0">
                <a:solidFill>
                  <a:srgbClr val="002060"/>
                </a:solidFill>
              </a:rPr>
              <a:t>172.18.0.32/27     Can be used for first three subnets</a:t>
            </a:r>
          </a:p>
          <a:p>
            <a:r>
              <a:rPr lang="en-US" dirty="0">
                <a:solidFill>
                  <a:srgbClr val="002060"/>
                </a:solidFill>
              </a:rPr>
              <a:t>172.18.0.64/27</a:t>
            </a:r>
          </a:p>
          <a:p>
            <a:endParaRPr lang="en-US" dirty="0"/>
          </a:p>
          <a:p>
            <a:r>
              <a:rPr lang="en-US" dirty="0">
                <a:solidFill>
                  <a:srgbClr val="003300"/>
                </a:solidFill>
              </a:rPr>
              <a:t>172.18.0.96/27     Can be used for further subneting</a:t>
            </a:r>
          </a:p>
          <a:p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948BB91-CFCE-4BB4-87D1-F549ED089E09}"/>
              </a:ext>
            </a:extLst>
          </p:cNvPr>
          <p:cNvSpPr/>
          <p:nvPr/>
        </p:nvSpPr>
        <p:spPr>
          <a:xfrm>
            <a:off x="3815644" y="4720666"/>
            <a:ext cx="214489" cy="867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8BE496-6E1C-4045-B08A-551DF05FD89E}"/>
              </a:ext>
            </a:extLst>
          </p:cNvPr>
          <p:cNvSpPr/>
          <p:nvPr/>
        </p:nvSpPr>
        <p:spPr>
          <a:xfrm>
            <a:off x="3815644" y="5808134"/>
            <a:ext cx="214489" cy="423333"/>
          </a:xfrm>
          <a:prstGeom prst="rightBrac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5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71" y="588613"/>
            <a:ext cx="8216483" cy="1646302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00CC"/>
                </a:solidFill>
              </a:rPr>
              <a:t>      172    .       18       .        0       .       96 / 27</a:t>
            </a:r>
            <a:br>
              <a:rPr lang="en-US" sz="2800" dirty="0">
                <a:solidFill>
                  <a:srgbClr val="0000CC"/>
                </a:solidFill>
              </a:rPr>
            </a:br>
            <a:r>
              <a:rPr lang="en-US" sz="2800" dirty="0">
                <a:solidFill>
                  <a:srgbClr val="0000CC"/>
                </a:solidFill>
              </a:rPr>
              <a:t>1010 1100 . 0001 0010 . 0000 0000 . 0110 0000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323862" y="2459865"/>
            <a:ext cx="84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Next requment is 14 hosts for network 4 and it can be fulfilled 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allocating </a:t>
            </a:r>
            <a:r>
              <a:rPr lang="en-US" dirty="0"/>
              <a:t>4 host  bits 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9857" y="3628467"/>
            <a:ext cx="9799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1010 1100 . 0001 010 . 0000 0000 . 011</a:t>
            </a:r>
            <a:r>
              <a:rPr lang="en-US" u="sng" dirty="0"/>
              <a:t>0</a:t>
            </a:r>
            <a:r>
              <a:rPr lang="en-US" dirty="0"/>
              <a:t> 0000 /28      can be used for network 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172.18.0.96 / 28</a:t>
            </a:r>
          </a:p>
          <a:p>
            <a:endParaRPr lang="en-US" dirty="0"/>
          </a:p>
          <a:p>
            <a:r>
              <a:rPr lang="en-US" dirty="0"/>
              <a:t>1010 1100 . 0001 010 . 0000 0000 . 011</a:t>
            </a:r>
            <a:r>
              <a:rPr lang="en-US" u="sng" dirty="0"/>
              <a:t>1</a:t>
            </a:r>
            <a:r>
              <a:rPr lang="en-US" dirty="0"/>
              <a:t> 0000 /28      can be used for further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subnetting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172.18.0.112 / 28</a:t>
            </a:r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442671" y="4848998"/>
            <a:ext cx="753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7EF19FA-F3E3-4493-B709-B9196764A176}"/>
              </a:ext>
            </a:extLst>
          </p:cNvPr>
          <p:cNvSpPr/>
          <p:nvPr/>
        </p:nvSpPr>
        <p:spPr>
          <a:xfrm>
            <a:off x="6276623" y="3592401"/>
            <a:ext cx="158044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319D23C-5653-4B8D-B87D-CB4570EE7970}"/>
              </a:ext>
            </a:extLst>
          </p:cNvPr>
          <p:cNvSpPr/>
          <p:nvPr/>
        </p:nvSpPr>
        <p:spPr>
          <a:xfrm>
            <a:off x="6276623" y="4341549"/>
            <a:ext cx="158044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522" y="1107582"/>
            <a:ext cx="820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Next ,two subnets are needed that each has 7 hosts for network 5 and 6.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522" y="1661375"/>
            <a:ext cx="870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have 7 hosts, 4 host bits are required.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Two subnets  can be created as follows.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6068" y="2884868"/>
            <a:ext cx="9002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1010 1100.0001 0010.0000 0000.0111 0000 /28</a:t>
            </a:r>
          </a:p>
          <a:p>
            <a:r>
              <a:rPr lang="en-US" dirty="0"/>
              <a:t>172.18.0.112 /28</a:t>
            </a:r>
          </a:p>
          <a:p>
            <a:endParaRPr lang="en-US" dirty="0"/>
          </a:p>
          <a:p>
            <a:r>
              <a:rPr lang="en-US" dirty="0"/>
              <a:t>1010 1100.0001 0010.0000 0000.1000 0000 /28</a:t>
            </a:r>
          </a:p>
          <a:p>
            <a:r>
              <a:rPr lang="en-US" dirty="0"/>
              <a:t>172.18.0.128 /28</a:t>
            </a:r>
          </a:p>
          <a:p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BAC64E6-7A85-4E4C-8F30-774984670B60}"/>
              </a:ext>
            </a:extLst>
          </p:cNvPr>
          <p:cNvSpPr/>
          <p:nvPr/>
        </p:nvSpPr>
        <p:spPr>
          <a:xfrm>
            <a:off x="6096000" y="2957689"/>
            <a:ext cx="135467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D5CF2A4-46B7-4235-A6EA-513B8F293F29}"/>
              </a:ext>
            </a:extLst>
          </p:cNvPr>
          <p:cNvSpPr/>
          <p:nvPr/>
        </p:nvSpPr>
        <p:spPr>
          <a:xfrm>
            <a:off x="6079066" y="3676841"/>
            <a:ext cx="135467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EE83E-BA9A-4931-9D8E-6260664847EE}"/>
              </a:ext>
            </a:extLst>
          </p:cNvPr>
          <p:cNvSpPr txBox="1"/>
          <p:nvPr/>
        </p:nvSpPr>
        <p:spPr>
          <a:xfrm>
            <a:off x="6355643" y="3098879"/>
            <a:ext cx="334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used for network 5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61B4D-CB40-4A89-A075-D20B07083141}"/>
              </a:ext>
            </a:extLst>
          </p:cNvPr>
          <p:cNvSpPr txBox="1"/>
          <p:nvPr/>
        </p:nvSpPr>
        <p:spPr>
          <a:xfrm>
            <a:off x="6355643" y="3762031"/>
            <a:ext cx="290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used for network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02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1202</TotalTime>
  <Words>2346</Words>
  <Application>Microsoft Office PowerPoint</Application>
  <PresentationFormat>Widescreen</PresentationFormat>
  <Paragraphs>622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inherit</vt:lpstr>
      <vt:lpstr>Roboto Condensed</vt:lpstr>
      <vt:lpstr>Symbol</vt:lpstr>
      <vt:lpstr>Times New Roman</vt:lpstr>
      <vt:lpstr>Trebuchet MS</vt:lpstr>
      <vt:lpstr>Wingdings</vt:lpstr>
      <vt:lpstr>Wingdings 3</vt:lpstr>
      <vt:lpstr>Facet</vt:lpstr>
      <vt:lpstr>Networking Project  for  Local Educational Institute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172    .       18       .        0       .       96 / 27 1010 1100 . 0001 0010 . 0000 0000 . 0110 0000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Configuration</vt:lpstr>
      <vt:lpstr>Device Selection</vt:lpstr>
      <vt:lpstr>PowerPoint Presentation</vt:lpstr>
      <vt:lpstr>PowerPoint Presentation</vt:lpstr>
      <vt:lpstr>PowerPoint Presentation</vt:lpstr>
      <vt:lpstr>PowerPoint Presentation</vt:lpstr>
      <vt:lpstr>Verification Test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172    .       18       .        0       .       96 / 27 1010 1100 . 0001 0010 . 0000 0000 . 0110 0000</dc:title>
  <dc:creator>Microsoft account</dc:creator>
  <cp:lastModifiedBy>Rabel W.T.S. it19227214</cp:lastModifiedBy>
  <cp:revision>118</cp:revision>
  <dcterms:created xsi:type="dcterms:W3CDTF">2021-05-12T10:52:59Z</dcterms:created>
  <dcterms:modified xsi:type="dcterms:W3CDTF">2021-05-20T09:29:01Z</dcterms:modified>
</cp:coreProperties>
</file>