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3"/>
  </p:sldMasterIdLst>
  <p:sldIdLst>
    <p:sldId id="256" r:id="rId4"/>
    <p:sldId id="270" r:id="rId5"/>
    <p:sldId id="258" r:id="rId6"/>
    <p:sldId id="271" r:id="rId7"/>
    <p:sldId id="259" r:id="rId8"/>
    <p:sldId id="264" r:id="rId9"/>
    <p:sldId id="260" r:id="rId10"/>
    <p:sldId id="269" r:id="rId11"/>
    <p:sldId id="272" r:id="rId12"/>
    <p:sldId id="273" r:id="rId13"/>
    <p:sldId id="274" r:id="rId14"/>
    <p:sldId id="262" r:id="rId15"/>
    <p:sldId id="261" r:id="rId16"/>
    <p:sldId id="257" r:id="rId17"/>
    <p:sldId id="265" r:id="rId18"/>
    <p:sldId id="266" r:id="rId19"/>
    <p:sldId id="267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61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8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59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4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2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B04DB0-A283-4CA7-99E4-53A3964B003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figma.com/file/IPv7RZ6prAhNObLnDxr76Z/Untitled?node-id=0%3A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925C-4463-707B-87F1-DFC573FD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392" y="1435366"/>
            <a:ext cx="9725608" cy="199363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ACADEMIC CALENDAR MANAGEMENT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B440EA-5F90-65C4-DAC9-1A612E01EE87}"/>
              </a:ext>
            </a:extLst>
          </p:cNvPr>
          <p:cNvSpPr txBox="1">
            <a:spLocks/>
          </p:cNvSpPr>
          <p:nvPr/>
        </p:nvSpPr>
        <p:spPr>
          <a:xfrm>
            <a:off x="6372808" y="3956180"/>
            <a:ext cx="5691674" cy="2281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Group 01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2018/E/022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Cumaranathunga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P.I.A.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2018/E/031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Eranda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A.H.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2018/E/091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Perera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U.L.K.K.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2018/E/104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Sachintha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D.C.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2018/E/108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Sathurjan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J.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B167C-04D3-5174-CD3A-C98B463D3F17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65640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6BBF-9AB0-F98A-6671-10DE4CB6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41771" cy="811763"/>
          </a:xfrm>
        </p:spPr>
        <p:txBody>
          <a:bodyPr/>
          <a:lstStyle/>
          <a:p>
            <a:r>
              <a:rPr lang="en-US" b="1" dirty="0"/>
              <a:t>SEQUENCE DIAGRAM</a:t>
            </a:r>
            <a:br>
              <a:rPr lang="en-US" b="1" dirty="0"/>
            </a:br>
            <a:br>
              <a:rPr lang="en-US" b="1" dirty="0"/>
            </a:b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AND</a:t>
            </a: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AN EVENT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80CB9-141B-D4BA-5D84-FCF9AF17643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502E3-B9B0-44D8-03D9-F6A3BD9DE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87" y="688337"/>
            <a:ext cx="7500358" cy="5535978"/>
          </a:xfrm>
        </p:spPr>
      </p:pic>
    </p:spTree>
    <p:extLst>
      <p:ext uri="{BB962C8B-B14F-4D97-AF65-F5344CB8AC3E}">
        <p14:creationId xmlns:p14="http://schemas.microsoft.com/office/powerpoint/2010/main" val="202109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6BBF-9AB0-F98A-6671-10DE4CB6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41771" cy="811763"/>
          </a:xfrm>
        </p:spPr>
        <p:txBody>
          <a:bodyPr/>
          <a:lstStyle/>
          <a:p>
            <a:r>
              <a:rPr lang="en-US" b="1" dirty="0"/>
              <a:t>SEQUENCE DIAGRAM</a:t>
            </a:r>
            <a:br>
              <a:rPr lang="en-US" b="1" dirty="0"/>
            </a:br>
            <a:br>
              <a:rPr lang="en-US" b="1" dirty="0"/>
            </a:b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SUMMARY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80CB9-141B-D4BA-5D84-FCF9AF17643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9AB2B5-B130-C326-1EF8-D3906310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62" y="2006082"/>
            <a:ext cx="9819676" cy="4049485"/>
          </a:xfrm>
        </p:spPr>
      </p:pic>
    </p:spTree>
    <p:extLst>
      <p:ext uri="{BB962C8B-B14F-4D97-AF65-F5344CB8AC3E}">
        <p14:creationId xmlns:p14="http://schemas.microsoft.com/office/powerpoint/2010/main" val="172046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84DE-AA5F-3415-48BD-A6729FE1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CURRENT IMPLEMENTATION PROGRESS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7F11-FC70-1C59-3F46-D89E9157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940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Express server with CRUD operations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Mongo dB instance 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Front end view (React)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Testcases for current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ABF25-4FFD-E52F-8E27-332CC113AEB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1569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B236-F2FF-E690-5B10-F19E384E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77878" cy="615820"/>
          </a:xfrm>
        </p:spPr>
        <p:txBody>
          <a:bodyPr>
            <a:noAutofit/>
          </a:bodyPr>
          <a:lstStyle/>
          <a:p>
            <a:r>
              <a:rPr lang="en-US" b="1" dirty="0"/>
              <a:t>PROPOSED 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EB4E-1A2B-1EB6-046D-843E7585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894" y="718703"/>
            <a:ext cx="8803433" cy="541176"/>
          </a:xfrm>
        </p:spPr>
        <p:txBody>
          <a:bodyPr>
            <a:normAutofit fontScale="92500"/>
          </a:bodyPr>
          <a:lstStyle/>
          <a:p>
            <a:pPr algn="ctr"/>
            <a:r>
              <a:rPr lang="en-US" b="0" i="0" dirty="0">
                <a:effectLst/>
                <a:latin typeface="-apple-system"/>
                <a:hlinkClick r:id="rId2"/>
              </a:rPr>
              <a:t>https://www.figma.com/file/IPv7RZ6prAhNObLnDxr76Z/Untitled?node-id=0%3A1</a:t>
            </a:r>
            <a:endParaRPr lang="en-US" b="0" i="0" dirty="0">
              <a:effectLst/>
              <a:latin typeface="-apple-system"/>
            </a:endParaRP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E6E4F-DEFA-4B90-4071-0B42259E2A4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12AA7-6DE0-07EA-F6FE-55BE98A53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83" y="1259879"/>
            <a:ext cx="8840835" cy="49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FDD0AF-ACA3-9978-1613-06B23859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4761"/>
          </a:xfrm>
        </p:spPr>
        <p:txBody>
          <a:bodyPr>
            <a:normAutofit/>
          </a:bodyPr>
          <a:lstStyle/>
          <a:p>
            <a:r>
              <a:rPr lang="en-US" b="1" dirty="0"/>
              <a:t>KANBAN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B8A7D-2DC5-7BA2-533E-AE701369F146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58EB23-AE89-0AB3-118A-643426FF3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65" y="794761"/>
            <a:ext cx="7587670" cy="5453639"/>
          </a:xfrm>
        </p:spPr>
      </p:pic>
    </p:spTree>
    <p:extLst>
      <p:ext uri="{BB962C8B-B14F-4D97-AF65-F5344CB8AC3E}">
        <p14:creationId xmlns:p14="http://schemas.microsoft.com/office/powerpoint/2010/main" val="2466759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244C-AC08-A11A-89A2-2F0F1A04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63" y="2766218"/>
            <a:ext cx="5479473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/>
              <a:t>HOW WE COLLABORATED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C7178-9BE0-153C-F6B1-1C43CD700095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9084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32596-551E-9BC4-4737-4146A7B3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2" y="391886"/>
            <a:ext cx="10243396" cy="5850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E4D70A-C536-669A-0095-5CFA32308ACE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6256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14D6AA-4941-2BC3-1FB5-6DBC0529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7947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CONTRIBUTION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DA36E5-7497-4806-78D3-0DBF9FD50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55893"/>
              </p:ext>
            </p:extLst>
          </p:nvPr>
        </p:nvGraphicFramePr>
        <p:xfrm>
          <a:off x="2936629" y="1349369"/>
          <a:ext cx="9100804" cy="4827497"/>
        </p:xfrm>
        <a:graphic>
          <a:graphicData uri="http://schemas.openxmlformats.org/drawingml/2006/table">
            <a:tbl>
              <a:tblPr firstRow="1" firstCol="1" bandRow="1"/>
              <a:tblGrid>
                <a:gridCol w="1550127">
                  <a:extLst>
                    <a:ext uri="{9D8B030D-6E8A-4147-A177-3AD203B41FA5}">
                      <a16:colId xmlns:a16="http://schemas.microsoft.com/office/drawing/2014/main" val="1067639084"/>
                    </a:ext>
                  </a:extLst>
                </a:gridCol>
                <a:gridCol w="1509015">
                  <a:extLst>
                    <a:ext uri="{9D8B030D-6E8A-4147-A177-3AD203B41FA5}">
                      <a16:colId xmlns:a16="http://schemas.microsoft.com/office/drawing/2014/main" val="3195795090"/>
                    </a:ext>
                  </a:extLst>
                </a:gridCol>
                <a:gridCol w="1509949">
                  <a:extLst>
                    <a:ext uri="{9D8B030D-6E8A-4147-A177-3AD203B41FA5}">
                      <a16:colId xmlns:a16="http://schemas.microsoft.com/office/drawing/2014/main" val="2976602386"/>
                    </a:ext>
                  </a:extLst>
                </a:gridCol>
                <a:gridCol w="1509949">
                  <a:extLst>
                    <a:ext uri="{9D8B030D-6E8A-4147-A177-3AD203B41FA5}">
                      <a16:colId xmlns:a16="http://schemas.microsoft.com/office/drawing/2014/main" val="358476076"/>
                    </a:ext>
                  </a:extLst>
                </a:gridCol>
                <a:gridCol w="1510882">
                  <a:extLst>
                    <a:ext uri="{9D8B030D-6E8A-4147-A177-3AD203B41FA5}">
                      <a16:colId xmlns:a16="http://schemas.microsoft.com/office/drawing/2014/main" val="1770687282"/>
                    </a:ext>
                  </a:extLst>
                </a:gridCol>
                <a:gridCol w="1510882">
                  <a:extLst>
                    <a:ext uri="{9D8B030D-6E8A-4147-A177-3AD203B41FA5}">
                      <a16:colId xmlns:a16="http://schemas.microsoft.com/office/drawing/2014/main" val="1297442234"/>
                    </a:ext>
                  </a:extLst>
                </a:gridCol>
              </a:tblGrid>
              <a:tr h="6396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TASK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E031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E091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E104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E108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488076"/>
                  </a:ext>
                </a:extLst>
              </a:tr>
              <a:tr h="709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Information gathering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 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58598"/>
                  </a:ext>
                </a:extLst>
              </a:tr>
              <a:tr h="709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 case diagram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46151"/>
                  </a:ext>
                </a:extLst>
              </a:tr>
              <a:tr h="709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System architecture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7539"/>
                  </a:ext>
                </a:extLst>
              </a:tr>
              <a:tr h="6396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UI design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01847"/>
                  </a:ext>
                </a:extLst>
              </a:tr>
              <a:tr h="709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Backend Implementation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645748"/>
                  </a:ext>
                </a:extLst>
              </a:tr>
              <a:tr h="709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Frontend implementation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932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524F8-3C09-7A06-AB61-AF62F3DA142F}"/>
              </a:ext>
            </a:extLst>
          </p:cNvPr>
          <p:cNvSpPr txBox="1"/>
          <p:nvPr/>
        </p:nvSpPr>
        <p:spPr>
          <a:xfrm>
            <a:off x="1195630" y="1431434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Completed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A04BB-33F9-E996-1FFF-8E0BDB8040A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DBC8158-30D3-2EB6-68B8-B7000B61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20416"/>
              </p:ext>
            </p:extLst>
          </p:nvPr>
        </p:nvGraphicFramePr>
        <p:xfrm>
          <a:off x="275654" y="1398525"/>
          <a:ext cx="844019" cy="40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19">
                  <a:extLst>
                    <a:ext uri="{9D8B030D-6E8A-4147-A177-3AD203B41FA5}">
                      <a16:colId xmlns:a16="http://schemas.microsoft.com/office/drawing/2014/main" val="959780530"/>
                    </a:ext>
                  </a:extLst>
                </a:gridCol>
              </a:tblGrid>
              <a:tr h="402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68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F0F0-E177-233D-4B63-47D856DB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747" y="1987420"/>
            <a:ext cx="5271796" cy="2612572"/>
          </a:xfrm>
        </p:spPr>
        <p:txBody>
          <a:bodyPr>
            <a:normAutofit/>
          </a:bodyPr>
          <a:lstStyle/>
          <a:p>
            <a:r>
              <a:rPr lang="en-US" sz="8000" b="1" dirty="0"/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0CEA6-C334-D858-22C9-F84806DD307D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6200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D17-2E0F-41A7-D985-76756592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674637" cy="821094"/>
          </a:xfrm>
        </p:spPr>
        <p:txBody>
          <a:bodyPr/>
          <a:lstStyle/>
          <a:p>
            <a:r>
              <a:rPr lang="en-US" b="1" dirty="0"/>
              <a:t>ROLE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BA08-0C84-35B9-DE4A-FF0159F2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30" y="2052918"/>
            <a:ext cx="8946541" cy="4195481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Staff</a:t>
            </a:r>
            <a:endParaRPr lang="en-US" sz="2400" b="1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Undergraduates</a:t>
            </a:r>
            <a:endParaRPr lang="en-US" sz="2400" b="1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 System Admin</a:t>
            </a:r>
            <a:endParaRPr lang="en-US" sz="2400" b="1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Management</a:t>
            </a:r>
            <a:endParaRPr lang="en-US" sz="2400" b="1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B4528-6712-372E-CA05-36AB92EECB14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53661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CE9C-2606-9159-24D0-39459CBC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31020" cy="839755"/>
          </a:xfrm>
        </p:spPr>
        <p:txBody>
          <a:bodyPr/>
          <a:lstStyle/>
          <a:p>
            <a:r>
              <a:rPr lang="en-US" b="1" dirty="0"/>
              <a:t>REQUIREMENT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CEBE-E7AC-F9E5-07A6-2EEBBEAE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information to be provided to the user	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Semester start date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Semester end date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Holidays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Dead weeks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 semester exam timetable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semester exam timetable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Alerts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registration in coming weeks, started, ended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 dates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progress (which academic week is currently ongoing etc.)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work flow to send notifications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someone failed a subject and when exam registration for that particular subject is in progress app should alert the user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 is always the person who update the calendar.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visible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both staff and students.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99F3B-026F-3182-B20B-BB960336F0F7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058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373-339B-5503-512C-C94EAC19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50490" cy="905069"/>
          </a:xfrm>
        </p:spPr>
        <p:txBody>
          <a:bodyPr/>
          <a:lstStyle/>
          <a:p>
            <a:r>
              <a:rPr lang="en-US" b="1" dirty="0"/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228A-18EF-2674-E508-79D98341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0" y="1212980"/>
            <a:ext cx="11912081" cy="5001207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only authorized users have the eligibility for the system</a:t>
            </a:r>
            <a:endParaRPr lang="en-US" sz="2400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Reliability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 should work properly under any traffic condition</a:t>
            </a:r>
            <a:endParaRPr lang="en-US" sz="2400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Responsiveness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 should be responsive and user friendly</a:t>
            </a:r>
            <a:endParaRPr lang="en-US" sz="2400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Cost-effective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 should be optimized and should worth for the hosting costs</a:t>
            </a:r>
            <a:endParaRPr lang="en-US" sz="2400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B6F0B-0970-F93D-CA85-F09A22102CBF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6696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48A35D-DD61-0971-3347-041A143E1A79}"/>
              </a:ext>
            </a:extLst>
          </p:cNvPr>
          <p:cNvSpPr txBox="1"/>
          <p:nvPr/>
        </p:nvSpPr>
        <p:spPr>
          <a:xfrm>
            <a:off x="0" y="0"/>
            <a:ext cx="5357065" cy="110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solidFill>
                  <a:schemeClr val="tx2"/>
                </a:solidFill>
              </a:rPr>
              <a:t>USE CASE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E34C7-241D-FB0A-AB0E-4DE81ECB5E23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B95F2-7245-536A-96F1-EF12619C4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70" y="868340"/>
            <a:ext cx="5962261" cy="52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4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DA9-B543-4CE0-142F-D12E522D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413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FB780-0D7A-AF32-2856-45A5CBFB7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31" y="1091681"/>
            <a:ext cx="7277738" cy="51514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89B1AC-4DA7-D840-91F7-BE72B580340F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8726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454035-E0C3-6AEB-989E-75A07FB1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6708711" cy="7557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B8BC0-B230-672F-84D5-74DF91A25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4"/>
          <a:stretch/>
        </p:blipFill>
        <p:spPr>
          <a:xfrm>
            <a:off x="3137534" y="755780"/>
            <a:ext cx="5916932" cy="54760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375585-274B-B665-6C39-5AFD212F8DFD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034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6BBF-9AB0-F98A-6671-10DE4CB6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41771" cy="811763"/>
          </a:xfrm>
        </p:spPr>
        <p:txBody>
          <a:bodyPr/>
          <a:lstStyle/>
          <a:p>
            <a:r>
              <a:rPr lang="en-US" b="1" dirty="0"/>
              <a:t>SEQUENCE DIAGRAM</a:t>
            </a:r>
            <a:br>
              <a:rPr lang="en-US" b="1" dirty="0"/>
            </a:br>
            <a:br>
              <a:rPr lang="en-US" b="1" dirty="0"/>
            </a:b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 AND ADDING</a:t>
            </a: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64053D-1E79-E17C-DA13-59D6803F3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61" y="811763"/>
            <a:ext cx="6999797" cy="54304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580CB9-141B-D4BA-5D84-FCF9AF17643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2862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6BBF-9AB0-F98A-6671-10DE4CB6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41771" cy="811763"/>
          </a:xfrm>
        </p:spPr>
        <p:txBody>
          <a:bodyPr/>
          <a:lstStyle/>
          <a:p>
            <a:r>
              <a:rPr lang="en-US" b="1" dirty="0"/>
              <a:t>SEQUENCE DIAGRAM</a:t>
            </a:r>
            <a:br>
              <a:rPr lang="en-US" b="1" dirty="0"/>
            </a:br>
            <a:br>
              <a:rPr lang="en-US" b="1" dirty="0"/>
            </a:b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API USERS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80CB9-141B-D4BA-5D84-FCF9AF17643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F07580-DDFF-E863-F33C-05BFA8FDE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44" y="1082351"/>
            <a:ext cx="8081023" cy="5163856"/>
          </a:xfrm>
        </p:spPr>
      </p:pic>
    </p:spTree>
    <p:extLst>
      <p:ext uri="{BB962C8B-B14F-4D97-AF65-F5344CB8AC3E}">
        <p14:creationId xmlns:p14="http://schemas.microsoft.com/office/powerpoint/2010/main" val="4264530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3ADE061C4034B9F2E15F84C40AF4E" ma:contentTypeVersion="11" ma:contentTypeDescription="Create a new document." ma:contentTypeScope="" ma:versionID="ee05469073d0162984ee9893713579a8">
  <xsd:schema xmlns:xsd="http://www.w3.org/2001/XMLSchema" xmlns:xs="http://www.w3.org/2001/XMLSchema" xmlns:p="http://schemas.microsoft.com/office/2006/metadata/properties" xmlns:ns2="20d0ce7a-8e3f-4580-8d97-ab34b59f8dc2" xmlns:ns3="7db46c2d-3895-4b86-854c-2d3e4a8e0b99" targetNamespace="http://schemas.microsoft.com/office/2006/metadata/properties" ma:root="true" ma:fieldsID="dc4c6e65c30ca85ab4ce486335e606e2" ns2:_="" ns3:_="">
    <xsd:import namespace="20d0ce7a-8e3f-4580-8d97-ab34b59f8dc2"/>
    <xsd:import namespace="7db46c2d-3895-4b86-854c-2d3e4a8e0b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0ce7a-8e3f-4580-8d97-ab34b59f8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563e2ec-2a64-48f0-85cf-71bc33852c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46c2d-3895-4b86-854c-2d3e4a8e0b9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da7cb7b-93d1-493f-9322-2286ce49af96}" ma:internalName="TaxCatchAll" ma:showField="CatchAllData" ma:web="7db46c2d-3895-4b86-854c-2d3e4a8e0b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455304-7290-4B6D-B32B-1EB9CB909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d0ce7a-8e3f-4580-8d97-ab34b59f8dc2"/>
    <ds:schemaRef ds:uri="7db46c2d-3895-4b86-854c-2d3e4a8e0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2F0A9F-EB5F-4471-B4B8-F6D7FD418C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409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ACADEMIC CALENDAR MANAGEMENT SYSTEM</vt:lpstr>
      <vt:lpstr>ROLE PLAYERS</vt:lpstr>
      <vt:lpstr>REQUIREMENT GATHERING</vt:lpstr>
      <vt:lpstr>NON FUNCTIONAL REQUIREMENTS</vt:lpstr>
      <vt:lpstr>PowerPoint Presentation</vt:lpstr>
      <vt:lpstr>APPLICATION WORKFLOW</vt:lpstr>
      <vt:lpstr>SYSTEM ARCHITECTURE</vt:lpstr>
      <vt:lpstr>SEQUENCE DIAGRAM  SIGN IN AND ADDING AN EVENT</vt:lpstr>
      <vt:lpstr>SEQUENCE DIAGRAM  FOR API USERS</vt:lpstr>
      <vt:lpstr>SEQUENCE DIAGRAM  DELETING AND UPDATING AN EVENT</vt:lpstr>
      <vt:lpstr>SEQUENCE DIAGRAM  VIEW THE SUMMARY</vt:lpstr>
      <vt:lpstr>CURRENT IMPLEMENTATION PROGRESS </vt:lpstr>
      <vt:lpstr>PROPOSED UI DESIGN</vt:lpstr>
      <vt:lpstr>KANBAN BOARD</vt:lpstr>
      <vt:lpstr>HOW WE COLLABORATED</vt:lpstr>
      <vt:lpstr>PowerPoint Presentation</vt:lpstr>
      <vt:lpstr>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EC6060: PROGRESS REVIEW GROUP 1</dc:title>
  <dc:creator>ERANDA A.H.</dc:creator>
  <cp:lastModifiedBy>PERERA U.L.K.K.</cp:lastModifiedBy>
  <cp:revision>49</cp:revision>
  <dcterms:created xsi:type="dcterms:W3CDTF">2022-07-11T07:58:36Z</dcterms:created>
  <dcterms:modified xsi:type="dcterms:W3CDTF">2022-08-10T09:13:50Z</dcterms:modified>
</cp:coreProperties>
</file>